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8" r:id="rId5"/>
    <p:sldId id="317" r:id="rId6"/>
    <p:sldId id="312" r:id="rId7"/>
    <p:sldId id="318" r:id="rId8"/>
    <p:sldId id="311" r:id="rId9"/>
    <p:sldId id="313" r:id="rId10"/>
    <p:sldId id="314" r:id="rId11"/>
    <p:sldId id="315" r:id="rId12"/>
    <p:sldId id="316" r:id="rId13"/>
    <p:sldId id="320" r:id="rId14"/>
    <p:sldId id="321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493276" cy="3686015"/>
          </a:xfrm>
        </p:spPr>
        <p:txBody>
          <a:bodyPr>
            <a:normAutofit/>
          </a:bodyPr>
          <a:lstStyle/>
          <a:p>
            <a:r>
              <a:rPr lang="en-US" sz="6000" dirty="0"/>
              <a:t> Characterization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Subject: VAPA Drama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Level: Form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FOUR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920610"/>
            <a:ext cx="6981618" cy="4660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80" y="920610"/>
            <a:ext cx="3438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dirty="0" smtClean="0"/>
              <a:t>Assignment</a:t>
            </a:r>
          </a:p>
          <a:p>
            <a:endParaRPr lang="en-TT" sz="2400" dirty="0"/>
          </a:p>
          <a:p>
            <a:pPr algn="just"/>
            <a:r>
              <a:rPr lang="en-TT" sz="2400" dirty="0" smtClean="0"/>
              <a:t>Analyze the picture to the left.</a:t>
            </a:r>
          </a:p>
          <a:p>
            <a:pPr algn="just"/>
            <a:endParaRPr lang="en-TT" sz="2400" dirty="0"/>
          </a:p>
          <a:p>
            <a:pPr algn="just"/>
            <a:r>
              <a:rPr lang="en-TT" sz="2400" dirty="0" smtClean="0"/>
              <a:t>Make </a:t>
            </a:r>
            <a:r>
              <a:rPr lang="en-TT" sz="2400" dirty="0"/>
              <a:t>some general </a:t>
            </a:r>
            <a:r>
              <a:rPr lang="en-TT" sz="2400" dirty="0" smtClean="0"/>
              <a:t>notes in your Journal: </a:t>
            </a:r>
          </a:p>
          <a:p>
            <a:pPr algn="just"/>
            <a:r>
              <a:rPr lang="en-TT" sz="2400" dirty="0" smtClean="0"/>
              <a:t>immediate </a:t>
            </a:r>
            <a:r>
              <a:rPr lang="en-TT" sz="2400" dirty="0"/>
              <a:t>thoughts and feelings when you saw the picture. </a:t>
            </a:r>
            <a:endParaRPr lang="en-TT" sz="2400" dirty="0" smtClean="0"/>
          </a:p>
          <a:p>
            <a:pPr algn="just"/>
            <a:r>
              <a:rPr lang="en-TT" sz="2400" dirty="0" smtClean="0"/>
              <a:t>There </a:t>
            </a:r>
            <a:r>
              <a:rPr lang="en-TT" sz="2400" dirty="0"/>
              <a:t>is no right or wrong response. </a:t>
            </a:r>
            <a:endParaRPr lang="en-T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1648" y="558070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400" dirty="0" smtClean="0"/>
              <a:t>Photo by </a:t>
            </a:r>
            <a:r>
              <a:rPr lang="en-TT" sz="1400" dirty="0" err="1" smtClean="0"/>
              <a:t>Ghanshyam</a:t>
            </a:r>
            <a:r>
              <a:rPr lang="en-TT" sz="1400" dirty="0" smtClean="0"/>
              <a:t> Photography</a:t>
            </a:r>
            <a:endParaRPr lang="en-TT" sz="1400" dirty="0"/>
          </a:p>
        </p:txBody>
      </p:sp>
    </p:spTree>
    <p:extLst>
      <p:ext uri="{BB962C8B-B14F-4D97-AF65-F5344CB8AC3E}">
        <p14:creationId xmlns:p14="http://schemas.microsoft.com/office/powerpoint/2010/main" val="13963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9ED932-8155-4757-BE9B-5615530B035F}"/>
              </a:ext>
            </a:extLst>
          </p:cNvPr>
          <p:cNvSpPr txBox="1">
            <a:spLocks/>
          </p:cNvSpPr>
          <p:nvPr/>
        </p:nvSpPr>
        <p:spPr>
          <a:xfrm>
            <a:off x="999744" y="743713"/>
            <a:ext cx="10058400" cy="47596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Now, answer the questions below in FIRST Person, as if you are the character in the picture. 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Is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I Want?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I Want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Will I Get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I Need To Overcome?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5794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TT" sz="2400" dirty="0" smtClean="0"/>
              <a:t>These questions will now assist you with all of your practical examinations and with every character you may portray in the future. </a:t>
            </a:r>
          </a:p>
          <a:p>
            <a:endParaRPr lang="en-TT" dirty="0"/>
          </a:p>
          <a:p>
            <a:endParaRPr lang="en-TT" dirty="0" smtClean="0"/>
          </a:p>
          <a:p>
            <a:pPr algn="ctr"/>
            <a:r>
              <a:rPr lang="en-TT" b="1" dirty="0" smtClean="0"/>
              <a:t>Keep Working</a:t>
            </a:r>
          </a:p>
          <a:p>
            <a:pPr algn="ctr"/>
            <a:r>
              <a:rPr lang="en-TT" b="1" dirty="0" smtClean="0"/>
              <a:t>END OF LESSON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val="4175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Welcome to Theatre Arts Class!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As part of Theatre Arts class, you will definitely </a:t>
            </a:r>
            <a:r>
              <a:rPr lang="en-TT" dirty="0" smtClean="0"/>
              <a:t>be acting </a:t>
            </a:r>
            <a:r>
              <a:rPr lang="en-TT" dirty="0" smtClean="0"/>
              <a:t>and portraying various characters. This lesson will explore the process of building characters. </a:t>
            </a:r>
          </a:p>
          <a:p>
            <a:pPr algn="ctr"/>
            <a:r>
              <a:rPr lang="en-TT" b="1" dirty="0" smtClean="0"/>
              <a:t>Firstly, think about an answer to the following: </a:t>
            </a:r>
          </a:p>
          <a:p>
            <a:pPr algn="ctr"/>
            <a:endParaRPr lang="en-TT" b="1" dirty="0" smtClean="0"/>
          </a:p>
          <a:p>
            <a:pPr marL="457200" indent="-457200" algn="ctr">
              <a:buFont typeface="+mj-lt"/>
              <a:buAutoNum type="arabicParenR"/>
            </a:pPr>
            <a:r>
              <a:rPr lang="en-TT" b="1" dirty="0" smtClean="0"/>
              <a:t>Who is your favourite character from a movie?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TT" b="1" dirty="0" smtClean="0"/>
              <a:t>What makes the character memorable? </a:t>
            </a:r>
            <a:endParaRPr lang="en-TT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625">
            <a:off x="488884" y="3718560"/>
            <a:ext cx="2257535" cy="224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3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7AE3-D6CB-485C-9341-5643B006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Characterization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75E4-95A6-4FAB-8762-0B436135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85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act of changing voice, body language, movement, gesture </a:t>
            </a:r>
            <a:r>
              <a:rPr lang="en-US" sz="2800" dirty="0" err="1"/>
              <a:t>etc</a:t>
            </a:r>
            <a:r>
              <a:rPr lang="en-US" sz="2800" dirty="0"/>
              <a:t> when in role is called </a:t>
            </a:r>
            <a:r>
              <a:rPr lang="en-US" sz="2800" dirty="0" smtClean="0"/>
              <a:t>characterization. (BBC </a:t>
            </a:r>
            <a:r>
              <a:rPr lang="en-US" sz="2800" dirty="0" err="1" smtClean="0"/>
              <a:t>Bitesize</a:t>
            </a:r>
            <a:r>
              <a:rPr lang="en-US" sz="2800" dirty="0" smtClean="0"/>
              <a:t> Drama)</a:t>
            </a:r>
          </a:p>
          <a:p>
            <a:pPr marL="0" indent="0">
              <a:buNone/>
            </a:pPr>
            <a:r>
              <a:rPr lang="en-US" sz="2800" dirty="0" smtClean="0"/>
              <a:t>This process is designed to help actors build believable characters. 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Let us hear more about this process. Click below:</a:t>
            </a:r>
          </a:p>
          <a:p>
            <a:r>
              <a:rPr lang="en-TT" sz="2800" dirty="0" smtClean="0">
                <a:hlinkClick r:id="rId2"/>
              </a:rPr>
              <a:t>Defining Characterization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25766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/>
              <a:t>How do you </a:t>
            </a:r>
            <a:r>
              <a:rPr lang="en-TT" i="1" u="sng" dirty="0" smtClean="0"/>
              <a:t>usually</a:t>
            </a:r>
            <a:r>
              <a:rPr lang="en-TT" dirty="0" smtClean="0"/>
              <a:t> build your characters?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TT" dirty="0" smtClean="0"/>
              <a:t>Research?</a:t>
            </a:r>
          </a:p>
          <a:p>
            <a:pPr marL="457200" indent="-457200">
              <a:buFont typeface="+mj-lt"/>
              <a:buAutoNum type="alphaLcParenR"/>
            </a:pPr>
            <a:r>
              <a:rPr lang="en-TT" dirty="0" smtClean="0"/>
              <a:t>From experience?</a:t>
            </a:r>
          </a:p>
          <a:p>
            <a:pPr marL="457200" indent="-457200">
              <a:buFont typeface="+mj-lt"/>
              <a:buAutoNum type="alphaLcParenR"/>
            </a:pPr>
            <a:r>
              <a:rPr lang="en-TT" dirty="0" smtClean="0"/>
              <a:t>Observation?</a:t>
            </a:r>
          </a:p>
          <a:p>
            <a:pPr marL="457200" indent="-457200">
              <a:buFont typeface="+mj-lt"/>
              <a:buAutoNum type="alphaLcParenR"/>
            </a:pPr>
            <a:r>
              <a:rPr lang="en-TT" dirty="0" smtClean="0"/>
              <a:t>Be yourself?</a:t>
            </a:r>
          </a:p>
          <a:p>
            <a:pPr marL="457200" indent="-457200">
              <a:buFont typeface="+mj-lt"/>
              <a:buAutoNum type="alphaLcParenR"/>
            </a:pPr>
            <a:r>
              <a:rPr lang="en-TT" dirty="0" smtClean="0"/>
              <a:t>With help from the Director?</a:t>
            </a:r>
          </a:p>
          <a:p>
            <a:pPr marL="457200" indent="-457200">
              <a:buFont typeface="+mj-lt"/>
              <a:buAutoNum type="alphaLcParenR"/>
            </a:pPr>
            <a:r>
              <a:rPr lang="en-TT" dirty="0" err="1" smtClean="0"/>
              <a:t>Analyzing</a:t>
            </a:r>
            <a:r>
              <a:rPr lang="en-TT" dirty="0" smtClean="0"/>
              <a:t> the script?</a:t>
            </a:r>
          </a:p>
          <a:p>
            <a:endParaRPr lang="en-TT" dirty="0"/>
          </a:p>
        </p:txBody>
      </p:sp>
      <p:sp>
        <p:nvSpPr>
          <p:cNvPr id="4" name="TextBox 3"/>
          <p:cNvSpPr txBox="1"/>
          <p:nvPr/>
        </p:nvSpPr>
        <p:spPr>
          <a:xfrm>
            <a:off x="6126480" y="2267712"/>
            <a:ext cx="5279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These are all excellent approaches. There is one strategy in particular that may make the process simpler in the future. </a:t>
            </a:r>
          </a:p>
          <a:p>
            <a:endParaRPr lang="en-TT" dirty="0"/>
          </a:p>
          <a:p>
            <a:r>
              <a:rPr lang="en-TT" dirty="0" smtClean="0"/>
              <a:t>It was designed by a Russian Theatre Director Konstantin Stanislavski.</a:t>
            </a:r>
          </a:p>
          <a:p>
            <a:endParaRPr lang="en-TT" dirty="0"/>
          </a:p>
          <a:p>
            <a:r>
              <a:rPr lang="en-TT" dirty="0" smtClean="0">
                <a:hlinkClick r:id="rId2"/>
              </a:rPr>
              <a:t>More about Stanislavski</a:t>
            </a:r>
            <a:endParaRPr lang="en-TT" dirty="0" smtClean="0"/>
          </a:p>
          <a:p>
            <a:endParaRPr lang="en-TT" dirty="0"/>
          </a:p>
          <a:p>
            <a:r>
              <a:rPr lang="en-TT" dirty="0" smtClean="0"/>
              <a:t>Let us examine the steps now.  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2705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9F7C-821E-405C-805F-CBE70B98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108201"/>
          </a:xfrm>
        </p:spPr>
        <p:txBody>
          <a:bodyPr>
            <a:noAutofit/>
          </a:bodyPr>
          <a:lstStyle/>
          <a:p>
            <a:pPr algn="ctr"/>
            <a:r>
              <a:rPr lang="en-TT" sz="3200" b="1" dirty="0"/>
              <a:t>Question Guide for Brainstorming</a:t>
            </a:r>
            <a:br>
              <a:rPr lang="en-TT" sz="3200" b="1" dirty="0"/>
            </a:br>
            <a:r>
              <a:rPr lang="en-TT" sz="3200" b="1" dirty="0"/>
              <a:t/>
            </a:r>
            <a:br>
              <a:rPr lang="en-TT" sz="3200" b="1" dirty="0"/>
            </a:br>
            <a:r>
              <a:rPr lang="en-TT" sz="3200" b="1" dirty="0"/>
              <a:t>Use these when approaching Characterization.</a:t>
            </a:r>
            <a:r>
              <a:rPr lang="en-TT" sz="3200" dirty="0"/>
              <a:t/>
            </a:r>
            <a:br>
              <a:rPr lang="en-TT" sz="3200" dirty="0"/>
            </a:br>
            <a:endParaRPr lang="en-TT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D932-8155-4757-BE9B-5615530B0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Am I?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Is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I Want?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Why Do I Want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Will I Get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 I Need To Overcome?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5041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C866BA8-D57D-4AAC-89DA-7295EDB0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WHO am I?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44451E-7C8A-41D5-B7EF-A03A76C7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>
                <a:solidFill>
                  <a:schemeClr val="tx1"/>
                </a:solidFill>
              </a:rPr>
              <a:t>Who refers to the </a:t>
            </a:r>
            <a:r>
              <a:rPr lang="en-TT" b="1" dirty="0">
                <a:solidFill>
                  <a:schemeClr val="tx1"/>
                </a:solidFill>
              </a:rPr>
              <a:t>character that you are playing. </a:t>
            </a:r>
          </a:p>
          <a:p>
            <a:r>
              <a:rPr lang="en-TT" b="1" dirty="0"/>
              <a:t>Always ask yourself WHO AM 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dirty="0"/>
              <a:t>Age?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dirty="0"/>
              <a:t>Physical appearance?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dirty="0"/>
              <a:t>Preferences?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dirty="0"/>
              <a:t>Beliefs?</a:t>
            </a:r>
          </a:p>
          <a:p>
            <a:pPr marL="0" indent="0">
              <a:buNone/>
            </a:pPr>
            <a:r>
              <a:rPr lang="en-TT" dirty="0"/>
              <a:t>The answers to these questions will continue to grow as the play develops. </a:t>
            </a:r>
          </a:p>
        </p:txBody>
      </p:sp>
    </p:spTree>
    <p:extLst>
      <p:ext uri="{BB962C8B-B14F-4D97-AF65-F5344CB8AC3E}">
        <p14:creationId xmlns:p14="http://schemas.microsoft.com/office/powerpoint/2010/main" val="12148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BE975-AAD1-4F70-B78E-4EE3FD0DC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TT" sz="3200" b="1" dirty="0"/>
              <a:t>Where am I?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1AFF1-A31B-4D17-9E46-20502AFC6F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TT" dirty="0"/>
              <a:t>How does your character feel about where they are?</a:t>
            </a:r>
          </a:p>
          <a:p>
            <a:r>
              <a:rPr lang="en-TT" dirty="0"/>
              <a:t>Do they behave differently in one place than the other?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202470-9736-449A-BC69-DAC2F441C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TT" sz="3200" b="1" dirty="0"/>
              <a:t>What time is 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764CCB-C0FA-4811-86B7-55D4B8D809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TT" dirty="0"/>
              <a:t>When does this play take play and how does the character’s action change?</a:t>
            </a:r>
          </a:p>
          <a:p>
            <a:r>
              <a:rPr lang="en-TT" dirty="0"/>
              <a:t>Examine the :</a:t>
            </a:r>
          </a:p>
          <a:p>
            <a:r>
              <a:rPr lang="en-TT" dirty="0"/>
              <a:t>-time of day</a:t>
            </a:r>
          </a:p>
          <a:p>
            <a:r>
              <a:rPr lang="en-TT" dirty="0"/>
              <a:t>-historical period</a:t>
            </a:r>
          </a:p>
          <a:p>
            <a:r>
              <a:rPr lang="en-TT" dirty="0"/>
              <a:t>-day of the week (weekend activities differ)</a:t>
            </a:r>
          </a:p>
          <a:p>
            <a:r>
              <a:rPr lang="en-TT" dirty="0"/>
              <a:t>-time of year (Carnival or Lent?)</a:t>
            </a:r>
          </a:p>
        </p:txBody>
      </p:sp>
    </p:spTree>
    <p:extLst>
      <p:ext uri="{BB962C8B-B14F-4D97-AF65-F5344CB8AC3E}">
        <p14:creationId xmlns:p14="http://schemas.microsoft.com/office/powerpoint/2010/main" val="3259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47CD-E35D-4E91-A49F-7017D2E6E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TT" sz="3200" b="1" dirty="0"/>
              <a:t>What do I want?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3157D-CCBB-4E0A-9F8F-522B132A81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TT" dirty="0"/>
              <a:t>What does your character want? </a:t>
            </a:r>
          </a:p>
          <a:p>
            <a:r>
              <a:rPr lang="en-TT" dirty="0"/>
              <a:t>Your character must be working towards this objective throughout the play; this is where the drama unfolds as we see whether he/she will be successful or not.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CBB9A-8A26-4E8C-A8DF-8670499FC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TT" sz="2800" b="1" dirty="0"/>
              <a:t>Why do I want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E9A8B-B729-4473-9F01-13534C010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4"/>
            <a:ext cx="4639736" cy="2910821"/>
          </a:xfrm>
        </p:spPr>
        <p:txBody>
          <a:bodyPr>
            <a:normAutofit/>
          </a:bodyPr>
          <a:lstStyle/>
          <a:p>
            <a:r>
              <a:rPr lang="en-TT" dirty="0"/>
              <a:t>Is there a convincing reason for why my character wants what he/she does?</a:t>
            </a:r>
          </a:p>
          <a:p>
            <a:r>
              <a:rPr lang="en-TT" dirty="0"/>
              <a:t>Is this a reason that is feasible?</a:t>
            </a:r>
          </a:p>
          <a:p>
            <a:r>
              <a:rPr lang="en-TT" dirty="0"/>
              <a:t>What are your character’s real motivations?</a:t>
            </a:r>
          </a:p>
        </p:txBody>
      </p:sp>
    </p:spTree>
    <p:extLst>
      <p:ext uri="{BB962C8B-B14F-4D97-AF65-F5344CB8AC3E}">
        <p14:creationId xmlns:p14="http://schemas.microsoft.com/office/powerpoint/2010/main" val="869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4CDA85-1F9F-4BFA-A36E-2A6B6CDF9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TT" sz="3200" b="1" dirty="0"/>
              <a:t>How will I get what I want?</a:t>
            </a:r>
          </a:p>
          <a:p>
            <a:endParaRPr lang="en-T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3857AF-03D2-4255-A42B-70D5E7200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T" dirty="0"/>
              <a:t>How will I achieve my objective?</a:t>
            </a:r>
          </a:p>
          <a:p>
            <a:r>
              <a:rPr lang="en-TT" dirty="0"/>
              <a:t>What am I willing to do? How do I keep working to achieve my objective?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A47CE-FE0A-4F74-8297-102593034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1872049"/>
            <a:ext cx="5000553" cy="736282"/>
          </a:xfrm>
        </p:spPr>
        <p:txBody>
          <a:bodyPr>
            <a:noAutofit/>
          </a:bodyPr>
          <a:lstStyle/>
          <a:p>
            <a:r>
              <a:rPr lang="en-TT" sz="2400" b="1" dirty="0"/>
              <a:t>What must I overcome?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E06328-52B3-4E51-B9A0-7D369F6982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TT" dirty="0"/>
              <a:t>What is standing in my way? Is it a person, society, a natural force? </a:t>
            </a:r>
          </a:p>
        </p:txBody>
      </p:sp>
    </p:spTree>
    <p:extLst>
      <p:ext uri="{BB962C8B-B14F-4D97-AF65-F5344CB8AC3E}">
        <p14:creationId xmlns:p14="http://schemas.microsoft.com/office/powerpoint/2010/main" val="27137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{A1EBC9AF-CB12-463C-B840-CFBD0DAC4F79}tf33845126</Template>
  <TotalTime>0</TotalTime>
  <Words>598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Bookman Old Style</vt:lpstr>
      <vt:lpstr>Calibri</vt:lpstr>
      <vt:lpstr>Franklin Gothic Book</vt:lpstr>
      <vt:lpstr>Wingdings</vt:lpstr>
      <vt:lpstr>1_RetrospectVTI</vt:lpstr>
      <vt:lpstr> Characterization</vt:lpstr>
      <vt:lpstr>Welcome to Theatre Arts Class!</vt:lpstr>
      <vt:lpstr>Characterization</vt:lpstr>
      <vt:lpstr>How do you usually build your characters?</vt:lpstr>
      <vt:lpstr>Question Guide for Brainstorming  Use these when approaching Characterization. </vt:lpstr>
      <vt:lpstr>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2020-05-01T02:07:08Z</dcterms:created>
  <dcterms:modified xsi:type="dcterms:W3CDTF">2020-05-03T01:21:53Z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