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3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7" r:id="rId13"/>
    <p:sldId id="268" r:id="rId14"/>
    <p:sldId id="265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DCA5C-E8B7-7F55-FC4D-91223F6FA58B}" v="1844" dt="2020-04-03T17:21:02.111"/>
    <p1510:client id="{90D62273-1BAD-C499-2C5A-51EC5E7E1EF0}" v="848" dt="2020-04-03T17:45:24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6475" autoAdjust="0"/>
  </p:normalViewPr>
  <p:slideViewPr>
    <p:cSldViewPr>
      <p:cViewPr varScale="1">
        <p:scale>
          <a:sx n="59" d="100"/>
          <a:sy n="59" d="100"/>
        </p:scale>
        <p:origin x="9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svg"/><Relationship Id="rId1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8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svg"/><Relationship Id="rId1" Type="http://schemas.openxmlformats.org/officeDocument/2006/relationships/image" Target="../media/image18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CF548-5940-4ED5-B799-D27CD8598CA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AF07E7-5245-4D0B-9310-0C3F65CADFE7}">
      <dgm:prSet/>
      <dgm:spPr/>
      <dgm:t>
        <a:bodyPr/>
        <a:lstStyle/>
        <a:p>
          <a:pPr rtl="0"/>
          <a:r>
            <a:rPr lang="en-TT" dirty="0"/>
            <a:t>After completing this session you will be able to</a:t>
          </a:r>
          <a:r>
            <a:rPr lang="en-TT" dirty="0">
              <a:latin typeface="Calibri Light" panose="020F0302020204030204"/>
            </a:rPr>
            <a:t> </a:t>
          </a:r>
          <a:endParaRPr lang="en-US"/>
        </a:p>
      </dgm:t>
    </dgm:pt>
    <dgm:pt modelId="{80142CCC-BAE6-4E98-AAD7-657504FD68C5}" type="parTrans" cxnId="{238B63ED-6436-43BF-9520-EAFAE2A1E57B}">
      <dgm:prSet/>
      <dgm:spPr/>
      <dgm:t>
        <a:bodyPr/>
        <a:lstStyle/>
        <a:p>
          <a:endParaRPr lang="en-US"/>
        </a:p>
      </dgm:t>
    </dgm:pt>
    <dgm:pt modelId="{36B5B829-E258-428E-B533-69930BDF9C4B}" type="sibTrans" cxnId="{238B63ED-6436-43BF-9520-EAFAE2A1E57B}">
      <dgm:prSet/>
      <dgm:spPr/>
      <dgm:t>
        <a:bodyPr/>
        <a:lstStyle/>
        <a:p>
          <a:endParaRPr lang="en-US"/>
        </a:p>
      </dgm:t>
    </dgm:pt>
    <dgm:pt modelId="{D0D77C80-6B0F-4E6C-97BE-8CB7AAAD1F0C}">
      <dgm:prSet/>
      <dgm:spPr/>
      <dgm:t>
        <a:bodyPr/>
        <a:lstStyle/>
        <a:p>
          <a:r>
            <a:rPr lang="en-TT" dirty="0"/>
            <a:t>Define the term "Barriers to Communication"</a:t>
          </a:r>
          <a:endParaRPr lang="en-US" dirty="0"/>
        </a:p>
      </dgm:t>
    </dgm:pt>
    <dgm:pt modelId="{362D9F51-6AF8-4786-BAF1-86A5E4C5509C}" type="parTrans" cxnId="{6C2DB10C-A75A-41DE-853E-96147B145CC3}">
      <dgm:prSet/>
      <dgm:spPr/>
      <dgm:t>
        <a:bodyPr/>
        <a:lstStyle/>
        <a:p>
          <a:endParaRPr lang="en-US"/>
        </a:p>
      </dgm:t>
    </dgm:pt>
    <dgm:pt modelId="{13EDA45C-58D4-42B4-9522-DE120AE0757C}" type="sibTrans" cxnId="{6C2DB10C-A75A-41DE-853E-96147B145CC3}">
      <dgm:prSet/>
      <dgm:spPr/>
      <dgm:t>
        <a:bodyPr/>
        <a:lstStyle/>
        <a:p>
          <a:endParaRPr lang="en-US"/>
        </a:p>
      </dgm:t>
    </dgm:pt>
    <dgm:pt modelId="{81DD15F3-0258-42C7-A19E-F7279CC6031F}">
      <dgm:prSet/>
      <dgm:spPr/>
      <dgm:t>
        <a:bodyPr/>
        <a:lstStyle/>
        <a:p>
          <a:pPr rtl="0"/>
          <a:r>
            <a:rPr lang="en-TT" dirty="0"/>
            <a:t>Identify various barriers to effective communication </a:t>
          </a:r>
          <a:r>
            <a:rPr lang="en-TT" dirty="0">
              <a:latin typeface="Calibri Light" panose="020F0302020204030204"/>
            </a:rPr>
            <a:t> </a:t>
          </a:r>
          <a:endParaRPr lang="en-US"/>
        </a:p>
      </dgm:t>
    </dgm:pt>
    <dgm:pt modelId="{706B581D-3E15-467E-A986-054D54D6F6D5}" type="parTrans" cxnId="{453049FA-7A1B-49A3-B941-870D5F2FF010}">
      <dgm:prSet/>
      <dgm:spPr/>
      <dgm:t>
        <a:bodyPr/>
        <a:lstStyle/>
        <a:p>
          <a:endParaRPr lang="en-US"/>
        </a:p>
      </dgm:t>
    </dgm:pt>
    <dgm:pt modelId="{DD5071F4-CD9E-4C85-9A12-8C75C7862535}" type="sibTrans" cxnId="{453049FA-7A1B-49A3-B941-870D5F2FF010}">
      <dgm:prSet/>
      <dgm:spPr/>
      <dgm:t>
        <a:bodyPr/>
        <a:lstStyle/>
        <a:p>
          <a:endParaRPr lang="en-US"/>
        </a:p>
      </dgm:t>
    </dgm:pt>
    <dgm:pt modelId="{ED6E7A75-47FB-4ED2-A796-FA5B16710F77}">
      <dgm:prSet/>
      <dgm:spPr/>
      <dgm:t>
        <a:bodyPr/>
        <a:lstStyle/>
        <a:p>
          <a:pPr rtl="0"/>
          <a:r>
            <a:rPr lang="en-TT" dirty="0">
              <a:latin typeface="Calibri Light" panose="020F0302020204030204"/>
            </a:rPr>
            <a:t>Outlines ways to overcome barriers</a:t>
          </a:r>
          <a:r>
            <a:rPr lang="en-TT" dirty="0"/>
            <a:t> </a:t>
          </a:r>
          <a:r>
            <a:rPr lang="en-TT" dirty="0">
              <a:latin typeface="Calibri Light" panose="020F0302020204030204"/>
            </a:rPr>
            <a:t>to </a:t>
          </a:r>
          <a:r>
            <a:rPr lang="en-TT" dirty="0"/>
            <a:t>communication </a:t>
          </a:r>
          <a:r>
            <a:rPr lang="en-TT" dirty="0">
              <a:latin typeface="Calibri Light" panose="020F0302020204030204"/>
            </a:rPr>
            <a:t>within the </a:t>
          </a:r>
          <a:r>
            <a:rPr lang="en-TT" dirty="0"/>
            <a:t>business</a:t>
          </a:r>
          <a:r>
            <a:rPr lang="en-TT" dirty="0">
              <a:latin typeface="Calibri Light" panose="020F0302020204030204"/>
            </a:rPr>
            <a:t> organisation</a:t>
          </a:r>
          <a:endParaRPr lang="en-US" dirty="0"/>
        </a:p>
      </dgm:t>
    </dgm:pt>
    <dgm:pt modelId="{645F05E7-2D67-4C80-95F1-E2C393F26469}" type="parTrans" cxnId="{BBB44576-CE0B-4CF4-BFF3-9F654DED48E8}">
      <dgm:prSet/>
      <dgm:spPr/>
      <dgm:t>
        <a:bodyPr/>
        <a:lstStyle/>
        <a:p>
          <a:endParaRPr lang="en-US"/>
        </a:p>
      </dgm:t>
    </dgm:pt>
    <dgm:pt modelId="{705DDFF9-6353-46F4-93F8-6928037F9AC0}" type="sibTrans" cxnId="{BBB44576-CE0B-4CF4-BFF3-9F654DED48E8}">
      <dgm:prSet/>
      <dgm:spPr/>
      <dgm:t>
        <a:bodyPr/>
        <a:lstStyle/>
        <a:p>
          <a:endParaRPr lang="en-US"/>
        </a:p>
      </dgm:t>
    </dgm:pt>
    <dgm:pt modelId="{2941C524-BA87-41C2-899C-02767788CF32}" type="pres">
      <dgm:prSet presAssocID="{D23CF548-5940-4ED5-B799-D27CD8598CAE}" presName="Name0" presStyleCnt="0">
        <dgm:presLayoutVars>
          <dgm:dir/>
          <dgm:animLvl val="lvl"/>
          <dgm:resizeHandles val="exact"/>
        </dgm:presLayoutVars>
      </dgm:prSet>
      <dgm:spPr/>
    </dgm:pt>
    <dgm:pt modelId="{C5906FCA-7296-49BF-9C29-1F368FAAEFB9}" type="pres">
      <dgm:prSet presAssocID="{CAAF07E7-5245-4D0B-9310-0C3F65CADFE7}" presName="linNode" presStyleCnt="0"/>
      <dgm:spPr/>
    </dgm:pt>
    <dgm:pt modelId="{98A658A5-BA74-447C-9EAD-2A88EE6748AD}" type="pres">
      <dgm:prSet presAssocID="{CAAF07E7-5245-4D0B-9310-0C3F65CADFE7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42832B9-1F29-49C8-8EE3-B1FBA3BD589D}" type="pres">
      <dgm:prSet presAssocID="{CAAF07E7-5245-4D0B-9310-0C3F65CADFE7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6C2DB10C-A75A-41DE-853E-96147B145CC3}" srcId="{CAAF07E7-5245-4D0B-9310-0C3F65CADFE7}" destId="{D0D77C80-6B0F-4E6C-97BE-8CB7AAAD1F0C}" srcOrd="0" destOrd="0" parTransId="{362D9F51-6AF8-4786-BAF1-86A5E4C5509C}" sibTransId="{13EDA45C-58D4-42B4-9522-DE120AE0757C}"/>
    <dgm:cxn modelId="{BBB44576-CE0B-4CF4-BFF3-9F654DED48E8}" srcId="{CAAF07E7-5245-4D0B-9310-0C3F65CADFE7}" destId="{ED6E7A75-47FB-4ED2-A796-FA5B16710F77}" srcOrd="2" destOrd="0" parTransId="{645F05E7-2D67-4C80-95F1-E2C393F26469}" sibTransId="{705DDFF9-6353-46F4-93F8-6928037F9AC0}"/>
    <dgm:cxn modelId="{6E0A8A83-379D-4C3A-B662-BE2A4FD35CF0}" type="presOf" srcId="{D23CF548-5940-4ED5-B799-D27CD8598CAE}" destId="{2941C524-BA87-41C2-899C-02767788CF32}" srcOrd="0" destOrd="0" presId="urn:microsoft.com/office/officeart/2005/8/layout/vList5"/>
    <dgm:cxn modelId="{B3920E85-4047-41C8-AF01-E439375B7D63}" type="presOf" srcId="{CAAF07E7-5245-4D0B-9310-0C3F65CADFE7}" destId="{98A658A5-BA74-447C-9EAD-2A88EE6748AD}" srcOrd="0" destOrd="0" presId="urn:microsoft.com/office/officeart/2005/8/layout/vList5"/>
    <dgm:cxn modelId="{11974195-D016-48FF-B24F-E69415836B9B}" type="presOf" srcId="{81DD15F3-0258-42C7-A19E-F7279CC6031F}" destId="{B42832B9-1F29-49C8-8EE3-B1FBA3BD589D}" srcOrd="0" destOrd="1" presId="urn:microsoft.com/office/officeart/2005/8/layout/vList5"/>
    <dgm:cxn modelId="{48609BE1-1316-45DD-A92E-E28AABC7C6FF}" type="presOf" srcId="{D0D77C80-6B0F-4E6C-97BE-8CB7AAAD1F0C}" destId="{B42832B9-1F29-49C8-8EE3-B1FBA3BD589D}" srcOrd="0" destOrd="0" presId="urn:microsoft.com/office/officeart/2005/8/layout/vList5"/>
    <dgm:cxn modelId="{9DCAD9E4-5C4D-4811-8812-D519CC58A400}" type="presOf" srcId="{ED6E7A75-47FB-4ED2-A796-FA5B16710F77}" destId="{B42832B9-1F29-49C8-8EE3-B1FBA3BD589D}" srcOrd="0" destOrd="2" presId="urn:microsoft.com/office/officeart/2005/8/layout/vList5"/>
    <dgm:cxn modelId="{238B63ED-6436-43BF-9520-EAFAE2A1E57B}" srcId="{D23CF548-5940-4ED5-B799-D27CD8598CAE}" destId="{CAAF07E7-5245-4D0B-9310-0C3F65CADFE7}" srcOrd="0" destOrd="0" parTransId="{80142CCC-BAE6-4E98-AAD7-657504FD68C5}" sibTransId="{36B5B829-E258-428E-B533-69930BDF9C4B}"/>
    <dgm:cxn modelId="{453049FA-7A1B-49A3-B941-870D5F2FF010}" srcId="{CAAF07E7-5245-4D0B-9310-0C3F65CADFE7}" destId="{81DD15F3-0258-42C7-A19E-F7279CC6031F}" srcOrd="1" destOrd="0" parTransId="{706B581D-3E15-467E-A986-054D54D6F6D5}" sibTransId="{DD5071F4-CD9E-4C85-9A12-8C75C7862535}"/>
    <dgm:cxn modelId="{5B4EB029-3873-43E3-93EA-C9BE7F036842}" type="presParOf" srcId="{2941C524-BA87-41C2-899C-02767788CF32}" destId="{C5906FCA-7296-49BF-9C29-1F368FAAEFB9}" srcOrd="0" destOrd="0" presId="urn:microsoft.com/office/officeart/2005/8/layout/vList5"/>
    <dgm:cxn modelId="{A9EC36E5-3314-4CF4-90F8-F5EE1AA0EC28}" type="presParOf" srcId="{C5906FCA-7296-49BF-9C29-1F368FAAEFB9}" destId="{98A658A5-BA74-447C-9EAD-2A88EE6748AD}" srcOrd="0" destOrd="0" presId="urn:microsoft.com/office/officeart/2005/8/layout/vList5"/>
    <dgm:cxn modelId="{07E3DABC-7990-42CB-9A3C-40559F806013}" type="presParOf" srcId="{C5906FCA-7296-49BF-9C29-1F368FAAEFB9}" destId="{B42832B9-1F29-49C8-8EE3-B1FBA3BD58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3CAD2-6A22-48CA-8E64-6C87F47571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43FD744-A958-4525-A7F9-5CC7A436EBDD}">
      <dgm:prSet/>
      <dgm:spPr/>
      <dgm:t>
        <a:bodyPr/>
        <a:lstStyle/>
        <a:p>
          <a:pPr rtl="0"/>
          <a:r>
            <a:rPr lang="en-US" dirty="0"/>
            <a:t>Listening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/>
            <a:t> properly</a:t>
          </a:r>
        </a:p>
      </dgm:t>
    </dgm:pt>
    <dgm:pt modelId="{D4B0E8C7-7B55-499D-A6AF-B0277C810530}" type="parTrans" cxnId="{E15CE5A4-800E-4FAF-8936-8BC1D0253F0C}">
      <dgm:prSet/>
      <dgm:spPr/>
      <dgm:t>
        <a:bodyPr/>
        <a:lstStyle/>
        <a:p>
          <a:endParaRPr lang="en-US"/>
        </a:p>
      </dgm:t>
    </dgm:pt>
    <dgm:pt modelId="{6E275164-C782-4FF8-9C1F-8206A91EF9AD}" type="sibTrans" cxnId="{E15CE5A4-800E-4FAF-8936-8BC1D0253F0C}">
      <dgm:prSet/>
      <dgm:spPr/>
      <dgm:t>
        <a:bodyPr/>
        <a:lstStyle/>
        <a:p>
          <a:endParaRPr lang="en-US"/>
        </a:p>
      </dgm:t>
    </dgm:pt>
    <dgm:pt modelId="{BDEFF07F-08C3-452E-BD9B-A30264F54923}">
      <dgm:prSet/>
      <dgm:spPr/>
      <dgm:t>
        <a:bodyPr/>
        <a:lstStyle/>
        <a:p>
          <a:pPr rtl="0"/>
          <a:r>
            <a:rPr lang="en-US" dirty="0"/>
            <a:t>Make sure the person </a:t>
          </a:r>
          <a:r>
            <a:rPr lang="en-US" dirty="0">
              <a:latin typeface="Calibri Light" panose="020F0302020204030204"/>
            </a:rPr>
            <a:t>interprets </a:t>
          </a:r>
          <a:r>
            <a:rPr lang="en-US" dirty="0"/>
            <a:t>your message</a:t>
          </a:r>
        </a:p>
      </dgm:t>
    </dgm:pt>
    <dgm:pt modelId="{01D3F2AF-37AA-46C8-8ECB-531AA8B8B8B8}" type="parTrans" cxnId="{09A91D31-C67D-4B20-A2BF-79C765416AD9}">
      <dgm:prSet/>
      <dgm:spPr/>
      <dgm:t>
        <a:bodyPr/>
        <a:lstStyle/>
        <a:p>
          <a:endParaRPr lang="en-US"/>
        </a:p>
      </dgm:t>
    </dgm:pt>
    <dgm:pt modelId="{41169AC0-F6D8-4EF9-B90C-2332B4009EA6}" type="sibTrans" cxnId="{09A91D31-C67D-4B20-A2BF-79C765416AD9}">
      <dgm:prSet/>
      <dgm:spPr/>
      <dgm:t>
        <a:bodyPr/>
        <a:lstStyle/>
        <a:p>
          <a:endParaRPr lang="en-US"/>
        </a:p>
      </dgm:t>
    </dgm:pt>
    <dgm:pt modelId="{2015A57F-A684-4DD7-BD2B-D1D3981AE2A9}">
      <dgm:prSet/>
      <dgm:spPr/>
      <dgm:t>
        <a:bodyPr/>
        <a:lstStyle/>
        <a:p>
          <a:r>
            <a:rPr lang="en-US" dirty="0"/>
            <a:t>Send clear and concise messages</a:t>
          </a:r>
        </a:p>
      </dgm:t>
    </dgm:pt>
    <dgm:pt modelId="{03031F62-BA41-4E64-9C8F-17FBCAF507DB}" type="parTrans" cxnId="{983E9E1F-2EFD-43F1-8C0F-6B3D4D3D95B6}">
      <dgm:prSet/>
      <dgm:spPr/>
      <dgm:t>
        <a:bodyPr/>
        <a:lstStyle/>
        <a:p>
          <a:endParaRPr lang="en-US"/>
        </a:p>
      </dgm:t>
    </dgm:pt>
    <dgm:pt modelId="{14DEE508-84F1-46F7-A3FB-6E89FE56C843}" type="sibTrans" cxnId="{983E9E1F-2EFD-43F1-8C0F-6B3D4D3D95B6}">
      <dgm:prSet/>
      <dgm:spPr/>
      <dgm:t>
        <a:bodyPr/>
        <a:lstStyle/>
        <a:p>
          <a:endParaRPr lang="en-US"/>
        </a:p>
      </dgm:t>
    </dgm:pt>
    <dgm:pt modelId="{EBA9FCF5-F995-4909-8AAE-9A1ADBEEC181}" type="pres">
      <dgm:prSet presAssocID="{1E83CAD2-6A22-48CA-8E64-6C87F4757157}" presName="root" presStyleCnt="0">
        <dgm:presLayoutVars>
          <dgm:dir/>
          <dgm:resizeHandles val="exact"/>
        </dgm:presLayoutVars>
      </dgm:prSet>
      <dgm:spPr/>
    </dgm:pt>
    <dgm:pt modelId="{44F784E2-49D0-4237-88D4-98860995A9DC}" type="pres">
      <dgm:prSet presAssocID="{443FD744-A958-4525-A7F9-5CC7A436EBDD}" presName="compNode" presStyleCnt="0"/>
      <dgm:spPr/>
    </dgm:pt>
    <dgm:pt modelId="{2BE0B1D0-A7F0-4A73-B7E0-A03B53EAE2EE}" type="pres">
      <dgm:prSet presAssocID="{443FD744-A958-4525-A7F9-5CC7A436EBDD}" presName="bgRect" presStyleLbl="bgShp" presStyleIdx="0" presStyleCnt="3"/>
      <dgm:spPr/>
    </dgm:pt>
    <dgm:pt modelId="{00B1AE14-4F31-4E41-BFA9-5B9743237703}" type="pres">
      <dgm:prSet presAssocID="{443FD744-A958-4525-A7F9-5CC7A436EBD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B4ABE43B-0AD6-49CC-9F23-699EA6FE89E3}" type="pres">
      <dgm:prSet presAssocID="{443FD744-A958-4525-A7F9-5CC7A436EBDD}" presName="spaceRect" presStyleCnt="0"/>
      <dgm:spPr/>
    </dgm:pt>
    <dgm:pt modelId="{92C924D7-DA75-49EE-B1D1-01809CD8F678}" type="pres">
      <dgm:prSet presAssocID="{443FD744-A958-4525-A7F9-5CC7A436EBDD}" presName="parTx" presStyleLbl="revTx" presStyleIdx="0" presStyleCnt="3">
        <dgm:presLayoutVars>
          <dgm:chMax val="0"/>
          <dgm:chPref val="0"/>
        </dgm:presLayoutVars>
      </dgm:prSet>
      <dgm:spPr/>
    </dgm:pt>
    <dgm:pt modelId="{BBB0410A-AF22-4193-8174-23AFF51AFE7F}" type="pres">
      <dgm:prSet presAssocID="{6E275164-C782-4FF8-9C1F-8206A91EF9AD}" presName="sibTrans" presStyleCnt="0"/>
      <dgm:spPr/>
    </dgm:pt>
    <dgm:pt modelId="{7419E65E-26CA-4D0B-BCF5-7113A7E85C24}" type="pres">
      <dgm:prSet presAssocID="{BDEFF07F-08C3-452E-BD9B-A30264F54923}" presName="compNode" presStyleCnt="0"/>
      <dgm:spPr/>
    </dgm:pt>
    <dgm:pt modelId="{384B2DC4-50D9-471C-8784-744A8B3B7636}" type="pres">
      <dgm:prSet presAssocID="{BDEFF07F-08C3-452E-BD9B-A30264F54923}" presName="bgRect" presStyleLbl="bgShp" presStyleIdx="1" presStyleCnt="3"/>
      <dgm:spPr/>
    </dgm:pt>
    <dgm:pt modelId="{2EC33297-41E6-486F-91B2-DF0DA559B886}" type="pres">
      <dgm:prSet presAssocID="{BDEFF07F-08C3-452E-BD9B-A30264F5492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8BCFB098-951C-4F5C-A4E1-13BC5317A5C8}" type="pres">
      <dgm:prSet presAssocID="{BDEFF07F-08C3-452E-BD9B-A30264F54923}" presName="spaceRect" presStyleCnt="0"/>
      <dgm:spPr/>
    </dgm:pt>
    <dgm:pt modelId="{92D5E44B-9243-4A13-83EA-7B5DE38D0EFD}" type="pres">
      <dgm:prSet presAssocID="{BDEFF07F-08C3-452E-BD9B-A30264F54923}" presName="parTx" presStyleLbl="revTx" presStyleIdx="1" presStyleCnt="3">
        <dgm:presLayoutVars>
          <dgm:chMax val="0"/>
          <dgm:chPref val="0"/>
        </dgm:presLayoutVars>
      </dgm:prSet>
      <dgm:spPr/>
    </dgm:pt>
    <dgm:pt modelId="{EBF48370-0C2A-4974-B671-6B2A326F36A8}" type="pres">
      <dgm:prSet presAssocID="{41169AC0-F6D8-4EF9-B90C-2332B4009EA6}" presName="sibTrans" presStyleCnt="0"/>
      <dgm:spPr/>
    </dgm:pt>
    <dgm:pt modelId="{294582B6-53E9-414E-997D-F39BC03EB01B}" type="pres">
      <dgm:prSet presAssocID="{2015A57F-A684-4DD7-BD2B-D1D3981AE2A9}" presName="compNode" presStyleCnt="0"/>
      <dgm:spPr/>
    </dgm:pt>
    <dgm:pt modelId="{424030FD-E2AC-4A14-A4E9-F022DFF2D40C}" type="pres">
      <dgm:prSet presAssocID="{2015A57F-A684-4DD7-BD2B-D1D3981AE2A9}" presName="bgRect" presStyleLbl="bgShp" presStyleIdx="2" presStyleCnt="3"/>
      <dgm:spPr/>
    </dgm:pt>
    <dgm:pt modelId="{EFAA7C9E-A47D-45AF-B32C-A216BDCEE9A0}" type="pres">
      <dgm:prSet presAssocID="{2015A57F-A684-4DD7-BD2B-D1D3981AE2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C201DD1-58EB-4158-A4B0-B4F2C2790C7F}" type="pres">
      <dgm:prSet presAssocID="{2015A57F-A684-4DD7-BD2B-D1D3981AE2A9}" presName="spaceRect" presStyleCnt="0"/>
      <dgm:spPr/>
    </dgm:pt>
    <dgm:pt modelId="{6B89E67F-8AC0-4A9A-AA2F-3588C4D86FDD}" type="pres">
      <dgm:prSet presAssocID="{2015A57F-A684-4DD7-BD2B-D1D3981AE2A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1B8791F-FF9E-4742-8A04-FBC4C427C9DB}" type="presOf" srcId="{443FD744-A958-4525-A7F9-5CC7A436EBDD}" destId="{92C924D7-DA75-49EE-B1D1-01809CD8F678}" srcOrd="0" destOrd="0" presId="urn:microsoft.com/office/officeart/2018/2/layout/IconVerticalSolidList"/>
    <dgm:cxn modelId="{983E9E1F-2EFD-43F1-8C0F-6B3D4D3D95B6}" srcId="{1E83CAD2-6A22-48CA-8E64-6C87F4757157}" destId="{2015A57F-A684-4DD7-BD2B-D1D3981AE2A9}" srcOrd="2" destOrd="0" parTransId="{03031F62-BA41-4E64-9C8F-17FBCAF507DB}" sibTransId="{14DEE508-84F1-46F7-A3FB-6E89FE56C843}"/>
    <dgm:cxn modelId="{09A91D31-C67D-4B20-A2BF-79C765416AD9}" srcId="{1E83CAD2-6A22-48CA-8E64-6C87F4757157}" destId="{BDEFF07F-08C3-452E-BD9B-A30264F54923}" srcOrd="1" destOrd="0" parTransId="{01D3F2AF-37AA-46C8-8ECB-531AA8B8B8B8}" sibTransId="{41169AC0-F6D8-4EF9-B90C-2332B4009EA6}"/>
    <dgm:cxn modelId="{E15CE5A4-800E-4FAF-8936-8BC1D0253F0C}" srcId="{1E83CAD2-6A22-48CA-8E64-6C87F4757157}" destId="{443FD744-A958-4525-A7F9-5CC7A436EBDD}" srcOrd="0" destOrd="0" parTransId="{D4B0E8C7-7B55-499D-A6AF-B0277C810530}" sibTransId="{6E275164-C782-4FF8-9C1F-8206A91EF9AD}"/>
    <dgm:cxn modelId="{4A71D4B3-BE95-4329-9F50-D53085ABC2F4}" type="presOf" srcId="{BDEFF07F-08C3-452E-BD9B-A30264F54923}" destId="{92D5E44B-9243-4A13-83EA-7B5DE38D0EFD}" srcOrd="0" destOrd="0" presId="urn:microsoft.com/office/officeart/2018/2/layout/IconVerticalSolidList"/>
    <dgm:cxn modelId="{8A6436C3-BC77-4594-954D-36FD35F54C72}" type="presOf" srcId="{1E83CAD2-6A22-48CA-8E64-6C87F4757157}" destId="{EBA9FCF5-F995-4909-8AAE-9A1ADBEEC181}" srcOrd="0" destOrd="0" presId="urn:microsoft.com/office/officeart/2018/2/layout/IconVerticalSolidList"/>
    <dgm:cxn modelId="{E2AB88DE-CA1B-437D-A438-F23BF4CE83EA}" type="presOf" srcId="{2015A57F-A684-4DD7-BD2B-D1D3981AE2A9}" destId="{6B89E67F-8AC0-4A9A-AA2F-3588C4D86FDD}" srcOrd="0" destOrd="0" presId="urn:microsoft.com/office/officeart/2018/2/layout/IconVerticalSolidList"/>
    <dgm:cxn modelId="{89DCBA09-17F0-47E4-A0D7-5C9B3153D79E}" type="presParOf" srcId="{EBA9FCF5-F995-4909-8AAE-9A1ADBEEC181}" destId="{44F784E2-49D0-4237-88D4-98860995A9DC}" srcOrd="0" destOrd="0" presId="urn:microsoft.com/office/officeart/2018/2/layout/IconVerticalSolidList"/>
    <dgm:cxn modelId="{48F1F764-F798-4F93-A7B1-00FC1BAD82B4}" type="presParOf" srcId="{44F784E2-49D0-4237-88D4-98860995A9DC}" destId="{2BE0B1D0-A7F0-4A73-B7E0-A03B53EAE2EE}" srcOrd="0" destOrd="0" presId="urn:microsoft.com/office/officeart/2018/2/layout/IconVerticalSolidList"/>
    <dgm:cxn modelId="{E7A1FB2E-FC2F-4D66-8091-0915809789FA}" type="presParOf" srcId="{44F784E2-49D0-4237-88D4-98860995A9DC}" destId="{00B1AE14-4F31-4E41-BFA9-5B9743237703}" srcOrd="1" destOrd="0" presId="urn:microsoft.com/office/officeart/2018/2/layout/IconVerticalSolidList"/>
    <dgm:cxn modelId="{06BD60F6-9BCD-4D3B-A46C-C39184E61D4F}" type="presParOf" srcId="{44F784E2-49D0-4237-88D4-98860995A9DC}" destId="{B4ABE43B-0AD6-49CC-9F23-699EA6FE89E3}" srcOrd="2" destOrd="0" presId="urn:microsoft.com/office/officeart/2018/2/layout/IconVerticalSolidList"/>
    <dgm:cxn modelId="{54933698-75DB-49AC-8DC1-91DDB738730A}" type="presParOf" srcId="{44F784E2-49D0-4237-88D4-98860995A9DC}" destId="{92C924D7-DA75-49EE-B1D1-01809CD8F678}" srcOrd="3" destOrd="0" presId="urn:microsoft.com/office/officeart/2018/2/layout/IconVerticalSolidList"/>
    <dgm:cxn modelId="{7B63EE6C-AB24-435E-B787-E87E6A5E11C2}" type="presParOf" srcId="{EBA9FCF5-F995-4909-8AAE-9A1ADBEEC181}" destId="{BBB0410A-AF22-4193-8174-23AFF51AFE7F}" srcOrd="1" destOrd="0" presId="urn:microsoft.com/office/officeart/2018/2/layout/IconVerticalSolidList"/>
    <dgm:cxn modelId="{F4235B92-8A3D-4C9B-80AA-8684B5A45407}" type="presParOf" srcId="{EBA9FCF5-F995-4909-8AAE-9A1ADBEEC181}" destId="{7419E65E-26CA-4D0B-BCF5-7113A7E85C24}" srcOrd="2" destOrd="0" presId="urn:microsoft.com/office/officeart/2018/2/layout/IconVerticalSolidList"/>
    <dgm:cxn modelId="{14662D2D-676E-48D1-97C2-D91D224A55E5}" type="presParOf" srcId="{7419E65E-26CA-4D0B-BCF5-7113A7E85C24}" destId="{384B2DC4-50D9-471C-8784-744A8B3B7636}" srcOrd="0" destOrd="0" presId="urn:microsoft.com/office/officeart/2018/2/layout/IconVerticalSolidList"/>
    <dgm:cxn modelId="{09679B3F-896E-436F-B4DE-84669E00C7DC}" type="presParOf" srcId="{7419E65E-26CA-4D0B-BCF5-7113A7E85C24}" destId="{2EC33297-41E6-486F-91B2-DF0DA559B886}" srcOrd="1" destOrd="0" presId="urn:microsoft.com/office/officeart/2018/2/layout/IconVerticalSolidList"/>
    <dgm:cxn modelId="{B26ED3C3-B1C7-4438-B55A-A06BFBF709AA}" type="presParOf" srcId="{7419E65E-26CA-4D0B-BCF5-7113A7E85C24}" destId="{8BCFB098-951C-4F5C-A4E1-13BC5317A5C8}" srcOrd="2" destOrd="0" presId="urn:microsoft.com/office/officeart/2018/2/layout/IconVerticalSolidList"/>
    <dgm:cxn modelId="{C33AE144-DD6E-4F5D-91CC-A439C739836D}" type="presParOf" srcId="{7419E65E-26CA-4D0B-BCF5-7113A7E85C24}" destId="{92D5E44B-9243-4A13-83EA-7B5DE38D0EFD}" srcOrd="3" destOrd="0" presId="urn:microsoft.com/office/officeart/2018/2/layout/IconVerticalSolidList"/>
    <dgm:cxn modelId="{1EA4D895-3CE4-4267-84FF-876AC6BC9C5F}" type="presParOf" srcId="{EBA9FCF5-F995-4909-8AAE-9A1ADBEEC181}" destId="{EBF48370-0C2A-4974-B671-6B2A326F36A8}" srcOrd="3" destOrd="0" presId="urn:microsoft.com/office/officeart/2018/2/layout/IconVerticalSolidList"/>
    <dgm:cxn modelId="{BCCD317B-37CB-4873-993F-94BC8819BC36}" type="presParOf" srcId="{EBA9FCF5-F995-4909-8AAE-9A1ADBEEC181}" destId="{294582B6-53E9-414E-997D-F39BC03EB01B}" srcOrd="4" destOrd="0" presId="urn:microsoft.com/office/officeart/2018/2/layout/IconVerticalSolidList"/>
    <dgm:cxn modelId="{72C07341-53F0-4C06-8958-5BF01160EDFA}" type="presParOf" srcId="{294582B6-53E9-414E-997D-F39BC03EB01B}" destId="{424030FD-E2AC-4A14-A4E9-F022DFF2D40C}" srcOrd="0" destOrd="0" presId="urn:microsoft.com/office/officeart/2018/2/layout/IconVerticalSolidList"/>
    <dgm:cxn modelId="{4563C67B-0EF5-4015-81E2-405BBA84B4A8}" type="presParOf" srcId="{294582B6-53E9-414E-997D-F39BC03EB01B}" destId="{EFAA7C9E-A47D-45AF-B32C-A216BDCEE9A0}" srcOrd="1" destOrd="0" presId="urn:microsoft.com/office/officeart/2018/2/layout/IconVerticalSolidList"/>
    <dgm:cxn modelId="{05567755-29E2-4948-A48A-D6947DA2D855}" type="presParOf" srcId="{294582B6-53E9-414E-997D-F39BC03EB01B}" destId="{7C201DD1-58EB-4158-A4B0-B4F2C2790C7F}" srcOrd="2" destOrd="0" presId="urn:microsoft.com/office/officeart/2018/2/layout/IconVerticalSolidList"/>
    <dgm:cxn modelId="{2FFAADFF-58D1-4665-AFE8-28775B18A213}" type="presParOf" srcId="{294582B6-53E9-414E-997D-F39BC03EB01B}" destId="{6B89E67F-8AC0-4A9A-AA2F-3588C4D86F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AA7463-2E00-4380-A31D-544EE696C1E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29C3DEF-B8D1-4758-AF4E-A62E6ACA26FA}">
      <dgm:prSet/>
      <dgm:spPr/>
      <dgm:t>
        <a:bodyPr/>
        <a:lstStyle/>
        <a:p>
          <a:r>
            <a:rPr lang="en-US" dirty="0"/>
            <a:t>Use appropriate communication media</a:t>
          </a:r>
        </a:p>
      </dgm:t>
    </dgm:pt>
    <dgm:pt modelId="{3B3B6EB0-7D70-4F63-8E28-9011318DD2E6}" type="parTrans" cxnId="{DF5F8F96-A678-4C64-84A0-306B8D87FB28}">
      <dgm:prSet/>
      <dgm:spPr/>
      <dgm:t>
        <a:bodyPr/>
        <a:lstStyle/>
        <a:p>
          <a:endParaRPr lang="en-US"/>
        </a:p>
      </dgm:t>
    </dgm:pt>
    <dgm:pt modelId="{6CD25AD5-A286-4E5C-9605-E57AC74BFD03}" type="sibTrans" cxnId="{DF5F8F96-A678-4C64-84A0-306B8D87FB28}">
      <dgm:prSet/>
      <dgm:spPr/>
      <dgm:t>
        <a:bodyPr/>
        <a:lstStyle/>
        <a:p>
          <a:endParaRPr lang="en-US"/>
        </a:p>
      </dgm:t>
    </dgm:pt>
    <dgm:pt modelId="{9BC3EEDA-90B3-4FB1-85DE-FDC675C3338C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Ask questions if you do</a:t>
          </a:r>
          <a:r>
            <a:rPr lang="en-US" dirty="0"/>
            <a:t> not </a:t>
          </a:r>
          <a:r>
            <a:rPr lang="en-US" dirty="0">
              <a:latin typeface="Calibri Light" panose="020F0302020204030204"/>
            </a:rPr>
            <a:t>understand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the message</a:t>
          </a:r>
          <a:endParaRPr lang="en-US" dirty="0"/>
        </a:p>
      </dgm:t>
    </dgm:pt>
    <dgm:pt modelId="{D8083E77-9A3A-4A25-9B53-13ACBA103336}" type="parTrans" cxnId="{1853C0D0-6832-4E66-9555-3515C35BD7D9}">
      <dgm:prSet/>
      <dgm:spPr/>
      <dgm:t>
        <a:bodyPr/>
        <a:lstStyle/>
        <a:p>
          <a:endParaRPr lang="en-US"/>
        </a:p>
      </dgm:t>
    </dgm:pt>
    <dgm:pt modelId="{19BEDE5F-AE00-4FE7-A283-0F3F09F3FF48}" type="sibTrans" cxnId="{1853C0D0-6832-4E66-9555-3515C35BD7D9}">
      <dgm:prSet/>
      <dgm:spPr/>
      <dgm:t>
        <a:bodyPr/>
        <a:lstStyle/>
        <a:p>
          <a:endParaRPr lang="en-US"/>
        </a:p>
      </dgm:t>
    </dgm:pt>
    <dgm:pt modelId="{8FECEAFF-F2A8-4AE2-A97C-5A9AF5A395CD}" type="pres">
      <dgm:prSet presAssocID="{77AA7463-2E00-4380-A31D-544EE696C1E6}" presName="root" presStyleCnt="0">
        <dgm:presLayoutVars>
          <dgm:dir/>
          <dgm:resizeHandles val="exact"/>
        </dgm:presLayoutVars>
      </dgm:prSet>
      <dgm:spPr/>
    </dgm:pt>
    <dgm:pt modelId="{DDEA979F-30AE-4198-8304-CB0B941E2DB8}" type="pres">
      <dgm:prSet presAssocID="{D29C3DEF-B8D1-4758-AF4E-A62E6ACA26FA}" presName="compNode" presStyleCnt="0"/>
      <dgm:spPr/>
    </dgm:pt>
    <dgm:pt modelId="{9F35E508-B751-4FDC-8E45-7EB2EC007078}" type="pres">
      <dgm:prSet presAssocID="{D29C3DEF-B8D1-4758-AF4E-A62E6ACA26FA}" presName="bgRect" presStyleLbl="bgShp" presStyleIdx="0" presStyleCnt="2"/>
      <dgm:spPr/>
    </dgm:pt>
    <dgm:pt modelId="{1C05E586-CCAE-46E2-8139-D98F9094A911}" type="pres">
      <dgm:prSet presAssocID="{D29C3DEF-B8D1-4758-AF4E-A62E6ACA26F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E347D9D-5105-423A-B7A8-E831BB44E37A}" type="pres">
      <dgm:prSet presAssocID="{D29C3DEF-B8D1-4758-AF4E-A62E6ACA26FA}" presName="spaceRect" presStyleCnt="0"/>
      <dgm:spPr/>
    </dgm:pt>
    <dgm:pt modelId="{858BA847-5A4B-4569-B730-0A21BE469444}" type="pres">
      <dgm:prSet presAssocID="{D29C3DEF-B8D1-4758-AF4E-A62E6ACA26FA}" presName="parTx" presStyleLbl="revTx" presStyleIdx="0" presStyleCnt="2">
        <dgm:presLayoutVars>
          <dgm:chMax val="0"/>
          <dgm:chPref val="0"/>
        </dgm:presLayoutVars>
      </dgm:prSet>
      <dgm:spPr/>
    </dgm:pt>
    <dgm:pt modelId="{E867239F-2994-417F-BD5B-ABFCF07EC787}" type="pres">
      <dgm:prSet presAssocID="{6CD25AD5-A286-4E5C-9605-E57AC74BFD03}" presName="sibTrans" presStyleCnt="0"/>
      <dgm:spPr/>
    </dgm:pt>
    <dgm:pt modelId="{B7D434BB-8A79-4249-997A-1A04AC622904}" type="pres">
      <dgm:prSet presAssocID="{9BC3EEDA-90B3-4FB1-85DE-FDC675C3338C}" presName="compNode" presStyleCnt="0"/>
      <dgm:spPr/>
    </dgm:pt>
    <dgm:pt modelId="{2E5AC737-DF47-42A7-883C-B5B2DCDF9D71}" type="pres">
      <dgm:prSet presAssocID="{9BC3EEDA-90B3-4FB1-85DE-FDC675C3338C}" presName="bgRect" presStyleLbl="bgShp" presStyleIdx="1" presStyleCnt="2"/>
      <dgm:spPr/>
    </dgm:pt>
    <dgm:pt modelId="{26476D40-0651-4BA3-AEB2-18F2AFEF7529}" type="pres">
      <dgm:prSet presAssocID="{9BC3EEDA-90B3-4FB1-85DE-FDC675C3338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EE0B03C6-6A48-48D3-8009-A537FF4A9610}" type="pres">
      <dgm:prSet presAssocID="{9BC3EEDA-90B3-4FB1-85DE-FDC675C3338C}" presName="spaceRect" presStyleCnt="0"/>
      <dgm:spPr/>
    </dgm:pt>
    <dgm:pt modelId="{DEF74E63-B9EF-4AF9-B612-56E5E0DBC9EF}" type="pres">
      <dgm:prSet presAssocID="{9BC3EEDA-90B3-4FB1-85DE-FDC675C3338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39A451A-13E4-42B3-9B0C-EC4B5E6E1C1C}" type="presOf" srcId="{D29C3DEF-B8D1-4758-AF4E-A62E6ACA26FA}" destId="{858BA847-5A4B-4569-B730-0A21BE469444}" srcOrd="0" destOrd="0" presId="urn:microsoft.com/office/officeart/2018/2/layout/IconVerticalSolidList"/>
    <dgm:cxn modelId="{3800646A-68AA-416D-8208-7CF89A02C8EA}" type="presOf" srcId="{77AA7463-2E00-4380-A31D-544EE696C1E6}" destId="{8FECEAFF-F2A8-4AE2-A97C-5A9AF5A395CD}" srcOrd="0" destOrd="0" presId="urn:microsoft.com/office/officeart/2018/2/layout/IconVerticalSolidList"/>
    <dgm:cxn modelId="{DF5F8F96-A678-4C64-84A0-306B8D87FB28}" srcId="{77AA7463-2E00-4380-A31D-544EE696C1E6}" destId="{D29C3DEF-B8D1-4758-AF4E-A62E6ACA26FA}" srcOrd="0" destOrd="0" parTransId="{3B3B6EB0-7D70-4F63-8E28-9011318DD2E6}" sibTransId="{6CD25AD5-A286-4E5C-9605-E57AC74BFD03}"/>
    <dgm:cxn modelId="{1853C0D0-6832-4E66-9555-3515C35BD7D9}" srcId="{77AA7463-2E00-4380-A31D-544EE696C1E6}" destId="{9BC3EEDA-90B3-4FB1-85DE-FDC675C3338C}" srcOrd="1" destOrd="0" parTransId="{D8083E77-9A3A-4A25-9B53-13ACBA103336}" sibTransId="{19BEDE5F-AE00-4FE7-A283-0F3F09F3FF48}"/>
    <dgm:cxn modelId="{7E4A2DFD-4AE3-41AA-8913-D740A8D016F5}" type="presOf" srcId="{9BC3EEDA-90B3-4FB1-85DE-FDC675C3338C}" destId="{DEF74E63-B9EF-4AF9-B612-56E5E0DBC9EF}" srcOrd="0" destOrd="0" presId="urn:microsoft.com/office/officeart/2018/2/layout/IconVerticalSolidList"/>
    <dgm:cxn modelId="{227C5876-1838-4386-9A61-B91C9E332D6E}" type="presParOf" srcId="{8FECEAFF-F2A8-4AE2-A97C-5A9AF5A395CD}" destId="{DDEA979F-30AE-4198-8304-CB0B941E2DB8}" srcOrd="0" destOrd="0" presId="urn:microsoft.com/office/officeart/2018/2/layout/IconVerticalSolidList"/>
    <dgm:cxn modelId="{00256E13-34A2-429C-B8E6-E2C3E1AAC411}" type="presParOf" srcId="{DDEA979F-30AE-4198-8304-CB0B941E2DB8}" destId="{9F35E508-B751-4FDC-8E45-7EB2EC007078}" srcOrd="0" destOrd="0" presId="urn:microsoft.com/office/officeart/2018/2/layout/IconVerticalSolidList"/>
    <dgm:cxn modelId="{E0339C40-910C-4E0B-BA3C-D8D472B81E0E}" type="presParOf" srcId="{DDEA979F-30AE-4198-8304-CB0B941E2DB8}" destId="{1C05E586-CCAE-46E2-8139-D98F9094A911}" srcOrd="1" destOrd="0" presId="urn:microsoft.com/office/officeart/2018/2/layout/IconVerticalSolidList"/>
    <dgm:cxn modelId="{9B21E577-2008-41A5-B710-37742324FA22}" type="presParOf" srcId="{DDEA979F-30AE-4198-8304-CB0B941E2DB8}" destId="{BE347D9D-5105-423A-B7A8-E831BB44E37A}" srcOrd="2" destOrd="0" presId="urn:microsoft.com/office/officeart/2018/2/layout/IconVerticalSolidList"/>
    <dgm:cxn modelId="{7C432D48-9ED0-49D2-9AD5-20711E8E619C}" type="presParOf" srcId="{DDEA979F-30AE-4198-8304-CB0B941E2DB8}" destId="{858BA847-5A4B-4569-B730-0A21BE469444}" srcOrd="3" destOrd="0" presId="urn:microsoft.com/office/officeart/2018/2/layout/IconVerticalSolidList"/>
    <dgm:cxn modelId="{8D7BE77F-A78A-45EF-9B4A-91EDADAA2A74}" type="presParOf" srcId="{8FECEAFF-F2A8-4AE2-A97C-5A9AF5A395CD}" destId="{E867239F-2994-417F-BD5B-ABFCF07EC787}" srcOrd="1" destOrd="0" presId="urn:microsoft.com/office/officeart/2018/2/layout/IconVerticalSolidList"/>
    <dgm:cxn modelId="{43704BDC-7E3B-495E-8750-BD9E17F2A830}" type="presParOf" srcId="{8FECEAFF-F2A8-4AE2-A97C-5A9AF5A395CD}" destId="{B7D434BB-8A79-4249-997A-1A04AC622904}" srcOrd="2" destOrd="0" presId="urn:microsoft.com/office/officeart/2018/2/layout/IconVerticalSolidList"/>
    <dgm:cxn modelId="{FFC88F28-8AA8-456B-A410-2454C7F401E7}" type="presParOf" srcId="{B7D434BB-8A79-4249-997A-1A04AC622904}" destId="{2E5AC737-DF47-42A7-883C-B5B2DCDF9D71}" srcOrd="0" destOrd="0" presId="urn:microsoft.com/office/officeart/2018/2/layout/IconVerticalSolidList"/>
    <dgm:cxn modelId="{DE2D25A0-FD52-4443-903C-A7AFE3086511}" type="presParOf" srcId="{B7D434BB-8A79-4249-997A-1A04AC622904}" destId="{26476D40-0651-4BA3-AEB2-18F2AFEF7529}" srcOrd="1" destOrd="0" presId="urn:microsoft.com/office/officeart/2018/2/layout/IconVerticalSolidList"/>
    <dgm:cxn modelId="{209C1D71-A8BE-471B-AEE3-141264A17949}" type="presParOf" srcId="{B7D434BB-8A79-4249-997A-1A04AC622904}" destId="{EE0B03C6-6A48-48D3-8009-A537FF4A9610}" srcOrd="2" destOrd="0" presId="urn:microsoft.com/office/officeart/2018/2/layout/IconVerticalSolidList"/>
    <dgm:cxn modelId="{20055F16-093A-456C-9D88-6A1607256274}" type="presParOf" srcId="{B7D434BB-8A79-4249-997A-1A04AC622904}" destId="{DEF74E63-B9EF-4AF9-B612-56E5E0DBC9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832B9-1F29-49C8-8EE3-B1FBA3BD589D}">
      <dsp:nvSpPr>
        <dsp:cNvPr id="0" name=""/>
        <dsp:cNvSpPr/>
      </dsp:nvSpPr>
      <dsp:spPr>
        <a:xfrm rot="5400000">
          <a:off x="2933331" y="297916"/>
          <a:ext cx="4306600" cy="47874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900" kern="1200" dirty="0"/>
            <a:t>Define the term "Barriers to Communication"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900" kern="1200" dirty="0"/>
            <a:t>Identify various barriers to effective communication </a:t>
          </a:r>
          <a:r>
            <a:rPr lang="en-TT" sz="2900" kern="1200" dirty="0">
              <a:latin typeface="Calibri Light" panose="020F0302020204030204"/>
            </a:rPr>
            <a:t> </a:t>
          </a:r>
          <a:endParaRPr lang="en-US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900" kern="1200" dirty="0">
              <a:latin typeface="Calibri Light" panose="020F0302020204030204"/>
            </a:rPr>
            <a:t>Outlines ways to overcome barriers</a:t>
          </a:r>
          <a:r>
            <a:rPr lang="en-TT" sz="2900" kern="1200" dirty="0"/>
            <a:t> </a:t>
          </a:r>
          <a:r>
            <a:rPr lang="en-TT" sz="2900" kern="1200" dirty="0">
              <a:latin typeface="Calibri Light" panose="020F0302020204030204"/>
            </a:rPr>
            <a:t>to </a:t>
          </a:r>
          <a:r>
            <a:rPr lang="en-TT" sz="2900" kern="1200" dirty="0"/>
            <a:t>communication </a:t>
          </a:r>
          <a:r>
            <a:rPr lang="en-TT" sz="2900" kern="1200" dirty="0">
              <a:latin typeface="Calibri Light" panose="020F0302020204030204"/>
            </a:rPr>
            <a:t>within the </a:t>
          </a:r>
          <a:r>
            <a:rPr lang="en-TT" sz="2900" kern="1200" dirty="0"/>
            <a:t>business</a:t>
          </a:r>
          <a:r>
            <a:rPr lang="en-TT" sz="2900" kern="1200" dirty="0">
              <a:latin typeface="Calibri Light" panose="020F0302020204030204"/>
            </a:rPr>
            <a:t> organisation</a:t>
          </a:r>
          <a:endParaRPr lang="en-US" sz="2900" kern="1200" dirty="0"/>
        </a:p>
      </dsp:txBody>
      <dsp:txXfrm rot="-5400000">
        <a:off x="2692923" y="748556"/>
        <a:ext cx="4577187" cy="3886138"/>
      </dsp:txXfrm>
    </dsp:sp>
    <dsp:sp modelId="{98A658A5-BA74-447C-9EAD-2A88EE6748AD}">
      <dsp:nvSpPr>
        <dsp:cNvPr id="0" name=""/>
        <dsp:cNvSpPr/>
      </dsp:nvSpPr>
      <dsp:spPr>
        <a:xfrm>
          <a:off x="0" y="0"/>
          <a:ext cx="2692922" cy="5383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700" kern="1200" dirty="0"/>
            <a:t>After completing this session you will be able to</a:t>
          </a:r>
          <a:r>
            <a:rPr lang="en-TT" sz="3700" kern="1200" dirty="0">
              <a:latin typeface="Calibri Light" panose="020F0302020204030204"/>
            </a:rPr>
            <a:t> </a:t>
          </a:r>
          <a:endParaRPr lang="en-US" sz="3700" kern="1200"/>
        </a:p>
      </dsp:txBody>
      <dsp:txXfrm>
        <a:off x="131458" y="131458"/>
        <a:ext cx="2430006" cy="5120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0B1D0-A7F0-4A73-B7E0-A03B53EAE2EE}">
      <dsp:nvSpPr>
        <dsp:cNvPr id="0" name=""/>
        <dsp:cNvSpPr/>
      </dsp:nvSpPr>
      <dsp:spPr>
        <a:xfrm>
          <a:off x="0" y="718"/>
          <a:ext cx="48852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1AE14-4F31-4E41-BFA9-5B9743237703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924D7-DA75-49EE-B1D1-01809CD8F678}">
      <dsp:nvSpPr>
        <dsp:cNvPr id="0" name=""/>
        <dsp:cNvSpPr/>
      </dsp:nvSpPr>
      <dsp:spPr>
        <a:xfrm>
          <a:off x="1941716" y="718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Listening</a:t>
          </a:r>
          <a:r>
            <a:rPr lang="en-US" sz="2300" kern="1200" dirty="0">
              <a:latin typeface="Calibri Light" panose="020F0302020204030204"/>
            </a:rPr>
            <a:t> </a:t>
          </a:r>
          <a:r>
            <a:rPr lang="en-US" sz="2300" kern="1200" dirty="0"/>
            <a:t> properly</a:t>
          </a:r>
        </a:p>
      </dsp:txBody>
      <dsp:txXfrm>
        <a:off x="1941716" y="718"/>
        <a:ext cx="2943486" cy="1681139"/>
      </dsp:txXfrm>
    </dsp:sp>
    <dsp:sp modelId="{384B2DC4-50D9-471C-8784-744A8B3B7636}">
      <dsp:nvSpPr>
        <dsp:cNvPr id="0" name=""/>
        <dsp:cNvSpPr/>
      </dsp:nvSpPr>
      <dsp:spPr>
        <a:xfrm>
          <a:off x="0" y="2102143"/>
          <a:ext cx="48852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33297-41E6-486F-91B2-DF0DA559B886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5E44B-9243-4A13-83EA-7B5DE38D0EFD}">
      <dsp:nvSpPr>
        <dsp:cNvPr id="0" name=""/>
        <dsp:cNvSpPr/>
      </dsp:nvSpPr>
      <dsp:spPr>
        <a:xfrm>
          <a:off x="1941716" y="2102143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Make sure the person </a:t>
          </a:r>
          <a:r>
            <a:rPr lang="en-US" sz="2300" kern="1200" dirty="0">
              <a:latin typeface="Calibri Light" panose="020F0302020204030204"/>
            </a:rPr>
            <a:t>interprets </a:t>
          </a:r>
          <a:r>
            <a:rPr lang="en-US" sz="2300" kern="1200" dirty="0"/>
            <a:t>your message</a:t>
          </a:r>
        </a:p>
      </dsp:txBody>
      <dsp:txXfrm>
        <a:off x="1941716" y="2102143"/>
        <a:ext cx="2943486" cy="1681139"/>
      </dsp:txXfrm>
    </dsp:sp>
    <dsp:sp modelId="{424030FD-E2AC-4A14-A4E9-F022DFF2D40C}">
      <dsp:nvSpPr>
        <dsp:cNvPr id="0" name=""/>
        <dsp:cNvSpPr/>
      </dsp:nvSpPr>
      <dsp:spPr>
        <a:xfrm>
          <a:off x="0" y="4203567"/>
          <a:ext cx="48852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A7C9E-A47D-45AF-B32C-A216BDCEE9A0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9E67F-8AC0-4A9A-AA2F-3588C4D86FDD}">
      <dsp:nvSpPr>
        <dsp:cNvPr id="0" name=""/>
        <dsp:cNvSpPr/>
      </dsp:nvSpPr>
      <dsp:spPr>
        <a:xfrm>
          <a:off x="1941716" y="4203567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Send clear and concise messages</a:t>
          </a:r>
        </a:p>
      </dsp:txBody>
      <dsp:txXfrm>
        <a:off x="1941716" y="4203567"/>
        <a:ext cx="2943486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5E508-B751-4FDC-8E45-7EB2EC007078}">
      <dsp:nvSpPr>
        <dsp:cNvPr id="0" name=""/>
        <dsp:cNvSpPr/>
      </dsp:nvSpPr>
      <dsp:spPr>
        <a:xfrm>
          <a:off x="0" y="956381"/>
          <a:ext cx="48852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5E586-CCAE-46E2-8139-D98F9094A911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BA847-5A4B-4569-B730-0A21BE469444}">
      <dsp:nvSpPr>
        <dsp:cNvPr id="0" name=""/>
        <dsp:cNvSpPr/>
      </dsp:nvSpPr>
      <dsp:spPr>
        <a:xfrm>
          <a:off x="2039300" y="956381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appropriate communication media</a:t>
          </a:r>
        </a:p>
      </dsp:txBody>
      <dsp:txXfrm>
        <a:off x="2039300" y="956381"/>
        <a:ext cx="2845902" cy="1765627"/>
      </dsp:txXfrm>
    </dsp:sp>
    <dsp:sp modelId="{2E5AC737-DF47-42A7-883C-B5B2DCDF9D71}">
      <dsp:nvSpPr>
        <dsp:cNvPr id="0" name=""/>
        <dsp:cNvSpPr/>
      </dsp:nvSpPr>
      <dsp:spPr>
        <a:xfrm>
          <a:off x="0" y="3163416"/>
          <a:ext cx="48852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76D40-0651-4BA3-AEB2-18F2AFEF7529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74E63-B9EF-4AF9-B612-56E5E0DBC9EF}">
      <dsp:nvSpPr>
        <dsp:cNvPr id="0" name=""/>
        <dsp:cNvSpPr/>
      </dsp:nvSpPr>
      <dsp:spPr>
        <a:xfrm>
          <a:off x="2039300" y="3163416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/>
            </a:rPr>
            <a:t>Ask questions if you do</a:t>
          </a:r>
          <a:r>
            <a:rPr lang="en-US" sz="2400" kern="1200" dirty="0"/>
            <a:t> not </a:t>
          </a:r>
          <a:r>
            <a:rPr lang="en-US" sz="2400" kern="1200" dirty="0">
              <a:latin typeface="Calibri Light" panose="020F0302020204030204"/>
            </a:rPr>
            <a:t>understand</a:t>
          </a:r>
          <a:r>
            <a:rPr lang="en-US" sz="2400" kern="1200" dirty="0"/>
            <a:t> </a:t>
          </a:r>
          <a:r>
            <a:rPr lang="en-US" sz="2400" kern="1200" dirty="0">
              <a:latin typeface="Calibri Light" panose="020F0302020204030204"/>
            </a:rPr>
            <a:t>the message</a:t>
          </a:r>
          <a:endParaRPr lang="en-US" sz="2400" kern="1200" dirty="0"/>
        </a:p>
      </dsp:txBody>
      <dsp:txXfrm>
        <a:off x="2039300" y="3163416"/>
        <a:ext cx="2845902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0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1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0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8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3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1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8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7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0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0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yazankoul.com/technology-communication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_2f5mra?x=1jqt&amp;i=1eph2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profs.com/quiz-school/story.php?title=review-means-of-communicatio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profs.com/quiz-school/story.php?title=review-means-of-communica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andcafe.blog.hu/2016/02/02/a_jo_projektmenedzser_3_1_ismertetojegy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mreportunesco.wordpress.com/2018/03/16/gender-stereotypes-in-bangladeshi-indonesian-malaysian-and-pakistani-textbook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realphilippines.com/blog/2015/01/anti-english-filipin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loso.com/interpersonal-skills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-barford.blogspot.com/2016/06/ada-as-illiterate-as-rest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171345" y="2065016"/>
            <a:ext cx="6135300" cy="4153336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2" b="2"/>
          <a:stretch/>
        </p:blipFill>
        <p:spPr>
          <a:xfrm>
            <a:off x="2060828" y="1"/>
            <a:ext cx="6418085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405590" y="1443800"/>
            <a:ext cx="5056735" cy="690495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7681" y="5272381"/>
            <a:ext cx="2378429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4783" y="2495824"/>
            <a:ext cx="3372170" cy="2529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36146" y="2166847"/>
            <a:ext cx="4249446" cy="3187083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446" y="3145037"/>
            <a:ext cx="2713713" cy="1345720"/>
          </a:xfrm>
          <a:noFill/>
        </p:spPr>
        <p:txBody>
          <a:bodyPr anchor="ctr">
            <a:normAutofit/>
          </a:bodyPr>
          <a:lstStyle/>
          <a:p>
            <a:r>
              <a:rPr lang="en-TT" sz="1700" dirty="0">
                <a:solidFill>
                  <a:srgbClr val="080808"/>
                </a:solidFill>
                <a:latin typeface="Times New Roman"/>
                <a:cs typeface="Times New Roman"/>
              </a:rPr>
              <a:t>CSEC Office Administration</a:t>
            </a:r>
            <a:br>
              <a:rPr lang="en-T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TT" sz="1700" dirty="0">
                <a:solidFill>
                  <a:srgbClr val="080808"/>
                </a:solidFill>
                <a:latin typeface="Times New Roman"/>
                <a:cs typeface="Times New Roman"/>
              </a:rPr>
              <a:t>Communication </a:t>
            </a:r>
            <a:br>
              <a:rPr lang="en-T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TT" sz="1700" dirty="0">
                <a:solidFill>
                  <a:srgbClr val="080808"/>
                </a:solidFill>
                <a:latin typeface="Times New Roman"/>
                <a:cs typeface="Times New Roman"/>
              </a:rPr>
              <a:t>Form 4</a:t>
            </a:r>
            <a:br>
              <a:rPr lang="en-TT" sz="1700" dirty="0">
                <a:latin typeface="Times New Roman"/>
                <a:cs typeface="Times New Roman"/>
              </a:rPr>
            </a:br>
            <a:r>
              <a:rPr lang="en-TT" sz="1700" dirty="0">
                <a:solidFill>
                  <a:srgbClr val="080808"/>
                </a:solidFill>
                <a:latin typeface="Times New Roman"/>
                <a:cs typeface="Times New Roman"/>
              </a:rPr>
              <a:t>Suggested Learning Time:</a:t>
            </a:r>
            <a:br>
              <a:rPr lang="en-TT" sz="1700" dirty="0">
                <a:solidFill>
                  <a:srgbClr val="080808"/>
                </a:solidFill>
                <a:latin typeface="Times New Roman"/>
                <a:cs typeface="Times New Roman"/>
              </a:rPr>
            </a:br>
            <a:r>
              <a:rPr lang="en-TT" sz="1700" dirty="0">
                <a:solidFill>
                  <a:srgbClr val="080808"/>
                </a:solidFill>
                <a:latin typeface="Times New Roman"/>
                <a:cs typeface="Times New Roman"/>
              </a:rPr>
              <a:t> 45 minutes</a:t>
            </a:r>
          </a:p>
        </p:txBody>
      </p:sp>
    </p:spTree>
    <p:extLst>
      <p:ext uri="{BB962C8B-B14F-4D97-AF65-F5344CB8AC3E}">
        <p14:creationId xmlns:p14="http://schemas.microsoft.com/office/powerpoint/2010/main" val="428765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763" y="365126"/>
            <a:ext cx="4838700" cy="5379977"/>
          </a:xfrm>
        </p:spPr>
        <p:txBody>
          <a:bodyPr>
            <a:normAutofit/>
          </a:bodyPr>
          <a:lstStyle/>
          <a:p>
            <a:r>
              <a:rPr lang="en-TT" sz="3200" b="1" dirty="0">
                <a:latin typeface="Times New Roman"/>
                <a:cs typeface="Times New Roman"/>
              </a:rPr>
              <a:t>Physical Distance</a:t>
            </a:r>
            <a:r>
              <a:rPr lang="en-TT" sz="3200" dirty="0">
                <a:latin typeface="Times New Roman"/>
                <a:cs typeface="Times New Roman"/>
              </a:rPr>
              <a:t> – this can be a barrier, especially in an open-plan office where employees might have shout a message across to other employees thus disrupting their colleagues.</a:t>
            </a:r>
            <a:endParaRPr lang="en-US" dirty="0"/>
          </a:p>
        </p:txBody>
      </p:sp>
      <p:pic>
        <p:nvPicPr>
          <p:cNvPr id="11" name="Picture 11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BE0CD1A0-F9FF-44DB-A4E4-F44F8EAB8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5785" y="689813"/>
            <a:ext cx="3193827" cy="5487149"/>
          </a:xfrm>
        </p:spPr>
      </p:pic>
    </p:spTree>
    <p:extLst>
      <p:ext uri="{BB962C8B-B14F-4D97-AF65-F5344CB8AC3E}">
        <p14:creationId xmlns:p14="http://schemas.microsoft.com/office/powerpoint/2010/main" val="315294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B9BDBDA-18B4-4FC9-AD67-6333CA3B4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724" y="4518923"/>
            <a:ext cx="2484551" cy="1141851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7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Click the </a:t>
            </a:r>
            <a:r>
              <a:rPr lang="en-US" sz="1700" kern="1200" dirty="0">
                <a:solidFill>
                  <a:srgbClr val="080808"/>
                </a:solidFill>
                <a:latin typeface="+mn-lt"/>
                <a:ea typeface="+mn-ea"/>
                <a:cs typeface="+mn-cs"/>
                <a:hlinkClick r:id="rId2"/>
              </a:rPr>
              <a:t>link</a:t>
            </a:r>
            <a:r>
              <a:rPr lang="en-US" sz="17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to explore the </a:t>
            </a:r>
            <a:r>
              <a:rPr lang="en-US" sz="1700" dirty="0">
                <a:solidFill>
                  <a:srgbClr val="080808"/>
                </a:solidFill>
              </a:rPr>
              <a:t>quiz let</a:t>
            </a:r>
            <a:r>
              <a:rPr lang="en-US" sz="17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Let's Review Barriers to Communication!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Times New Roman"/>
                <a:cs typeface="Times New Roman"/>
              </a:rPr>
              <a:t>Overcoming Barriers to </a:t>
            </a:r>
            <a:br>
              <a:rPr lang="en-US" sz="2800" dirty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US" sz="2800" dirty="0">
                <a:solidFill>
                  <a:srgbClr val="FFFFFF"/>
                </a:solidFill>
                <a:latin typeface="Times New Roman"/>
                <a:cs typeface="Times New Roman"/>
              </a:rPr>
              <a:t>Communication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D3CA33CA-08ED-4C8F-A9B7-120E01C556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310941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latin typeface="Times New Roman"/>
                <a:cs typeface="Times New Roman"/>
              </a:rPr>
              <a:t>Overcoming Barriers to Communication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554BFF2C-A89B-4A51-9A87-8B660C8E8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2425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76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computer&#10;&#10;Description generated with very high confidence">
            <a:extLst>
              <a:ext uri="{FF2B5EF4-FFF2-40B4-BE49-F238E27FC236}">
                <a16:creationId xmlns:a16="http://schemas.microsoft.com/office/drawing/2014/main" id="{33258FD9-9529-4EF4-8359-760F67360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8883"/>
          <a:stretch/>
        </p:blipFill>
        <p:spPr>
          <a:xfrm>
            <a:off x="240030" y="320040"/>
            <a:ext cx="8661654" cy="43034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EF40F-5040-4D42-8F9D-23978C3B8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982" y="5009083"/>
            <a:ext cx="5232654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Post Test – Click the </a:t>
            </a:r>
            <a:r>
              <a:rPr lang="en-US" sz="2400" dirty="0">
                <a:solidFill>
                  <a:schemeClr val="bg1"/>
                </a:solidFill>
                <a:cs typeface="Calibri"/>
                <a:hlinkClick r:id="rId3"/>
              </a:rPr>
              <a:t>link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to take the test!</a:t>
            </a:r>
          </a:p>
        </p:txBody>
      </p:sp>
    </p:spTree>
    <p:extLst>
      <p:ext uri="{BB962C8B-B14F-4D97-AF65-F5344CB8AC3E}">
        <p14:creationId xmlns:p14="http://schemas.microsoft.com/office/powerpoint/2010/main" val="2182976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TT" sz="3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r>
              <a:rPr lang="en-US" sz="2300" dirty="0">
                <a:latin typeface="Times New Roman"/>
                <a:cs typeface="Times New Roman"/>
              </a:rPr>
              <a:t>Caribbean Secondary Examination Council (2019). CSEC Office Administration Syllabus.   Macmillan Education retrieved from cxc-store.com</a:t>
            </a:r>
          </a:p>
          <a:p>
            <a:r>
              <a:rPr lang="en-US" sz="2300" dirty="0">
                <a:latin typeface="Times New Roman"/>
                <a:cs typeface="Times New Roman"/>
              </a:rPr>
              <a:t>Mrs. </a:t>
            </a:r>
            <a:r>
              <a:rPr lang="en-US" sz="2300" dirty="0" err="1">
                <a:latin typeface="Times New Roman"/>
                <a:cs typeface="Times New Roman"/>
              </a:rPr>
              <a:t>Seepersad-Jugmohan</a:t>
            </a:r>
            <a:r>
              <a:rPr lang="en-US" sz="2300" dirty="0">
                <a:latin typeface="Times New Roman"/>
                <a:cs typeface="Times New Roman"/>
              </a:rPr>
              <a:t> – EDPM/OA Teacher, – contributed the lesson </a:t>
            </a:r>
          </a:p>
          <a:p>
            <a:endParaRPr lang="en-TT" sz="23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874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2CF893B-0769-4950-A4B0-A0CEB812D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58" t="22721" r="38235" b="37765"/>
          <a:stretch/>
        </p:blipFill>
        <p:spPr>
          <a:xfrm>
            <a:off x="2245779" y="320040"/>
            <a:ext cx="4650155" cy="43052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750BC-2557-4C72-AE28-C04562468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982" y="5010912"/>
            <a:ext cx="5232654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Click the </a:t>
            </a:r>
            <a:r>
              <a:rPr lang="en-US" sz="2400" dirty="0">
                <a:solidFill>
                  <a:schemeClr val="bg1"/>
                </a:solidFill>
                <a:cs typeface="Calibri"/>
                <a:hlinkClick r:id="rId3"/>
              </a:rPr>
              <a:t>link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to take the pre-test</a:t>
            </a:r>
          </a:p>
        </p:txBody>
      </p:sp>
    </p:spTree>
    <p:extLst>
      <p:ext uri="{BB962C8B-B14F-4D97-AF65-F5344CB8AC3E}">
        <p14:creationId xmlns:p14="http://schemas.microsoft.com/office/powerpoint/2010/main" val="4120533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9DF78FC8-5A3E-40F9-A975-ED30D9F65975}"/>
              </a:ext>
            </a:extLst>
          </p:cNvPr>
          <p:cNvGraphicFramePr/>
          <p:nvPr/>
        </p:nvGraphicFramePr>
        <p:xfrm>
          <a:off x="827584" y="692696"/>
          <a:ext cx="7480341" cy="53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46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0882" y="1487272"/>
            <a:ext cx="20574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TT" sz="1400">
                <a:solidFill>
                  <a:srgbClr val="FFFFFF"/>
                </a:solidFill>
                <a:latin typeface="Times New Roman"/>
                <a:cs typeface="Times New Roman"/>
              </a:rPr>
              <a:t>Define the term ‘Barriers to</a:t>
            </a:r>
            <a:br>
              <a:rPr lang="en-TT" sz="140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TT" sz="1400">
                <a:solidFill>
                  <a:srgbClr val="FFFFFF"/>
                </a:solidFill>
                <a:latin typeface="Times New Roman"/>
                <a:cs typeface="Times New Roman"/>
              </a:rPr>
              <a:t> Communication</a:t>
            </a:r>
            <a:r>
              <a:rPr lang="en-TT" sz="1400">
                <a:solidFill>
                  <a:srgbClr val="FFFFFF"/>
                </a:solidFill>
              </a:rPr>
              <a:t>’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28950" y="4884873"/>
            <a:ext cx="5391149" cy="12920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TT" dirty="0">
                <a:latin typeface="Times New Roman"/>
                <a:cs typeface="Times New Roman"/>
              </a:rPr>
              <a:t>Barriers to communication are things that hinder the transmission and/or receipt of information.  </a:t>
            </a:r>
            <a:endParaRPr lang="en-T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map&#10;&#10;Description automatically generated">
            <a:extLst>
              <a:ext uri="{FF2B5EF4-FFF2-40B4-BE49-F238E27FC236}">
                <a16:creationId xmlns:a16="http://schemas.microsoft.com/office/drawing/2014/main" id="{4B65B350-03DB-445E-9A53-5B0F294FE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54064" y="1487272"/>
            <a:ext cx="5046935" cy="26695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7DCE9B-1A0A-41AA-B43B-DE237C3A2215}"/>
              </a:ext>
            </a:extLst>
          </p:cNvPr>
          <p:cNvSpPr txBox="1"/>
          <p:nvPr/>
        </p:nvSpPr>
        <p:spPr>
          <a:xfrm>
            <a:off x="2954064" y="4292845"/>
            <a:ext cx="5046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900">
                <a:hlinkClick r:id="rId3" tooltip="https://businessandcafe.blog.hu/2016/02/02/a_jo_projektmenedzser_3_1_ismertetojegye"/>
              </a:rPr>
              <a:t>This Photo</a:t>
            </a:r>
            <a:r>
              <a:rPr lang="en-TT" sz="900"/>
              <a:t> by Unknown Author is licensed under </a:t>
            </a:r>
            <a:r>
              <a:rPr lang="en-TT" sz="900">
                <a:hlinkClick r:id="rId4" tooltip="https://creativecommons.org/licenses/by-nc-nd/3.0/"/>
              </a:rPr>
              <a:t>CC BY-NC-ND</a:t>
            </a:r>
            <a:endParaRPr lang="en-TT" sz="900"/>
          </a:p>
        </p:txBody>
      </p:sp>
    </p:spTree>
    <p:extLst>
      <p:ext uri="{BB962C8B-B14F-4D97-AF65-F5344CB8AC3E}">
        <p14:creationId xmlns:p14="http://schemas.microsoft.com/office/powerpoint/2010/main" val="9187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467" y="1487272"/>
            <a:ext cx="2431211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Examples of Barriers to Communication</a:t>
            </a:r>
            <a:endParaRPr lang="en-US" sz="1800" b="1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7" name="Picture 7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35CCBD63-01AA-40F9-9782-B46B48F5B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28950" y="1313299"/>
            <a:ext cx="4369110" cy="3091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7592" y="4884873"/>
            <a:ext cx="6052507" cy="1292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Perceptual biases</a:t>
            </a:r>
            <a:r>
              <a:rPr lang="en-US" sz="2000" dirty="0"/>
              <a:t> – People react to communications in different ways.  They develop shortcuts which they use to organize data.  These shortcuts introduce some biases into the communicaiton process e.g. </a:t>
            </a:r>
            <a:r>
              <a:rPr lang="en-US" sz="2000"/>
              <a:t>stereotyping.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961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CC7F39BA-022C-40FE-A09F-D886FCAEC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183" b="2371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508175" y="3709718"/>
            <a:ext cx="8273871" cy="2495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/>
              <a:t>Semantic/language barriers </a:t>
            </a:r>
            <a:r>
              <a:rPr lang="en-US" sz="2400"/>
              <a:t>– the choice of words used in a message will influence the quality of communication.  Different people could interpret the same words differently.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0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8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68678" y="2494450"/>
            <a:ext cx="3040158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/>
              <a:t>Interpersonal communication barriers </a:t>
            </a:r>
            <a:r>
              <a:rPr lang="en-US" sz="2100"/>
              <a:t>– how someone interprets a message may be affected by that person's past experience with the sender of the message</a:t>
            </a:r>
          </a:p>
        </p:txBody>
      </p:sp>
      <p:pic>
        <p:nvPicPr>
          <p:cNvPr id="4" name="Content Placeholder 3" descr="A picture containing indoor, toy, looking, table&#10;&#10;Description automatically generated">
            <a:extLst>
              <a:ext uri="{FF2B5EF4-FFF2-40B4-BE49-F238E27FC236}">
                <a16:creationId xmlns:a16="http://schemas.microsoft.com/office/drawing/2014/main" id="{DF4153FC-5582-4788-8964-3F6C54102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3" r="8985" b="1"/>
          <a:stretch/>
        </p:blipFill>
        <p:spPr>
          <a:xfrm>
            <a:off x="4574169" y="2492376"/>
            <a:ext cx="3601803" cy="35633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EBD22A-CB18-42A1-A2F3-568D1BE9394E}"/>
              </a:ext>
            </a:extLst>
          </p:cNvPr>
          <p:cNvSpPr txBox="1"/>
          <p:nvPr/>
        </p:nvSpPr>
        <p:spPr>
          <a:xfrm>
            <a:off x="5856106" y="5855693"/>
            <a:ext cx="231986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TT" sz="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tooltip="http://www.inloso.com/interpersonal-skill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TT" sz="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by Unknown Author is licensed under </a:t>
            </a:r>
            <a:r>
              <a:rPr lang="en-TT" sz="700" dirty="0"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TT" sz="700" dirty="0"/>
          </a:p>
        </p:txBody>
      </p:sp>
    </p:spTree>
    <p:extLst>
      <p:ext uri="{BB962C8B-B14F-4D97-AF65-F5344CB8AC3E}">
        <p14:creationId xmlns:p14="http://schemas.microsoft.com/office/powerpoint/2010/main" val="403986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86733-32CB-45E6-BEE7-90685631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9" y="2330505"/>
            <a:ext cx="3419569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Poor Literacy Skills</a:t>
            </a:r>
            <a:r>
              <a:rPr lang="en-US" dirty="0">
                <a:ea typeface="+mn-lt"/>
                <a:cs typeface="+mn-lt"/>
              </a:rPr>
              <a:t> – some office workers have deficiencies in their reading skills and thus are unable to understand and act on the messages received.</a:t>
            </a:r>
            <a:endParaRPr lang="en-US" dirty="0">
              <a:cs typeface="Calibri"/>
            </a:endParaRPr>
          </a:p>
          <a:p>
            <a:endParaRPr lang="en-US" sz="1700" dirty="0">
              <a:cs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box, sign&#10;&#10;Description automatically generated">
            <a:extLst>
              <a:ext uri="{FF2B5EF4-FFF2-40B4-BE49-F238E27FC236}">
                <a16:creationId xmlns:a16="http://schemas.microsoft.com/office/drawing/2014/main" id="{AE82EE8F-6827-4903-952F-4E835E8DA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365" r="9265" b="-2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674036-8161-41DD-95F3-37CD649C75F8}"/>
              </a:ext>
            </a:extLst>
          </p:cNvPr>
          <p:cNvSpPr txBox="1"/>
          <p:nvPr/>
        </p:nvSpPr>
        <p:spPr>
          <a:xfrm>
            <a:off x="6226120" y="5858593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TT" sz="700">
                <a:solidFill>
                  <a:srgbClr val="FFFFFF"/>
                </a:solidFill>
                <a:hlinkClick r:id="rId3" tooltip="https://paul-barford.blogspot.com/2016/06/ada-as-illiterate-as-res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TT" sz="700">
                <a:solidFill>
                  <a:srgbClr val="FFFFFF"/>
                </a:solidFill>
              </a:rPr>
              <a:t> by Unknown Author is licensed under </a:t>
            </a:r>
            <a:r>
              <a:rPr lang="en-TT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T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5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clock in the middle of a watch&#10;&#10;Description generated with very high confidence">
            <a:extLst>
              <a:ext uri="{FF2B5EF4-FFF2-40B4-BE49-F238E27FC236}">
                <a16:creationId xmlns:a16="http://schemas.microsoft.com/office/drawing/2014/main" id="{969A6A6D-EADC-4F61-96C7-3CD45CF75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85" b="32226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522553" y="3709718"/>
            <a:ext cx="8259493" cy="2495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Time Pressure</a:t>
            </a:r>
            <a:r>
              <a:rPr lang="en-US" sz="2400" dirty="0"/>
              <a:t> – some managers never have time to meet with their subordinates or talk with them on a regular basis.  Subordinates also may not take the time to read messages thoroughly because they are too busy.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97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397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Tw Cen MT</vt:lpstr>
      <vt:lpstr>Office Theme</vt:lpstr>
      <vt:lpstr>CSEC Office Administration Communication  Form 4 Suggested Learning Time:  45 minutes</vt:lpstr>
      <vt:lpstr>PowerPoint Presentation</vt:lpstr>
      <vt:lpstr>PowerPoint Presentation</vt:lpstr>
      <vt:lpstr>Define the term ‘Barriers to  Communication’</vt:lpstr>
      <vt:lpstr>Examples of Barriers to Communication</vt:lpstr>
      <vt:lpstr>PowerPoint Presentation</vt:lpstr>
      <vt:lpstr>PowerPoint Presentation</vt:lpstr>
      <vt:lpstr>PowerPoint Presentation</vt:lpstr>
      <vt:lpstr>PowerPoint Presentation</vt:lpstr>
      <vt:lpstr>Physical Distance – this can be a barrier, especially in an open-plan office where employees might have shout a message across to other employees thus disrupting their colleagues.</vt:lpstr>
      <vt:lpstr>Let's Review Barriers to Communication!</vt:lpstr>
      <vt:lpstr>Overcoming Barriers to  Communication</vt:lpstr>
      <vt:lpstr>Overcoming Barriers to Communication</vt:lpstr>
      <vt:lpstr>PowerPoint Presentation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CSEC Office Administration Communication  Form 4 Suggested Learning Time:  45 minutes</dc:title>
  <dc:creator>Roxanne Phillip</dc:creator>
  <cp:lastModifiedBy>Roxanne Phillip</cp:lastModifiedBy>
  <cp:revision>2</cp:revision>
  <dcterms:created xsi:type="dcterms:W3CDTF">2020-05-06T17:19:00Z</dcterms:created>
  <dcterms:modified xsi:type="dcterms:W3CDTF">2020-05-17T21:25:42Z</dcterms:modified>
</cp:coreProperties>
</file>