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1" r:id="rId1"/>
    <p:sldMasterId id="2147483722" r:id="rId2"/>
    <p:sldMasterId id="2147483723" r:id="rId3"/>
    <p:sldMasterId id="2147483724" r:id="rId4"/>
    <p:sldMasterId id="2147483725" r:id="rId5"/>
  </p:sldMasterIdLst>
  <p:notesMasterIdLst>
    <p:notesMasterId r:id="rId89"/>
  </p:notesMasterIdLst>
  <p:sldIdLst>
    <p:sldId id="256" r:id="rId6"/>
    <p:sldId id="349" r:id="rId7"/>
    <p:sldId id="258" r:id="rId8"/>
    <p:sldId id="259" r:id="rId9"/>
    <p:sldId id="260" r:id="rId10"/>
    <p:sldId id="342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343" r:id="rId48"/>
    <p:sldId id="299" r:id="rId49"/>
    <p:sldId id="300" r:id="rId50"/>
    <p:sldId id="344" r:id="rId51"/>
    <p:sldId id="345" r:id="rId52"/>
    <p:sldId id="346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48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4" r:id="rId82"/>
    <p:sldId id="335" r:id="rId83"/>
    <p:sldId id="336" r:id="rId84"/>
    <p:sldId id="347" r:id="rId85"/>
    <p:sldId id="338" r:id="rId86"/>
    <p:sldId id="341" r:id="rId87"/>
    <p:sldId id="340" r:id="rId8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90"/>
      <p:bold r:id="rId91"/>
      <p:italic r:id="rId92"/>
      <p:boldItalic r:id="rId9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D6AF7DE-6447-4ABF-80C2-DCDD99C6B99F}">
  <a:tblStyle styleId="{0D6AF7DE-6447-4ABF-80C2-DCDD99C6B99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1.fntdata"/><Relationship Id="rId95" Type="http://schemas.openxmlformats.org/officeDocument/2006/relationships/viewProps" Target="view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font" Target="fonts/font2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a0b43cf2d8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ga0b43cf2d8_2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i="1">
              <a:solidFill>
                <a:srgbClr val="323F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6" name="Google Shape;516;ga0b43cf2d8_2_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a0b43cf2d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a0b43cf2d8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a0b43cf2d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a0b43cf2d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a0b43cf2d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a0b43cf2d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a0b43cf2d8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a0b43cf2d8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a0b43cf2d8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2" name="Google Shape;602;ga0b43cf2d8_0_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i="1">
              <a:solidFill>
                <a:srgbClr val="323F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3" name="Google Shape;603;ga0b43cf2d8_0_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a0b43cf2d8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a0b43cf2d8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a0b43cf2d8_2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3" name="Google Shape;623;ga0b43cf2d8_2_4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i="1">
              <a:solidFill>
                <a:srgbClr val="323F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4" name="Google Shape;624;ga0b43cf2d8_2_4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a0b43cf2d8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a0b43cf2d8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a0b43cf2d8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a0b43cf2d8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a0b43cf2d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a0b43cf2d8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a0b43cf2d8_2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2" name="Google Shape;532;ga0b43cf2d8_2_1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i="1">
              <a:solidFill>
                <a:srgbClr val="323F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3" name="Google Shape;533;ga0b43cf2d8_2_1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a0b43cf2d8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a0b43cf2d8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a0b43cf2d8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a0b43cf2d8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a0b43cf2d8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a0b43cf2d8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a0b43cf2d8_0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a0b43cf2d8_0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a0b43cf2d8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a0b43cf2d8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a0b43cf2d8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a0b43cf2d8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a0b43cf2d8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a0b43cf2d8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a0b43cf2d8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a0b43cf2d8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a0b43cf2d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a0b43cf2d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a0b43cf2d8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a0b43cf2d8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a0b43cf2d8_2_1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ga0b43cf2d8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a0b43cf2d8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a0b43cf2d8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a0b43cf2d8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a0b43cf2d8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a0b43cf2d8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a0b43cf2d8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a0b43cf2d8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a0b43cf2d8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a0b43cf2d8_2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6" name="Google Shape;736;ga0b43cf2d8_2_4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i="1">
              <a:solidFill>
                <a:srgbClr val="323F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7" name="Google Shape;737;ga0b43cf2d8_2_4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a0b43cf2d8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9" name="Google Shape;759;ga0b43cf2d8_0_2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i="1">
              <a:solidFill>
                <a:srgbClr val="323F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0" name="Google Shape;760;ga0b43cf2d8_0_2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9cf1475b8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9cf1475b8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a0b43cf2d8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a0b43cf2d8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a0b43cf2d8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a0b43cf2d8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9cf1475b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9cf1475b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a0b43cf2d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a0b43cf2d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a0b43cf2d8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a0b43cf2d8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9cf1475b8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9cf1475b8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9cf1475b8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9cf1475b84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9cf1475b84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9cf1475b84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a0b43cf2d8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a0b43cf2d8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60650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9cf1475b8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9cf1475b8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30272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9cf1475b84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1" name="Google Shape;841;g9cf1475b84_0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i="1">
              <a:solidFill>
                <a:srgbClr val="323F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2" name="Google Shape;842;g9cf1475b84_0_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9cf1475b84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9cf1475b84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9cf1475b84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7" name="Google Shape;857;g9cf1475b84_0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i="1">
              <a:solidFill>
                <a:srgbClr val="323F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8" name="Google Shape;858;g9cf1475b84_0_1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51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9cf1475b84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9cf1475b84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a0b43cf2d8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a0b43cf2d8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7844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9cf1475b84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9cf1475b84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9cf1475b84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9cf1475b84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9cf1475b84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9cf1475b84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9cf1475b84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9cf1475b84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9cf1475b84_0_1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g9cf1475b84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a0b43cf2d8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6" name="Google Shape;926;ga0b43cf2d8_0_3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i="1">
              <a:solidFill>
                <a:srgbClr val="323F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7" name="Google Shape;927;ga0b43cf2d8_0_3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58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9cf1475b84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9cf1475b84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9cf1475b84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9cf1475b84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9cf1475b84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9cf1475b84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9cf1475b84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9cf1475b84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a0b43cf2d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a0b43cf2d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9cf1475b84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9cf1475b84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9cf1475b84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9cf1475b84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9cf1475b84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8" name="Google Shape;988;g9cf1475b84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9cf1475b84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9cf1475b84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9cf1475b84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9cf1475b84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9cf1475b84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5" name="Google Shape;1015;g9cf1475b84_0_2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i="1">
              <a:solidFill>
                <a:srgbClr val="323F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6" name="Google Shape;1016;g9cf1475b84_0_2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68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9cf1475b84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9cf1475b84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5317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9cf1475b84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3" name="Google Shape;1033;g9cf1475b84_0_2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i="1">
              <a:solidFill>
                <a:srgbClr val="323F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4" name="Google Shape;1034;g9cf1475b84_0_2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70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9cf1475b84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9cf1475b84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9cf1475b84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9cf1475b84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a0b43cf2d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a0b43cf2d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9cf1475b84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9cf1475b84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9cf1475b84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9cf1475b84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9cf1475b84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9cf1475b84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a0b43cf2d8_2_5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ga0b43cf2d8_2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9cf1475b84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5" name="Google Shape;1105;g9cf1475b84_0_3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i="1">
              <a:solidFill>
                <a:srgbClr val="323F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06" name="Google Shape;1106;g9cf1475b84_0_3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77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9cf1475b84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9cf1475b84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a0b43cf2d8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a0b43cf2d8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9cf1475b84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9cf1475b84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259411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a0b43cf2d8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" name="Google Shape;1144;ga0b43cf2d8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a0b43cf2d8_2_5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ga0b43cf2d8_2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5775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a0b43cf2d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a0b43cf2d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a0b43cf2d8_2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3" name="Google Shape;1173;ga0b43cf2d8_2_5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ga0b43cf2d8_2_5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83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a0b43cf2d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a0b43cf2d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2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0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3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77" name="Google Shape;177;p33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78" name="Google Shape;17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3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85" name="Google Shape;185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5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6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8" descr="Droplets-HD-Title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8"/>
          <p:cNvSpPr txBox="1">
            <a:spLocks noGrp="1"/>
          </p:cNvSpPr>
          <p:nvPr>
            <p:ph type="ctrTitle"/>
          </p:nvPr>
        </p:nvSpPr>
        <p:spPr>
          <a:xfrm>
            <a:off x="1313259" y="975589"/>
            <a:ext cx="6517482" cy="1881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8"/>
          <p:cNvSpPr txBox="1">
            <a:spLocks noGrp="1"/>
          </p:cNvSpPr>
          <p:nvPr>
            <p:ph type="subTitle" idx="1"/>
          </p:nvPr>
        </p:nvSpPr>
        <p:spPr>
          <a:xfrm>
            <a:off x="1313259" y="2914650"/>
            <a:ext cx="6517482" cy="102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  <a:defRPr sz="1700">
                <a:solidFill>
                  <a:srgbClr val="7F7F7F"/>
                </a:solidFill>
              </a:defRPr>
            </a:lvl1pPr>
            <a:lvl2pPr lvl="1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1" name="Google Shape;211;p38"/>
          <p:cNvSpPr txBox="1">
            <a:spLocks noGrp="1"/>
          </p:cNvSpPr>
          <p:nvPr>
            <p:ph type="dt" idx="10"/>
          </p:nvPr>
        </p:nvSpPr>
        <p:spPr>
          <a:xfrm>
            <a:off x="5759053" y="441245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38"/>
          <p:cNvSpPr txBox="1">
            <a:spLocks noGrp="1"/>
          </p:cNvSpPr>
          <p:nvPr>
            <p:ph type="ftr" idx="11"/>
          </p:nvPr>
        </p:nvSpPr>
        <p:spPr>
          <a:xfrm>
            <a:off x="685331" y="4412456"/>
            <a:ext cx="500466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8"/>
          <p:cNvSpPr txBox="1">
            <a:spLocks noGrp="1"/>
          </p:cNvSpPr>
          <p:nvPr>
            <p:ph type="sldNum" idx="12"/>
          </p:nvPr>
        </p:nvSpPr>
        <p:spPr>
          <a:xfrm>
            <a:off x="7885508" y="4412456"/>
            <a:ext cx="5731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9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9"/>
          <p:cNvSpPr txBox="1">
            <a:spLocks noGrp="1"/>
          </p:cNvSpPr>
          <p:nvPr>
            <p:ph type="title"/>
          </p:nvPr>
        </p:nvSpPr>
        <p:spPr>
          <a:xfrm>
            <a:off x="685331" y="463888"/>
            <a:ext cx="7773338" cy="119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9"/>
          <p:cNvSpPr txBox="1">
            <a:spLocks noGrp="1"/>
          </p:cNvSpPr>
          <p:nvPr>
            <p:ph type="body" idx="1"/>
          </p:nvPr>
        </p:nvSpPr>
        <p:spPr>
          <a:xfrm>
            <a:off x="685331" y="1775319"/>
            <a:ext cx="7772870" cy="2568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39"/>
          <p:cNvSpPr txBox="1">
            <a:spLocks noGrp="1"/>
          </p:cNvSpPr>
          <p:nvPr>
            <p:ph type="dt" idx="10"/>
          </p:nvPr>
        </p:nvSpPr>
        <p:spPr>
          <a:xfrm>
            <a:off x="5759053" y="441245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9"/>
          <p:cNvSpPr txBox="1">
            <a:spLocks noGrp="1"/>
          </p:cNvSpPr>
          <p:nvPr>
            <p:ph type="ftr" idx="11"/>
          </p:nvPr>
        </p:nvSpPr>
        <p:spPr>
          <a:xfrm>
            <a:off x="685331" y="4412456"/>
            <a:ext cx="500466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9"/>
          <p:cNvSpPr txBox="1">
            <a:spLocks noGrp="1"/>
          </p:cNvSpPr>
          <p:nvPr>
            <p:ph type="sldNum" idx="12"/>
          </p:nvPr>
        </p:nvSpPr>
        <p:spPr>
          <a:xfrm>
            <a:off x="7885508" y="4412456"/>
            <a:ext cx="5731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0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0"/>
          <p:cNvSpPr txBox="1">
            <a:spLocks noGrp="1"/>
          </p:cNvSpPr>
          <p:nvPr>
            <p:ph type="title"/>
          </p:nvPr>
        </p:nvSpPr>
        <p:spPr>
          <a:xfrm>
            <a:off x="685331" y="621422"/>
            <a:ext cx="7763814" cy="205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wentieth Century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40"/>
          <p:cNvSpPr txBox="1">
            <a:spLocks noGrp="1"/>
          </p:cNvSpPr>
          <p:nvPr>
            <p:ph type="body" idx="1"/>
          </p:nvPr>
        </p:nvSpPr>
        <p:spPr>
          <a:xfrm>
            <a:off x="685331" y="2743093"/>
            <a:ext cx="7763814" cy="102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40"/>
          <p:cNvSpPr txBox="1">
            <a:spLocks noGrp="1"/>
          </p:cNvSpPr>
          <p:nvPr>
            <p:ph type="dt" idx="10"/>
          </p:nvPr>
        </p:nvSpPr>
        <p:spPr>
          <a:xfrm>
            <a:off x="5759053" y="441245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40"/>
          <p:cNvSpPr txBox="1">
            <a:spLocks noGrp="1"/>
          </p:cNvSpPr>
          <p:nvPr>
            <p:ph type="ftr" idx="11"/>
          </p:nvPr>
        </p:nvSpPr>
        <p:spPr>
          <a:xfrm>
            <a:off x="685331" y="4412456"/>
            <a:ext cx="500466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40"/>
          <p:cNvSpPr txBox="1">
            <a:spLocks noGrp="1"/>
          </p:cNvSpPr>
          <p:nvPr>
            <p:ph type="sldNum" idx="12"/>
          </p:nvPr>
        </p:nvSpPr>
        <p:spPr>
          <a:xfrm>
            <a:off x="7885508" y="4412456"/>
            <a:ext cx="5731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1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1"/>
          <p:cNvSpPr txBox="1">
            <a:spLocks noGrp="1"/>
          </p:cNvSpPr>
          <p:nvPr>
            <p:ph type="title"/>
          </p:nvPr>
        </p:nvSpPr>
        <p:spPr>
          <a:xfrm>
            <a:off x="685331" y="463888"/>
            <a:ext cx="7773338" cy="119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41"/>
          <p:cNvSpPr txBox="1">
            <a:spLocks noGrp="1"/>
          </p:cNvSpPr>
          <p:nvPr>
            <p:ph type="body" idx="1"/>
          </p:nvPr>
        </p:nvSpPr>
        <p:spPr>
          <a:xfrm>
            <a:off x="685331" y="1775319"/>
            <a:ext cx="3829520" cy="2568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41"/>
          <p:cNvSpPr txBox="1">
            <a:spLocks noGrp="1"/>
          </p:cNvSpPr>
          <p:nvPr>
            <p:ph type="body" idx="2"/>
          </p:nvPr>
        </p:nvSpPr>
        <p:spPr>
          <a:xfrm>
            <a:off x="4629150" y="1775319"/>
            <a:ext cx="3829050" cy="2568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41"/>
          <p:cNvSpPr txBox="1">
            <a:spLocks noGrp="1"/>
          </p:cNvSpPr>
          <p:nvPr>
            <p:ph type="dt" idx="10"/>
          </p:nvPr>
        </p:nvSpPr>
        <p:spPr>
          <a:xfrm>
            <a:off x="5759053" y="441245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1"/>
          <p:cNvSpPr txBox="1">
            <a:spLocks noGrp="1"/>
          </p:cNvSpPr>
          <p:nvPr>
            <p:ph type="ftr" idx="11"/>
          </p:nvPr>
        </p:nvSpPr>
        <p:spPr>
          <a:xfrm>
            <a:off x="685331" y="4412456"/>
            <a:ext cx="500466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41"/>
          <p:cNvSpPr txBox="1">
            <a:spLocks noGrp="1"/>
          </p:cNvSpPr>
          <p:nvPr>
            <p:ph type="sldNum" idx="12"/>
          </p:nvPr>
        </p:nvSpPr>
        <p:spPr>
          <a:xfrm>
            <a:off x="7885508" y="4412456"/>
            <a:ext cx="5731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2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42"/>
          <p:cNvSpPr txBox="1">
            <a:spLocks noGrp="1"/>
          </p:cNvSpPr>
          <p:nvPr>
            <p:ph type="title"/>
          </p:nvPr>
        </p:nvSpPr>
        <p:spPr>
          <a:xfrm>
            <a:off x="685331" y="463888"/>
            <a:ext cx="7773338" cy="119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42"/>
          <p:cNvSpPr txBox="1">
            <a:spLocks noGrp="1"/>
          </p:cNvSpPr>
          <p:nvPr>
            <p:ph type="body" idx="1"/>
          </p:nvPr>
        </p:nvSpPr>
        <p:spPr>
          <a:xfrm>
            <a:off x="859746" y="1778263"/>
            <a:ext cx="3655106" cy="509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40" name="Google Shape;240;p42"/>
          <p:cNvSpPr txBox="1">
            <a:spLocks noGrp="1"/>
          </p:cNvSpPr>
          <p:nvPr>
            <p:ph type="body" idx="2"/>
          </p:nvPr>
        </p:nvSpPr>
        <p:spPr>
          <a:xfrm>
            <a:off x="685331" y="2288259"/>
            <a:ext cx="3829520" cy="205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42"/>
          <p:cNvSpPr txBox="1">
            <a:spLocks noGrp="1"/>
          </p:cNvSpPr>
          <p:nvPr>
            <p:ph type="body" idx="3"/>
          </p:nvPr>
        </p:nvSpPr>
        <p:spPr>
          <a:xfrm>
            <a:off x="4797317" y="1778263"/>
            <a:ext cx="3661353" cy="509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42" name="Google Shape;242;p42"/>
          <p:cNvSpPr txBox="1">
            <a:spLocks noGrp="1"/>
          </p:cNvSpPr>
          <p:nvPr>
            <p:ph type="body" idx="4"/>
          </p:nvPr>
        </p:nvSpPr>
        <p:spPr>
          <a:xfrm>
            <a:off x="4629150" y="2288259"/>
            <a:ext cx="3829051" cy="205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42"/>
          <p:cNvSpPr txBox="1">
            <a:spLocks noGrp="1"/>
          </p:cNvSpPr>
          <p:nvPr>
            <p:ph type="dt" idx="10"/>
          </p:nvPr>
        </p:nvSpPr>
        <p:spPr>
          <a:xfrm>
            <a:off x="5759053" y="441245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42"/>
          <p:cNvSpPr txBox="1">
            <a:spLocks noGrp="1"/>
          </p:cNvSpPr>
          <p:nvPr>
            <p:ph type="ftr" idx="11"/>
          </p:nvPr>
        </p:nvSpPr>
        <p:spPr>
          <a:xfrm>
            <a:off x="685331" y="4412456"/>
            <a:ext cx="500466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42"/>
          <p:cNvSpPr txBox="1">
            <a:spLocks noGrp="1"/>
          </p:cNvSpPr>
          <p:nvPr>
            <p:ph type="sldNum" idx="12"/>
          </p:nvPr>
        </p:nvSpPr>
        <p:spPr>
          <a:xfrm>
            <a:off x="7885508" y="4412456"/>
            <a:ext cx="5731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3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3"/>
          <p:cNvSpPr txBox="1">
            <a:spLocks noGrp="1"/>
          </p:cNvSpPr>
          <p:nvPr>
            <p:ph type="title"/>
          </p:nvPr>
        </p:nvSpPr>
        <p:spPr>
          <a:xfrm>
            <a:off x="685331" y="463888"/>
            <a:ext cx="7773338" cy="119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3"/>
          <p:cNvSpPr txBox="1">
            <a:spLocks noGrp="1"/>
          </p:cNvSpPr>
          <p:nvPr>
            <p:ph type="dt" idx="10"/>
          </p:nvPr>
        </p:nvSpPr>
        <p:spPr>
          <a:xfrm>
            <a:off x="5759053" y="441245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3"/>
          <p:cNvSpPr txBox="1">
            <a:spLocks noGrp="1"/>
          </p:cNvSpPr>
          <p:nvPr>
            <p:ph type="ftr" idx="11"/>
          </p:nvPr>
        </p:nvSpPr>
        <p:spPr>
          <a:xfrm>
            <a:off x="685331" y="4412456"/>
            <a:ext cx="500466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3"/>
          <p:cNvSpPr txBox="1">
            <a:spLocks noGrp="1"/>
          </p:cNvSpPr>
          <p:nvPr>
            <p:ph type="sldNum" idx="12"/>
          </p:nvPr>
        </p:nvSpPr>
        <p:spPr>
          <a:xfrm>
            <a:off x="7885508" y="4412456"/>
            <a:ext cx="5731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4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4"/>
          <p:cNvSpPr txBox="1">
            <a:spLocks noGrp="1"/>
          </p:cNvSpPr>
          <p:nvPr>
            <p:ph type="dt" idx="10"/>
          </p:nvPr>
        </p:nvSpPr>
        <p:spPr>
          <a:xfrm>
            <a:off x="5759053" y="441245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44"/>
          <p:cNvSpPr txBox="1">
            <a:spLocks noGrp="1"/>
          </p:cNvSpPr>
          <p:nvPr>
            <p:ph type="ftr" idx="11"/>
          </p:nvPr>
        </p:nvSpPr>
        <p:spPr>
          <a:xfrm>
            <a:off x="685331" y="4412456"/>
            <a:ext cx="500466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4"/>
          <p:cNvSpPr txBox="1">
            <a:spLocks noGrp="1"/>
          </p:cNvSpPr>
          <p:nvPr>
            <p:ph type="sldNum" idx="12"/>
          </p:nvPr>
        </p:nvSpPr>
        <p:spPr>
          <a:xfrm>
            <a:off x="7885508" y="4412456"/>
            <a:ext cx="5731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5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5"/>
          <p:cNvSpPr txBox="1">
            <a:spLocks noGrp="1"/>
          </p:cNvSpPr>
          <p:nvPr>
            <p:ph type="title"/>
          </p:nvPr>
        </p:nvSpPr>
        <p:spPr>
          <a:xfrm>
            <a:off x="685331" y="457200"/>
            <a:ext cx="2951766" cy="1517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wentieth Centur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5"/>
          <p:cNvSpPr txBox="1">
            <a:spLocks noGrp="1"/>
          </p:cNvSpPr>
          <p:nvPr>
            <p:ph type="body" idx="1"/>
          </p:nvPr>
        </p:nvSpPr>
        <p:spPr>
          <a:xfrm>
            <a:off x="3808547" y="457200"/>
            <a:ext cx="4650122" cy="388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45"/>
          <p:cNvSpPr txBox="1">
            <a:spLocks noGrp="1"/>
          </p:cNvSpPr>
          <p:nvPr>
            <p:ph type="body" idx="2"/>
          </p:nvPr>
        </p:nvSpPr>
        <p:spPr>
          <a:xfrm>
            <a:off x="685331" y="1974639"/>
            <a:ext cx="2951767" cy="2368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62" name="Google Shape;262;p45"/>
          <p:cNvSpPr txBox="1">
            <a:spLocks noGrp="1"/>
          </p:cNvSpPr>
          <p:nvPr>
            <p:ph type="dt" idx="10"/>
          </p:nvPr>
        </p:nvSpPr>
        <p:spPr>
          <a:xfrm>
            <a:off x="5759053" y="441245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5"/>
          <p:cNvSpPr txBox="1">
            <a:spLocks noGrp="1"/>
          </p:cNvSpPr>
          <p:nvPr>
            <p:ph type="ftr" idx="11"/>
          </p:nvPr>
        </p:nvSpPr>
        <p:spPr>
          <a:xfrm>
            <a:off x="685331" y="4412456"/>
            <a:ext cx="500466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45"/>
          <p:cNvSpPr txBox="1">
            <a:spLocks noGrp="1"/>
          </p:cNvSpPr>
          <p:nvPr>
            <p:ph type="sldNum" idx="12"/>
          </p:nvPr>
        </p:nvSpPr>
        <p:spPr>
          <a:xfrm>
            <a:off x="7885508" y="4412456"/>
            <a:ext cx="5731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46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6"/>
          <p:cNvSpPr txBox="1">
            <a:spLocks noGrp="1"/>
          </p:cNvSpPr>
          <p:nvPr>
            <p:ph type="title"/>
          </p:nvPr>
        </p:nvSpPr>
        <p:spPr>
          <a:xfrm>
            <a:off x="685331" y="457200"/>
            <a:ext cx="4451227" cy="151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wentieth Centur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46"/>
          <p:cNvSpPr>
            <a:spLocks noGrp="1"/>
          </p:cNvSpPr>
          <p:nvPr>
            <p:ph type="pic" idx="2"/>
          </p:nvPr>
        </p:nvSpPr>
        <p:spPr>
          <a:xfrm>
            <a:off x="5568602" y="457201"/>
            <a:ext cx="2441519" cy="3886200"/>
          </a:xfrm>
          <a:prstGeom prst="roundRect">
            <a:avLst>
              <a:gd name="adj" fmla="val 4943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69" name="Google Shape;269;p46"/>
          <p:cNvSpPr txBox="1">
            <a:spLocks noGrp="1"/>
          </p:cNvSpPr>
          <p:nvPr>
            <p:ph type="body" idx="1"/>
          </p:nvPr>
        </p:nvSpPr>
        <p:spPr>
          <a:xfrm>
            <a:off x="685346" y="1974639"/>
            <a:ext cx="4451212" cy="236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70" name="Google Shape;270;p46"/>
          <p:cNvSpPr txBox="1">
            <a:spLocks noGrp="1"/>
          </p:cNvSpPr>
          <p:nvPr>
            <p:ph type="dt" idx="10"/>
          </p:nvPr>
        </p:nvSpPr>
        <p:spPr>
          <a:xfrm>
            <a:off x="5759053" y="441245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46"/>
          <p:cNvSpPr txBox="1">
            <a:spLocks noGrp="1"/>
          </p:cNvSpPr>
          <p:nvPr>
            <p:ph type="ftr" idx="11"/>
          </p:nvPr>
        </p:nvSpPr>
        <p:spPr>
          <a:xfrm>
            <a:off x="685331" y="4412456"/>
            <a:ext cx="500466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46"/>
          <p:cNvSpPr txBox="1">
            <a:spLocks noGrp="1"/>
          </p:cNvSpPr>
          <p:nvPr>
            <p:ph type="sldNum" idx="12"/>
          </p:nvPr>
        </p:nvSpPr>
        <p:spPr>
          <a:xfrm>
            <a:off x="7885508" y="4412456"/>
            <a:ext cx="5731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7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7"/>
          <p:cNvSpPr txBox="1">
            <a:spLocks noGrp="1"/>
          </p:cNvSpPr>
          <p:nvPr>
            <p:ph type="title"/>
          </p:nvPr>
        </p:nvSpPr>
        <p:spPr>
          <a:xfrm>
            <a:off x="685346" y="3217030"/>
            <a:ext cx="7773324" cy="608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wentieth Centur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47"/>
          <p:cNvSpPr>
            <a:spLocks noGrp="1"/>
          </p:cNvSpPr>
          <p:nvPr>
            <p:ph type="pic" idx="2"/>
          </p:nvPr>
        </p:nvSpPr>
        <p:spPr>
          <a:xfrm>
            <a:off x="888558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77" name="Google Shape;277;p47"/>
          <p:cNvSpPr txBox="1">
            <a:spLocks noGrp="1"/>
          </p:cNvSpPr>
          <p:nvPr>
            <p:ph type="body" idx="1"/>
          </p:nvPr>
        </p:nvSpPr>
        <p:spPr>
          <a:xfrm>
            <a:off x="685331" y="3831546"/>
            <a:ext cx="7773339" cy="51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78" name="Google Shape;278;p47"/>
          <p:cNvSpPr txBox="1">
            <a:spLocks noGrp="1"/>
          </p:cNvSpPr>
          <p:nvPr>
            <p:ph type="dt" idx="10"/>
          </p:nvPr>
        </p:nvSpPr>
        <p:spPr>
          <a:xfrm>
            <a:off x="5759053" y="441245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47"/>
          <p:cNvSpPr txBox="1">
            <a:spLocks noGrp="1"/>
          </p:cNvSpPr>
          <p:nvPr>
            <p:ph type="ftr" idx="11"/>
          </p:nvPr>
        </p:nvSpPr>
        <p:spPr>
          <a:xfrm>
            <a:off x="685331" y="4412456"/>
            <a:ext cx="500466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7"/>
          <p:cNvSpPr txBox="1">
            <a:spLocks noGrp="1"/>
          </p:cNvSpPr>
          <p:nvPr>
            <p:ph type="sldNum" idx="12"/>
          </p:nvPr>
        </p:nvSpPr>
        <p:spPr>
          <a:xfrm>
            <a:off x="7885508" y="4412456"/>
            <a:ext cx="5731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8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8"/>
          <p:cNvSpPr txBox="1">
            <a:spLocks noGrp="1"/>
          </p:cNvSpPr>
          <p:nvPr>
            <p:ph type="title"/>
          </p:nvPr>
        </p:nvSpPr>
        <p:spPr>
          <a:xfrm>
            <a:off x="685331" y="457199"/>
            <a:ext cx="7773339" cy="257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wentieth Centur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8"/>
          <p:cNvSpPr txBox="1">
            <a:spLocks noGrp="1"/>
          </p:cNvSpPr>
          <p:nvPr>
            <p:ph type="body" idx="1"/>
          </p:nvPr>
        </p:nvSpPr>
        <p:spPr>
          <a:xfrm>
            <a:off x="685331" y="3153616"/>
            <a:ext cx="7773339" cy="1189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85" name="Google Shape;285;p48"/>
          <p:cNvSpPr txBox="1">
            <a:spLocks noGrp="1"/>
          </p:cNvSpPr>
          <p:nvPr>
            <p:ph type="dt" idx="10"/>
          </p:nvPr>
        </p:nvSpPr>
        <p:spPr>
          <a:xfrm>
            <a:off x="5759053" y="441245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48"/>
          <p:cNvSpPr txBox="1">
            <a:spLocks noGrp="1"/>
          </p:cNvSpPr>
          <p:nvPr>
            <p:ph type="ftr" idx="11"/>
          </p:nvPr>
        </p:nvSpPr>
        <p:spPr>
          <a:xfrm>
            <a:off x="685331" y="4412456"/>
            <a:ext cx="500466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48"/>
          <p:cNvSpPr txBox="1">
            <a:spLocks noGrp="1"/>
          </p:cNvSpPr>
          <p:nvPr>
            <p:ph type="sldNum" idx="12"/>
          </p:nvPr>
        </p:nvSpPr>
        <p:spPr>
          <a:xfrm>
            <a:off x="7885508" y="4412456"/>
            <a:ext cx="5731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9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9"/>
          <p:cNvSpPr txBox="1"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wentieth Centur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49"/>
          <p:cNvSpPr txBox="1">
            <a:spLocks noGrp="1"/>
          </p:cNvSpPr>
          <p:nvPr>
            <p:ph type="body" idx="1"/>
          </p:nvPr>
        </p:nvSpPr>
        <p:spPr>
          <a:xfrm>
            <a:off x="1290483" y="2707524"/>
            <a:ext cx="6564224" cy="44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92" name="Google Shape;292;p49"/>
          <p:cNvSpPr txBox="1">
            <a:spLocks noGrp="1"/>
          </p:cNvSpPr>
          <p:nvPr>
            <p:ph type="body" idx="2"/>
          </p:nvPr>
        </p:nvSpPr>
        <p:spPr>
          <a:xfrm>
            <a:off x="685331" y="3279597"/>
            <a:ext cx="7773339" cy="1065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93" name="Google Shape;293;p49"/>
          <p:cNvSpPr txBox="1">
            <a:spLocks noGrp="1"/>
          </p:cNvSpPr>
          <p:nvPr>
            <p:ph type="dt" idx="10"/>
          </p:nvPr>
        </p:nvSpPr>
        <p:spPr>
          <a:xfrm>
            <a:off x="5759053" y="441245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49"/>
          <p:cNvSpPr txBox="1">
            <a:spLocks noGrp="1"/>
          </p:cNvSpPr>
          <p:nvPr>
            <p:ph type="ftr" idx="11"/>
          </p:nvPr>
        </p:nvSpPr>
        <p:spPr>
          <a:xfrm>
            <a:off x="685331" y="4412456"/>
            <a:ext cx="500466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49"/>
          <p:cNvSpPr txBox="1">
            <a:spLocks noGrp="1"/>
          </p:cNvSpPr>
          <p:nvPr>
            <p:ph type="sldNum" idx="12"/>
          </p:nvPr>
        </p:nvSpPr>
        <p:spPr>
          <a:xfrm>
            <a:off x="7885508" y="4412456"/>
            <a:ext cx="5731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6" name="Google Shape;296;p49"/>
          <p:cNvSpPr txBox="1"/>
          <p:nvPr/>
        </p:nvSpPr>
        <p:spPr>
          <a:xfrm>
            <a:off x="751116" y="565625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wentieth Century"/>
              <a:buNone/>
            </a:pPr>
            <a:r>
              <a:rPr lang="en" sz="6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 sz="1100"/>
          </a:p>
        </p:txBody>
      </p:sp>
      <p:sp>
        <p:nvSpPr>
          <p:cNvPr id="297" name="Google Shape;297;p49"/>
          <p:cNvSpPr txBox="1"/>
          <p:nvPr/>
        </p:nvSpPr>
        <p:spPr>
          <a:xfrm>
            <a:off x="7918168" y="2245183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wentieth Century"/>
              <a:buNone/>
            </a:pPr>
            <a:r>
              <a:rPr lang="en" sz="6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 sz="110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0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50"/>
          <p:cNvSpPr txBox="1">
            <a:spLocks noGrp="1"/>
          </p:cNvSpPr>
          <p:nvPr>
            <p:ph type="title"/>
          </p:nvPr>
        </p:nvSpPr>
        <p:spPr>
          <a:xfrm>
            <a:off x="685331" y="1604041"/>
            <a:ext cx="7773339" cy="1883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wentieth Centur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50"/>
          <p:cNvSpPr txBox="1">
            <a:spLocks noGrp="1"/>
          </p:cNvSpPr>
          <p:nvPr>
            <p:ph type="body" idx="1"/>
          </p:nvPr>
        </p:nvSpPr>
        <p:spPr>
          <a:xfrm>
            <a:off x="685331" y="3496751"/>
            <a:ext cx="7773339" cy="855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02" name="Google Shape;302;p50"/>
          <p:cNvSpPr txBox="1">
            <a:spLocks noGrp="1"/>
          </p:cNvSpPr>
          <p:nvPr>
            <p:ph type="dt" idx="10"/>
          </p:nvPr>
        </p:nvSpPr>
        <p:spPr>
          <a:xfrm>
            <a:off x="5759053" y="441245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50"/>
          <p:cNvSpPr txBox="1">
            <a:spLocks noGrp="1"/>
          </p:cNvSpPr>
          <p:nvPr>
            <p:ph type="ftr" idx="11"/>
          </p:nvPr>
        </p:nvSpPr>
        <p:spPr>
          <a:xfrm>
            <a:off x="685331" y="4412456"/>
            <a:ext cx="500466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50"/>
          <p:cNvSpPr txBox="1">
            <a:spLocks noGrp="1"/>
          </p:cNvSpPr>
          <p:nvPr>
            <p:ph type="sldNum" idx="12"/>
          </p:nvPr>
        </p:nvSpPr>
        <p:spPr>
          <a:xfrm>
            <a:off x="7885508" y="4412456"/>
            <a:ext cx="5731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51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51"/>
          <p:cNvSpPr txBox="1">
            <a:spLocks noGrp="1"/>
          </p:cNvSpPr>
          <p:nvPr>
            <p:ph type="title"/>
          </p:nvPr>
        </p:nvSpPr>
        <p:spPr>
          <a:xfrm>
            <a:off x="685331" y="457200"/>
            <a:ext cx="7773339" cy="1203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51"/>
          <p:cNvSpPr txBox="1">
            <a:spLocks noGrp="1"/>
          </p:cNvSpPr>
          <p:nvPr>
            <p:ph type="body" idx="1"/>
          </p:nvPr>
        </p:nvSpPr>
        <p:spPr>
          <a:xfrm>
            <a:off x="685331" y="1775320"/>
            <a:ext cx="2474232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09" name="Google Shape;309;p51"/>
          <p:cNvSpPr txBox="1">
            <a:spLocks noGrp="1"/>
          </p:cNvSpPr>
          <p:nvPr>
            <p:ph type="body" idx="2"/>
          </p:nvPr>
        </p:nvSpPr>
        <p:spPr>
          <a:xfrm>
            <a:off x="685331" y="2207516"/>
            <a:ext cx="2474232" cy="213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310" name="Google Shape;310;p51"/>
          <p:cNvSpPr txBox="1">
            <a:spLocks noGrp="1"/>
          </p:cNvSpPr>
          <p:nvPr>
            <p:ph type="body" idx="3"/>
          </p:nvPr>
        </p:nvSpPr>
        <p:spPr>
          <a:xfrm>
            <a:off x="3339292" y="1775320"/>
            <a:ext cx="2468641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11" name="Google Shape;311;p51"/>
          <p:cNvSpPr txBox="1">
            <a:spLocks noGrp="1"/>
          </p:cNvSpPr>
          <p:nvPr>
            <p:ph type="body" idx="4"/>
          </p:nvPr>
        </p:nvSpPr>
        <p:spPr>
          <a:xfrm>
            <a:off x="3331011" y="2207516"/>
            <a:ext cx="2477513" cy="213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312" name="Google Shape;312;p51"/>
          <p:cNvSpPr txBox="1">
            <a:spLocks noGrp="1"/>
          </p:cNvSpPr>
          <p:nvPr>
            <p:ph type="body" idx="5"/>
          </p:nvPr>
        </p:nvSpPr>
        <p:spPr>
          <a:xfrm>
            <a:off x="5979973" y="1775320"/>
            <a:ext cx="2478696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13" name="Google Shape;313;p51"/>
          <p:cNvSpPr txBox="1">
            <a:spLocks noGrp="1"/>
          </p:cNvSpPr>
          <p:nvPr>
            <p:ph type="body" idx="6"/>
          </p:nvPr>
        </p:nvSpPr>
        <p:spPr>
          <a:xfrm>
            <a:off x="5979973" y="2207516"/>
            <a:ext cx="2478696" cy="213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314" name="Google Shape;314;p51"/>
          <p:cNvSpPr txBox="1">
            <a:spLocks noGrp="1"/>
          </p:cNvSpPr>
          <p:nvPr>
            <p:ph type="dt" idx="10"/>
          </p:nvPr>
        </p:nvSpPr>
        <p:spPr>
          <a:xfrm>
            <a:off x="5759053" y="441245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51"/>
          <p:cNvSpPr txBox="1">
            <a:spLocks noGrp="1"/>
          </p:cNvSpPr>
          <p:nvPr>
            <p:ph type="ftr" idx="11"/>
          </p:nvPr>
        </p:nvSpPr>
        <p:spPr>
          <a:xfrm>
            <a:off x="685331" y="4412456"/>
            <a:ext cx="500466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51"/>
          <p:cNvSpPr txBox="1">
            <a:spLocks noGrp="1"/>
          </p:cNvSpPr>
          <p:nvPr>
            <p:ph type="sldNum" idx="12"/>
          </p:nvPr>
        </p:nvSpPr>
        <p:spPr>
          <a:xfrm>
            <a:off x="7885508" y="4412456"/>
            <a:ext cx="5731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52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2"/>
          <p:cNvSpPr txBox="1">
            <a:spLocks noGrp="1"/>
          </p:cNvSpPr>
          <p:nvPr>
            <p:ph type="title"/>
          </p:nvPr>
        </p:nvSpPr>
        <p:spPr>
          <a:xfrm>
            <a:off x="685331" y="458079"/>
            <a:ext cx="7773339" cy="120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2"/>
          <p:cNvSpPr txBox="1">
            <a:spLocks noGrp="1"/>
          </p:cNvSpPr>
          <p:nvPr>
            <p:ph type="body" idx="1"/>
          </p:nvPr>
        </p:nvSpPr>
        <p:spPr>
          <a:xfrm>
            <a:off x="685331" y="3153615"/>
            <a:ext cx="2472307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  <a:defRPr sz="17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21" name="Google Shape;321;p52"/>
          <p:cNvSpPr>
            <a:spLocks noGrp="1"/>
          </p:cNvSpPr>
          <p:nvPr>
            <p:ph type="pic" idx="2"/>
          </p:nvPr>
        </p:nvSpPr>
        <p:spPr>
          <a:xfrm>
            <a:off x="685331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322" name="Google Shape;322;p52"/>
          <p:cNvSpPr txBox="1">
            <a:spLocks noGrp="1"/>
          </p:cNvSpPr>
          <p:nvPr>
            <p:ph type="body" idx="3"/>
          </p:nvPr>
        </p:nvSpPr>
        <p:spPr>
          <a:xfrm>
            <a:off x="685331" y="3585812"/>
            <a:ext cx="2472307" cy="757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323" name="Google Shape;323;p52"/>
          <p:cNvSpPr txBox="1">
            <a:spLocks noGrp="1"/>
          </p:cNvSpPr>
          <p:nvPr>
            <p:ph type="body" idx="4"/>
          </p:nvPr>
        </p:nvSpPr>
        <p:spPr>
          <a:xfrm>
            <a:off x="3332069" y="3153615"/>
            <a:ext cx="2476371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  <a:defRPr sz="17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24" name="Google Shape;324;p52"/>
          <p:cNvSpPr>
            <a:spLocks noGrp="1"/>
          </p:cNvSpPr>
          <p:nvPr>
            <p:ph type="pic" idx="5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325" name="Google Shape;325;p52"/>
          <p:cNvSpPr txBox="1">
            <a:spLocks noGrp="1"/>
          </p:cNvSpPr>
          <p:nvPr>
            <p:ph type="body" idx="6"/>
          </p:nvPr>
        </p:nvSpPr>
        <p:spPr>
          <a:xfrm>
            <a:off x="3331011" y="3585810"/>
            <a:ext cx="2477514" cy="757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326" name="Google Shape;326;p52"/>
          <p:cNvSpPr txBox="1">
            <a:spLocks noGrp="1"/>
          </p:cNvSpPr>
          <p:nvPr>
            <p:ph type="body" idx="7"/>
          </p:nvPr>
        </p:nvSpPr>
        <p:spPr>
          <a:xfrm>
            <a:off x="5979973" y="3153615"/>
            <a:ext cx="2475511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  <a:defRPr sz="17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27" name="Google Shape;327;p52"/>
          <p:cNvSpPr>
            <a:spLocks noGrp="1"/>
          </p:cNvSpPr>
          <p:nvPr>
            <p:ph type="pic" idx="8"/>
          </p:nvPr>
        </p:nvSpPr>
        <p:spPr>
          <a:xfrm>
            <a:off x="5979973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328" name="Google Shape;328;p52"/>
          <p:cNvSpPr txBox="1">
            <a:spLocks noGrp="1"/>
          </p:cNvSpPr>
          <p:nvPr>
            <p:ph type="body" idx="9"/>
          </p:nvPr>
        </p:nvSpPr>
        <p:spPr>
          <a:xfrm>
            <a:off x="5979879" y="3585809"/>
            <a:ext cx="2478790" cy="757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marL="914400" lvl="1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800"/>
            </a:lvl3pPr>
            <a:lvl4pPr marL="1828800" lvl="3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4pPr>
            <a:lvl5pPr marL="2286000" lvl="4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5pPr>
            <a:lvl6pPr marL="2743200" lvl="5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329" name="Google Shape;329;p52"/>
          <p:cNvSpPr txBox="1">
            <a:spLocks noGrp="1"/>
          </p:cNvSpPr>
          <p:nvPr>
            <p:ph type="dt" idx="10"/>
          </p:nvPr>
        </p:nvSpPr>
        <p:spPr>
          <a:xfrm>
            <a:off x="5759053" y="441245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52"/>
          <p:cNvSpPr txBox="1">
            <a:spLocks noGrp="1"/>
          </p:cNvSpPr>
          <p:nvPr>
            <p:ph type="ftr" idx="11"/>
          </p:nvPr>
        </p:nvSpPr>
        <p:spPr>
          <a:xfrm>
            <a:off x="685331" y="4412456"/>
            <a:ext cx="500466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52"/>
          <p:cNvSpPr txBox="1">
            <a:spLocks noGrp="1"/>
          </p:cNvSpPr>
          <p:nvPr>
            <p:ph type="sldNum" idx="12"/>
          </p:nvPr>
        </p:nvSpPr>
        <p:spPr>
          <a:xfrm>
            <a:off x="7885508" y="4412456"/>
            <a:ext cx="5731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53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53"/>
          <p:cNvSpPr txBox="1">
            <a:spLocks noGrp="1"/>
          </p:cNvSpPr>
          <p:nvPr>
            <p:ph type="title"/>
          </p:nvPr>
        </p:nvSpPr>
        <p:spPr>
          <a:xfrm>
            <a:off x="685331" y="463888"/>
            <a:ext cx="7773338" cy="119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53"/>
          <p:cNvSpPr txBox="1">
            <a:spLocks noGrp="1"/>
          </p:cNvSpPr>
          <p:nvPr>
            <p:ph type="body" idx="1"/>
          </p:nvPr>
        </p:nvSpPr>
        <p:spPr>
          <a:xfrm rot="5400000">
            <a:off x="3287961" y="-827310"/>
            <a:ext cx="2568080" cy="7773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53"/>
          <p:cNvSpPr txBox="1">
            <a:spLocks noGrp="1"/>
          </p:cNvSpPr>
          <p:nvPr>
            <p:ph type="dt" idx="10"/>
          </p:nvPr>
        </p:nvSpPr>
        <p:spPr>
          <a:xfrm>
            <a:off x="5759053" y="441245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53"/>
          <p:cNvSpPr txBox="1">
            <a:spLocks noGrp="1"/>
          </p:cNvSpPr>
          <p:nvPr>
            <p:ph type="ftr" idx="11"/>
          </p:nvPr>
        </p:nvSpPr>
        <p:spPr>
          <a:xfrm>
            <a:off x="685331" y="4412456"/>
            <a:ext cx="500466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3"/>
          <p:cNvSpPr txBox="1">
            <a:spLocks noGrp="1"/>
          </p:cNvSpPr>
          <p:nvPr>
            <p:ph type="sldNum" idx="12"/>
          </p:nvPr>
        </p:nvSpPr>
        <p:spPr>
          <a:xfrm>
            <a:off x="7885508" y="4412456"/>
            <a:ext cx="5731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54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4"/>
          <p:cNvSpPr txBox="1">
            <a:spLocks noGrp="1"/>
          </p:cNvSpPr>
          <p:nvPr>
            <p:ph type="title"/>
          </p:nvPr>
        </p:nvSpPr>
        <p:spPr>
          <a:xfrm rot="5400000">
            <a:off x="5558072" y="1442803"/>
            <a:ext cx="3886199" cy="191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Twentieth Centur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54"/>
          <p:cNvSpPr txBox="1">
            <a:spLocks noGrp="1"/>
          </p:cNvSpPr>
          <p:nvPr>
            <p:ph type="body" idx="1"/>
          </p:nvPr>
        </p:nvSpPr>
        <p:spPr>
          <a:xfrm rot="5400000">
            <a:off x="1614253" y="-471721"/>
            <a:ext cx="3886199" cy="574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54"/>
          <p:cNvSpPr txBox="1">
            <a:spLocks noGrp="1"/>
          </p:cNvSpPr>
          <p:nvPr>
            <p:ph type="dt" idx="10"/>
          </p:nvPr>
        </p:nvSpPr>
        <p:spPr>
          <a:xfrm>
            <a:off x="5759053" y="441245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54"/>
          <p:cNvSpPr txBox="1">
            <a:spLocks noGrp="1"/>
          </p:cNvSpPr>
          <p:nvPr>
            <p:ph type="ftr" idx="11"/>
          </p:nvPr>
        </p:nvSpPr>
        <p:spPr>
          <a:xfrm>
            <a:off x="685331" y="4412456"/>
            <a:ext cx="500466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4"/>
          <p:cNvSpPr txBox="1">
            <a:spLocks noGrp="1"/>
          </p:cNvSpPr>
          <p:nvPr>
            <p:ph type="sldNum" idx="12"/>
          </p:nvPr>
        </p:nvSpPr>
        <p:spPr>
          <a:xfrm>
            <a:off x="7885508" y="4412456"/>
            <a:ext cx="5731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"/>
          <p:cNvSpPr/>
          <p:nvPr/>
        </p:nvSpPr>
        <p:spPr>
          <a:xfrm>
            <a:off x="2381" y="4800600"/>
            <a:ext cx="9141618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6"/>
          <p:cNvSpPr/>
          <p:nvPr/>
        </p:nvSpPr>
        <p:spPr>
          <a:xfrm>
            <a:off x="11" y="4750737"/>
            <a:ext cx="9141618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6"/>
          <p:cNvSpPr txBox="1"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libri"/>
              <a:buNone/>
              <a:defRPr sz="6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56"/>
          <p:cNvSpPr txBox="1"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60" name="Google Shape;360;p56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56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56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63" name="Google Shape;363;p56"/>
          <p:cNvCxnSpPr/>
          <p:nvPr/>
        </p:nvCxnSpPr>
        <p:spPr>
          <a:xfrm>
            <a:off x="905744" y="3257550"/>
            <a:ext cx="740664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7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57"/>
          <p:cNvSpPr txBox="1">
            <a:spLocks noGrp="1"/>
          </p:cNvSpPr>
          <p:nvPr>
            <p:ph type="body" idx="1"/>
          </p:nvPr>
        </p:nvSpPr>
        <p:spPr>
          <a:xfrm>
            <a:off x="822960" y="1384300"/>
            <a:ext cx="754380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367" name="Google Shape;367;p57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57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57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8"/>
          <p:cNvSpPr/>
          <p:nvPr/>
        </p:nvSpPr>
        <p:spPr>
          <a:xfrm>
            <a:off x="2381" y="4800600"/>
            <a:ext cx="9141618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8"/>
          <p:cNvSpPr/>
          <p:nvPr/>
        </p:nvSpPr>
        <p:spPr>
          <a:xfrm>
            <a:off x="11" y="4750737"/>
            <a:ext cx="9141618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8"/>
          <p:cNvSpPr txBox="1"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libri"/>
              <a:buNone/>
              <a:defRPr sz="6000" b="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58"/>
          <p:cNvSpPr txBox="1"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58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58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58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78" name="Google Shape;378;p58"/>
          <p:cNvCxnSpPr/>
          <p:nvPr/>
        </p:nvCxnSpPr>
        <p:spPr>
          <a:xfrm>
            <a:off x="905744" y="3257550"/>
            <a:ext cx="740664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9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59"/>
          <p:cNvSpPr txBox="1">
            <a:spLocks noGrp="1"/>
          </p:cNvSpPr>
          <p:nvPr>
            <p:ph type="body" idx="1"/>
          </p:nvPr>
        </p:nvSpPr>
        <p:spPr>
          <a:xfrm>
            <a:off x="822959" y="1384300"/>
            <a:ext cx="370332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382" name="Google Shape;382;p59"/>
          <p:cNvSpPr txBox="1">
            <a:spLocks noGrp="1"/>
          </p:cNvSpPr>
          <p:nvPr>
            <p:ph type="body" idx="2"/>
          </p:nvPr>
        </p:nvSpPr>
        <p:spPr>
          <a:xfrm>
            <a:off x="4663440" y="1384301"/>
            <a:ext cx="370332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383" name="Google Shape;383;p59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59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59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0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60"/>
          <p:cNvSpPr txBox="1"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5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89" name="Google Shape;389;p60"/>
          <p:cNvSpPr txBox="1">
            <a:spLocks noGrp="1"/>
          </p:cNvSpPr>
          <p:nvPr>
            <p:ph type="body" idx="2"/>
          </p:nvPr>
        </p:nvSpPr>
        <p:spPr>
          <a:xfrm>
            <a:off x="822960" y="1936750"/>
            <a:ext cx="3703320" cy="253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390" name="Google Shape;390;p60"/>
          <p:cNvSpPr txBox="1">
            <a:spLocks noGrp="1"/>
          </p:cNvSpPr>
          <p:nvPr>
            <p:ph type="body" idx="3"/>
          </p:nvPr>
        </p:nvSpPr>
        <p:spPr>
          <a:xfrm>
            <a:off x="4663440" y="1384539"/>
            <a:ext cx="3703320" cy="55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5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91" name="Google Shape;391;p60"/>
          <p:cNvSpPr txBox="1">
            <a:spLocks noGrp="1"/>
          </p:cNvSpPr>
          <p:nvPr>
            <p:ph type="body" idx="4"/>
          </p:nvPr>
        </p:nvSpPr>
        <p:spPr>
          <a:xfrm>
            <a:off x="4663440" y="1936750"/>
            <a:ext cx="3703320" cy="253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392" name="Google Shape;392;p60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60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60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1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61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61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61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2"/>
          <p:cNvSpPr/>
          <p:nvPr/>
        </p:nvSpPr>
        <p:spPr>
          <a:xfrm>
            <a:off x="2381" y="4800600"/>
            <a:ext cx="9141618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62"/>
          <p:cNvSpPr/>
          <p:nvPr/>
        </p:nvSpPr>
        <p:spPr>
          <a:xfrm>
            <a:off x="11" y="4750737"/>
            <a:ext cx="9141618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62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62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62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3"/>
          <p:cNvSpPr/>
          <p:nvPr/>
        </p:nvSpPr>
        <p:spPr>
          <a:xfrm>
            <a:off x="12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3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63"/>
          <p:cNvSpPr txBox="1"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27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63"/>
          <p:cNvSpPr txBox="1">
            <a:spLocks noGrp="1"/>
          </p:cNvSpPr>
          <p:nvPr>
            <p:ph type="body" idx="1"/>
          </p:nvPr>
        </p:nvSpPr>
        <p:spPr>
          <a:xfrm>
            <a:off x="3600450" y="548640"/>
            <a:ext cx="4869180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411" name="Google Shape;411;p63"/>
          <p:cNvSpPr txBox="1">
            <a:spLocks noGrp="1"/>
          </p:cNvSpPr>
          <p:nvPr>
            <p:ph type="body" idx="2"/>
          </p:nvPr>
        </p:nvSpPr>
        <p:spPr>
          <a:xfrm>
            <a:off x="342900" y="2194560"/>
            <a:ext cx="2400300" cy="2534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412" name="Google Shape;412;p63"/>
          <p:cNvSpPr txBox="1">
            <a:spLocks noGrp="1"/>
          </p:cNvSpPr>
          <p:nvPr>
            <p:ph type="dt" idx="10"/>
          </p:nvPr>
        </p:nvSpPr>
        <p:spPr>
          <a:xfrm>
            <a:off x="349134" y="4844839"/>
            <a:ext cx="19638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63"/>
          <p:cNvSpPr txBox="1">
            <a:spLocks noGrp="1"/>
          </p:cNvSpPr>
          <p:nvPr>
            <p:ph type="ftr" idx="11"/>
          </p:nvPr>
        </p:nvSpPr>
        <p:spPr>
          <a:xfrm>
            <a:off x="3600450" y="4844839"/>
            <a:ext cx="3486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63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4"/>
          <p:cNvSpPr/>
          <p:nvPr/>
        </p:nvSpPr>
        <p:spPr>
          <a:xfrm>
            <a:off x="0" y="3714750"/>
            <a:ext cx="9141618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64"/>
          <p:cNvSpPr/>
          <p:nvPr/>
        </p:nvSpPr>
        <p:spPr>
          <a:xfrm>
            <a:off x="11" y="3686307"/>
            <a:ext cx="9141618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64"/>
          <p:cNvSpPr txBox="1"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27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64"/>
          <p:cNvSpPr>
            <a:spLocks noGrp="1"/>
          </p:cNvSpPr>
          <p:nvPr>
            <p:ph type="pic" idx="2"/>
          </p:nvPr>
        </p:nvSpPr>
        <p:spPr>
          <a:xfrm>
            <a:off x="11" y="0"/>
            <a:ext cx="9143988" cy="368630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342900" tIns="342900" rIns="0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None/>
              <a:defRPr sz="2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0" name="Google Shape;420;p64"/>
          <p:cNvSpPr txBox="1">
            <a:spLocks noGrp="1"/>
          </p:cNvSpPr>
          <p:nvPr>
            <p:ph type="body" idx="1"/>
          </p:nvPr>
        </p:nvSpPr>
        <p:spPr>
          <a:xfrm>
            <a:off x="822960" y="4430267"/>
            <a:ext cx="7584948" cy="445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421" name="Google Shape;421;p64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64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64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5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65"/>
          <p:cNvSpPr txBox="1">
            <a:spLocks noGrp="1"/>
          </p:cNvSpPr>
          <p:nvPr>
            <p:ph type="body" idx="1"/>
          </p:nvPr>
        </p:nvSpPr>
        <p:spPr>
          <a:xfrm rot="5400000">
            <a:off x="3086100" y="-878839"/>
            <a:ext cx="3017520" cy="7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0" rIns="34275" bIns="0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427" name="Google Shape;427;p65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5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65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6"/>
          <p:cNvSpPr/>
          <p:nvPr/>
        </p:nvSpPr>
        <p:spPr>
          <a:xfrm>
            <a:off x="2381" y="4800600"/>
            <a:ext cx="9141618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6"/>
          <p:cNvSpPr/>
          <p:nvPr/>
        </p:nvSpPr>
        <p:spPr>
          <a:xfrm>
            <a:off x="11" y="4750737"/>
            <a:ext cx="9141618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6"/>
          <p:cNvSpPr txBox="1">
            <a:spLocks noGrp="1"/>
          </p:cNvSpPr>
          <p:nvPr>
            <p:ph type="title"/>
          </p:nvPr>
        </p:nvSpPr>
        <p:spPr>
          <a:xfrm rot="5400000">
            <a:off x="5370480" y="1484279"/>
            <a:ext cx="4318066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66"/>
          <p:cNvSpPr txBox="1">
            <a:spLocks noGrp="1"/>
          </p:cNvSpPr>
          <p:nvPr>
            <p:ph type="body" idx="1"/>
          </p:nvPr>
        </p:nvSpPr>
        <p:spPr>
          <a:xfrm rot="5400000">
            <a:off x="1369979" y="-430246"/>
            <a:ext cx="4318067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0" rIns="34275" bIns="0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>
            <a:endParaRPr/>
          </a:p>
        </p:txBody>
      </p:sp>
      <p:sp>
        <p:nvSpPr>
          <p:cNvPr id="435" name="Google Shape;435;p66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66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66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6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47" name="Google Shape;447;p6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6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6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9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69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53" name="Google Shape;453;p6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6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6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70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9" name="Google Shape;459;p7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7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7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7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65" name="Google Shape;465;p7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66" name="Google Shape;466;p7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7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7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72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2" name="Google Shape;472;p72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3" name="Google Shape;473;p7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4" name="Google Shape;474;p7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5" name="Google Shape;475;p7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7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7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7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7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7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7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7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7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7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490" name="Google Shape;490;p7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491" name="Google Shape;491;p7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7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7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7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7" name="Google Shape;497;p7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498" name="Google Shape;498;p7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7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7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7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04" name="Google Shape;504;p7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7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7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7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10" name="Google Shape;510;p7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7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7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7" descr="\\DROBO-FS\QuickDrops\JB\PPTX NG\Droplets\LightingOverlay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-1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7"/>
          <p:cNvSpPr txBox="1">
            <a:spLocks noGrp="1"/>
          </p:cNvSpPr>
          <p:nvPr>
            <p:ph type="title"/>
          </p:nvPr>
        </p:nvSpPr>
        <p:spPr>
          <a:xfrm>
            <a:off x="685331" y="463888"/>
            <a:ext cx="7773338" cy="119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Twentieth Century"/>
              <a:buNone/>
              <a:defRPr sz="27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03" name="Google Shape;203;p37"/>
          <p:cNvSpPr txBox="1">
            <a:spLocks noGrp="1"/>
          </p:cNvSpPr>
          <p:nvPr>
            <p:ph type="body" idx="1"/>
          </p:nvPr>
        </p:nvSpPr>
        <p:spPr>
          <a:xfrm>
            <a:off x="685331" y="1775320"/>
            <a:ext cx="7773339" cy="2568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238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175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048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2984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2984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2984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2984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2984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2984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04" name="Google Shape;204;p37"/>
          <p:cNvSpPr txBox="1">
            <a:spLocks noGrp="1"/>
          </p:cNvSpPr>
          <p:nvPr>
            <p:ph type="dt" idx="10"/>
          </p:nvPr>
        </p:nvSpPr>
        <p:spPr>
          <a:xfrm>
            <a:off x="5759053" y="441245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05" name="Google Shape;205;p37"/>
          <p:cNvSpPr txBox="1">
            <a:spLocks noGrp="1"/>
          </p:cNvSpPr>
          <p:nvPr>
            <p:ph type="ftr" idx="11"/>
          </p:nvPr>
        </p:nvSpPr>
        <p:spPr>
          <a:xfrm>
            <a:off x="685331" y="4412456"/>
            <a:ext cx="500466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06" name="Google Shape;206;p37"/>
          <p:cNvSpPr txBox="1">
            <a:spLocks noGrp="1"/>
          </p:cNvSpPr>
          <p:nvPr>
            <p:ph type="sldNum" idx="12"/>
          </p:nvPr>
        </p:nvSpPr>
        <p:spPr>
          <a:xfrm>
            <a:off x="7885508" y="4412456"/>
            <a:ext cx="5731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5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55"/>
          <p:cNvSpPr/>
          <p:nvPr/>
        </p:nvSpPr>
        <p:spPr>
          <a:xfrm>
            <a:off x="0" y="4750737"/>
            <a:ext cx="9144000" cy="49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55"/>
          <p:cNvSpPr txBox="1">
            <a:spLocks noGrp="1"/>
          </p:cNvSpPr>
          <p:nvPr>
            <p:ph type="title"/>
          </p:nvPr>
        </p:nvSpPr>
        <p:spPr>
          <a:xfrm>
            <a:off x="822960" y="214952"/>
            <a:ext cx="7543800" cy="108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50" name="Google Shape;350;p55"/>
          <p:cNvSpPr txBox="1">
            <a:spLocks noGrp="1"/>
          </p:cNvSpPr>
          <p:nvPr>
            <p:ph type="body" idx="1"/>
          </p:nvPr>
        </p:nvSpPr>
        <p:spPr>
          <a:xfrm>
            <a:off x="822960" y="1384300"/>
            <a:ext cx="754380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55"/>
          <p:cNvSpPr txBox="1">
            <a:spLocks noGrp="1"/>
          </p:cNvSpPr>
          <p:nvPr>
            <p:ph type="dt" idx="10"/>
          </p:nvPr>
        </p:nvSpPr>
        <p:spPr>
          <a:xfrm>
            <a:off x="822960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55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3" name="Google Shape;353;p55"/>
          <p:cNvSpPr txBox="1">
            <a:spLocks noGrp="1"/>
          </p:cNvSpPr>
          <p:nvPr>
            <p:ph type="sldNum" idx="12"/>
          </p:nvPr>
        </p:nvSpPr>
        <p:spPr>
          <a:xfrm>
            <a:off x="7425343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54" name="Google Shape;354;p55"/>
          <p:cNvCxnSpPr/>
          <p:nvPr/>
        </p:nvCxnSpPr>
        <p:spPr>
          <a:xfrm>
            <a:off x="895149" y="1303384"/>
            <a:ext cx="74752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40" name="Google Shape;440;p6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1" name="Google Shape;441;p6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2" name="Google Shape;442;p6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3" name="Google Shape;443;p6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8.gif"/><Relationship Id="rId4" Type="http://schemas.openxmlformats.org/officeDocument/2006/relationships/notesSlide" Target="../notesSlides/notesSlide5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37.gif"/><Relationship Id="rId4" Type="http://schemas.openxmlformats.org/officeDocument/2006/relationships/notesSlide" Target="../notesSlides/notesSlide7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3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37.gif"/><Relationship Id="rId4" Type="http://schemas.openxmlformats.org/officeDocument/2006/relationships/notesSlide" Target="../notesSlides/notesSlide7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430" y="0"/>
            <a:ext cx="915543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13912"/>
            <a:ext cx="9155430" cy="3849528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79"/>
          <p:cNvSpPr txBox="1">
            <a:spLocks noGrp="1"/>
          </p:cNvSpPr>
          <p:nvPr>
            <p:ph type="ctrTitle"/>
          </p:nvPr>
        </p:nvSpPr>
        <p:spPr>
          <a:xfrm>
            <a:off x="4807382" y="3249692"/>
            <a:ext cx="3532139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libri"/>
              <a:buNone/>
            </a:pPr>
            <a:r>
              <a:rPr lang="en" sz="4100" b="1">
                <a:solidFill>
                  <a:schemeClr val="lt1"/>
                </a:solidFill>
              </a:rPr>
              <a:t>Bienvenidos</a:t>
            </a:r>
            <a:br>
              <a:rPr lang="en" sz="4100" b="1">
                <a:solidFill>
                  <a:schemeClr val="lt1"/>
                </a:solidFill>
              </a:rPr>
            </a:br>
            <a:r>
              <a:rPr lang="en" sz="4100" b="1">
                <a:solidFill>
                  <a:schemeClr val="lt1"/>
                </a:solidFill>
              </a:rPr>
              <a:t>a la clase</a:t>
            </a:r>
            <a:br>
              <a:rPr lang="en" sz="4100" b="1">
                <a:solidFill>
                  <a:schemeClr val="lt1"/>
                </a:solidFill>
              </a:rPr>
            </a:br>
            <a:r>
              <a:rPr lang="en" sz="4100" b="1">
                <a:solidFill>
                  <a:schemeClr val="lt1"/>
                </a:solidFill>
              </a:rPr>
              <a:t>de</a:t>
            </a:r>
            <a:br>
              <a:rPr lang="en" sz="4100" b="1">
                <a:solidFill>
                  <a:schemeClr val="lt1"/>
                </a:solidFill>
              </a:rPr>
            </a:br>
            <a:r>
              <a:rPr lang="en" sz="4100" b="1">
                <a:solidFill>
                  <a:schemeClr val="lt1"/>
                </a:solidFill>
              </a:rPr>
              <a:t>español</a:t>
            </a:r>
            <a:r>
              <a:rPr lang="en" sz="4100" b="1"/>
              <a:t/>
            </a:r>
            <a:br>
              <a:rPr lang="en" sz="4100" b="1"/>
            </a:br>
            <a:endParaRPr sz="2700" b="1"/>
          </a:p>
        </p:txBody>
      </p:sp>
      <p:pic>
        <p:nvPicPr>
          <p:cNvPr id="521" name="Google Shape;521;p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77" y="1615148"/>
            <a:ext cx="3325121" cy="2206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62560" y="1472470"/>
            <a:ext cx="2631834" cy="2929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8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La tienda</a:t>
            </a:r>
            <a:endParaRPr sz="4400"/>
          </a:p>
        </p:txBody>
      </p:sp>
      <p:pic>
        <p:nvPicPr>
          <p:cNvPr id="574" name="Google Shape;574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1268044"/>
            <a:ext cx="4572001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8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El supermercado</a:t>
            </a:r>
            <a:endParaRPr sz="4400"/>
          </a:p>
        </p:txBody>
      </p:sp>
      <p:pic>
        <p:nvPicPr>
          <p:cNvPr id="580" name="Google Shape;580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650" y="1420444"/>
            <a:ext cx="4572000" cy="274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1650" y="3014450"/>
            <a:ext cx="4433450" cy="152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El banco</a:t>
            </a:r>
            <a:endParaRPr sz="4400"/>
          </a:p>
        </p:txBody>
      </p:sp>
      <p:pic>
        <p:nvPicPr>
          <p:cNvPr id="587" name="Google Shape;587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1775" y="1268044"/>
            <a:ext cx="352044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9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El parque</a:t>
            </a:r>
            <a:endParaRPr sz="4400"/>
          </a:p>
        </p:txBody>
      </p:sp>
      <p:pic>
        <p:nvPicPr>
          <p:cNvPr id="593" name="Google Shape;593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5575" y="1268044"/>
            <a:ext cx="3520440" cy="274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91"/>
          <p:cNvPicPr preferRelativeResize="0"/>
          <p:nvPr/>
        </p:nvPicPr>
        <p:blipFill rotWithShape="1">
          <a:blip r:embed="rId3">
            <a:alphaModFix/>
          </a:blip>
          <a:srcRect t="16465" b="18171"/>
          <a:stretch/>
        </p:blipFill>
        <p:spPr>
          <a:xfrm>
            <a:off x="2247175" y="1268050"/>
            <a:ext cx="4572000" cy="2816428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9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El restaurante</a:t>
            </a:r>
            <a:endParaRPr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2"/>
          <p:cNvSpPr txBox="1">
            <a:spLocks noGrp="1"/>
          </p:cNvSpPr>
          <p:nvPr>
            <p:ph type="ctrTitle"/>
          </p:nvPr>
        </p:nvSpPr>
        <p:spPr>
          <a:xfrm>
            <a:off x="358727" y="1684431"/>
            <a:ext cx="39882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 sz="4500" b="1" cap="none">
                <a:latin typeface="Calibri"/>
                <a:ea typeface="Calibri"/>
                <a:cs typeface="Calibri"/>
                <a:sym typeface="Calibri"/>
              </a:rPr>
              <a:t>Vamos </a:t>
            </a:r>
            <a:br>
              <a:rPr lang="en" sz="4500" b="1" cap="none">
                <a:latin typeface="Calibri"/>
                <a:ea typeface="Calibri"/>
                <a:cs typeface="Calibri"/>
                <a:sym typeface="Calibri"/>
              </a:rPr>
            </a:br>
            <a:r>
              <a:rPr lang="en" sz="4500" b="1" cap="none">
                <a:latin typeface="Calibri"/>
                <a:ea typeface="Calibri"/>
                <a:cs typeface="Calibri"/>
                <a:sym typeface="Calibri"/>
              </a:rPr>
              <a:t>a </a:t>
            </a:r>
            <a:br>
              <a:rPr lang="en" sz="4500" b="1" cap="none">
                <a:latin typeface="Calibri"/>
                <a:ea typeface="Calibri"/>
                <a:cs typeface="Calibri"/>
                <a:sym typeface="Calibri"/>
              </a:rPr>
            </a:br>
            <a:r>
              <a:rPr lang="en" sz="4500" b="1" cap="none">
                <a:latin typeface="Calibri"/>
                <a:ea typeface="Calibri"/>
                <a:cs typeface="Calibri"/>
                <a:sym typeface="Calibri"/>
              </a:rPr>
              <a:t>repasar.</a:t>
            </a:r>
            <a:endParaRPr sz="4500" b="1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6" name="Google Shape;606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8541" y="1309363"/>
            <a:ext cx="3720099" cy="2737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9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400" dirty="0"/>
              <a:t>Los lugares en </a:t>
            </a:r>
            <a:r>
              <a:rPr lang="en" sz="4400" dirty="0" smtClean="0"/>
              <a:t>el </a:t>
            </a:r>
            <a:r>
              <a:rPr lang="en" sz="4400" dirty="0"/>
              <a:t>barrio</a:t>
            </a:r>
            <a:endParaRPr dirty="0"/>
          </a:p>
        </p:txBody>
      </p:sp>
      <p:graphicFrame>
        <p:nvGraphicFramePr>
          <p:cNvPr id="612" name="Google Shape;612;p93"/>
          <p:cNvGraphicFramePr/>
          <p:nvPr/>
        </p:nvGraphicFramePr>
        <p:xfrm>
          <a:off x="396100" y="1268025"/>
          <a:ext cx="8289700" cy="3102795"/>
        </p:xfrm>
        <a:graphic>
          <a:graphicData uri="http://schemas.openxmlformats.org/drawingml/2006/table">
            <a:tbl>
              <a:tblPr>
                <a:noFill/>
                <a:tableStyleId>{0D6AF7DE-6447-4ABF-80C2-DCDD99C6B99F}</a:tableStyleId>
              </a:tblPr>
              <a:tblGrid>
                <a:gridCol w="207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2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2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8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casa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 supermercado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escuela 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 banco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iglesia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 parque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9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tienda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 restaurante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13" name="Google Shape;613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8347" y="1424850"/>
            <a:ext cx="1371600" cy="6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7475" y="2980444"/>
            <a:ext cx="1371600" cy="61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4325" y="2258856"/>
            <a:ext cx="1371600" cy="61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95450" y="1457125"/>
            <a:ext cx="1055950" cy="61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9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73850" y="3709925"/>
            <a:ext cx="1184452" cy="61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9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88350" y="2250969"/>
            <a:ext cx="1371600" cy="61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93"/>
          <p:cNvPicPr preferRelativeResize="0"/>
          <p:nvPr/>
        </p:nvPicPr>
        <p:blipFill rotWithShape="1">
          <a:blip r:embed="rId9">
            <a:alphaModFix/>
          </a:blip>
          <a:srcRect t="16465" b="18171"/>
          <a:stretch/>
        </p:blipFill>
        <p:spPr>
          <a:xfrm>
            <a:off x="7037475" y="3702050"/>
            <a:ext cx="1371600" cy="61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9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88350" y="2980447"/>
            <a:ext cx="1371599" cy="61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94"/>
          <p:cNvSpPr txBox="1">
            <a:spLocks noGrp="1"/>
          </p:cNvSpPr>
          <p:nvPr>
            <p:ph type="ctrTitle"/>
          </p:nvPr>
        </p:nvSpPr>
        <p:spPr>
          <a:xfrm>
            <a:off x="1274885" y="505684"/>
            <a:ext cx="6831106" cy="2335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500"/>
              <a:buFont typeface="Calibri"/>
              <a:buNone/>
            </a:pPr>
            <a:r>
              <a:rPr lang="en" sz="4500" b="1">
                <a:latin typeface="Calibri"/>
                <a:ea typeface="Calibri"/>
                <a:cs typeface="Calibri"/>
                <a:sym typeface="Calibri"/>
              </a:rPr>
              <a:t>Actividad 1</a:t>
            </a:r>
            <a:endParaRPr sz="45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7" name="Google Shape;627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4797" y="1160584"/>
            <a:ext cx="3090547" cy="3001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9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Los lugares en </a:t>
            </a:r>
            <a:r>
              <a:rPr lang="en" sz="4400" dirty="0" smtClean="0"/>
              <a:t>el </a:t>
            </a:r>
            <a:r>
              <a:rPr lang="en" sz="4400" dirty="0"/>
              <a:t>barrio</a:t>
            </a:r>
            <a:endParaRPr sz="4400" dirty="0"/>
          </a:p>
        </p:txBody>
      </p:sp>
      <p:sp>
        <p:nvSpPr>
          <p:cNvPr id="633" name="Google Shape;633;p95"/>
          <p:cNvSpPr txBox="1"/>
          <p:nvPr/>
        </p:nvSpPr>
        <p:spPr>
          <a:xfrm>
            <a:off x="219800" y="1412350"/>
            <a:ext cx="1505400" cy="12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9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/>
              <a:t>Some letters are missing from the given words. </a:t>
            </a:r>
            <a:endParaRPr sz="2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/>
              <a:t>Solve the word by putting in those missing letters. </a:t>
            </a:r>
            <a:endParaRPr sz="2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/>
              <a:t>The images are your clues.</a:t>
            </a:r>
            <a:endParaRPr sz="2400"/>
          </a:p>
        </p:txBody>
      </p:sp>
      <p:pic>
        <p:nvPicPr>
          <p:cNvPr id="635" name="Google Shape;635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800" y="1356731"/>
            <a:ext cx="4114801" cy="3288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9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El b</a:t>
            </a:r>
            <a:r>
              <a:rPr lang="en" sz="4400" b="1">
                <a:solidFill>
                  <a:srgbClr val="0000FF"/>
                </a:solidFill>
              </a:rPr>
              <a:t>_</a:t>
            </a:r>
            <a:r>
              <a:rPr lang="en" sz="4400"/>
              <a:t>n</a:t>
            </a:r>
            <a:r>
              <a:rPr lang="en" sz="4400" b="1">
                <a:solidFill>
                  <a:srgbClr val="0000FF"/>
                </a:solidFill>
              </a:rPr>
              <a:t>_</a:t>
            </a:r>
            <a:r>
              <a:rPr lang="en" sz="4400"/>
              <a:t>o</a:t>
            </a:r>
            <a:endParaRPr sz="4400"/>
          </a:p>
        </p:txBody>
      </p:sp>
      <p:pic>
        <p:nvPicPr>
          <p:cNvPr id="641" name="Google Shape;641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1775" y="1268044"/>
            <a:ext cx="352044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3716" y="1497"/>
            <a:ext cx="915543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4999" y="1588040"/>
            <a:ext cx="6858000" cy="1790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Mr. Dev  Pooma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4999" y="3020047"/>
            <a:ext cx="6858000" cy="1241822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in collaboration with the Modern Languages Unit 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of the 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Curriculum Planning and Development Division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2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9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El b</a:t>
            </a:r>
            <a:r>
              <a:rPr lang="en" sz="4400" b="1" dirty="0">
                <a:solidFill>
                  <a:srgbClr val="0000FF"/>
                </a:solidFill>
              </a:rPr>
              <a:t>a</a:t>
            </a:r>
            <a:r>
              <a:rPr lang="en" sz="4400" dirty="0"/>
              <a:t>n</a:t>
            </a:r>
            <a:r>
              <a:rPr lang="en" sz="4400" b="1" dirty="0">
                <a:solidFill>
                  <a:srgbClr val="0000FF"/>
                </a:solidFill>
              </a:rPr>
              <a:t>c</a:t>
            </a:r>
            <a:r>
              <a:rPr lang="en" sz="4400" dirty="0"/>
              <a:t>o</a:t>
            </a:r>
            <a:endParaRPr sz="4400" dirty="0"/>
          </a:p>
        </p:txBody>
      </p:sp>
      <p:pic>
        <p:nvPicPr>
          <p:cNvPr id="647" name="Google Shape;647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1775" y="1347169"/>
            <a:ext cx="352044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9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La </a:t>
            </a:r>
            <a:r>
              <a:rPr lang="en" sz="4400" b="1" dirty="0">
                <a:solidFill>
                  <a:srgbClr val="0000FF"/>
                </a:solidFill>
              </a:rPr>
              <a:t>_</a:t>
            </a:r>
            <a:r>
              <a:rPr lang="en" sz="4400" dirty="0"/>
              <a:t>ie</a:t>
            </a:r>
            <a:r>
              <a:rPr lang="en" sz="4400" b="1" dirty="0">
                <a:solidFill>
                  <a:srgbClr val="0000FF"/>
                </a:solidFill>
              </a:rPr>
              <a:t>_</a:t>
            </a:r>
            <a:r>
              <a:rPr lang="en" sz="4400" dirty="0"/>
              <a:t>d</a:t>
            </a:r>
            <a:r>
              <a:rPr lang="en" sz="4400" b="1" dirty="0">
                <a:solidFill>
                  <a:srgbClr val="0000FF"/>
                </a:solidFill>
              </a:rPr>
              <a:t>_</a:t>
            </a:r>
            <a:endParaRPr sz="4400" b="1" dirty="0">
              <a:solidFill>
                <a:srgbClr val="0000FF"/>
              </a:solidFill>
            </a:endParaRPr>
          </a:p>
        </p:txBody>
      </p:sp>
      <p:pic>
        <p:nvPicPr>
          <p:cNvPr id="653" name="Google Shape;653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900" y="1268044"/>
            <a:ext cx="352044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9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La </a:t>
            </a:r>
            <a:r>
              <a:rPr lang="en" sz="4400" b="1" dirty="0">
                <a:solidFill>
                  <a:srgbClr val="0000FF"/>
                </a:solidFill>
              </a:rPr>
              <a:t>t</a:t>
            </a:r>
            <a:r>
              <a:rPr lang="en" sz="4400" dirty="0"/>
              <a:t>ie</a:t>
            </a:r>
            <a:r>
              <a:rPr lang="en" sz="4400" b="1" dirty="0">
                <a:solidFill>
                  <a:srgbClr val="0000FF"/>
                </a:solidFill>
              </a:rPr>
              <a:t>n</a:t>
            </a:r>
            <a:r>
              <a:rPr lang="en" sz="4400" dirty="0"/>
              <a:t>d</a:t>
            </a:r>
            <a:r>
              <a:rPr lang="en" sz="4400" b="1" dirty="0">
                <a:solidFill>
                  <a:srgbClr val="0000FF"/>
                </a:solidFill>
              </a:rPr>
              <a:t>a</a:t>
            </a:r>
            <a:endParaRPr sz="4400" b="1" dirty="0">
              <a:solidFill>
                <a:srgbClr val="0000FF"/>
              </a:solidFill>
            </a:endParaRPr>
          </a:p>
        </p:txBody>
      </p:sp>
      <p:pic>
        <p:nvPicPr>
          <p:cNvPr id="659" name="Google Shape;659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0" y="1344244"/>
            <a:ext cx="352044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0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La e</a:t>
            </a:r>
            <a:r>
              <a:rPr lang="en" sz="4400" b="1">
                <a:solidFill>
                  <a:srgbClr val="0000FF"/>
                </a:solidFill>
              </a:rPr>
              <a:t>_</a:t>
            </a:r>
            <a:r>
              <a:rPr lang="en" sz="4400"/>
              <a:t>c</a:t>
            </a:r>
            <a:r>
              <a:rPr lang="en" sz="4400" b="1">
                <a:solidFill>
                  <a:srgbClr val="0000FF"/>
                </a:solidFill>
              </a:rPr>
              <a:t>_</a:t>
            </a:r>
            <a:r>
              <a:rPr lang="en" sz="4400"/>
              <a:t>e</a:t>
            </a:r>
            <a:r>
              <a:rPr lang="en" sz="4400" b="1">
                <a:solidFill>
                  <a:srgbClr val="0000FF"/>
                </a:solidFill>
              </a:rPr>
              <a:t>_</a:t>
            </a:r>
            <a:r>
              <a:rPr lang="en" sz="4400"/>
              <a:t>a</a:t>
            </a:r>
            <a:endParaRPr sz="4400"/>
          </a:p>
        </p:txBody>
      </p:sp>
      <p:pic>
        <p:nvPicPr>
          <p:cNvPr id="665" name="Google Shape;665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0500" y="1420444"/>
            <a:ext cx="352044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0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La e</a:t>
            </a:r>
            <a:r>
              <a:rPr lang="en" sz="4400" b="1">
                <a:solidFill>
                  <a:srgbClr val="0000FF"/>
                </a:solidFill>
              </a:rPr>
              <a:t>s</a:t>
            </a:r>
            <a:r>
              <a:rPr lang="en" sz="4400"/>
              <a:t>c</a:t>
            </a:r>
            <a:r>
              <a:rPr lang="en" sz="4400" b="1">
                <a:solidFill>
                  <a:srgbClr val="0000FF"/>
                </a:solidFill>
              </a:rPr>
              <a:t>u</a:t>
            </a:r>
            <a:r>
              <a:rPr lang="en" sz="4400"/>
              <a:t>e</a:t>
            </a:r>
            <a:r>
              <a:rPr lang="en" sz="4400" b="1">
                <a:solidFill>
                  <a:srgbClr val="0000FF"/>
                </a:solidFill>
              </a:rPr>
              <a:t>l</a:t>
            </a:r>
            <a:r>
              <a:rPr lang="en" sz="4400"/>
              <a:t>a</a:t>
            </a:r>
            <a:endParaRPr sz="4400"/>
          </a:p>
        </p:txBody>
      </p:sp>
      <p:pic>
        <p:nvPicPr>
          <p:cNvPr id="671" name="Google Shape;67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0500" y="1344244"/>
            <a:ext cx="352044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0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El </a:t>
            </a:r>
            <a:r>
              <a:rPr lang="en" sz="4400" b="1">
                <a:solidFill>
                  <a:srgbClr val="0000FF"/>
                </a:solidFill>
              </a:rPr>
              <a:t>_</a:t>
            </a:r>
            <a:r>
              <a:rPr lang="en" sz="4400"/>
              <a:t>a</a:t>
            </a:r>
            <a:r>
              <a:rPr lang="en" sz="4400" b="1">
                <a:solidFill>
                  <a:srgbClr val="0000FF"/>
                </a:solidFill>
              </a:rPr>
              <a:t>_</a:t>
            </a:r>
            <a:r>
              <a:rPr lang="en" sz="4400"/>
              <a:t>q</a:t>
            </a:r>
            <a:r>
              <a:rPr lang="en" sz="4400" b="1">
                <a:solidFill>
                  <a:srgbClr val="0000FF"/>
                </a:solidFill>
              </a:rPr>
              <a:t>_</a:t>
            </a:r>
            <a:r>
              <a:rPr lang="en" sz="4400"/>
              <a:t>e</a:t>
            </a:r>
            <a:endParaRPr sz="4400"/>
          </a:p>
        </p:txBody>
      </p:sp>
      <p:pic>
        <p:nvPicPr>
          <p:cNvPr id="677" name="Google Shape;677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3200" y="1429494"/>
            <a:ext cx="3520440" cy="274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10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El </a:t>
            </a:r>
            <a:r>
              <a:rPr lang="en" sz="4400" b="1">
                <a:solidFill>
                  <a:srgbClr val="0000FF"/>
                </a:solidFill>
              </a:rPr>
              <a:t>p</a:t>
            </a:r>
            <a:r>
              <a:rPr lang="en" sz="4400"/>
              <a:t>a</a:t>
            </a:r>
            <a:r>
              <a:rPr lang="en" sz="4400" b="1">
                <a:solidFill>
                  <a:srgbClr val="0000FF"/>
                </a:solidFill>
              </a:rPr>
              <a:t>r</a:t>
            </a:r>
            <a:r>
              <a:rPr lang="en" sz="4400"/>
              <a:t>q</a:t>
            </a:r>
            <a:r>
              <a:rPr lang="en" sz="4400" b="1">
                <a:solidFill>
                  <a:srgbClr val="0000FF"/>
                </a:solidFill>
              </a:rPr>
              <a:t>u</a:t>
            </a:r>
            <a:r>
              <a:rPr lang="en" sz="4400"/>
              <a:t>e</a:t>
            </a:r>
            <a:endParaRPr sz="4400"/>
          </a:p>
        </p:txBody>
      </p:sp>
      <p:pic>
        <p:nvPicPr>
          <p:cNvPr id="683" name="Google Shape;683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3200" y="1353294"/>
            <a:ext cx="3520440" cy="274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0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La i</a:t>
            </a:r>
            <a:r>
              <a:rPr lang="en" sz="4400" b="1">
                <a:solidFill>
                  <a:srgbClr val="0000FF"/>
                </a:solidFill>
              </a:rPr>
              <a:t>_</a:t>
            </a:r>
            <a:r>
              <a:rPr lang="en" sz="4400"/>
              <a:t>le</a:t>
            </a:r>
            <a:r>
              <a:rPr lang="en" sz="4400" b="1">
                <a:solidFill>
                  <a:srgbClr val="0000FF"/>
                </a:solidFill>
              </a:rPr>
              <a:t>_</a:t>
            </a:r>
            <a:r>
              <a:rPr lang="en" sz="4400"/>
              <a:t>i</a:t>
            </a:r>
            <a:r>
              <a:rPr lang="en" sz="4400" b="1">
                <a:solidFill>
                  <a:srgbClr val="0000FF"/>
                </a:solidFill>
              </a:rPr>
              <a:t>_</a:t>
            </a:r>
            <a:endParaRPr sz="4400" b="1">
              <a:solidFill>
                <a:srgbClr val="0000FF"/>
              </a:solidFill>
            </a:endParaRPr>
          </a:p>
        </p:txBody>
      </p:sp>
      <p:pic>
        <p:nvPicPr>
          <p:cNvPr id="689" name="Google Shape;689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3200" y="1342797"/>
            <a:ext cx="3520441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0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La i</a:t>
            </a:r>
            <a:r>
              <a:rPr lang="en" sz="4400" b="1">
                <a:solidFill>
                  <a:srgbClr val="0000FF"/>
                </a:solidFill>
              </a:rPr>
              <a:t>g</a:t>
            </a:r>
            <a:r>
              <a:rPr lang="en" sz="4400"/>
              <a:t>le</a:t>
            </a:r>
            <a:r>
              <a:rPr lang="en" sz="4400" b="1">
                <a:solidFill>
                  <a:srgbClr val="0000FF"/>
                </a:solidFill>
              </a:rPr>
              <a:t>s</a:t>
            </a:r>
            <a:r>
              <a:rPr lang="en" sz="4400"/>
              <a:t>i</a:t>
            </a:r>
            <a:r>
              <a:rPr lang="en" sz="4400" b="1">
                <a:solidFill>
                  <a:srgbClr val="0000FF"/>
                </a:solidFill>
              </a:rPr>
              <a:t>a</a:t>
            </a:r>
            <a:endParaRPr sz="4400" b="1">
              <a:solidFill>
                <a:srgbClr val="0000FF"/>
              </a:solidFill>
            </a:endParaRPr>
          </a:p>
        </p:txBody>
      </p:sp>
      <p:pic>
        <p:nvPicPr>
          <p:cNvPr id="695" name="Google Shape;695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0" y="1342797"/>
            <a:ext cx="3520441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0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El </a:t>
            </a:r>
            <a:r>
              <a:rPr lang="en" sz="4400" b="1">
                <a:solidFill>
                  <a:srgbClr val="0000FF"/>
                </a:solidFill>
              </a:rPr>
              <a:t>_</a:t>
            </a:r>
            <a:r>
              <a:rPr lang="en" sz="4400"/>
              <a:t>u</a:t>
            </a:r>
            <a:r>
              <a:rPr lang="en" sz="4400" b="1">
                <a:solidFill>
                  <a:srgbClr val="0000FF"/>
                </a:solidFill>
              </a:rPr>
              <a:t>_</a:t>
            </a:r>
            <a:r>
              <a:rPr lang="en" sz="4400"/>
              <a:t>er</a:t>
            </a:r>
            <a:r>
              <a:rPr lang="en" sz="4400" b="1">
                <a:solidFill>
                  <a:srgbClr val="0000FF"/>
                </a:solidFill>
              </a:rPr>
              <a:t>_</a:t>
            </a:r>
            <a:r>
              <a:rPr lang="en" sz="4400"/>
              <a:t>er</a:t>
            </a:r>
            <a:r>
              <a:rPr lang="en" sz="4400" b="1">
                <a:solidFill>
                  <a:srgbClr val="0000FF"/>
                </a:solidFill>
              </a:rPr>
              <a:t>_</a:t>
            </a:r>
            <a:r>
              <a:rPr lang="en" sz="4400"/>
              <a:t>a</a:t>
            </a:r>
            <a:r>
              <a:rPr lang="en" sz="4400" b="1">
                <a:solidFill>
                  <a:srgbClr val="0000FF"/>
                </a:solidFill>
              </a:rPr>
              <a:t>_</a:t>
            </a:r>
            <a:r>
              <a:rPr lang="en" sz="4400"/>
              <a:t>o</a:t>
            </a:r>
            <a:endParaRPr sz="4400"/>
          </a:p>
        </p:txBody>
      </p:sp>
      <p:pic>
        <p:nvPicPr>
          <p:cNvPr id="701" name="Google Shape;701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4050" y="1420450"/>
            <a:ext cx="3642150" cy="274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7475" y="2991850"/>
            <a:ext cx="4001750" cy="152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716" y="1497"/>
            <a:ext cx="915543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81"/>
          <p:cNvSpPr txBox="1">
            <a:spLocks noGrp="1"/>
          </p:cNvSpPr>
          <p:nvPr>
            <p:ph type="ctrTitle"/>
          </p:nvPr>
        </p:nvSpPr>
        <p:spPr>
          <a:xfrm>
            <a:off x="1143000" y="1597819"/>
            <a:ext cx="6831106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latin typeface="Arial"/>
                <a:ea typeface="Arial"/>
                <a:cs typeface="Arial"/>
                <a:sym typeface="Arial"/>
              </a:rPr>
              <a:t>¿Cómo vas?</a:t>
            </a:r>
            <a:endParaRPr/>
          </a:p>
        </p:txBody>
      </p:sp>
      <p:sp>
        <p:nvSpPr>
          <p:cNvPr id="537" name="Google Shape;537;p8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0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El </a:t>
            </a:r>
            <a:r>
              <a:rPr lang="en" sz="4400" b="1">
                <a:solidFill>
                  <a:srgbClr val="0000FF"/>
                </a:solidFill>
              </a:rPr>
              <a:t>s</a:t>
            </a:r>
            <a:r>
              <a:rPr lang="en" sz="4400"/>
              <a:t>u</a:t>
            </a:r>
            <a:r>
              <a:rPr lang="en" sz="4400" b="1">
                <a:solidFill>
                  <a:srgbClr val="0000FF"/>
                </a:solidFill>
              </a:rPr>
              <a:t>p</a:t>
            </a:r>
            <a:r>
              <a:rPr lang="en" sz="4400"/>
              <a:t>er</a:t>
            </a:r>
            <a:r>
              <a:rPr lang="en" sz="4400" b="1">
                <a:solidFill>
                  <a:srgbClr val="0000FF"/>
                </a:solidFill>
              </a:rPr>
              <a:t>m</a:t>
            </a:r>
            <a:r>
              <a:rPr lang="en" sz="4400"/>
              <a:t>er</a:t>
            </a:r>
            <a:r>
              <a:rPr lang="en" sz="4400" b="1">
                <a:solidFill>
                  <a:srgbClr val="0000FF"/>
                </a:solidFill>
              </a:rPr>
              <a:t>c</a:t>
            </a:r>
            <a:r>
              <a:rPr lang="en" sz="4400"/>
              <a:t>a</a:t>
            </a:r>
            <a:r>
              <a:rPr lang="en" sz="4400" b="1">
                <a:solidFill>
                  <a:srgbClr val="0000FF"/>
                </a:solidFill>
              </a:rPr>
              <a:t>d</a:t>
            </a:r>
            <a:r>
              <a:rPr lang="en" sz="4400"/>
              <a:t>o</a:t>
            </a:r>
            <a:endParaRPr sz="4400"/>
          </a:p>
        </p:txBody>
      </p:sp>
      <p:pic>
        <p:nvPicPr>
          <p:cNvPr id="708" name="Google Shape;708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4050" y="1420450"/>
            <a:ext cx="3642150" cy="274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7475" y="2991850"/>
            <a:ext cx="4001750" cy="152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0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El r</a:t>
            </a:r>
            <a:r>
              <a:rPr lang="en" sz="4400" b="1">
                <a:solidFill>
                  <a:srgbClr val="0000FF"/>
                </a:solidFill>
              </a:rPr>
              <a:t>_</a:t>
            </a:r>
            <a:r>
              <a:rPr lang="en" sz="4400"/>
              <a:t>st</a:t>
            </a:r>
            <a:r>
              <a:rPr lang="en" sz="4400" b="1">
                <a:solidFill>
                  <a:srgbClr val="0000FF"/>
                </a:solidFill>
              </a:rPr>
              <a:t>_ _</a:t>
            </a:r>
            <a:r>
              <a:rPr lang="en" sz="4400"/>
              <a:t>r</a:t>
            </a:r>
            <a:r>
              <a:rPr lang="en" sz="4400" b="1">
                <a:solidFill>
                  <a:srgbClr val="0000FF"/>
                </a:solidFill>
              </a:rPr>
              <a:t>_</a:t>
            </a:r>
            <a:r>
              <a:rPr lang="en" sz="4400"/>
              <a:t>nt</a:t>
            </a:r>
            <a:r>
              <a:rPr lang="en" sz="4400" b="1">
                <a:solidFill>
                  <a:srgbClr val="0000FF"/>
                </a:solidFill>
              </a:rPr>
              <a:t>_</a:t>
            </a:r>
            <a:endParaRPr sz="4400" b="1">
              <a:solidFill>
                <a:srgbClr val="0000FF"/>
              </a:solidFill>
            </a:endParaRPr>
          </a:p>
        </p:txBody>
      </p:sp>
      <p:pic>
        <p:nvPicPr>
          <p:cNvPr id="715" name="Google Shape;715;p108"/>
          <p:cNvPicPr preferRelativeResize="0"/>
          <p:nvPr/>
        </p:nvPicPr>
        <p:blipFill rotWithShape="1">
          <a:blip r:embed="rId3">
            <a:alphaModFix/>
          </a:blip>
          <a:srcRect t="16465" b="18171"/>
          <a:stretch/>
        </p:blipFill>
        <p:spPr>
          <a:xfrm>
            <a:off x="2247175" y="1268050"/>
            <a:ext cx="4462272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0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El r</a:t>
            </a:r>
            <a:r>
              <a:rPr lang="en" sz="4400" b="1">
                <a:solidFill>
                  <a:srgbClr val="0000FF"/>
                </a:solidFill>
              </a:rPr>
              <a:t>e</a:t>
            </a:r>
            <a:r>
              <a:rPr lang="en" sz="4400"/>
              <a:t>st</a:t>
            </a:r>
            <a:r>
              <a:rPr lang="en" sz="4400" b="1">
                <a:solidFill>
                  <a:srgbClr val="0000FF"/>
                </a:solidFill>
              </a:rPr>
              <a:t>au</a:t>
            </a:r>
            <a:r>
              <a:rPr lang="en" sz="4400"/>
              <a:t>r</a:t>
            </a:r>
            <a:r>
              <a:rPr lang="en" sz="4400" b="1">
                <a:solidFill>
                  <a:srgbClr val="0000FF"/>
                </a:solidFill>
              </a:rPr>
              <a:t>a</a:t>
            </a:r>
            <a:r>
              <a:rPr lang="en" sz="4400"/>
              <a:t>nt</a:t>
            </a:r>
            <a:r>
              <a:rPr lang="en" sz="4400" b="1">
                <a:solidFill>
                  <a:srgbClr val="0000FF"/>
                </a:solidFill>
              </a:rPr>
              <a:t>e</a:t>
            </a:r>
            <a:endParaRPr sz="4400" b="1">
              <a:solidFill>
                <a:srgbClr val="0000FF"/>
              </a:solidFill>
            </a:endParaRPr>
          </a:p>
        </p:txBody>
      </p:sp>
      <p:pic>
        <p:nvPicPr>
          <p:cNvPr id="721" name="Google Shape;721;p109"/>
          <p:cNvPicPr preferRelativeResize="0"/>
          <p:nvPr/>
        </p:nvPicPr>
        <p:blipFill rotWithShape="1">
          <a:blip r:embed="rId3">
            <a:alphaModFix/>
          </a:blip>
          <a:srcRect t="16465" b="18171"/>
          <a:stretch/>
        </p:blipFill>
        <p:spPr>
          <a:xfrm>
            <a:off x="2247175" y="1268050"/>
            <a:ext cx="44577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1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La c </a:t>
            </a:r>
            <a:r>
              <a:rPr lang="en" sz="4400" b="1">
                <a:solidFill>
                  <a:srgbClr val="0000FF"/>
                </a:solidFill>
              </a:rPr>
              <a:t>_ _</a:t>
            </a:r>
            <a:r>
              <a:rPr lang="en" sz="4400">
                <a:solidFill>
                  <a:srgbClr val="0000FF"/>
                </a:solidFill>
              </a:rPr>
              <a:t> </a:t>
            </a:r>
            <a:r>
              <a:rPr lang="en" sz="4400"/>
              <a:t>a</a:t>
            </a:r>
            <a:endParaRPr sz="4400"/>
          </a:p>
        </p:txBody>
      </p:sp>
      <p:pic>
        <p:nvPicPr>
          <p:cNvPr id="727" name="Google Shape;727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8371" y="1432725"/>
            <a:ext cx="4526280" cy="274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La c</a:t>
            </a:r>
            <a:r>
              <a:rPr lang="en" sz="4400" b="1">
                <a:solidFill>
                  <a:srgbClr val="0000FF"/>
                </a:solidFill>
              </a:rPr>
              <a:t>as</a:t>
            </a:r>
            <a:r>
              <a:rPr lang="en" sz="4400"/>
              <a:t>a</a:t>
            </a:r>
            <a:endParaRPr sz="4400"/>
          </a:p>
        </p:txBody>
      </p:sp>
      <p:pic>
        <p:nvPicPr>
          <p:cNvPr id="733" name="Google Shape;733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8371" y="1432725"/>
            <a:ext cx="4526280" cy="274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12"/>
          <p:cNvSpPr txBox="1">
            <a:spLocks noGrp="1"/>
          </p:cNvSpPr>
          <p:nvPr>
            <p:ph type="ctrTitle"/>
          </p:nvPr>
        </p:nvSpPr>
        <p:spPr>
          <a:xfrm>
            <a:off x="1124425" y="460376"/>
            <a:ext cx="6831106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 sz="4500" b="1">
                <a:latin typeface="Calibri"/>
                <a:ea typeface="Calibri"/>
                <a:cs typeface="Calibri"/>
                <a:sym typeface="Calibri"/>
              </a:rPr>
              <a:t>Bien hecho!</a:t>
            </a:r>
            <a:endParaRPr sz="45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0" name="Google Shape;740;p1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48284" y="1646270"/>
            <a:ext cx="4319914" cy="2762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pplau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8641" y="44925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15"/>
          <p:cNvSpPr txBox="1">
            <a:spLocks noGrp="1"/>
          </p:cNvSpPr>
          <p:nvPr>
            <p:ph type="ctrTitle"/>
          </p:nvPr>
        </p:nvSpPr>
        <p:spPr>
          <a:xfrm>
            <a:off x="358727" y="1684431"/>
            <a:ext cx="39882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 sz="4500" b="1" cap="none">
                <a:latin typeface="Calibri"/>
                <a:ea typeface="Calibri"/>
                <a:cs typeface="Calibri"/>
                <a:sym typeface="Calibri"/>
              </a:rPr>
              <a:t>Vamos </a:t>
            </a:r>
            <a:br>
              <a:rPr lang="en" sz="4500" b="1" cap="none">
                <a:latin typeface="Calibri"/>
                <a:ea typeface="Calibri"/>
                <a:cs typeface="Calibri"/>
                <a:sym typeface="Calibri"/>
              </a:rPr>
            </a:br>
            <a:r>
              <a:rPr lang="en" sz="4500" b="1" cap="none">
                <a:latin typeface="Calibri"/>
                <a:ea typeface="Calibri"/>
                <a:cs typeface="Calibri"/>
                <a:sym typeface="Calibri"/>
              </a:rPr>
              <a:t>a </a:t>
            </a:r>
            <a:br>
              <a:rPr lang="en" sz="4500" b="1" cap="none">
                <a:latin typeface="Calibri"/>
                <a:ea typeface="Calibri"/>
                <a:cs typeface="Calibri"/>
                <a:sym typeface="Calibri"/>
              </a:rPr>
            </a:br>
            <a:r>
              <a:rPr lang="en" sz="4500" b="1" cap="none">
                <a:latin typeface="Calibri"/>
                <a:ea typeface="Calibri"/>
                <a:cs typeface="Calibri"/>
                <a:sym typeface="Calibri"/>
              </a:rPr>
              <a:t>repasar.</a:t>
            </a:r>
            <a:endParaRPr sz="4500" b="1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3" name="Google Shape;763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8541" y="1309363"/>
            <a:ext cx="3720099" cy="2737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400" dirty="0"/>
              <a:t>Los lugares en </a:t>
            </a:r>
            <a:r>
              <a:rPr lang="en" sz="4400" dirty="0" smtClean="0"/>
              <a:t>el </a:t>
            </a:r>
            <a:r>
              <a:rPr lang="en" sz="4400" dirty="0"/>
              <a:t>barrio</a:t>
            </a:r>
            <a:endParaRPr dirty="0"/>
          </a:p>
        </p:txBody>
      </p:sp>
      <p:graphicFrame>
        <p:nvGraphicFramePr>
          <p:cNvPr id="769" name="Google Shape;769;p116"/>
          <p:cNvGraphicFramePr/>
          <p:nvPr/>
        </p:nvGraphicFramePr>
        <p:xfrm>
          <a:off x="396100" y="1268025"/>
          <a:ext cx="8289700" cy="3102795"/>
        </p:xfrm>
        <a:graphic>
          <a:graphicData uri="http://schemas.openxmlformats.org/drawingml/2006/table">
            <a:tbl>
              <a:tblPr>
                <a:noFill/>
                <a:tableStyleId>{0D6AF7DE-6447-4ABF-80C2-DCDD99C6B99F}</a:tableStyleId>
              </a:tblPr>
              <a:tblGrid>
                <a:gridCol w="207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2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2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8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casa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 supermercado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escuela 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 banco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iglesia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 parque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9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tienda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 restaurante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70" name="Google Shape;770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8347" y="1424850"/>
            <a:ext cx="1371600" cy="6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7475" y="2980444"/>
            <a:ext cx="1371600" cy="61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4325" y="2258856"/>
            <a:ext cx="1371600" cy="61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1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95450" y="1457125"/>
            <a:ext cx="1055950" cy="61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1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73850" y="3633725"/>
            <a:ext cx="1371600" cy="71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1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88350" y="2250969"/>
            <a:ext cx="1371600" cy="61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116"/>
          <p:cNvPicPr preferRelativeResize="0"/>
          <p:nvPr/>
        </p:nvPicPr>
        <p:blipFill rotWithShape="1">
          <a:blip r:embed="rId9">
            <a:alphaModFix/>
          </a:blip>
          <a:srcRect t="16465" b="18171"/>
          <a:stretch/>
        </p:blipFill>
        <p:spPr>
          <a:xfrm>
            <a:off x="7037475" y="3702050"/>
            <a:ext cx="1371600" cy="61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1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88350" y="2980447"/>
            <a:ext cx="1371599" cy="61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117"/>
          <p:cNvSpPr txBox="1">
            <a:spLocks noGrp="1"/>
          </p:cNvSpPr>
          <p:nvPr>
            <p:ph type="title"/>
          </p:nvPr>
        </p:nvSpPr>
        <p:spPr>
          <a:xfrm>
            <a:off x="628650" y="80825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Now let’s learn how to...</a:t>
            </a:r>
            <a:endParaRPr sz="4400" dirty="0"/>
          </a:p>
        </p:txBody>
      </p:sp>
      <p:pic>
        <p:nvPicPr>
          <p:cNvPr id="783" name="Google Shape;783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724" y="1580119"/>
            <a:ext cx="2889274" cy="28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117"/>
          <p:cNvSpPr txBox="1">
            <a:spLocks noGrp="1"/>
          </p:cNvSpPr>
          <p:nvPr>
            <p:ph type="body" idx="2"/>
          </p:nvPr>
        </p:nvSpPr>
        <p:spPr>
          <a:xfrm>
            <a:off x="4629150" y="1391919"/>
            <a:ext cx="38862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3200" b="1" dirty="0" smtClean="0">
              <a:solidFill>
                <a:srgbClr val="0B539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b="1" dirty="0" smtClean="0">
                <a:solidFill>
                  <a:srgbClr val="0B5394"/>
                </a:solidFill>
              </a:rPr>
              <a:t>Ask </a:t>
            </a:r>
            <a:r>
              <a:rPr lang="en" sz="3200" b="1" dirty="0">
                <a:solidFill>
                  <a:srgbClr val="0B5394"/>
                </a:solidFill>
              </a:rPr>
              <a:t>someone how s/he </a:t>
            </a:r>
            <a:r>
              <a:rPr lang="en" sz="3200" b="1" dirty="0" smtClean="0">
                <a:solidFill>
                  <a:srgbClr val="0B5394"/>
                </a:solidFill>
              </a:rPr>
              <a:t>goes </a:t>
            </a:r>
            <a:r>
              <a:rPr lang="en" sz="3200" b="1" dirty="0">
                <a:solidFill>
                  <a:srgbClr val="0B5394"/>
                </a:solidFill>
              </a:rPr>
              <a:t>to these places.</a:t>
            </a:r>
            <a:endParaRPr b="1" dirty="0">
              <a:solidFill>
                <a:srgbClr val="0B539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18"/>
          <p:cNvSpPr txBox="1">
            <a:spLocks noGrp="1"/>
          </p:cNvSpPr>
          <p:nvPr>
            <p:ph type="title"/>
          </p:nvPr>
        </p:nvSpPr>
        <p:spPr>
          <a:xfrm>
            <a:off x="628650" y="522069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Hector and Anna are chatting. He wants to know how she </a:t>
            </a:r>
            <a:r>
              <a:rPr lang="en" dirty="0" smtClean="0"/>
              <a:t>goes </a:t>
            </a:r>
            <a:r>
              <a:rPr lang="en" dirty="0"/>
              <a:t>to various places in her </a:t>
            </a:r>
            <a:r>
              <a:rPr lang="en" dirty="0" smtClean="0"/>
              <a:t>neighbourhood. </a:t>
            </a:r>
            <a:endParaRPr dirty="0"/>
          </a:p>
        </p:txBody>
      </p:sp>
      <p:pic>
        <p:nvPicPr>
          <p:cNvPr id="790" name="Google Shape;790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3950" y="1516275"/>
            <a:ext cx="5143500" cy="301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82"/>
          <p:cNvSpPr txBox="1">
            <a:spLocks noGrp="1"/>
          </p:cNvSpPr>
          <p:nvPr>
            <p:ph type="body" idx="1"/>
          </p:nvPr>
        </p:nvSpPr>
        <p:spPr>
          <a:xfrm>
            <a:off x="628650" y="609600"/>
            <a:ext cx="7886700" cy="402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At the end of this lesson you will be able to</a:t>
            </a:r>
            <a:r>
              <a:rPr lang="en" sz="3000" dirty="0" smtClean="0"/>
              <a:t>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 sz="3000" dirty="0"/>
              <a:t>Identify common places in your neighbourhood</a:t>
            </a:r>
            <a:r>
              <a:rPr lang="en" sz="3000" dirty="0" smtClean="0"/>
              <a:t>.</a:t>
            </a:r>
          </a:p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endParaRPr sz="3000" dirty="0"/>
          </a:p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 sz="3000" dirty="0"/>
              <a:t>Ask someone how s/he </a:t>
            </a:r>
            <a:r>
              <a:rPr lang="en" sz="3000" dirty="0" smtClean="0"/>
              <a:t>goes </a:t>
            </a:r>
            <a:r>
              <a:rPr lang="en" sz="3000" dirty="0"/>
              <a:t>to these places</a:t>
            </a:r>
            <a:r>
              <a:rPr lang="en" sz="3000" dirty="0" smtClean="0"/>
              <a:t>.</a:t>
            </a:r>
          </a:p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endParaRPr sz="3000" dirty="0"/>
          </a:p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 sz="3000" dirty="0" smtClean="0"/>
              <a:t>Say </a:t>
            </a:r>
            <a:r>
              <a:rPr lang="en" sz="3000" dirty="0"/>
              <a:t>how you </a:t>
            </a:r>
            <a:r>
              <a:rPr lang="en" sz="3000" dirty="0" smtClean="0"/>
              <a:t>go </a:t>
            </a:r>
            <a:r>
              <a:rPr lang="en" sz="3000" dirty="0"/>
              <a:t>to these places.</a:t>
            </a:r>
            <a:endParaRPr sz="3000" dirty="0"/>
          </a:p>
          <a:p>
            <a:pPr marL="177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/>
          </a:p>
          <a:p>
            <a:pPr marL="1778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5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19"/>
          <p:cNvSpPr txBox="1">
            <a:spLocks noGrp="1"/>
          </p:cNvSpPr>
          <p:nvPr>
            <p:ph type="title"/>
          </p:nvPr>
        </p:nvSpPr>
        <p:spPr>
          <a:xfrm>
            <a:off x="1129425" y="273850"/>
            <a:ext cx="73872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 asks:</a:t>
            </a:r>
            <a:endParaRPr dirty="0"/>
          </a:p>
        </p:txBody>
      </p:sp>
      <p:sp>
        <p:nvSpPr>
          <p:cNvPr id="796" name="Google Shape;796;p11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1155CC"/>
                </a:solidFill>
              </a:rPr>
              <a:t>¿Cómo vas </a:t>
            </a:r>
            <a:r>
              <a:rPr lang="en" sz="2700" dirty="0">
                <a:solidFill>
                  <a:srgbClr val="00B050"/>
                </a:solidFill>
              </a:rPr>
              <a:t>a la </a:t>
            </a:r>
            <a:r>
              <a:rPr lang="en" sz="2700" b="0" dirty="0">
                <a:solidFill>
                  <a:srgbClr val="000000"/>
                </a:solidFill>
              </a:rPr>
              <a:t>casa?</a:t>
            </a:r>
            <a:endParaRPr sz="2700" b="0" dirty="0">
              <a:solidFill>
                <a:srgbClr val="000000"/>
              </a:solidFill>
            </a:endParaRPr>
          </a:p>
        </p:txBody>
      </p:sp>
      <p:pic>
        <p:nvPicPr>
          <p:cNvPr id="797" name="Google Shape;797;p119"/>
          <p:cNvPicPr preferRelativeResize="0"/>
          <p:nvPr/>
        </p:nvPicPr>
        <p:blipFill rotWithShape="1">
          <a:blip r:embed="rId3">
            <a:alphaModFix/>
          </a:blip>
          <a:srcRect l="6280" r="49112"/>
          <a:stretch/>
        </p:blipFill>
        <p:spPr>
          <a:xfrm>
            <a:off x="202450" y="126899"/>
            <a:ext cx="802625" cy="147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0300" y="2386000"/>
            <a:ext cx="3200400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1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 dirty="0">
                <a:solidFill>
                  <a:srgbClr val="1155CC"/>
                </a:solidFill>
              </a:rPr>
              <a:t>¿Cómo vas </a:t>
            </a:r>
            <a:r>
              <a:rPr lang="en" sz="2700" dirty="0">
                <a:solidFill>
                  <a:srgbClr val="7030A0"/>
                </a:solidFill>
              </a:rPr>
              <a:t>al</a:t>
            </a:r>
            <a:r>
              <a:rPr lang="en" sz="2700" b="0" dirty="0">
                <a:solidFill>
                  <a:srgbClr val="1155CC"/>
                </a:solidFill>
              </a:rPr>
              <a:t> </a:t>
            </a:r>
            <a:r>
              <a:rPr lang="en" sz="2700" b="0" dirty="0"/>
              <a:t>restaurante?</a:t>
            </a:r>
            <a:endParaRPr dirty="0"/>
          </a:p>
        </p:txBody>
      </p:sp>
      <p:pic>
        <p:nvPicPr>
          <p:cNvPr id="800" name="Google Shape;800;p119"/>
          <p:cNvPicPr preferRelativeResize="0"/>
          <p:nvPr/>
        </p:nvPicPr>
        <p:blipFill rotWithShape="1">
          <a:blip r:embed="rId5">
            <a:alphaModFix/>
          </a:blip>
          <a:srcRect t="16465" b="18171"/>
          <a:stretch/>
        </p:blipFill>
        <p:spPr>
          <a:xfrm>
            <a:off x="4913100" y="2434750"/>
            <a:ext cx="3455199" cy="2130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did Hector ask Anna how she </a:t>
            </a:r>
            <a:r>
              <a:rPr lang="en" dirty="0" smtClean="0"/>
              <a:t>goes </a:t>
            </a:r>
            <a:r>
              <a:rPr lang="en" dirty="0"/>
              <a:t>to these two places?</a:t>
            </a:r>
            <a:endParaRPr dirty="0"/>
          </a:p>
        </p:txBody>
      </p:sp>
      <p:sp>
        <p:nvSpPr>
          <p:cNvPr id="806" name="Google Shape;806;p120"/>
          <p:cNvSpPr txBox="1">
            <a:spLocks noGrp="1"/>
          </p:cNvSpPr>
          <p:nvPr>
            <p:ph type="body" idx="1"/>
          </p:nvPr>
        </p:nvSpPr>
        <p:spPr>
          <a:xfrm>
            <a:off x="4386925" y="1357869"/>
            <a:ext cx="38862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700" dirty="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 dirty="0">
                <a:solidFill>
                  <a:srgbClr val="1155CC"/>
                </a:solidFill>
              </a:rPr>
              <a:t>¿Cómo vas </a:t>
            </a:r>
            <a:r>
              <a:rPr lang="en" sz="2600" b="1" dirty="0">
                <a:solidFill>
                  <a:srgbClr val="00B050"/>
                </a:solidFill>
              </a:rPr>
              <a:t>a la </a:t>
            </a:r>
            <a:r>
              <a:rPr lang="en" sz="2600" dirty="0">
                <a:solidFill>
                  <a:srgbClr val="000000"/>
                </a:solidFill>
              </a:rPr>
              <a:t>casa?</a:t>
            </a:r>
            <a:endParaRPr sz="2600"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 dirty="0">
                <a:solidFill>
                  <a:srgbClr val="1155CC"/>
                </a:solidFill>
              </a:rPr>
              <a:t>¿Cómo vas </a:t>
            </a:r>
            <a:r>
              <a:rPr lang="en" sz="2600" b="1" dirty="0">
                <a:solidFill>
                  <a:srgbClr val="7030A0"/>
                </a:solidFill>
              </a:rPr>
              <a:t>al</a:t>
            </a:r>
            <a:r>
              <a:rPr lang="en" sz="2600" b="1" dirty="0">
                <a:solidFill>
                  <a:srgbClr val="1155CC"/>
                </a:solidFill>
              </a:rPr>
              <a:t> </a:t>
            </a:r>
            <a:r>
              <a:rPr lang="en" sz="2600" dirty="0"/>
              <a:t>restaurante?</a:t>
            </a:r>
            <a:endParaRPr sz="2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dirty="0"/>
              <a:t>Did you notice anything different with the questions?</a:t>
            </a:r>
            <a:endParaRPr sz="2000" dirty="0"/>
          </a:p>
        </p:txBody>
      </p:sp>
      <p:pic>
        <p:nvPicPr>
          <p:cNvPr id="807" name="Google Shape;807;p120"/>
          <p:cNvPicPr preferRelativeResize="0"/>
          <p:nvPr/>
        </p:nvPicPr>
        <p:blipFill rotWithShape="1">
          <a:blip r:embed="rId3">
            <a:alphaModFix/>
          </a:blip>
          <a:srcRect l="12698" r="49110"/>
          <a:stretch/>
        </p:blipFill>
        <p:spPr>
          <a:xfrm>
            <a:off x="1497775" y="1357875"/>
            <a:ext cx="2543375" cy="348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75047"/>
            <a:ext cx="7886700" cy="994172"/>
          </a:xfrm>
        </p:spPr>
        <p:txBody>
          <a:bodyPr/>
          <a:lstStyle/>
          <a:p>
            <a:r>
              <a:rPr lang="en-US" dirty="0"/>
              <a:t>In the first question the name of the place is a feminine noun.</a:t>
            </a:r>
            <a:r>
              <a:rPr lang="en-US" sz="3600" dirty="0"/>
              <a:t/>
            </a:r>
            <a:br>
              <a:rPr lang="en-US" sz="3600" dirty="0"/>
            </a:br>
            <a:endParaRPr lang="en-US" dirty="0"/>
          </a:p>
        </p:txBody>
      </p:sp>
      <p:sp>
        <p:nvSpPr>
          <p:cNvPr id="812" name="Google Shape;812;p1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dirty="0">
                <a:solidFill>
                  <a:srgbClr val="1155CC"/>
                </a:solidFill>
              </a:rPr>
              <a:t>¿Cómo vas </a:t>
            </a:r>
            <a:r>
              <a:rPr lang="en" sz="2600" b="1" dirty="0">
                <a:solidFill>
                  <a:srgbClr val="00B050"/>
                </a:solidFill>
              </a:rPr>
              <a:t>a </a:t>
            </a:r>
            <a:r>
              <a:rPr lang="en" sz="2600" b="1" u="sng" dirty="0">
                <a:solidFill>
                  <a:srgbClr val="00B050"/>
                </a:solidFill>
              </a:rPr>
              <a:t>la </a:t>
            </a:r>
            <a:r>
              <a:rPr lang="en" sz="2600" b="1" u="sng" dirty="0"/>
              <a:t>casa</a:t>
            </a:r>
            <a:r>
              <a:rPr lang="en" sz="2600" dirty="0"/>
              <a:t>?</a:t>
            </a: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dirty="0"/>
              <a:t>So</a:t>
            </a:r>
            <a:r>
              <a:rPr lang="en" sz="2600" dirty="0">
                <a:solidFill>
                  <a:srgbClr val="4A86E8"/>
                </a:solidFill>
              </a:rPr>
              <a:t> </a:t>
            </a:r>
            <a:r>
              <a:rPr lang="en" sz="2600" b="1" dirty="0">
                <a:solidFill>
                  <a:srgbClr val="00B050"/>
                </a:solidFill>
              </a:rPr>
              <a:t>-a- </a:t>
            </a:r>
            <a:r>
              <a:rPr lang="en" sz="2600" dirty="0"/>
              <a:t>is used, followed by </a:t>
            </a:r>
            <a:r>
              <a:rPr lang="en" sz="2600" dirty="0" smtClean="0"/>
              <a:t>  </a:t>
            </a:r>
            <a:r>
              <a:rPr lang="en" sz="2600" b="1" dirty="0" smtClean="0">
                <a:solidFill>
                  <a:srgbClr val="00B050"/>
                </a:solidFill>
              </a:rPr>
              <a:t>-</a:t>
            </a:r>
            <a:r>
              <a:rPr lang="en" sz="2600" b="1" dirty="0">
                <a:solidFill>
                  <a:srgbClr val="00B050"/>
                </a:solidFill>
              </a:rPr>
              <a:t>la-</a:t>
            </a:r>
            <a:r>
              <a:rPr lang="en" sz="2600" dirty="0"/>
              <a:t>.</a:t>
            </a: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</a:endParaRPr>
          </a:p>
        </p:txBody>
      </p:sp>
      <p:pic>
        <p:nvPicPr>
          <p:cNvPr id="9" name="Google Shape;798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1472" y="1734358"/>
            <a:ext cx="3200400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second question the name of the place is a masculine noun.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sz="2400" dirty="0" smtClean="0"/>
              <a:t>Therefore</a:t>
            </a:r>
            <a:r>
              <a:rPr lang="en-US" sz="2400" dirty="0"/>
              <a:t>, because </a:t>
            </a:r>
            <a:r>
              <a:rPr lang="en-US" sz="2400" b="1" dirty="0">
                <a:solidFill>
                  <a:srgbClr val="7030A0"/>
                </a:solidFill>
              </a:rPr>
              <a:t>-a-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+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</a:rPr>
              <a:t>-</a:t>
            </a:r>
            <a:r>
              <a:rPr lang="en-US" sz="2400" b="1" dirty="0">
                <a:solidFill>
                  <a:srgbClr val="7030A0"/>
                </a:solidFill>
              </a:rPr>
              <a:t>el-</a:t>
            </a:r>
            <a:r>
              <a:rPr lang="en-US" sz="2400" dirty="0"/>
              <a:t>, </a:t>
            </a:r>
            <a:r>
              <a:rPr lang="en-US" sz="2400" dirty="0" smtClean="0"/>
              <a:t>it </a:t>
            </a:r>
            <a:r>
              <a:rPr lang="en-US" sz="2400" dirty="0"/>
              <a:t>is </a:t>
            </a:r>
            <a:r>
              <a:rPr lang="en-US" sz="2400" dirty="0" smtClean="0"/>
              <a:t>contracted </a:t>
            </a:r>
            <a:r>
              <a:rPr lang="en-US" sz="2400" dirty="0"/>
              <a:t>and becomes </a:t>
            </a:r>
            <a:r>
              <a:rPr lang="en-US" sz="2400" dirty="0" smtClean="0"/>
              <a:t>    </a:t>
            </a:r>
            <a:r>
              <a:rPr lang="en-US" sz="2400" b="1" dirty="0" smtClean="0">
                <a:solidFill>
                  <a:srgbClr val="7030A0"/>
                </a:solidFill>
              </a:rPr>
              <a:t>-al-</a:t>
            </a:r>
            <a:endParaRPr lang="en-US" sz="2400" dirty="0"/>
          </a:p>
          <a:p>
            <a:endParaRPr lang="en-US" sz="2400" dirty="0" smtClean="0"/>
          </a:p>
          <a:p>
            <a:pPr marL="139700" indent="0" algn="ctr">
              <a:buNone/>
            </a:pPr>
            <a:r>
              <a:rPr lang="en-US" sz="2400" dirty="0" smtClean="0">
                <a:solidFill>
                  <a:srgbClr val="1155CC"/>
                </a:solidFill>
              </a:rPr>
              <a:t>   ¿</a:t>
            </a:r>
            <a:r>
              <a:rPr lang="en-US" sz="2400" dirty="0" err="1">
                <a:solidFill>
                  <a:srgbClr val="1155CC"/>
                </a:solidFill>
              </a:rPr>
              <a:t>Cómo</a:t>
            </a:r>
            <a:r>
              <a:rPr lang="en-US" sz="2400" dirty="0">
                <a:solidFill>
                  <a:srgbClr val="1155CC"/>
                </a:solidFill>
              </a:rPr>
              <a:t> vas </a:t>
            </a:r>
            <a:r>
              <a:rPr lang="en-US" sz="2400" b="1" u="sng" dirty="0">
                <a:solidFill>
                  <a:srgbClr val="7030A0"/>
                </a:solidFill>
              </a:rPr>
              <a:t>a + el </a:t>
            </a:r>
            <a:r>
              <a:rPr lang="en-US" sz="2400" b="1" u="sng" dirty="0" err="1"/>
              <a:t>restaurante</a:t>
            </a:r>
            <a:r>
              <a:rPr lang="en-US" sz="2400" dirty="0"/>
              <a:t>?</a:t>
            </a:r>
          </a:p>
          <a:p>
            <a:pPr marL="139700" indent="0" algn="ctr">
              <a:buClr>
                <a:schemeClr val="dk1"/>
              </a:buClr>
              <a:buSzPts val="1100"/>
              <a:buNone/>
            </a:pPr>
            <a:endParaRPr lang="en-US" sz="2400" dirty="0"/>
          </a:p>
          <a:p>
            <a:pPr marL="139700" indent="0" algn="ctr">
              <a:buClr>
                <a:schemeClr val="dk1"/>
              </a:buClr>
              <a:buSzPts val="1100"/>
              <a:buNone/>
            </a:pPr>
            <a:endParaRPr lang="en-US" sz="2400" dirty="0">
              <a:solidFill>
                <a:srgbClr val="1155CC"/>
              </a:solidFill>
            </a:endParaRPr>
          </a:p>
          <a:p>
            <a:pPr marL="139700" indent="0" algn="ctr">
              <a:buClr>
                <a:schemeClr val="dk1"/>
              </a:buClr>
              <a:buSzPts val="1100"/>
              <a:buNone/>
            </a:pPr>
            <a:r>
              <a:rPr lang="en-US" sz="2400" dirty="0">
                <a:solidFill>
                  <a:srgbClr val="1155CC"/>
                </a:solidFill>
              </a:rPr>
              <a:t>    ¿</a:t>
            </a:r>
            <a:r>
              <a:rPr lang="en-US" sz="2400" dirty="0" err="1">
                <a:solidFill>
                  <a:srgbClr val="1155CC"/>
                </a:solidFill>
              </a:rPr>
              <a:t>Cómo</a:t>
            </a:r>
            <a:r>
              <a:rPr lang="en-US" sz="2400" dirty="0">
                <a:solidFill>
                  <a:srgbClr val="1155CC"/>
                </a:solidFill>
              </a:rPr>
              <a:t> vas </a:t>
            </a:r>
            <a:r>
              <a:rPr lang="en-US" sz="2400" b="1" u="sng" dirty="0">
                <a:solidFill>
                  <a:srgbClr val="7030A0"/>
                </a:solidFill>
              </a:rPr>
              <a:t>al</a:t>
            </a:r>
            <a:r>
              <a:rPr lang="en-US" sz="2400" dirty="0">
                <a:solidFill>
                  <a:srgbClr val="741B47"/>
                </a:solidFill>
              </a:rPr>
              <a:t> </a:t>
            </a:r>
            <a:r>
              <a:rPr lang="en-US" sz="2400" dirty="0" err="1"/>
              <a:t>restaurante</a:t>
            </a:r>
            <a:r>
              <a:rPr lang="en-US" sz="2400" dirty="0"/>
              <a:t>?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Google Shape;813;p121"/>
          <p:cNvSpPr txBox="1">
            <a:spLocks/>
          </p:cNvSpPr>
          <p:nvPr/>
        </p:nvSpPr>
        <p:spPr>
          <a:xfrm>
            <a:off x="4629150" y="273850"/>
            <a:ext cx="3886200" cy="4358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endParaRPr lang="en-US" sz="2400" dirty="0" smtClean="0">
              <a:solidFill>
                <a:srgbClr val="1155CC"/>
              </a:solidFill>
            </a:endParaRPr>
          </a:p>
          <a:p>
            <a:pPr>
              <a:spcBef>
                <a:spcPts val="800"/>
              </a:spcBef>
            </a:pPr>
            <a:endParaRPr lang="en-US" sz="2600" dirty="0"/>
          </a:p>
        </p:txBody>
      </p:sp>
      <p:sp>
        <p:nvSpPr>
          <p:cNvPr id="5" name="Google Shape;814;p121"/>
          <p:cNvSpPr/>
          <p:nvPr/>
        </p:nvSpPr>
        <p:spPr>
          <a:xfrm>
            <a:off x="4299900" y="3222783"/>
            <a:ext cx="658500" cy="5337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6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800;p119"/>
          <p:cNvPicPr preferRelativeResize="0"/>
          <p:nvPr/>
        </p:nvPicPr>
        <p:blipFill rotWithShape="1">
          <a:blip r:embed="rId2">
            <a:alphaModFix/>
          </a:blip>
          <a:srcRect t="16465" b="18171"/>
          <a:stretch/>
        </p:blipFill>
        <p:spPr>
          <a:xfrm>
            <a:off x="0" y="3222783"/>
            <a:ext cx="2745264" cy="1653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799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22"/>
          <p:cNvSpPr txBox="1">
            <a:spLocks noGrp="1"/>
          </p:cNvSpPr>
          <p:nvPr>
            <p:ph type="title"/>
          </p:nvPr>
        </p:nvSpPr>
        <p:spPr>
          <a:xfrm>
            <a:off x="3767425" y="1205700"/>
            <a:ext cx="4761300" cy="2732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look at two more examples.</a:t>
            </a:r>
            <a:endParaRPr/>
          </a:p>
        </p:txBody>
      </p:sp>
      <p:pic>
        <p:nvPicPr>
          <p:cNvPr id="820" name="Google Shape;820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525" y="1381119"/>
            <a:ext cx="1676400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23"/>
          <p:cNvSpPr txBox="1">
            <a:spLocks noGrp="1"/>
          </p:cNvSpPr>
          <p:nvPr>
            <p:ph type="title"/>
          </p:nvPr>
        </p:nvSpPr>
        <p:spPr>
          <a:xfrm>
            <a:off x="1129425" y="273850"/>
            <a:ext cx="73872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 asks:</a:t>
            </a:r>
            <a:endParaRPr/>
          </a:p>
        </p:txBody>
      </p:sp>
      <p:sp>
        <p:nvSpPr>
          <p:cNvPr id="826" name="Google Shape;826;p123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1155CC"/>
                </a:solidFill>
              </a:rPr>
              <a:t>¿Cómo vas </a:t>
            </a:r>
            <a:r>
              <a:rPr lang="en" sz="2700" dirty="0">
                <a:solidFill>
                  <a:srgbClr val="00B050"/>
                </a:solidFill>
              </a:rPr>
              <a:t>a la</a:t>
            </a:r>
            <a:r>
              <a:rPr lang="en" sz="2700" b="0" dirty="0">
                <a:solidFill>
                  <a:srgbClr val="00B050"/>
                </a:solidFill>
              </a:rPr>
              <a:t> </a:t>
            </a:r>
            <a:r>
              <a:rPr lang="en" sz="2700" b="0" dirty="0">
                <a:solidFill>
                  <a:srgbClr val="000000"/>
                </a:solidFill>
              </a:rPr>
              <a:t>iglesia?</a:t>
            </a:r>
            <a:endParaRPr sz="2700" b="0" dirty="0">
              <a:solidFill>
                <a:srgbClr val="000000"/>
              </a:solidFill>
            </a:endParaRPr>
          </a:p>
        </p:txBody>
      </p:sp>
      <p:pic>
        <p:nvPicPr>
          <p:cNvPr id="827" name="Google Shape;827;p123"/>
          <p:cNvPicPr preferRelativeResize="0"/>
          <p:nvPr/>
        </p:nvPicPr>
        <p:blipFill rotWithShape="1">
          <a:blip r:embed="rId3">
            <a:alphaModFix/>
          </a:blip>
          <a:srcRect l="6280" r="49112"/>
          <a:stretch/>
        </p:blipFill>
        <p:spPr>
          <a:xfrm>
            <a:off x="202450" y="126899"/>
            <a:ext cx="802625" cy="1475176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2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1155CC"/>
                </a:solidFill>
              </a:rPr>
              <a:t>¿Cómo vas </a:t>
            </a:r>
            <a:r>
              <a:rPr lang="en" sz="2700" dirty="0">
                <a:solidFill>
                  <a:srgbClr val="7030A0"/>
                </a:solidFill>
              </a:rPr>
              <a:t>al</a:t>
            </a:r>
            <a:r>
              <a:rPr lang="en" sz="2700" b="0" dirty="0">
                <a:solidFill>
                  <a:srgbClr val="1155CC"/>
                </a:solidFill>
              </a:rPr>
              <a:t> </a:t>
            </a:r>
            <a:r>
              <a:rPr lang="en" sz="2700" b="0" dirty="0"/>
              <a:t>banco?</a:t>
            </a:r>
            <a:endParaRPr dirty="0"/>
          </a:p>
        </p:txBody>
      </p:sp>
      <p:pic>
        <p:nvPicPr>
          <p:cNvPr id="829" name="Google Shape;829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5075" y="2127576"/>
            <a:ext cx="3200401" cy="249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1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7050" y="2081925"/>
            <a:ext cx="3200400" cy="2496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did Hector ask Anna how she </a:t>
            </a:r>
            <a:r>
              <a:rPr lang="en" dirty="0" smtClean="0"/>
              <a:t>goes </a:t>
            </a:r>
            <a:r>
              <a:rPr lang="en" dirty="0"/>
              <a:t>to these two places?</a:t>
            </a:r>
            <a:endParaRPr dirty="0"/>
          </a:p>
        </p:txBody>
      </p:sp>
      <p:sp>
        <p:nvSpPr>
          <p:cNvPr id="806" name="Google Shape;806;p120"/>
          <p:cNvSpPr txBox="1">
            <a:spLocks noGrp="1"/>
          </p:cNvSpPr>
          <p:nvPr>
            <p:ph type="body" idx="1"/>
          </p:nvPr>
        </p:nvSpPr>
        <p:spPr>
          <a:xfrm>
            <a:off x="4386925" y="1357869"/>
            <a:ext cx="38862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700" dirty="0">
              <a:solidFill>
                <a:srgbClr val="1155CC"/>
              </a:solidFill>
            </a:endParaRPr>
          </a:p>
          <a:p>
            <a:pPr marL="0" lvl="0" indent="0">
              <a:spcBef>
                <a:spcPts val="0"/>
              </a:spcBef>
              <a:buSzPts val="1100"/>
              <a:buNone/>
            </a:pPr>
            <a:r>
              <a:rPr lang="es-ES" sz="2800" b="1" dirty="0">
                <a:solidFill>
                  <a:srgbClr val="1155CC"/>
                </a:solidFill>
              </a:rPr>
              <a:t>¿Cómo vas </a:t>
            </a:r>
            <a:r>
              <a:rPr lang="es-ES" sz="2800" b="1" dirty="0">
                <a:solidFill>
                  <a:srgbClr val="00B050"/>
                </a:solidFill>
              </a:rPr>
              <a:t>a la </a:t>
            </a:r>
            <a:r>
              <a:rPr lang="es-ES" sz="2800" dirty="0">
                <a:solidFill>
                  <a:srgbClr val="000000"/>
                </a:solidFill>
              </a:rPr>
              <a:t>iglesia?</a:t>
            </a:r>
          </a:p>
          <a:p>
            <a:pPr marL="0" lvl="0" indent="0" algn="ctr">
              <a:spcBef>
                <a:spcPts val="0"/>
              </a:spcBef>
              <a:buSzPts val="1100"/>
              <a:buNone/>
            </a:pPr>
            <a:endParaRPr lang="es-ES" sz="2800" dirty="0">
              <a:solidFill>
                <a:srgbClr val="000000"/>
              </a:solidFill>
            </a:endParaRPr>
          </a:p>
          <a:p>
            <a:pPr marL="0" lvl="0" indent="0">
              <a:spcBef>
                <a:spcPts val="0"/>
              </a:spcBef>
              <a:buSzPts val="1100"/>
              <a:buNone/>
            </a:pPr>
            <a:r>
              <a:rPr lang="es-ES" sz="2800" b="1" dirty="0">
                <a:solidFill>
                  <a:srgbClr val="1155CC"/>
                </a:solidFill>
              </a:rPr>
              <a:t>¿Cómo vas </a:t>
            </a:r>
            <a:r>
              <a:rPr lang="es-ES" sz="2800" b="1" dirty="0">
                <a:solidFill>
                  <a:srgbClr val="7030A0"/>
                </a:solidFill>
              </a:rPr>
              <a:t>al</a:t>
            </a:r>
            <a:r>
              <a:rPr lang="es-ES" sz="2800" dirty="0">
                <a:solidFill>
                  <a:srgbClr val="1155CC"/>
                </a:solidFill>
              </a:rPr>
              <a:t> </a:t>
            </a:r>
            <a:r>
              <a:rPr lang="es-ES" sz="2800" dirty="0"/>
              <a:t>banco?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dirty="0"/>
              <a:t>Did you notice anything different with the questions?</a:t>
            </a:r>
            <a:endParaRPr sz="2000" dirty="0"/>
          </a:p>
        </p:txBody>
      </p:sp>
      <p:pic>
        <p:nvPicPr>
          <p:cNvPr id="807" name="Google Shape;807;p120"/>
          <p:cNvPicPr preferRelativeResize="0"/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</a:blip>
          <a:srcRect l="12698" r="49110"/>
          <a:stretch/>
        </p:blipFill>
        <p:spPr>
          <a:xfrm>
            <a:off x="1497775" y="1357875"/>
            <a:ext cx="2543375" cy="3487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072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75047"/>
            <a:ext cx="7886700" cy="994172"/>
          </a:xfrm>
        </p:spPr>
        <p:txBody>
          <a:bodyPr/>
          <a:lstStyle/>
          <a:p>
            <a:r>
              <a:rPr lang="en-US" dirty="0"/>
              <a:t>In the first question the name of the place is a feminine noun.</a:t>
            </a:r>
            <a:r>
              <a:rPr lang="en-US" sz="3600" dirty="0"/>
              <a:t/>
            </a:r>
            <a:br>
              <a:rPr lang="en-US" sz="3600" dirty="0"/>
            </a:br>
            <a:endParaRPr lang="en-US" dirty="0"/>
          </a:p>
        </p:txBody>
      </p:sp>
      <p:sp>
        <p:nvSpPr>
          <p:cNvPr id="812" name="Google Shape;812;p1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 dirty="0"/>
          </a:p>
          <a:p>
            <a:pPr marL="0" lvl="0" indent="0">
              <a:spcBef>
                <a:spcPts val="0"/>
              </a:spcBef>
              <a:buSzPts val="1100"/>
              <a:buNone/>
            </a:pPr>
            <a:r>
              <a:rPr lang="es-ES" sz="2600" b="1" dirty="0">
                <a:solidFill>
                  <a:srgbClr val="1155CC"/>
                </a:solidFill>
              </a:rPr>
              <a:t>¿Cómo vas </a:t>
            </a:r>
            <a:r>
              <a:rPr lang="es-ES" sz="2600" b="1" dirty="0">
                <a:solidFill>
                  <a:srgbClr val="00B050"/>
                </a:solidFill>
              </a:rPr>
              <a:t>a </a:t>
            </a:r>
            <a:r>
              <a:rPr lang="es-ES" sz="2600" b="1" u="sng" dirty="0">
                <a:solidFill>
                  <a:srgbClr val="00B050"/>
                </a:solidFill>
              </a:rPr>
              <a:t>la </a:t>
            </a:r>
            <a:r>
              <a:rPr lang="es-ES" sz="2600" b="1" u="sng" dirty="0">
                <a:solidFill>
                  <a:srgbClr val="000000"/>
                </a:solidFill>
              </a:rPr>
              <a:t>iglesia</a:t>
            </a:r>
            <a:r>
              <a:rPr lang="es-ES" sz="2600" dirty="0">
                <a:solidFill>
                  <a:srgbClr val="000000"/>
                </a:solidFill>
              </a:rPr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dirty="0"/>
              <a:t>So</a:t>
            </a:r>
            <a:r>
              <a:rPr lang="en" sz="2600" dirty="0">
                <a:solidFill>
                  <a:srgbClr val="4A86E8"/>
                </a:solidFill>
              </a:rPr>
              <a:t> </a:t>
            </a:r>
            <a:r>
              <a:rPr lang="en" sz="2600" b="1" dirty="0">
                <a:solidFill>
                  <a:srgbClr val="00B050"/>
                </a:solidFill>
              </a:rPr>
              <a:t>-a- </a:t>
            </a:r>
            <a:r>
              <a:rPr lang="en" sz="2600" dirty="0"/>
              <a:t>is used, followed by </a:t>
            </a:r>
            <a:r>
              <a:rPr lang="en" sz="2600" dirty="0" smtClean="0"/>
              <a:t>  </a:t>
            </a:r>
            <a:r>
              <a:rPr lang="en" sz="2600" b="1" dirty="0" smtClean="0">
                <a:solidFill>
                  <a:srgbClr val="00B050"/>
                </a:solidFill>
              </a:rPr>
              <a:t>-</a:t>
            </a:r>
            <a:r>
              <a:rPr lang="en" sz="2600" b="1" dirty="0">
                <a:solidFill>
                  <a:srgbClr val="00B050"/>
                </a:solidFill>
              </a:rPr>
              <a:t>la-</a:t>
            </a:r>
            <a:r>
              <a:rPr lang="en" sz="2600" dirty="0"/>
              <a:t>.</a:t>
            </a: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</a:endParaRPr>
          </a:p>
        </p:txBody>
      </p:sp>
      <p:pic>
        <p:nvPicPr>
          <p:cNvPr id="5" name="Google Shape;829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8799" y="1369219"/>
            <a:ext cx="3200401" cy="2496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46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second question the name of the place is a masculine noun.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sz="2400" dirty="0" smtClean="0"/>
              <a:t>Therefore</a:t>
            </a:r>
            <a:r>
              <a:rPr lang="en-US" sz="2400" dirty="0"/>
              <a:t>, because </a:t>
            </a:r>
            <a:r>
              <a:rPr lang="en-US" sz="2400" b="1" dirty="0">
                <a:solidFill>
                  <a:srgbClr val="7030A0"/>
                </a:solidFill>
              </a:rPr>
              <a:t>-a-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+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</a:rPr>
              <a:t>-</a:t>
            </a:r>
            <a:r>
              <a:rPr lang="en-US" sz="2400" b="1" dirty="0">
                <a:solidFill>
                  <a:srgbClr val="7030A0"/>
                </a:solidFill>
              </a:rPr>
              <a:t>el-</a:t>
            </a:r>
            <a:r>
              <a:rPr lang="en-US" sz="2400" dirty="0"/>
              <a:t>, </a:t>
            </a:r>
            <a:r>
              <a:rPr lang="en-US" sz="2400" dirty="0" smtClean="0">
                <a:solidFill>
                  <a:schemeClr val="tx1"/>
                </a:solidFill>
              </a:rPr>
              <a:t>it </a:t>
            </a:r>
            <a:r>
              <a:rPr lang="en-US" sz="2400" dirty="0">
                <a:solidFill>
                  <a:schemeClr val="tx1"/>
                </a:solidFill>
              </a:rPr>
              <a:t>is </a:t>
            </a:r>
            <a:r>
              <a:rPr lang="en-US" sz="2400" dirty="0" smtClean="0"/>
              <a:t>contracted </a:t>
            </a:r>
            <a:r>
              <a:rPr lang="en-US" sz="2400" dirty="0"/>
              <a:t>and becomes </a:t>
            </a:r>
            <a:r>
              <a:rPr lang="en-US" sz="2400" dirty="0" smtClean="0"/>
              <a:t>    </a:t>
            </a:r>
            <a:r>
              <a:rPr lang="en-US" sz="2400" b="1" dirty="0" smtClean="0">
                <a:solidFill>
                  <a:srgbClr val="7030A0"/>
                </a:solidFill>
              </a:rPr>
              <a:t>-al-</a:t>
            </a:r>
            <a:endParaRPr lang="en-US" sz="2400" dirty="0"/>
          </a:p>
          <a:p>
            <a:pPr marL="139700" indent="0" algn="ctr">
              <a:buNone/>
            </a:pPr>
            <a:endParaRPr lang="es-ES" sz="2400" b="1" dirty="0" smtClean="0">
              <a:solidFill>
                <a:srgbClr val="1155CC"/>
              </a:solidFill>
            </a:endParaRPr>
          </a:p>
          <a:p>
            <a:pPr marL="139700" indent="0" algn="ctr">
              <a:buNone/>
            </a:pPr>
            <a:r>
              <a:rPr lang="es-ES" sz="2400" b="1" dirty="0" smtClean="0">
                <a:solidFill>
                  <a:srgbClr val="1155CC"/>
                </a:solidFill>
              </a:rPr>
              <a:t>  ¿</a:t>
            </a:r>
            <a:r>
              <a:rPr lang="es-ES" sz="2400" b="1" dirty="0">
                <a:solidFill>
                  <a:srgbClr val="1155CC"/>
                </a:solidFill>
              </a:rPr>
              <a:t>Cómo vas </a:t>
            </a:r>
            <a:r>
              <a:rPr lang="es-ES" sz="2400" b="1" dirty="0" smtClean="0">
                <a:solidFill>
                  <a:srgbClr val="7030A0"/>
                </a:solidFill>
              </a:rPr>
              <a:t>a + </a:t>
            </a:r>
            <a:r>
              <a:rPr lang="es-ES" sz="2400" b="1" u="sng" dirty="0" smtClean="0">
                <a:solidFill>
                  <a:srgbClr val="7030A0"/>
                </a:solidFill>
              </a:rPr>
              <a:t>el</a:t>
            </a:r>
            <a:r>
              <a:rPr lang="es-ES" sz="2400" b="1" u="sng" dirty="0" smtClean="0">
                <a:solidFill>
                  <a:srgbClr val="1155CC"/>
                </a:solidFill>
              </a:rPr>
              <a:t> </a:t>
            </a:r>
            <a:r>
              <a:rPr lang="es-ES" sz="2400" b="1" u="sng" dirty="0"/>
              <a:t>banco</a:t>
            </a:r>
            <a:r>
              <a:rPr lang="es-ES" sz="2400" dirty="0"/>
              <a:t>?</a:t>
            </a:r>
          </a:p>
          <a:p>
            <a:endParaRPr lang="en-US" sz="2400" dirty="0" smtClean="0"/>
          </a:p>
          <a:p>
            <a:pPr marL="139700" indent="0" algn="ctr">
              <a:buNone/>
            </a:pPr>
            <a:r>
              <a:rPr lang="en-US" sz="2400" dirty="0" smtClean="0">
                <a:solidFill>
                  <a:srgbClr val="1155CC"/>
                </a:solidFill>
              </a:rPr>
              <a:t>   </a:t>
            </a:r>
            <a:endParaRPr lang="en-US" sz="2400" dirty="0"/>
          </a:p>
          <a:p>
            <a:pPr marL="139700" indent="0" algn="ctr">
              <a:buClr>
                <a:schemeClr val="dk1"/>
              </a:buClr>
              <a:buSzPts val="1100"/>
              <a:buNone/>
            </a:pPr>
            <a:r>
              <a:rPr lang="en-US" sz="2400" b="1" dirty="0" smtClean="0">
                <a:solidFill>
                  <a:srgbClr val="1155CC"/>
                </a:solidFill>
              </a:rPr>
              <a:t>    </a:t>
            </a:r>
            <a:r>
              <a:rPr lang="en-US" sz="2400" b="1" dirty="0">
                <a:solidFill>
                  <a:srgbClr val="1155CC"/>
                </a:solidFill>
              </a:rPr>
              <a:t>¿</a:t>
            </a:r>
            <a:r>
              <a:rPr lang="en-US" sz="2400" b="1" dirty="0" err="1">
                <a:solidFill>
                  <a:srgbClr val="1155CC"/>
                </a:solidFill>
              </a:rPr>
              <a:t>Cómo</a:t>
            </a:r>
            <a:r>
              <a:rPr lang="en-US" sz="2400" b="1" dirty="0">
                <a:solidFill>
                  <a:srgbClr val="1155CC"/>
                </a:solidFill>
              </a:rPr>
              <a:t> vas </a:t>
            </a:r>
            <a:r>
              <a:rPr lang="en-US" sz="2400" b="1" u="sng" dirty="0">
                <a:solidFill>
                  <a:srgbClr val="7030A0"/>
                </a:solidFill>
              </a:rPr>
              <a:t>al</a:t>
            </a:r>
            <a:r>
              <a:rPr lang="en-US" sz="2400" dirty="0">
                <a:solidFill>
                  <a:srgbClr val="741B47"/>
                </a:solidFill>
              </a:rPr>
              <a:t> </a:t>
            </a:r>
            <a:r>
              <a:rPr lang="en-US" sz="2400" dirty="0" smtClean="0"/>
              <a:t>banco?</a:t>
            </a:r>
            <a:endParaRPr lang="en-US" sz="2400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Google Shape;813;p121"/>
          <p:cNvSpPr txBox="1">
            <a:spLocks/>
          </p:cNvSpPr>
          <p:nvPr/>
        </p:nvSpPr>
        <p:spPr>
          <a:xfrm>
            <a:off x="4629150" y="273850"/>
            <a:ext cx="3886200" cy="4358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endParaRPr lang="en-US" sz="2400" dirty="0" smtClean="0">
              <a:solidFill>
                <a:srgbClr val="1155CC"/>
              </a:solidFill>
            </a:endParaRPr>
          </a:p>
          <a:p>
            <a:pPr>
              <a:spcBef>
                <a:spcPts val="800"/>
              </a:spcBef>
            </a:pPr>
            <a:endParaRPr lang="en-US" sz="2600" dirty="0"/>
          </a:p>
        </p:txBody>
      </p:sp>
      <p:sp>
        <p:nvSpPr>
          <p:cNvPr id="5" name="Google Shape;814;p121"/>
          <p:cNvSpPr/>
          <p:nvPr/>
        </p:nvSpPr>
        <p:spPr>
          <a:xfrm>
            <a:off x="4629150" y="3201762"/>
            <a:ext cx="658500" cy="5337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6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830;p1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9194" y="2911365"/>
            <a:ext cx="2164512" cy="2097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34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125"/>
          <p:cNvSpPr txBox="1">
            <a:spLocks noGrp="1"/>
          </p:cNvSpPr>
          <p:nvPr>
            <p:ph type="ctrTitle"/>
          </p:nvPr>
        </p:nvSpPr>
        <p:spPr>
          <a:xfrm>
            <a:off x="358727" y="1684431"/>
            <a:ext cx="39882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 sz="4500" b="1" cap="none">
                <a:latin typeface="Calibri"/>
                <a:ea typeface="Calibri"/>
                <a:cs typeface="Calibri"/>
                <a:sym typeface="Calibri"/>
              </a:rPr>
              <a:t>Vamos </a:t>
            </a:r>
            <a:br>
              <a:rPr lang="en" sz="4500" b="1" cap="none">
                <a:latin typeface="Calibri"/>
                <a:ea typeface="Calibri"/>
                <a:cs typeface="Calibri"/>
                <a:sym typeface="Calibri"/>
              </a:rPr>
            </a:br>
            <a:r>
              <a:rPr lang="en" sz="4500" b="1" cap="none">
                <a:latin typeface="Calibri"/>
                <a:ea typeface="Calibri"/>
                <a:cs typeface="Calibri"/>
                <a:sym typeface="Calibri"/>
              </a:rPr>
              <a:t>a </a:t>
            </a:r>
            <a:br>
              <a:rPr lang="en" sz="4500" b="1" cap="none">
                <a:latin typeface="Calibri"/>
                <a:ea typeface="Calibri"/>
                <a:cs typeface="Calibri"/>
                <a:sym typeface="Calibri"/>
              </a:rPr>
            </a:br>
            <a:r>
              <a:rPr lang="en" sz="4500" b="1" cap="none">
                <a:latin typeface="Calibri"/>
                <a:ea typeface="Calibri"/>
                <a:cs typeface="Calibri"/>
                <a:sym typeface="Calibri"/>
              </a:rPr>
              <a:t>repasar.</a:t>
            </a:r>
            <a:endParaRPr sz="4500" b="1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5" name="Google Shape;845;p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8541" y="1309363"/>
            <a:ext cx="3720099" cy="2737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83"/>
          <p:cNvSpPr txBox="1">
            <a:spLocks noGrp="1"/>
          </p:cNvSpPr>
          <p:nvPr>
            <p:ph type="title"/>
          </p:nvPr>
        </p:nvSpPr>
        <p:spPr>
          <a:xfrm>
            <a:off x="628650" y="556119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Los lugares en </a:t>
            </a:r>
            <a:r>
              <a:rPr lang="en" sz="4400" dirty="0" smtClean="0"/>
              <a:t>el </a:t>
            </a:r>
            <a:r>
              <a:rPr lang="en" sz="4400" dirty="0"/>
              <a:t>barrio</a:t>
            </a:r>
            <a:endParaRPr sz="4400" dirty="0"/>
          </a:p>
        </p:txBody>
      </p:sp>
      <p:sp>
        <p:nvSpPr>
          <p:cNvPr id="549" name="Google Shape;549;p83"/>
          <p:cNvSpPr txBox="1"/>
          <p:nvPr/>
        </p:nvSpPr>
        <p:spPr>
          <a:xfrm>
            <a:off x="219800" y="1412350"/>
            <a:ext cx="1505400" cy="12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0" name="Google Shape;550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1000" y="1550319"/>
            <a:ext cx="4297730" cy="3288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2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To ask someone how s/he </a:t>
            </a:r>
            <a:r>
              <a:rPr lang="en" sz="3200" dirty="0" smtClean="0"/>
              <a:t>goes </a:t>
            </a:r>
            <a:r>
              <a:rPr lang="en" sz="3200" dirty="0"/>
              <a:t>to a place...</a:t>
            </a:r>
            <a:endParaRPr sz="3200" dirty="0"/>
          </a:p>
        </p:txBody>
      </p:sp>
      <p:sp>
        <p:nvSpPr>
          <p:cNvPr id="851" name="Google Shape;851;p126"/>
          <p:cNvSpPr txBox="1">
            <a:spLocks noGrp="1"/>
          </p:cNvSpPr>
          <p:nvPr>
            <p:ph type="body" idx="1"/>
          </p:nvPr>
        </p:nvSpPr>
        <p:spPr>
          <a:xfrm>
            <a:off x="629841" y="1544647"/>
            <a:ext cx="38682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 dirty="0">
                <a:solidFill>
                  <a:srgbClr val="1155CC"/>
                </a:solidFill>
              </a:rPr>
              <a:t>¿Cómo vas </a:t>
            </a:r>
            <a:r>
              <a:rPr lang="en" sz="2700" dirty="0" smtClean="0">
                <a:solidFill>
                  <a:srgbClr val="00B050"/>
                </a:solidFill>
              </a:rPr>
              <a:t>a la</a:t>
            </a:r>
            <a:r>
              <a:rPr lang="en" sz="2700" b="0" dirty="0" smtClean="0">
                <a:solidFill>
                  <a:srgbClr val="1155CC"/>
                </a:solidFill>
              </a:rPr>
              <a:t> </a:t>
            </a:r>
            <a:r>
              <a:rPr lang="en" sz="2700" b="0" dirty="0"/>
              <a:t>+ feminine name of place?</a:t>
            </a:r>
            <a:endParaRPr sz="2700" b="0" dirty="0">
              <a:solidFill>
                <a:srgbClr val="000000"/>
              </a:solidFill>
            </a:endParaRPr>
          </a:p>
        </p:txBody>
      </p:sp>
      <p:sp>
        <p:nvSpPr>
          <p:cNvPr id="852" name="Google Shape;852;p126"/>
          <p:cNvSpPr txBox="1">
            <a:spLocks noGrp="1"/>
          </p:cNvSpPr>
          <p:nvPr>
            <p:ph type="body" idx="2"/>
          </p:nvPr>
        </p:nvSpPr>
        <p:spPr>
          <a:xfrm>
            <a:off x="629841" y="2162656"/>
            <a:ext cx="3868200" cy="2763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dirty="0">
              <a:solidFill>
                <a:srgbClr val="1155CC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dirty="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1155CC"/>
                </a:solidFill>
              </a:rPr>
              <a:t>¿Cómo vas </a:t>
            </a:r>
            <a:r>
              <a:rPr lang="en" sz="2700" b="1" dirty="0">
                <a:solidFill>
                  <a:srgbClr val="00B050"/>
                </a:solidFill>
              </a:rPr>
              <a:t>a la </a:t>
            </a:r>
            <a:r>
              <a:rPr lang="en" sz="2700" dirty="0"/>
              <a:t>casa?</a:t>
            </a:r>
            <a:endParaRPr sz="27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1155CC"/>
                </a:solidFill>
              </a:rPr>
              <a:t>¿Cómo vas </a:t>
            </a:r>
            <a:r>
              <a:rPr lang="en" sz="2700" b="1" dirty="0">
                <a:solidFill>
                  <a:srgbClr val="00B050"/>
                </a:solidFill>
              </a:rPr>
              <a:t>a la </a:t>
            </a:r>
            <a:r>
              <a:rPr lang="en" sz="2700" dirty="0"/>
              <a:t>iglesia?</a:t>
            </a:r>
            <a:endParaRPr sz="2700" dirty="0"/>
          </a:p>
        </p:txBody>
      </p:sp>
      <p:sp>
        <p:nvSpPr>
          <p:cNvPr id="853" name="Google Shape;853;p126"/>
          <p:cNvSpPr txBox="1">
            <a:spLocks noGrp="1"/>
          </p:cNvSpPr>
          <p:nvPr>
            <p:ph type="body" idx="3"/>
          </p:nvPr>
        </p:nvSpPr>
        <p:spPr>
          <a:xfrm>
            <a:off x="4629150" y="1544647"/>
            <a:ext cx="38874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 dirty="0">
                <a:solidFill>
                  <a:srgbClr val="1155CC"/>
                </a:solidFill>
              </a:rPr>
              <a:t>¿Cómo vas </a:t>
            </a:r>
            <a:r>
              <a:rPr lang="en" sz="2700" dirty="0">
                <a:solidFill>
                  <a:srgbClr val="7030A0"/>
                </a:solidFill>
              </a:rPr>
              <a:t>al</a:t>
            </a:r>
            <a:r>
              <a:rPr lang="en" sz="2700" b="0" dirty="0">
                <a:solidFill>
                  <a:srgbClr val="7030A0"/>
                </a:solidFill>
              </a:rPr>
              <a:t> </a:t>
            </a:r>
            <a:r>
              <a:rPr lang="en" sz="2700" b="0" dirty="0"/>
              <a:t>+ masculine name of place?</a:t>
            </a:r>
            <a:endParaRPr dirty="0"/>
          </a:p>
        </p:txBody>
      </p:sp>
      <p:sp>
        <p:nvSpPr>
          <p:cNvPr id="854" name="Google Shape;854;p126"/>
          <p:cNvSpPr txBox="1">
            <a:spLocks noGrp="1"/>
          </p:cNvSpPr>
          <p:nvPr>
            <p:ph type="body" idx="4"/>
          </p:nvPr>
        </p:nvSpPr>
        <p:spPr>
          <a:xfrm>
            <a:off x="4629150" y="2162656"/>
            <a:ext cx="3887400" cy="2763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dirty="0">
              <a:solidFill>
                <a:srgbClr val="1155CC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dirty="0">
              <a:solidFill>
                <a:srgbClr val="1155CC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1155CC"/>
                </a:solidFill>
              </a:rPr>
              <a:t>¿Cómo vas </a:t>
            </a:r>
            <a:r>
              <a:rPr lang="en" sz="2700" b="1" dirty="0">
                <a:solidFill>
                  <a:srgbClr val="7030A0"/>
                </a:solidFill>
              </a:rPr>
              <a:t>al</a:t>
            </a:r>
            <a:r>
              <a:rPr lang="en" sz="2700" dirty="0">
                <a:solidFill>
                  <a:srgbClr val="1155CC"/>
                </a:solidFill>
              </a:rPr>
              <a:t> </a:t>
            </a:r>
            <a:r>
              <a:rPr lang="en" sz="2700" dirty="0"/>
              <a:t>restaurante?</a:t>
            </a:r>
            <a:endParaRPr sz="27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1155CC"/>
                </a:solidFill>
              </a:rPr>
              <a:t>¿Cómo vas </a:t>
            </a:r>
            <a:r>
              <a:rPr lang="en" sz="2700" b="1" dirty="0">
                <a:solidFill>
                  <a:srgbClr val="7030A0"/>
                </a:solidFill>
              </a:rPr>
              <a:t>al</a:t>
            </a:r>
            <a:r>
              <a:rPr lang="en" sz="2700" dirty="0">
                <a:solidFill>
                  <a:srgbClr val="1155CC"/>
                </a:solidFill>
              </a:rPr>
              <a:t> </a:t>
            </a:r>
            <a:r>
              <a:rPr lang="en" sz="2700" dirty="0"/>
              <a:t>banco?</a:t>
            </a:r>
            <a:endParaRPr sz="27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27"/>
          <p:cNvSpPr txBox="1">
            <a:spLocks noGrp="1"/>
          </p:cNvSpPr>
          <p:nvPr>
            <p:ph type="ctrTitle"/>
          </p:nvPr>
        </p:nvSpPr>
        <p:spPr>
          <a:xfrm>
            <a:off x="1274885" y="505684"/>
            <a:ext cx="6831000" cy="23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500"/>
              <a:buFont typeface="Calibri"/>
              <a:buNone/>
            </a:pPr>
            <a:r>
              <a:rPr lang="en" sz="4500" b="1">
                <a:latin typeface="Calibri"/>
                <a:ea typeface="Calibri"/>
                <a:cs typeface="Calibri"/>
                <a:sym typeface="Calibri"/>
              </a:rPr>
              <a:t>Actividad </a:t>
            </a:r>
            <a:r>
              <a:rPr lang="en" sz="4500" b="1"/>
              <a:t>2</a:t>
            </a:r>
            <a:endParaRPr sz="45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1" name="Google Shape;861;p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4797" y="1160584"/>
            <a:ext cx="3090546" cy="3001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1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How would Hector ask Anna how she </a:t>
            </a:r>
            <a:r>
              <a:rPr lang="en" sz="4400" dirty="0" smtClean="0"/>
              <a:t>goes </a:t>
            </a:r>
            <a:r>
              <a:rPr lang="en" sz="4400" dirty="0"/>
              <a:t>to these places?</a:t>
            </a:r>
            <a:endParaRPr sz="4400" dirty="0"/>
          </a:p>
        </p:txBody>
      </p:sp>
      <p:sp>
        <p:nvSpPr>
          <p:cNvPr id="867" name="Google Shape;867;p128"/>
          <p:cNvSpPr txBox="1"/>
          <p:nvPr/>
        </p:nvSpPr>
        <p:spPr>
          <a:xfrm>
            <a:off x="219800" y="1412350"/>
            <a:ext cx="1505400" cy="12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p12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 dirty="0"/>
              <a:t>For a clue, look at the image of the place provided.</a:t>
            </a:r>
            <a:endParaRPr sz="24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 dirty="0"/>
              <a:t>What would Hector ask </a:t>
            </a:r>
            <a:r>
              <a:rPr lang="en" sz="2400" u="sng" dirty="0"/>
              <a:t>in Spanish</a:t>
            </a:r>
            <a:r>
              <a:rPr lang="en" sz="2400" dirty="0"/>
              <a:t>?</a:t>
            </a:r>
            <a:endParaRPr sz="24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869" name="Google Shape;869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800" y="1356731"/>
            <a:ext cx="4114801" cy="3288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2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</a:t>
            </a:r>
            <a:endParaRPr/>
          </a:p>
        </p:txBody>
      </p:sp>
      <p:sp>
        <p:nvSpPr>
          <p:cNvPr id="875" name="Google Shape;875;p12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1155CC"/>
                </a:solidFill>
              </a:rPr>
              <a:t>¿Cómo vas </a:t>
            </a:r>
            <a:r>
              <a:rPr lang="en" sz="3000" dirty="0">
                <a:solidFill>
                  <a:srgbClr val="00B050"/>
                </a:solidFill>
              </a:rPr>
              <a:t>a la </a:t>
            </a:r>
            <a:r>
              <a:rPr lang="en" sz="3000" b="0" dirty="0">
                <a:solidFill>
                  <a:srgbClr val="000000"/>
                </a:solidFill>
              </a:rPr>
              <a:t>tienda?</a:t>
            </a:r>
            <a:endParaRPr sz="3000" b="0" dirty="0">
              <a:solidFill>
                <a:srgbClr val="000000"/>
              </a:solidFill>
            </a:endParaRPr>
          </a:p>
        </p:txBody>
      </p:sp>
      <p:pic>
        <p:nvPicPr>
          <p:cNvPr id="876" name="Google Shape;876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8925" y="2100444"/>
            <a:ext cx="27432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850" y="1878875"/>
            <a:ext cx="4114800" cy="3036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3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</a:t>
            </a:r>
            <a:endParaRPr/>
          </a:p>
        </p:txBody>
      </p:sp>
      <p:sp>
        <p:nvSpPr>
          <p:cNvPr id="883" name="Google Shape;883;p130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1155CC"/>
                </a:solidFill>
              </a:rPr>
              <a:t>¿Cómo vas </a:t>
            </a:r>
            <a:r>
              <a:rPr lang="en" sz="3000" dirty="0">
                <a:solidFill>
                  <a:srgbClr val="7030A0"/>
                </a:solidFill>
              </a:rPr>
              <a:t>al</a:t>
            </a:r>
            <a:r>
              <a:rPr lang="en" sz="3000" b="0" dirty="0">
                <a:solidFill>
                  <a:srgbClr val="7030A0"/>
                </a:solidFill>
              </a:rPr>
              <a:t> </a:t>
            </a:r>
            <a:r>
              <a:rPr lang="en" sz="3000" b="0" dirty="0">
                <a:solidFill>
                  <a:srgbClr val="000000"/>
                </a:solidFill>
              </a:rPr>
              <a:t>supermercado?</a:t>
            </a:r>
            <a:endParaRPr sz="3000" b="0" dirty="0">
              <a:solidFill>
                <a:srgbClr val="000000"/>
              </a:solidFill>
            </a:endParaRPr>
          </a:p>
        </p:txBody>
      </p:sp>
      <p:pic>
        <p:nvPicPr>
          <p:cNvPr id="884" name="Google Shape;884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6599" y="1256050"/>
            <a:ext cx="2743200" cy="263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4712" y="2754325"/>
            <a:ext cx="3006974" cy="152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675" y="1878875"/>
            <a:ext cx="4114800" cy="3275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3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</a:t>
            </a:r>
            <a:endParaRPr/>
          </a:p>
        </p:txBody>
      </p:sp>
      <p:sp>
        <p:nvSpPr>
          <p:cNvPr id="892" name="Google Shape;892;p131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1155CC"/>
                </a:solidFill>
              </a:rPr>
              <a:t>¿Cómo vas </a:t>
            </a:r>
            <a:r>
              <a:rPr lang="en" sz="2700" dirty="0">
                <a:solidFill>
                  <a:srgbClr val="7030A0"/>
                </a:solidFill>
              </a:rPr>
              <a:t>al</a:t>
            </a:r>
            <a:r>
              <a:rPr lang="en" sz="2700" b="0" dirty="0">
                <a:solidFill>
                  <a:srgbClr val="741B47"/>
                </a:solidFill>
              </a:rPr>
              <a:t> </a:t>
            </a:r>
            <a:r>
              <a:rPr lang="en" sz="2700" b="0" dirty="0">
                <a:solidFill>
                  <a:srgbClr val="000000"/>
                </a:solidFill>
              </a:rPr>
              <a:t>parque?</a:t>
            </a:r>
            <a:endParaRPr sz="2700" b="0" dirty="0">
              <a:solidFill>
                <a:srgbClr val="000000"/>
              </a:solidFill>
            </a:endParaRPr>
          </a:p>
        </p:txBody>
      </p:sp>
      <p:pic>
        <p:nvPicPr>
          <p:cNvPr id="893" name="Google Shape;893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675" y="1878875"/>
            <a:ext cx="3657600" cy="290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0975" y="1633356"/>
            <a:ext cx="2743200" cy="232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13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</a:t>
            </a:r>
            <a:endParaRPr/>
          </a:p>
        </p:txBody>
      </p:sp>
      <p:sp>
        <p:nvSpPr>
          <p:cNvPr id="900" name="Google Shape;900;p132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1155CC"/>
                </a:solidFill>
              </a:rPr>
              <a:t>¿Cómo vas </a:t>
            </a:r>
            <a:r>
              <a:rPr lang="en" sz="2700" dirty="0">
                <a:solidFill>
                  <a:srgbClr val="00B050"/>
                </a:solidFill>
              </a:rPr>
              <a:t>a la </a:t>
            </a:r>
            <a:r>
              <a:rPr lang="en" sz="2700" b="0" dirty="0">
                <a:solidFill>
                  <a:srgbClr val="000000"/>
                </a:solidFill>
              </a:rPr>
              <a:t>escuela?</a:t>
            </a:r>
            <a:endParaRPr sz="2700" b="0" dirty="0">
              <a:solidFill>
                <a:srgbClr val="000000"/>
              </a:solidFill>
            </a:endParaRPr>
          </a:p>
        </p:txBody>
      </p:sp>
      <p:pic>
        <p:nvPicPr>
          <p:cNvPr id="901" name="Google Shape;901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6575" y="1935269"/>
            <a:ext cx="27432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675" y="1878875"/>
            <a:ext cx="3657600" cy="2907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" name="Google Shape;907;p1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2857500" y="991195"/>
            <a:ext cx="3429000" cy="32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pplau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44005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36"/>
          <p:cNvSpPr txBox="1">
            <a:spLocks noGrp="1"/>
          </p:cNvSpPr>
          <p:nvPr>
            <p:ph type="ctrTitle"/>
          </p:nvPr>
        </p:nvSpPr>
        <p:spPr>
          <a:xfrm>
            <a:off x="358727" y="1684431"/>
            <a:ext cx="39882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 sz="4500" b="1" cap="none">
                <a:latin typeface="Calibri"/>
                <a:ea typeface="Calibri"/>
                <a:cs typeface="Calibri"/>
                <a:sym typeface="Calibri"/>
              </a:rPr>
              <a:t>Vamos </a:t>
            </a:r>
            <a:br>
              <a:rPr lang="en" sz="4500" b="1" cap="none">
                <a:latin typeface="Calibri"/>
                <a:ea typeface="Calibri"/>
                <a:cs typeface="Calibri"/>
                <a:sym typeface="Calibri"/>
              </a:rPr>
            </a:br>
            <a:r>
              <a:rPr lang="en" sz="4500" b="1" cap="none">
                <a:latin typeface="Calibri"/>
                <a:ea typeface="Calibri"/>
                <a:cs typeface="Calibri"/>
                <a:sym typeface="Calibri"/>
              </a:rPr>
              <a:t>a </a:t>
            </a:r>
            <a:br>
              <a:rPr lang="en" sz="4500" b="1" cap="none">
                <a:latin typeface="Calibri"/>
                <a:ea typeface="Calibri"/>
                <a:cs typeface="Calibri"/>
                <a:sym typeface="Calibri"/>
              </a:rPr>
            </a:br>
            <a:r>
              <a:rPr lang="en" sz="4500" b="1" cap="none">
                <a:latin typeface="Calibri"/>
                <a:ea typeface="Calibri"/>
                <a:cs typeface="Calibri"/>
                <a:sym typeface="Calibri"/>
              </a:rPr>
              <a:t>repasar.</a:t>
            </a:r>
            <a:endParaRPr sz="4500" b="1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0" name="Google Shape;930;p1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8541" y="1309363"/>
            <a:ext cx="3720099" cy="2737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1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400" dirty="0"/>
              <a:t>Los lugares en </a:t>
            </a:r>
            <a:r>
              <a:rPr lang="en" sz="4400" dirty="0" smtClean="0"/>
              <a:t>el </a:t>
            </a:r>
            <a:r>
              <a:rPr lang="en" sz="4400" dirty="0"/>
              <a:t>barrio</a:t>
            </a:r>
            <a:endParaRPr dirty="0"/>
          </a:p>
        </p:txBody>
      </p:sp>
      <p:graphicFrame>
        <p:nvGraphicFramePr>
          <p:cNvPr id="936" name="Google Shape;936;p137"/>
          <p:cNvGraphicFramePr/>
          <p:nvPr/>
        </p:nvGraphicFramePr>
        <p:xfrm>
          <a:off x="396100" y="1268025"/>
          <a:ext cx="8289700" cy="3102795"/>
        </p:xfrm>
        <a:graphic>
          <a:graphicData uri="http://schemas.openxmlformats.org/drawingml/2006/table">
            <a:tbl>
              <a:tblPr>
                <a:noFill/>
                <a:tableStyleId>{0D6AF7DE-6447-4ABF-80C2-DCDD99C6B99F}</a:tableStyleId>
              </a:tblPr>
              <a:tblGrid>
                <a:gridCol w="207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2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2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8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casa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 supermercado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escuela 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 banco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iglesia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 parque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9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tienda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 restaurante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37" name="Google Shape;937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8347" y="1424850"/>
            <a:ext cx="1371600" cy="6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7475" y="2980444"/>
            <a:ext cx="1371600" cy="61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1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4325" y="2258856"/>
            <a:ext cx="1371600" cy="61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1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95450" y="1457125"/>
            <a:ext cx="1055950" cy="61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1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97650" y="3633725"/>
            <a:ext cx="1371600" cy="715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1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88350" y="2250969"/>
            <a:ext cx="1371600" cy="61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137"/>
          <p:cNvPicPr preferRelativeResize="0"/>
          <p:nvPr/>
        </p:nvPicPr>
        <p:blipFill rotWithShape="1">
          <a:blip r:embed="rId9">
            <a:alphaModFix/>
          </a:blip>
          <a:srcRect t="16465" b="18171"/>
          <a:stretch/>
        </p:blipFill>
        <p:spPr>
          <a:xfrm>
            <a:off x="7037475" y="3702050"/>
            <a:ext cx="1371600" cy="61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1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88350" y="2980447"/>
            <a:ext cx="1371599" cy="61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9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400" dirty="0"/>
              <a:t>Los lugares en </a:t>
            </a:r>
            <a:r>
              <a:rPr lang="en" sz="4400" dirty="0" smtClean="0"/>
              <a:t>el </a:t>
            </a:r>
            <a:r>
              <a:rPr lang="en" sz="4400" dirty="0"/>
              <a:t>barrio</a:t>
            </a:r>
            <a:endParaRPr dirty="0"/>
          </a:p>
        </p:txBody>
      </p:sp>
      <p:graphicFrame>
        <p:nvGraphicFramePr>
          <p:cNvPr id="612" name="Google Shape;612;p93"/>
          <p:cNvGraphicFramePr/>
          <p:nvPr/>
        </p:nvGraphicFramePr>
        <p:xfrm>
          <a:off x="396100" y="1268025"/>
          <a:ext cx="8289700" cy="3102795"/>
        </p:xfrm>
        <a:graphic>
          <a:graphicData uri="http://schemas.openxmlformats.org/drawingml/2006/table">
            <a:tbl>
              <a:tblPr>
                <a:noFill/>
                <a:tableStyleId>{0D6AF7DE-6447-4ABF-80C2-DCDD99C6B99F}</a:tableStyleId>
              </a:tblPr>
              <a:tblGrid>
                <a:gridCol w="207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2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2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8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casa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 supermercado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escuela 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 banco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iglesia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 parque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9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tienda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 restaurante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13" name="Google Shape;613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8347" y="1424850"/>
            <a:ext cx="1371600" cy="6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7475" y="2980444"/>
            <a:ext cx="1371600" cy="61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4325" y="2258856"/>
            <a:ext cx="1371600" cy="61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95450" y="1457125"/>
            <a:ext cx="1055950" cy="61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9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73850" y="3709925"/>
            <a:ext cx="1184452" cy="61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9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88350" y="2250969"/>
            <a:ext cx="1371600" cy="61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93"/>
          <p:cNvPicPr preferRelativeResize="0"/>
          <p:nvPr/>
        </p:nvPicPr>
        <p:blipFill rotWithShape="1">
          <a:blip r:embed="rId9">
            <a:alphaModFix/>
          </a:blip>
          <a:srcRect t="16465" b="18171"/>
          <a:stretch/>
        </p:blipFill>
        <p:spPr>
          <a:xfrm>
            <a:off x="7037475" y="3702050"/>
            <a:ext cx="1371600" cy="61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9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88350" y="2980447"/>
            <a:ext cx="1371599" cy="612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46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3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To ask someone how s/he </a:t>
            </a:r>
            <a:r>
              <a:rPr lang="en" sz="3200" dirty="0" smtClean="0"/>
              <a:t>goes </a:t>
            </a:r>
            <a:r>
              <a:rPr lang="en" sz="3200" dirty="0"/>
              <a:t>to a place...</a:t>
            </a:r>
            <a:endParaRPr sz="3200" dirty="0"/>
          </a:p>
        </p:txBody>
      </p:sp>
      <p:sp>
        <p:nvSpPr>
          <p:cNvPr id="950" name="Google Shape;950;p138"/>
          <p:cNvSpPr txBox="1">
            <a:spLocks noGrp="1"/>
          </p:cNvSpPr>
          <p:nvPr>
            <p:ph type="body" idx="1"/>
          </p:nvPr>
        </p:nvSpPr>
        <p:spPr>
          <a:xfrm>
            <a:off x="629841" y="1544647"/>
            <a:ext cx="38682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 dirty="0">
                <a:solidFill>
                  <a:srgbClr val="1155CC"/>
                </a:solidFill>
              </a:rPr>
              <a:t>¿Cómo vas </a:t>
            </a:r>
            <a:r>
              <a:rPr lang="en" sz="2700" dirty="0" smtClean="0">
                <a:solidFill>
                  <a:srgbClr val="00B050"/>
                </a:solidFill>
              </a:rPr>
              <a:t>a la</a:t>
            </a:r>
            <a:r>
              <a:rPr lang="en" sz="2700" b="0" dirty="0" smtClean="0">
                <a:solidFill>
                  <a:srgbClr val="1155CC"/>
                </a:solidFill>
              </a:rPr>
              <a:t> </a:t>
            </a:r>
            <a:r>
              <a:rPr lang="en" sz="2700" b="0" dirty="0"/>
              <a:t>+ feminine name of place?</a:t>
            </a:r>
            <a:endParaRPr sz="2700" b="0" dirty="0">
              <a:solidFill>
                <a:srgbClr val="000000"/>
              </a:solidFill>
            </a:endParaRPr>
          </a:p>
        </p:txBody>
      </p:sp>
      <p:sp>
        <p:nvSpPr>
          <p:cNvPr id="951" name="Google Shape;951;p138"/>
          <p:cNvSpPr txBox="1">
            <a:spLocks noGrp="1"/>
          </p:cNvSpPr>
          <p:nvPr>
            <p:ph type="body" idx="2"/>
          </p:nvPr>
        </p:nvSpPr>
        <p:spPr>
          <a:xfrm>
            <a:off x="629841" y="2162656"/>
            <a:ext cx="3868200" cy="2763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dirty="0">
              <a:solidFill>
                <a:srgbClr val="1155CC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dirty="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1155CC"/>
                </a:solidFill>
              </a:rPr>
              <a:t>¿Cómo vas </a:t>
            </a:r>
            <a:r>
              <a:rPr lang="en" sz="2700" b="1" dirty="0">
                <a:solidFill>
                  <a:srgbClr val="00B050"/>
                </a:solidFill>
              </a:rPr>
              <a:t>a la </a:t>
            </a:r>
            <a:r>
              <a:rPr lang="en" sz="2700" dirty="0"/>
              <a:t>casa?</a:t>
            </a:r>
            <a:endParaRPr sz="27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1155CC"/>
                </a:solidFill>
              </a:rPr>
              <a:t>¿Cómo vas </a:t>
            </a:r>
            <a:r>
              <a:rPr lang="en" sz="2700" b="1" dirty="0">
                <a:solidFill>
                  <a:srgbClr val="00B050"/>
                </a:solidFill>
              </a:rPr>
              <a:t>a la </a:t>
            </a:r>
            <a:r>
              <a:rPr lang="en" sz="2700" dirty="0"/>
              <a:t>iglesia?</a:t>
            </a:r>
            <a:endParaRPr sz="2700" dirty="0"/>
          </a:p>
        </p:txBody>
      </p:sp>
      <p:sp>
        <p:nvSpPr>
          <p:cNvPr id="952" name="Google Shape;952;p138"/>
          <p:cNvSpPr txBox="1">
            <a:spLocks noGrp="1"/>
          </p:cNvSpPr>
          <p:nvPr>
            <p:ph type="body" idx="3"/>
          </p:nvPr>
        </p:nvSpPr>
        <p:spPr>
          <a:xfrm>
            <a:off x="4629150" y="1544647"/>
            <a:ext cx="38874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1155CC"/>
                </a:solidFill>
              </a:rPr>
              <a:t>¿Cómo vas </a:t>
            </a:r>
            <a:r>
              <a:rPr lang="en" sz="2700" dirty="0">
                <a:solidFill>
                  <a:srgbClr val="7030A0"/>
                </a:solidFill>
              </a:rPr>
              <a:t>al</a:t>
            </a:r>
            <a:r>
              <a:rPr lang="en" sz="2700" b="0" dirty="0">
                <a:solidFill>
                  <a:srgbClr val="1155CC"/>
                </a:solidFill>
              </a:rPr>
              <a:t> </a:t>
            </a:r>
            <a:r>
              <a:rPr lang="en" sz="2700" b="0" dirty="0"/>
              <a:t>+ masculine name of place?</a:t>
            </a:r>
            <a:endParaRPr dirty="0"/>
          </a:p>
        </p:txBody>
      </p:sp>
      <p:sp>
        <p:nvSpPr>
          <p:cNvPr id="953" name="Google Shape;953;p138"/>
          <p:cNvSpPr txBox="1">
            <a:spLocks noGrp="1"/>
          </p:cNvSpPr>
          <p:nvPr>
            <p:ph type="body" idx="4"/>
          </p:nvPr>
        </p:nvSpPr>
        <p:spPr>
          <a:xfrm>
            <a:off x="4629150" y="2162656"/>
            <a:ext cx="3887400" cy="2763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dirty="0">
              <a:solidFill>
                <a:srgbClr val="1155CC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dirty="0">
              <a:solidFill>
                <a:srgbClr val="1155CC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1155CC"/>
                </a:solidFill>
              </a:rPr>
              <a:t>¿Cómo vas </a:t>
            </a:r>
            <a:r>
              <a:rPr lang="en" sz="2700" b="1" dirty="0">
                <a:solidFill>
                  <a:srgbClr val="7030A0"/>
                </a:solidFill>
              </a:rPr>
              <a:t>al</a:t>
            </a:r>
            <a:r>
              <a:rPr lang="en" sz="2700" dirty="0">
                <a:solidFill>
                  <a:srgbClr val="1155CC"/>
                </a:solidFill>
              </a:rPr>
              <a:t> </a:t>
            </a:r>
            <a:r>
              <a:rPr lang="en" sz="2700" dirty="0"/>
              <a:t>restaurante?</a:t>
            </a:r>
            <a:endParaRPr sz="27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1155CC"/>
                </a:solidFill>
              </a:rPr>
              <a:t>¿Cómo vas </a:t>
            </a:r>
            <a:r>
              <a:rPr lang="en" sz="2700" b="1" dirty="0">
                <a:solidFill>
                  <a:srgbClr val="7030A0"/>
                </a:solidFill>
              </a:rPr>
              <a:t>al</a:t>
            </a:r>
            <a:r>
              <a:rPr lang="en" sz="2700" dirty="0">
                <a:solidFill>
                  <a:srgbClr val="1155CC"/>
                </a:solidFill>
              </a:rPr>
              <a:t> </a:t>
            </a:r>
            <a:r>
              <a:rPr lang="en" sz="2700" dirty="0"/>
              <a:t>banco?</a:t>
            </a:r>
            <a:endParaRPr sz="27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139"/>
          <p:cNvSpPr txBox="1">
            <a:spLocks noGrp="1"/>
          </p:cNvSpPr>
          <p:nvPr>
            <p:ph type="title"/>
          </p:nvPr>
        </p:nvSpPr>
        <p:spPr>
          <a:xfrm>
            <a:off x="628650" y="80825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Now let’s learn how to...</a:t>
            </a:r>
            <a:endParaRPr sz="4400"/>
          </a:p>
        </p:txBody>
      </p:sp>
      <p:sp>
        <p:nvSpPr>
          <p:cNvPr id="959" name="Google Shape;959;p139"/>
          <p:cNvSpPr txBox="1">
            <a:spLocks noGrp="1"/>
          </p:cNvSpPr>
          <p:nvPr>
            <p:ph type="body" idx="2"/>
          </p:nvPr>
        </p:nvSpPr>
        <p:spPr>
          <a:xfrm>
            <a:off x="4629150" y="1543950"/>
            <a:ext cx="38862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000000"/>
                </a:solidFill>
              </a:rPr>
              <a:t>Say how </a:t>
            </a:r>
            <a:r>
              <a:rPr lang="en" sz="3200" dirty="0" smtClean="0">
                <a:solidFill>
                  <a:srgbClr val="000000"/>
                </a:solidFill>
              </a:rPr>
              <a:t>you go </a:t>
            </a:r>
            <a:r>
              <a:rPr lang="en" sz="3200" dirty="0">
                <a:solidFill>
                  <a:srgbClr val="000000"/>
                </a:solidFill>
              </a:rPr>
              <a:t>to these places in </a:t>
            </a:r>
            <a:r>
              <a:rPr lang="en" sz="3200" dirty="0" smtClean="0">
                <a:solidFill>
                  <a:srgbClr val="000000"/>
                </a:solidFill>
              </a:rPr>
              <a:t>your </a:t>
            </a:r>
            <a:r>
              <a:rPr lang="en" sz="3200" dirty="0">
                <a:solidFill>
                  <a:srgbClr val="000000"/>
                </a:solidFill>
              </a:rPr>
              <a:t>neighbourhood.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960" name="Google Shape;960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600" y="1543950"/>
            <a:ext cx="2744025" cy="275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would Anna respond to Hector’s questions? </a:t>
            </a:r>
            <a:endParaRPr/>
          </a:p>
        </p:txBody>
      </p:sp>
      <p:pic>
        <p:nvPicPr>
          <p:cNvPr id="966" name="Google Shape;966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675" y="1482350"/>
            <a:ext cx="4572000" cy="2679192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40"/>
          <p:cNvSpPr txBox="1">
            <a:spLocks noGrp="1"/>
          </p:cNvSpPr>
          <p:nvPr>
            <p:ph type="body" idx="2"/>
          </p:nvPr>
        </p:nvSpPr>
        <p:spPr>
          <a:xfrm>
            <a:off x="4572000" y="1190244"/>
            <a:ext cx="38862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 dirty="0">
                <a:solidFill>
                  <a:srgbClr val="1155CC"/>
                </a:solidFill>
              </a:rPr>
              <a:t>¿</a:t>
            </a:r>
            <a:r>
              <a:rPr lang="en" sz="2700" b="1" dirty="0">
                <a:solidFill>
                  <a:srgbClr val="1155CC"/>
                </a:solidFill>
              </a:rPr>
              <a:t>Cómo vas </a:t>
            </a:r>
            <a:r>
              <a:rPr lang="en" sz="2700" b="1" dirty="0">
                <a:solidFill>
                  <a:srgbClr val="00B050"/>
                </a:solidFill>
              </a:rPr>
              <a:t>a la </a:t>
            </a:r>
            <a:r>
              <a:rPr lang="en" sz="2700" dirty="0"/>
              <a:t>casa?</a:t>
            </a:r>
            <a:endParaRPr sz="27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1155CC"/>
                </a:solidFill>
              </a:rPr>
              <a:t>¿</a:t>
            </a:r>
            <a:r>
              <a:rPr lang="en" sz="2700" b="1" dirty="0">
                <a:solidFill>
                  <a:srgbClr val="1155CC"/>
                </a:solidFill>
              </a:rPr>
              <a:t>Cómo vas </a:t>
            </a:r>
            <a:r>
              <a:rPr lang="en" sz="2700" b="1" dirty="0">
                <a:solidFill>
                  <a:srgbClr val="00B050"/>
                </a:solidFill>
              </a:rPr>
              <a:t>a la </a:t>
            </a:r>
            <a:r>
              <a:rPr lang="en" sz="2700" dirty="0"/>
              <a:t>iglesia?</a:t>
            </a:r>
            <a:endParaRPr sz="27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1155CC"/>
                </a:solidFill>
              </a:rPr>
              <a:t>¿</a:t>
            </a:r>
            <a:r>
              <a:rPr lang="en" sz="2700" b="1" dirty="0">
                <a:solidFill>
                  <a:srgbClr val="1155CC"/>
                </a:solidFill>
              </a:rPr>
              <a:t>Cómo vas </a:t>
            </a:r>
            <a:r>
              <a:rPr lang="en" sz="2700" b="1" dirty="0">
                <a:solidFill>
                  <a:srgbClr val="7030A0"/>
                </a:solidFill>
              </a:rPr>
              <a:t>al</a:t>
            </a:r>
            <a:r>
              <a:rPr lang="en" sz="2700" b="1" dirty="0">
                <a:solidFill>
                  <a:srgbClr val="1155CC"/>
                </a:solidFill>
              </a:rPr>
              <a:t> </a:t>
            </a:r>
            <a:r>
              <a:rPr lang="en" sz="2700" dirty="0"/>
              <a:t>restaurante?</a:t>
            </a:r>
            <a:endParaRPr sz="27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1155CC"/>
                </a:solidFill>
              </a:rPr>
              <a:t>¿</a:t>
            </a:r>
            <a:r>
              <a:rPr lang="en" sz="2700" b="1" dirty="0">
                <a:solidFill>
                  <a:srgbClr val="1155CC"/>
                </a:solidFill>
              </a:rPr>
              <a:t>Cómo vas </a:t>
            </a:r>
            <a:r>
              <a:rPr lang="en" sz="2700" b="1" dirty="0">
                <a:solidFill>
                  <a:srgbClr val="7030A0"/>
                </a:solidFill>
              </a:rPr>
              <a:t>al</a:t>
            </a:r>
            <a:r>
              <a:rPr lang="en" sz="2700" b="1" dirty="0">
                <a:solidFill>
                  <a:srgbClr val="1155CC"/>
                </a:solidFill>
              </a:rPr>
              <a:t> </a:t>
            </a:r>
            <a:r>
              <a:rPr lang="en" sz="2700" dirty="0"/>
              <a:t>banco?</a:t>
            </a:r>
            <a:endParaRPr sz="2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 dirty="0">
                <a:solidFill>
                  <a:srgbClr val="1155CC"/>
                </a:solidFill>
              </a:rPr>
              <a:t>¿</a:t>
            </a:r>
            <a:r>
              <a:rPr lang="en" sz="2700" b="1" dirty="0">
                <a:solidFill>
                  <a:srgbClr val="1155CC"/>
                </a:solidFill>
              </a:rPr>
              <a:t>Cómo vas </a:t>
            </a:r>
            <a:r>
              <a:rPr lang="en" sz="2700" b="1" dirty="0">
                <a:solidFill>
                  <a:srgbClr val="00B050"/>
                </a:solidFill>
              </a:rPr>
              <a:t>a la </a:t>
            </a:r>
            <a:r>
              <a:rPr lang="en" sz="2700" dirty="0"/>
              <a:t>tienda?</a:t>
            </a:r>
            <a:endParaRPr sz="27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4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 says:</a:t>
            </a:r>
            <a:endParaRPr/>
          </a:p>
        </p:txBody>
      </p:sp>
      <p:sp>
        <p:nvSpPr>
          <p:cNvPr id="973" name="Google Shape;973;p141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0" dirty="0">
                <a:solidFill>
                  <a:srgbClr val="1155CC"/>
                </a:solidFill>
              </a:rPr>
              <a:t>¿</a:t>
            </a:r>
            <a:r>
              <a:rPr lang="en" sz="2700" dirty="0">
                <a:solidFill>
                  <a:srgbClr val="1155CC"/>
                </a:solidFill>
              </a:rPr>
              <a:t>Cómo vas </a:t>
            </a:r>
            <a:r>
              <a:rPr lang="en" sz="2700" dirty="0">
                <a:solidFill>
                  <a:srgbClr val="00B050"/>
                </a:solidFill>
              </a:rPr>
              <a:t>a la </a:t>
            </a:r>
            <a:r>
              <a:rPr lang="en" sz="2700" b="0" dirty="0">
                <a:solidFill>
                  <a:srgbClr val="000000"/>
                </a:solidFill>
              </a:rPr>
              <a:t>casa?</a:t>
            </a:r>
            <a:endParaRPr sz="2700" b="0" dirty="0">
              <a:solidFill>
                <a:srgbClr val="000000"/>
              </a:solidFill>
            </a:endParaRPr>
          </a:p>
        </p:txBody>
      </p:sp>
      <p:sp>
        <p:nvSpPr>
          <p:cNvPr id="974" name="Google Shape;974;p14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CC3300"/>
                </a:solidFill>
              </a:rPr>
              <a:t>Voy en</a:t>
            </a:r>
            <a:r>
              <a:rPr lang="en" sz="2700" b="0" dirty="0">
                <a:solidFill>
                  <a:srgbClr val="CC3300"/>
                </a:solidFill>
              </a:rPr>
              <a:t> </a:t>
            </a:r>
            <a:r>
              <a:rPr lang="en" sz="2700" b="0" dirty="0">
                <a:solidFill>
                  <a:srgbClr val="000000"/>
                </a:solidFill>
              </a:rPr>
              <a:t>carro.</a:t>
            </a:r>
            <a:endParaRPr sz="2700" b="0" dirty="0">
              <a:solidFill>
                <a:srgbClr val="000000"/>
              </a:solidFill>
            </a:endParaRPr>
          </a:p>
        </p:txBody>
      </p:sp>
      <p:pic>
        <p:nvPicPr>
          <p:cNvPr id="975" name="Google Shape;975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675" y="1990600"/>
            <a:ext cx="3657600" cy="2962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6971" y="2411575"/>
            <a:ext cx="2743200" cy="2259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142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0" dirty="0">
                <a:solidFill>
                  <a:srgbClr val="1155CC"/>
                </a:solidFill>
              </a:rPr>
              <a:t>¿</a:t>
            </a:r>
            <a:r>
              <a:rPr lang="en" sz="2700" dirty="0">
                <a:solidFill>
                  <a:srgbClr val="1155CC"/>
                </a:solidFill>
              </a:rPr>
              <a:t>Cómo </a:t>
            </a:r>
            <a:r>
              <a:rPr lang="en" sz="2700" dirty="0">
                <a:solidFill>
                  <a:srgbClr val="00B050"/>
                </a:solidFill>
              </a:rPr>
              <a:t>vas a la </a:t>
            </a:r>
            <a:r>
              <a:rPr lang="en" sz="2700" b="0" dirty="0">
                <a:solidFill>
                  <a:srgbClr val="000000"/>
                </a:solidFill>
              </a:rPr>
              <a:t>iglesia?</a:t>
            </a:r>
            <a:endParaRPr sz="2700" b="0" dirty="0">
              <a:solidFill>
                <a:srgbClr val="000000"/>
              </a:solidFill>
            </a:endParaRPr>
          </a:p>
        </p:txBody>
      </p:sp>
      <p:pic>
        <p:nvPicPr>
          <p:cNvPr id="982" name="Google Shape;982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950" y="1990600"/>
            <a:ext cx="3657600" cy="2798064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14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 says:</a:t>
            </a:r>
            <a:endParaRPr/>
          </a:p>
        </p:txBody>
      </p:sp>
      <p:pic>
        <p:nvPicPr>
          <p:cNvPr id="984" name="Google Shape;984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7816" y="2290894"/>
            <a:ext cx="2743200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14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/>
            <a:r>
              <a:rPr lang="en" sz="2700" dirty="0">
                <a:solidFill>
                  <a:srgbClr val="CC3300"/>
                </a:solidFill>
              </a:rPr>
              <a:t>Voy en</a:t>
            </a:r>
            <a:r>
              <a:rPr lang="en" sz="2700" b="0" dirty="0">
                <a:solidFill>
                  <a:srgbClr val="CC3300"/>
                </a:solidFill>
              </a:rPr>
              <a:t> </a:t>
            </a:r>
            <a:r>
              <a:rPr lang="en" sz="2700" b="0" dirty="0" smtClean="0">
                <a:solidFill>
                  <a:srgbClr val="000000"/>
                </a:solidFill>
              </a:rPr>
              <a:t>taxi</a:t>
            </a:r>
            <a:r>
              <a:rPr lang="en" sz="2700" b="0" dirty="0">
                <a:solidFill>
                  <a:srgbClr val="000000"/>
                </a:solidFill>
              </a:rPr>
              <a:t>.</a:t>
            </a:r>
            <a:endParaRPr sz="2700" b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14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 says:</a:t>
            </a:r>
            <a:endParaRPr/>
          </a:p>
        </p:txBody>
      </p:sp>
      <p:sp>
        <p:nvSpPr>
          <p:cNvPr id="991" name="Google Shape;991;p143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 b="0" dirty="0">
                <a:solidFill>
                  <a:srgbClr val="1155CC"/>
                </a:solidFill>
              </a:rPr>
              <a:t>¿</a:t>
            </a:r>
            <a:r>
              <a:rPr lang="en" sz="2700" dirty="0">
                <a:solidFill>
                  <a:srgbClr val="1155CC"/>
                </a:solidFill>
              </a:rPr>
              <a:t>Cómo vas </a:t>
            </a:r>
            <a:r>
              <a:rPr lang="en" sz="2700" dirty="0">
                <a:solidFill>
                  <a:srgbClr val="7030A0"/>
                </a:solidFill>
              </a:rPr>
              <a:t>al</a:t>
            </a:r>
            <a:r>
              <a:rPr lang="en" sz="2700" b="0" dirty="0">
                <a:solidFill>
                  <a:srgbClr val="1155CC"/>
                </a:solidFill>
              </a:rPr>
              <a:t> </a:t>
            </a:r>
            <a:r>
              <a:rPr lang="en" sz="2700" b="0" dirty="0">
                <a:solidFill>
                  <a:srgbClr val="000000"/>
                </a:solidFill>
              </a:rPr>
              <a:t>restaurante?</a:t>
            </a:r>
            <a:endParaRPr sz="2700" b="0" dirty="0">
              <a:solidFill>
                <a:srgbClr val="000000"/>
              </a:solidFill>
            </a:endParaRPr>
          </a:p>
        </p:txBody>
      </p:sp>
      <p:pic>
        <p:nvPicPr>
          <p:cNvPr id="992" name="Google Shape;992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950" y="1914400"/>
            <a:ext cx="3657600" cy="318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8266" y="2268269"/>
            <a:ext cx="2743200" cy="1990725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14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/>
            <a:r>
              <a:rPr lang="en" sz="2700" dirty="0">
                <a:solidFill>
                  <a:srgbClr val="CC3300"/>
                </a:solidFill>
              </a:rPr>
              <a:t>Voy en</a:t>
            </a:r>
            <a:r>
              <a:rPr lang="en" sz="2700" b="0" dirty="0">
                <a:solidFill>
                  <a:srgbClr val="CC3300"/>
                </a:solidFill>
              </a:rPr>
              <a:t> </a:t>
            </a:r>
            <a:r>
              <a:rPr lang="en" sz="2700" b="0" dirty="0" smtClean="0">
                <a:solidFill>
                  <a:srgbClr val="000000"/>
                </a:solidFill>
              </a:rPr>
              <a:t>maxi</a:t>
            </a:r>
            <a:r>
              <a:rPr lang="en" sz="2700" b="0" dirty="0">
                <a:solidFill>
                  <a:srgbClr val="000000"/>
                </a:solidFill>
              </a:rPr>
              <a:t>.</a:t>
            </a:r>
            <a:endParaRPr sz="2700" b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44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0" dirty="0">
                <a:solidFill>
                  <a:srgbClr val="1155CC"/>
                </a:solidFill>
              </a:rPr>
              <a:t>¿</a:t>
            </a:r>
            <a:r>
              <a:rPr lang="en" sz="2700" dirty="0">
                <a:solidFill>
                  <a:srgbClr val="1155CC"/>
                </a:solidFill>
              </a:rPr>
              <a:t>Cómo vas </a:t>
            </a:r>
            <a:r>
              <a:rPr lang="en" sz="2700" dirty="0">
                <a:solidFill>
                  <a:srgbClr val="7030A0"/>
                </a:solidFill>
              </a:rPr>
              <a:t>al </a:t>
            </a:r>
            <a:r>
              <a:rPr lang="en" sz="2700" b="0" dirty="0"/>
              <a:t>banco</a:t>
            </a:r>
            <a:r>
              <a:rPr lang="en" sz="2700" b="0" dirty="0">
                <a:solidFill>
                  <a:srgbClr val="000000"/>
                </a:solidFill>
              </a:rPr>
              <a:t>?</a:t>
            </a:r>
            <a:endParaRPr sz="2700" b="0" dirty="0">
              <a:solidFill>
                <a:srgbClr val="000000"/>
              </a:solidFill>
            </a:endParaRPr>
          </a:p>
        </p:txBody>
      </p:sp>
      <p:pic>
        <p:nvPicPr>
          <p:cNvPr id="1000" name="Google Shape;1000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350" y="2295400"/>
            <a:ext cx="3657600" cy="2143886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14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 says:</a:t>
            </a:r>
            <a:endParaRPr/>
          </a:p>
        </p:txBody>
      </p:sp>
      <p:pic>
        <p:nvPicPr>
          <p:cNvPr id="1002" name="Google Shape;1002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1850" y="2191572"/>
            <a:ext cx="2743200" cy="2323993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14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/>
            <a:r>
              <a:rPr lang="en" sz="2700" dirty="0">
                <a:solidFill>
                  <a:srgbClr val="CC3300"/>
                </a:solidFill>
              </a:rPr>
              <a:t>Voy en</a:t>
            </a:r>
            <a:r>
              <a:rPr lang="en" sz="2700" b="0" dirty="0">
                <a:solidFill>
                  <a:srgbClr val="CC3300"/>
                </a:solidFill>
              </a:rPr>
              <a:t> </a:t>
            </a:r>
            <a:r>
              <a:rPr lang="en" sz="2700" b="0" dirty="0" smtClean="0">
                <a:solidFill>
                  <a:srgbClr val="000000"/>
                </a:solidFill>
              </a:rPr>
              <a:t>bicicleta</a:t>
            </a:r>
            <a:r>
              <a:rPr lang="en" sz="2700" b="0" dirty="0">
                <a:solidFill>
                  <a:srgbClr val="000000"/>
                </a:solidFill>
              </a:rPr>
              <a:t>.</a:t>
            </a:r>
            <a:endParaRPr sz="2700" b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45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0" dirty="0">
                <a:solidFill>
                  <a:srgbClr val="1155CC"/>
                </a:solidFill>
              </a:rPr>
              <a:t>¿</a:t>
            </a:r>
            <a:r>
              <a:rPr lang="en" sz="2700" dirty="0">
                <a:solidFill>
                  <a:srgbClr val="1155CC"/>
                </a:solidFill>
              </a:rPr>
              <a:t>Cómo vas </a:t>
            </a:r>
            <a:r>
              <a:rPr lang="en" sz="2700" dirty="0">
                <a:solidFill>
                  <a:srgbClr val="00B050"/>
                </a:solidFill>
              </a:rPr>
              <a:t>a la </a:t>
            </a:r>
            <a:r>
              <a:rPr lang="en" sz="2700" b="0" dirty="0">
                <a:solidFill>
                  <a:srgbClr val="000000"/>
                </a:solidFill>
              </a:rPr>
              <a:t>tienda?</a:t>
            </a:r>
            <a:endParaRPr sz="2700" b="0" dirty="0">
              <a:solidFill>
                <a:srgbClr val="000000"/>
              </a:solidFill>
            </a:endParaRPr>
          </a:p>
        </p:txBody>
      </p:sp>
      <p:pic>
        <p:nvPicPr>
          <p:cNvPr id="1009" name="Google Shape;1009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675" y="2294725"/>
            <a:ext cx="3657600" cy="2143886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145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 says:</a:t>
            </a:r>
            <a:endParaRPr/>
          </a:p>
        </p:txBody>
      </p:sp>
      <p:sp>
        <p:nvSpPr>
          <p:cNvPr id="1011" name="Google Shape;1011;p145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/>
            <a:r>
              <a:rPr lang="en" sz="2700" dirty="0">
                <a:solidFill>
                  <a:schemeClr val="accent4">
                    <a:lumMod val="75000"/>
                  </a:schemeClr>
                </a:solidFill>
              </a:rPr>
              <a:t>Voy </a:t>
            </a:r>
            <a:r>
              <a:rPr lang="en" sz="2700" dirty="0" smtClean="0">
                <a:solidFill>
                  <a:schemeClr val="accent4">
                    <a:lumMod val="75000"/>
                  </a:schemeClr>
                </a:solidFill>
              </a:rPr>
              <a:t>a </a:t>
            </a:r>
            <a:r>
              <a:rPr lang="en" sz="2700" dirty="0">
                <a:solidFill>
                  <a:schemeClr val="tx1"/>
                </a:solidFill>
              </a:rPr>
              <a:t>pie</a:t>
            </a:r>
            <a:r>
              <a:rPr lang="en" sz="2700" b="0" dirty="0">
                <a:solidFill>
                  <a:srgbClr val="000000"/>
                </a:solidFill>
              </a:rPr>
              <a:t>.</a:t>
            </a:r>
            <a:endParaRPr sz="2700" b="0" dirty="0">
              <a:solidFill>
                <a:srgbClr val="000000"/>
              </a:solidFill>
            </a:endParaRPr>
          </a:p>
        </p:txBody>
      </p:sp>
      <p:pic>
        <p:nvPicPr>
          <p:cNvPr id="1012" name="Google Shape;1012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6273" y="1989925"/>
            <a:ext cx="2743200" cy="2960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46"/>
          <p:cNvSpPr txBox="1">
            <a:spLocks noGrp="1"/>
          </p:cNvSpPr>
          <p:nvPr>
            <p:ph type="ctrTitle"/>
          </p:nvPr>
        </p:nvSpPr>
        <p:spPr>
          <a:xfrm>
            <a:off x="358727" y="1684431"/>
            <a:ext cx="39882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 sz="4500" b="1" cap="none">
                <a:latin typeface="Calibri"/>
                <a:ea typeface="Calibri"/>
                <a:cs typeface="Calibri"/>
                <a:sym typeface="Calibri"/>
              </a:rPr>
              <a:t>Vamos </a:t>
            </a:r>
            <a:br>
              <a:rPr lang="en" sz="4500" b="1" cap="none">
                <a:latin typeface="Calibri"/>
                <a:ea typeface="Calibri"/>
                <a:cs typeface="Calibri"/>
                <a:sym typeface="Calibri"/>
              </a:rPr>
            </a:br>
            <a:r>
              <a:rPr lang="en" sz="4500" b="1" cap="none">
                <a:latin typeface="Calibri"/>
                <a:ea typeface="Calibri"/>
                <a:cs typeface="Calibri"/>
                <a:sym typeface="Calibri"/>
              </a:rPr>
              <a:t>a </a:t>
            </a:r>
            <a:br>
              <a:rPr lang="en" sz="4500" b="1" cap="none">
                <a:latin typeface="Calibri"/>
                <a:ea typeface="Calibri"/>
                <a:cs typeface="Calibri"/>
                <a:sym typeface="Calibri"/>
              </a:rPr>
            </a:br>
            <a:r>
              <a:rPr lang="en" sz="4500" b="1" cap="none">
                <a:latin typeface="Calibri"/>
                <a:ea typeface="Calibri"/>
                <a:cs typeface="Calibri"/>
                <a:sym typeface="Calibri"/>
              </a:rPr>
              <a:t>repasar.</a:t>
            </a:r>
            <a:endParaRPr sz="4500" b="1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9" name="Google Shape;1019;p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8541" y="1309363"/>
            <a:ext cx="3720099" cy="2737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4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dirty="0">
                <a:solidFill>
                  <a:srgbClr val="000000"/>
                </a:solidFill>
              </a:rPr>
              <a:t>To say how </a:t>
            </a:r>
            <a:r>
              <a:rPr lang="en" sz="3000" dirty="0" smtClean="0">
                <a:solidFill>
                  <a:srgbClr val="000000"/>
                </a:solidFill>
              </a:rPr>
              <a:t>you go </a:t>
            </a:r>
            <a:r>
              <a:rPr lang="en" sz="3000" dirty="0">
                <a:solidFill>
                  <a:srgbClr val="000000"/>
                </a:solidFill>
              </a:rPr>
              <a:t>to places in </a:t>
            </a:r>
            <a:r>
              <a:rPr lang="en" sz="3000" dirty="0" smtClean="0">
                <a:solidFill>
                  <a:srgbClr val="000000"/>
                </a:solidFill>
              </a:rPr>
              <a:t>your </a:t>
            </a:r>
            <a:r>
              <a:rPr lang="en" sz="3000" dirty="0">
                <a:solidFill>
                  <a:srgbClr val="000000"/>
                </a:solidFill>
              </a:rPr>
              <a:t>neighbourhood...</a:t>
            </a:r>
            <a:endParaRPr sz="3100" dirty="0">
              <a:solidFill>
                <a:srgbClr val="000000"/>
              </a:solidFill>
            </a:endParaRPr>
          </a:p>
        </p:txBody>
      </p:sp>
      <p:graphicFrame>
        <p:nvGraphicFramePr>
          <p:cNvPr id="1025" name="Google Shape;1025;p147"/>
          <p:cNvGraphicFramePr/>
          <p:nvPr>
            <p:extLst>
              <p:ext uri="{D42A27DB-BD31-4B8C-83A1-F6EECF244321}">
                <p14:modId xmlns:p14="http://schemas.microsoft.com/office/powerpoint/2010/main" val="2204517896"/>
              </p:ext>
            </p:extLst>
          </p:nvPr>
        </p:nvGraphicFramePr>
        <p:xfrm>
          <a:off x="3437813" y="827125"/>
          <a:ext cx="4144875" cy="3796626"/>
        </p:xfrm>
        <a:graphic>
          <a:graphicData uri="http://schemas.openxmlformats.org/drawingml/2006/table">
            <a:tbl>
              <a:tblPr>
                <a:noFill/>
                <a:tableStyleId>{0D6AF7DE-6447-4ABF-80C2-DCDD99C6B99F}</a:tableStyleId>
              </a:tblPr>
              <a:tblGrid>
                <a:gridCol w="1381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8725">
                <a:tc row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 smtClean="0">
                          <a:solidFill>
                            <a:srgbClr val="CC3300"/>
                          </a:solidFill>
                          <a:latin typeface="Calibri" panose="020F0502020204030204" pitchFamily="34" charset="0"/>
                        </a:rPr>
                        <a:t>Voy en</a:t>
                      </a:r>
                      <a:endParaRPr sz="2400" b="1" dirty="0">
                        <a:latin typeface="Calibri" panose="020F050202020403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carro</a:t>
                      </a:r>
                      <a:endParaRPr sz="2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taxi</a:t>
                      </a:r>
                      <a:endParaRPr sz="2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4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maxi</a:t>
                      </a:r>
                      <a:endParaRPr sz="2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9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bicicleta</a:t>
                      </a:r>
                      <a:endParaRPr sz="2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9475">
                <a:tc>
                  <a:txBody>
                    <a:bodyPr/>
                    <a:lstStyle/>
                    <a:p>
                      <a:pPr algn="ctr"/>
                      <a:r>
                        <a:rPr lang="en" sz="2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</a:rPr>
                        <a:t>Voy </a:t>
                      </a:r>
                      <a:r>
                        <a:rPr lang="en" sz="2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</a:t>
                      </a:r>
                      <a:endParaRPr lang="en-US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pie</a:t>
                      </a:r>
                      <a:endParaRPr sz="2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6" name="Google Shape;1026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8800" y="2525188"/>
            <a:ext cx="1157549" cy="57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6925" y="1785076"/>
            <a:ext cx="1161288" cy="576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1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6925" y="3267010"/>
            <a:ext cx="1161288" cy="57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1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6925" y="928476"/>
            <a:ext cx="1053699" cy="6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1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03123" y="3927042"/>
            <a:ext cx="1161300" cy="663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81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8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400"/>
              <a:t>La casa</a:t>
            </a:r>
            <a:endParaRPr sz="4400"/>
          </a:p>
        </p:txBody>
      </p:sp>
      <p:pic>
        <p:nvPicPr>
          <p:cNvPr id="556" name="Google Shape;556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5996" y="1432725"/>
            <a:ext cx="4572000" cy="274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48"/>
          <p:cNvSpPr txBox="1">
            <a:spLocks noGrp="1"/>
          </p:cNvSpPr>
          <p:nvPr>
            <p:ph type="ctrTitle"/>
          </p:nvPr>
        </p:nvSpPr>
        <p:spPr>
          <a:xfrm>
            <a:off x="1274885" y="505684"/>
            <a:ext cx="6831000" cy="23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500"/>
              <a:buFont typeface="Calibri"/>
              <a:buNone/>
            </a:pPr>
            <a:r>
              <a:rPr lang="en" sz="4500" b="1">
                <a:latin typeface="Calibri"/>
                <a:ea typeface="Calibri"/>
                <a:cs typeface="Calibri"/>
                <a:sym typeface="Calibri"/>
              </a:rPr>
              <a:t>Actividad </a:t>
            </a:r>
            <a:r>
              <a:rPr lang="en" sz="4500" b="1"/>
              <a:t>3</a:t>
            </a:r>
            <a:endParaRPr sz="45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7" name="Google Shape;1037;p1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4797" y="1160584"/>
            <a:ext cx="3090546" cy="3001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4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How would Anna say she </a:t>
            </a:r>
            <a:r>
              <a:rPr lang="en" sz="4400" dirty="0" smtClean="0"/>
              <a:t>goes </a:t>
            </a:r>
            <a:r>
              <a:rPr lang="en" sz="4400" dirty="0"/>
              <a:t>to these places?</a:t>
            </a:r>
            <a:endParaRPr sz="4400" dirty="0"/>
          </a:p>
        </p:txBody>
      </p:sp>
      <p:sp>
        <p:nvSpPr>
          <p:cNvPr id="1043" name="Google Shape;1043;p149"/>
          <p:cNvSpPr txBox="1"/>
          <p:nvPr/>
        </p:nvSpPr>
        <p:spPr>
          <a:xfrm>
            <a:off x="219800" y="1412350"/>
            <a:ext cx="1505400" cy="12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4" name="Google Shape;1044;p14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/>
              <a:t>For a clue, look at the image of the mode of transport provided.</a:t>
            </a:r>
            <a:endParaRPr sz="2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/>
              <a:t>What would Anna say </a:t>
            </a:r>
            <a:r>
              <a:rPr lang="en" sz="2400" u="sng"/>
              <a:t>in Spanish</a:t>
            </a:r>
            <a:r>
              <a:rPr lang="en" sz="2400"/>
              <a:t>?</a:t>
            </a:r>
            <a:endParaRPr sz="2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45" name="Google Shape;1045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800" y="1356731"/>
            <a:ext cx="4114801" cy="3288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15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 </a:t>
            </a:r>
            <a:endParaRPr/>
          </a:p>
        </p:txBody>
      </p:sp>
      <p:sp>
        <p:nvSpPr>
          <p:cNvPr id="1051" name="Google Shape;1051;p150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dirty="0">
                <a:solidFill>
                  <a:srgbClr val="1155CC"/>
                </a:solidFill>
              </a:rPr>
              <a:t>¿</a:t>
            </a:r>
            <a:r>
              <a:rPr lang="en" sz="3000" dirty="0">
                <a:solidFill>
                  <a:srgbClr val="1155CC"/>
                </a:solidFill>
              </a:rPr>
              <a:t>Cómo vas </a:t>
            </a:r>
            <a:r>
              <a:rPr lang="en" sz="3000" dirty="0">
                <a:solidFill>
                  <a:srgbClr val="7030A0"/>
                </a:solidFill>
              </a:rPr>
              <a:t>al</a:t>
            </a:r>
            <a:r>
              <a:rPr lang="en" sz="3000" dirty="0">
                <a:solidFill>
                  <a:srgbClr val="1155CC"/>
                </a:solidFill>
              </a:rPr>
              <a:t> </a:t>
            </a:r>
            <a:r>
              <a:rPr lang="en" sz="3000" b="0" dirty="0">
                <a:solidFill>
                  <a:srgbClr val="000000"/>
                </a:solidFill>
              </a:rPr>
              <a:t>parque?</a:t>
            </a:r>
            <a:endParaRPr sz="3000" b="0" dirty="0">
              <a:solidFill>
                <a:srgbClr val="000000"/>
              </a:solidFill>
            </a:endParaRPr>
          </a:p>
        </p:txBody>
      </p:sp>
      <p:sp>
        <p:nvSpPr>
          <p:cNvPr id="1052" name="Google Shape;1052;p15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/>
            <a:r>
              <a:rPr lang="en" sz="3200" dirty="0">
                <a:solidFill>
                  <a:srgbClr val="CC3300"/>
                </a:solidFill>
              </a:rPr>
              <a:t>Voy </a:t>
            </a:r>
            <a:r>
              <a:rPr lang="en" sz="3200" dirty="0" smtClean="0">
                <a:solidFill>
                  <a:srgbClr val="CC3300"/>
                </a:solidFill>
              </a:rPr>
              <a:t>en</a:t>
            </a:r>
            <a:r>
              <a:rPr lang="en" sz="3200" b="0" dirty="0" smtClean="0">
                <a:solidFill>
                  <a:srgbClr val="CC3300"/>
                </a:solidFill>
              </a:rPr>
              <a:t> </a:t>
            </a:r>
            <a:r>
              <a:rPr lang="en" sz="3000" b="0" dirty="0" smtClean="0">
                <a:solidFill>
                  <a:srgbClr val="000000"/>
                </a:solidFill>
              </a:rPr>
              <a:t>bicicleta</a:t>
            </a:r>
            <a:r>
              <a:rPr lang="en" sz="3000" b="0" dirty="0">
                <a:solidFill>
                  <a:srgbClr val="000000"/>
                </a:solidFill>
              </a:rPr>
              <a:t>.</a:t>
            </a:r>
            <a:endParaRPr sz="3000" b="0" dirty="0">
              <a:solidFill>
                <a:srgbClr val="000000"/>
              </a:solidFill>
            </a:endParaRPr>
          </a:p>
        </p:txBody>
      </p:sp>
      <p:pic>
        <p:nvPicPr>
          <p:cNvPr id="1053" name="Google Shape;1053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7050" y="2191572"/>
            <a:ext cx="2743200" cy="2323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800" y="1929288"/>
            <a:ext cx="3657600" cy="3071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5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</a:t>
            </a:r>
            <a:endParaRPr/>
          </a:p>
        </p:txBody>
      </p:sp>
      <p:sp>
        <p:nvSpPr>
          <p:cNvPr id="1060" name="Google Shape;1060;p151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dirty="0">
                <a:solidFill>
                  <a:srgbClr val="1155CC"/>
                </a:solidFill>
              </a:rPr>
              <a:t>¿</a:t>
            </a:r>
            <a:r>
              <a:rPr lang="en" sz="3000" dirty="0">
                <a:solidFill>
                  <a:srgbClr val="1155CC"/>
                </a:solidFill>
              </a:rPr>
              <a:t>Cómo vas </a:t>
            </a:r>
            <a:r>
              <a:rPr lang="en" sz="3000" dirty="0">
                <a:solidFill>
                  <a:srgbClr val="7030A0"/>
                </a:solidFill>
              </a:rPr>
              <a:t>al</a:t>
            </a:r>
            <a:r>
              <a:rPr lang="en" sz="3000" dirty="0">
                <a:solidFill>
                  <a:srgbClr val="741B47"/>
                </a:solidFill>
              </a:rPr>
              <a:t> </a:t>
            </a:r>
            <a:r>
              <a:rPr lang="en" sz="3000" b="0" dirty="0">
                <a:solidFill>
                  <a:srgbClr val="000000"/>
                </a:solidFill>
              </a:rPr>
              <a:t>supermercado?</a:t>
            </a:r>
            <a:endParaRPr sz="3000" b="0" dirty="0">
              <a:solidFill>
                <a:srgbClr val="000000"/>
              </a:solidFill>
            </a:endParaRPr>
          </a:p>
        </p:txBody>
      </p:sp>
      <p:sp>
        <p:nvSpPr>
          <p:cNvPr id="1061" name="Google Shape;1061;p15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/>
            <a:r>
              <a:rPr lang="en" sz="3200" dirty="0">
                <a:solidFill>
                  <a:srgbClr val="CC3300"/>
                </a:solidFill>
              </a:rPr>
              <a:t>Voy en</a:t>
            </a:r>
            <a:r>
              <a:rPr lang="en" sz="3200" b="0" dirty="0">
                <a:solidFill>
                  <a:srgbClr val="CC3300"/>
                </a:solidFill>
              </a:rPr>
              <a:t> </a:t>
            </a:r>
            <a:r>
              <a:rPr lang="en" sz="3000" b="0" dirty="0" smtClean="0">
                <a:solidFill>
                  <a:srgbClr val="000000"/>
                </a:solidFill>
              </a:rPr>
              <a:t>carro</a:t>
            </a:r>
            <a:r>
              <a:rPr lang="en" sz="3000" b="0" dirty="0">
                <a:solidFill>
                  <a:srgbClr val="000000"/>
                </a:solidFill>
              </a:rPr>
              <a:t>.</a:t>
            </a:r>
            <a:endParaRPr sz="3000" b="0" dirty="0">
              <a:solidFill>
                <a:srgbClr val="000000"/>
              </a:solidFill>
            </a:endParaRPr>
          </a:p>
        </p:txBody>
      </p:sp>
      <p:pic>
        <p:nvPicPr>
          <p:cNvPr id="1062" name="Google Shape;1062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1000" y="1929288"/>
            <a:ext cx="3657600" cy="3071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6971" y="2259175"/>
            <a:ext cx="2743200" cy="2259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5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</a:t>
            </a:r>
            <a:endParaRPr/>
          </a:p>
        </p:txBody>
      </p:sp>
      <p:sp>
        <p:nvSpPr>
          <p:cNvPr id="1069" name="Google Shape;1069;p152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0" dirty="0">
                <a:solidFill>
                  <a:srgbClr val="1155CC"/>
                </a:solidFill>
              </a:rPr>
              <a:t>¿</a:t>
            </a:r>
            <a:r>
              <a:rPr lang="en" sz="2900" dirty="0">
                <a:solidFill>
                  <a:srgbClr val="1155CC"/>
                </a:solidFill>
              </a:rPr>
              <a:t>Cómo vas </a:t>
            </a:r>
            <a:r>
              <a:rPr lang="en" sz="2900" dirty="0">
                <a:solidFill>
                  <a:srgbClr val="00B050"/>
                </a:solidFill>
              </a:rPr>
              <a:t>a la </a:t>
            </a:r>
            <a:r>
              <a:rPr lang="en" sz="2900" b="0" dirty="0">
                <a:solidFill>
                  <a:srgbClr val="000000"/>
                </a:solidFill>
              </a:rPr>
              <a:t>escuela?</a:t>
            </a:r>
            <a:endParaRPr sz="2900" b="0" dirty="0">
              <a:solidFill>
                <a:srgbClr val="000000"/>
              </a:solidFill>
            </a:endParaRPr>
          </a:p>
        </p:txBody>
      </p:sp>
      <p:sp>
        <p:nvSpPr>
          <p:cNvPr id="1070" name="Google Shape;1070;p15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/>
            <a:r>
              <a:rPr lang="en" sz="3200" dirty="0">
                <a:solidFill>
                  <a:srgbClr val="CC3300"/>
                </a:solidFill>
              </a:rPr>
              <a:t>Voy en</a:t>
            </a:r>
            <a:r>
              <a:rPr lang="en" sz="3200" b="0" dirty="0">
                <a:solidFill>
                  <a:srgbClr val="CC3300"/>
                </a:solidFill>
              </a:rPr>
              <a:t> </a:t>
            </a:r>
            <a:r>
              <a:rPr lang="en" sz="3000" b="0" dirty="0" smtClean="0">
                <a:solidFill>
                  <a:srgbClr val="000000"/>
                </a:solidFill>
              </a:rPr>
              <a:t>maxi</a:t>
            </a:r>
            <a:r>
              <a:rPr lang="en" sz="3000" b="0" dirty="0">
                <a:solidFill>
                  <a:srgbClr val="000000"/>
                </a:solidFill>
              </a:rPr>
              <a:t>.</a:t>
            </a:r>
            <a:endParaRPr sz="3000" b="0" dirty="0">
              <a:solidFill>
                <a:srgbClr val="000000"/>
              </a:solidFill>
            </a:endParaRPr>
          </a:p>
        </p:txBody>
      </p:sp>
      <p:pic>
        <p:nvPicPr>
          <p:cNvPr id="1071" name="Google Shape;1071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5400" y="2419347"/>
            <a:ext cx="2743200" cy="199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800" y="1929288"/>
            <a:ext cx="3657600" cy="3071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15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4.</a:t>
            </a:r>
            <a:r>
              <a:rPr lang="en" sz="3400" dirty="0"/>
              <a:t> </a:t>
            </a:r>
            <a:endParaRPr sz="3400" dirty="0"/>
          </a:p>
        </p:txBody>
      </p:sp>
      <p:sp>
        <p:nvSpPr>
          <p:cNvPr id="1078" name="Google Shape;1078;p153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dirty="0">
                <a:solidFill>
                  <a:srgbClr val="1155CC"/>
                </a:solidFill>
              </a:rPr>
              <a:t>¿</a:t>
            </a:r>
            <a:r>
              <a:rPr lang="en" sz="3000" dirty="0">
                <a:solidFill>
                  <a:srgbClr val="1155CC"/>
                </a:solidFill>
              </a:rPr>
              <a:t>Cómo vas </a:t>
            </a:r>
            <a:r>
              <a:rPr lang="en" sz="3000" dirty="0">
                <a:solidFill>
                  <a:srgbClr val="00B050"/>
                </a:solidFill>
              </a:rPr>
              <a:t>a la </a:t>
            </a:r>
            <a:r>
              <a:rPr lang="en" sz="3000" b="0" dirty="0">
                <a:solidFill>
                  <a:srgbClr val="000000"/>
                </a:solidFill>
              </a:rPr>
              <a:t>casa?</a:t>
            </a:r>
            <a:endParaRPr sz="3000" b="0" dirty="0">
              <a:solidFill>
                <a:srgbClr val="000000"/>
              </a:solidFill>
            </a:endParaRPr>
          </a:p>
        </p:txBody>
      </p:sp>
      <p:sp>
        <p:nvSpPr>
          <p:cNvPr id="1079" name="Google Shape;1079;p15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/>
            <a:r>
              <a:rPr lang="en" sz="3200" dirty="0" smtClean="0">
                <a:solidFill>
                  <a:schemeClr val="accent4">
                    <a:lumMod val="75000"/>
                  </a:schemeClr>
                </a:solidFill>
              </a:rPr>
              <a:t>Voy</a:t>
            </a:r>
            <a:r>
              <a:rPr lang="en" sz="3000" b="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" sz="3000" dirty="0">
                <a:solidFill>
                  <a:schemeClr val="accent4">
                    <a:lumMod val="75000"/>
                  </a:schemeClr>
                </a:solidFill>
              </a:rPr>
              <a:t>a </a:t>
            </a:r>
            <a:r>
              <a:rPr lang="en" sz="3000" dirty="0">
                <a:solidFill>
                  <a:schemeClr val="tx1"/>
                </a:solidFill>
              </a:rPr>
              <a:t>pie.</a:t>
            </a:r>
            <a:endParaRPr sz="3000" dirty="0">
              <a:solidFill>
                <a:schemeClr val="tx1"/>
              </a:solidFill>
            </a:endParaRPr>
          </a:p>
        </p:txBody>
      </p:sp>
      <p:pic>
        <p:nvPicPr>
          <p:cNvPr id="1080" name="Google Shape;1080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800" y="1929288"/>
            <a:ext cx="3657600" cy="3071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p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5216" y="2255072"/>
            <a:ext cx="2743200" cy="2258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Google Shape;1086;p15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2803073" y="300645"/>
            <a:ext cx="3880918" cy="439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pplau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8221" y="4533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157"/>
          <p:cNvSpPr txBox="1">
            <a:spLocks noGrp="1"/>
          </p:cNvSpPr>
          <p:nvPr>
            <p:ph type="ctrTitle"/>
          </p:nvPr>
        </p:nvSpPr>
        <p:spPr>
          <a:xfrm>
            <a:off x="358727" y="1684431"/>
            <a:ext cx="39882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 sz="4500" b="1" cap="none">
                <a:latin typeface="Calibri"/>
                <a:ea typeface="Calibri"/>
                <a:cs typeface="Calibri"/>
                <a:sym typeface="Calibri"/>
              </a:rPr>
              <a:t>Vamos </a:t>
            </a:r>
            <a:br>
              <a:rPr lang="en" sz="4500" b="1" cap="none">
                <a:latin typeface="Calibri"/>
                <a:ea typeface="Calibri"/>
                <a:cs typeface="Calibri"/>
                <a:sym typeface="Calibri"/>
              </a:rPr>
            </a:br>
            <a:r>
              <a:rPr lang="en" sz="4500" b="1" cap="none">
                <a:latin typeface="Calibri"/>
                <a:ea typeface="Calibri"/>
                <a:cs typeface="Calibri"/>
                <a:sym typeface="Calibri"/>
              </a:rPr>
              <a:t>a </a:t>
            </a:r>
            <a:br>
              <a:rPr lang="en" sz="4500" b="1" cap="none">
                <a:latin typeface="Calibri"/>
                <a:ea typeface="Calibri"/>
                <a:cs typeface="Calibri"/>
                <a:sym typeface="Calibri"/>
              </a:rPr>
            </a:br>
            <a:r>
              <a:rPr lang="en" sz="4500" b="1" cap="none">
                <a:latin typeface="Calibri"/>
                <a:ea typeface="Calibri"/>
                <a:cs typeface="Calibri"/>
                <a:sym typeface="Calibri"/>
              </a:rPr>
              <a:t>repasar.</a:t>
            </a:r>
            <a:endParaRPr sz="4500" b="1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9" name="Google Shape;1109;p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8541" y="1309363"/>
            <a:ext cx="3720099" cy="2737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1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400" dirty="0"/>
              <a:t>Los lugares en </a:t>
            </a:r>
            <a:r>
              <a:rPr lang="en" sz="4400" dirty="0" smtClean="0"/>
              <a:t>el </a:t>
            </a:r>
            <a:r>
              <a:rPr lang="en" sz="4400" dirty="0"/>
              <a:t>barrio</a:t>
            </a:r>
            <a:endParaRPr dirty="0"/>
          </a:p>
        </p:txBody>
      </p:sp>
      <p:graphicFrame>
        <p:nvGraphicFramePr>
          <p:cNvPr id="1115" name="Google Shape;1115;p158"/>
          <p:cNvGraphicFramePr/>
          <p:nvPr/>
        </p:nvGraphicFramePr>
        <p:xfrm>
          <a:off x="396100" y="1268025"/>
          <a:ext cx="8289700" cy="3102795"/>
        </p:xfrm>
        <a:graphic>
          <a:graphicData uri="http://schemas.openxmlformats.org/drawingml/2006/table">
            <a:tbl>
              <a:tblPr>
                <a:noFill/>
                <a:tableStyleId>{0D6AF7DE-6447-4ABF-80C2-DCDD99C6B99F}</a:tableStyleId>
              </a:tblPr>
              <a:tblGrid>
                <a:gridCol w="207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2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2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8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casa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 supermercado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escuela 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 banco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iglesia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 parque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9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tienda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 restaurante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16" name="Google Shape;1116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8347" y="1424850"/>
            <a:ext cx="1371600" cy="6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7475" y="2980444"/>
            <a:ext cx="1371600" cy="61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1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4325" y="2258856"/>
            <a:ext cx="1371600" cy="61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1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95450" y="1457125"/>
            <a:ext cx="1055950" cy="61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73850" y="3633725"/>
            <a:ext cx="1371600" cy="71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88350" y="2250969"/>
            <a:ext cx="1371600" cy="61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158"/>
          <p:cNvPicPr preferRelativeResize="0"/>
          <p:nvPr/>
        </p:nvPicPr>
        <p:blipFill rotWithShape="1">
          <a:blip r:embed="rId9">
            <a:alphaModFix/>
          </a:blip>
          <a:srcRect t="16465" b="18171"/>
          <a:stretch/>
        </p:blipFill>
        <p:spPr>
          <a:xfrm>
            <a:off x="7037475" y="3702050"/>
            <a:ext cx="1371600" cy="61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15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88350" y="2980447"/>
            <a:ext cx="1371599" cy="61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5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 b="1" dirty="0">
                <a:solidFill>
                  <a:srgbClr val="1155CC"/>
                </a:solidFill>
              </a:rPr>
              <a:t>¿Cómo vas </a:t>
            </a:r>
            <a:r>
              <a:rPr lang="en" sz="2700" b="1" dirty="0">
                <a:solidFill>
                  <a:srgbClr val="00B050"/>
                </a:solidFill>
              </a:rPr>
              <a:t>a la</a:t>
            </a:r>
            <a:r>
              <a:rPr lang="en" sz="2700" dirty="0">
                <a:solidFill>
                  <a:srgbClr val="00B050"/>
                </a:solidFill>
              </a:rPr>
              <a:t> </a:t>
            </a:r>
            <a:r>
              <a:rPr lang="en" sz="2700" dirty="0"/>
              <a:t>+ feminine name of place?</a:t>
            </a:r>
            <a:endParaRPr sz="27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7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 b="1" dirty="0">
                <a:solidFill>
                  <a:srgbClr val="1155CC"/>
                </a:solidFill>
              </a:rPr>
              <a:t>¿Cómo vas </a:t>
            </a:r>
            <a:r>
              <a:rPr lang="en" sz="2700" b="1" dirty="0">
                <a:solidFill>
                  <a:srgbClr val="7030A0"/>
                </a:solidFill>
              </a:rPr>
              <a:t>al</a:t>
            </a:r>
            <a:r>
              <a:rPr lang="en" sz="2700" dirty="0">
                <a:solidFill>
                  <a:srgbClr val="1155CC"/>
                </a:solidFill>
              </a:rPr>
              <a:t> </a:t>
            </a:r>
            <a:r>
              <a:rPr lang="en" sz="2700" dirty="0"/>
              <a:t>+ masculine name of place?</a:t>
            </a:r>
            <a:endParaRPr sz="2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000000"/>
              </a:solidFill>
            </a:endParaRPr>
          </a:p>
        </p:txBody>
      </p:sp>
      <p:pic>
        <p:nvPicPr>
          <p:cNvPr id="1129" name="Google Shape;1129;p159"/>
          <p:cNvPicPr preferRelativeResize="0"/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2790862" y="2656700"/>
            <a:ext cx="3562276" cy="20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0" name="Google Shape;1130;p15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To ask someone how s/he </a:t>
            </a:r>
            <a:r>
              <a:rPr lang="en" dirty="0" smtClean="0"/>
              <a:t>goes </a:t>
            </a:r>
            <a:r>
              <a:rPr lang="en" dirty="0"/>
              <a:t>to a place you ask: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8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La escuela</a:t>
            </a:r>
            <a:endParaRPr sz="4400"/>
          </a:p>
        </p:txBody>
      </p:sp>
      <p:pic>
        <p:nvPicPr>
          <p:cNvPr id="562" name="Google Shape;56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9175" y="1161122"/>
            <a:ext cx="4572000" cy="3570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4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dirty="0">
                <a:solidFill>
                  <a:srgbClr val="000000"/>
                </a:solidFill>
              </a:rPr>
              <a:t>To say how </a:t>
            </a:r>
            <a:r>
              <a:rPr lang="en" sz="3000" dirty="0" smtClean="0">
                <a:solidFill>
                  <a:srgbClr val="000000"/>
                </a:solidFill>
              </a:rPr>
              <a:t>you go </a:t>
            </a:r>
            <a:r>
              <a:rPr lang="en" sz="3000" dirty="0">
                <a:solidFill>
                  <a:srgbClr val="000000"/>
                </a:solidFill>
              </a:rPr>
              <a:t>to places in </a:t>
            </a:r>
            <a:r>
              <a:rPr lang="en" sz="3000" dirty="0" smtClean="0">
                <a:solidFill>
                  <a:srgbClr val="000000"/>
                </a:solidFill>
              </a:rPr>
              <a:t>your </a:t>
            </a:r>
            <a:r>
              <a:rPr lang="en" sz="3000" dirty="0">
                <a:solidFill>
                  <a:srgbClr val="000000"/>
                </a:solidFill>
              </a:rPr>
              <a:t>neighbourhood...</a:t>
            </a:r>
            <a:endParaRPr sz="3100" dirty="0">
              <a:solidFill>
                <a:srgbClr val="000000"/>
              </a:solidFill>
            </a:endParaRPr>
          </a:p>
        </p:txBody>
      </p:sp>
      <p:graphicFrame>
        <p:nvGraphicFramePr>
          <p:cNvPr id="1025" name="Google Shape;1025;p147"/>
          <p:cNvGraphicFramePr/>
          <p:nvPr>
            <p:extLst>
              <p:ext uri="{D42A27DB-BD31-4B8C-83A1-F6EECF244321}">
                <p14:modId xmlns:p14="http://schemas.microsoft.com/office/powerpoint/2010/main" val="2774452"/>
              </p:ext>
            </p:extLst>
          </p:nvPr>
        </p:nvGraphicFramePr>
        <p:xfrm>
          <a:off x="3437813" y="827125"/>
          <a:ext cx="4144875" cy="3796626"/>
        </p:xfrm>
        <a:graphic>
          <a:graphicData uri="http://schemas.openxmlformats.org/drawingml/2006/table">
            <a:tbl>
              <a:tblPr>
                <a:noFill/>
                <a:tableStyleId>{0D6AF7DE-6447-4ABF-80C2-DCDD99C6B99F}</a:tableStyleId>
              </a:tblPr>
              <a:tblGrid>
                <a:gridCol w="1381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8725">
                <a:tc row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 smtClean="0">
                          <a:solidFill>
                            <a:srgbClr val="CC3300"/>
                          </a:solidFill>
                          <a:latin typeface="Calibri" panose="020F0502020204030204" pitchFamily="34" charset="0"/>
                        </a:rPr>
                        <a:t>Voy en</a:t>
                      </a:r>
                      <a:endParaRPr sz="2400" b="1" dirty="0">
                        <a:latin typeface="Calibri" panose="020F050202020403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carro</a:t>
                      </a:r>
                      <a:endParaRPr sz="2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taxi</a:t>
                      </a:r>
                      <a:endParaRPr sz="2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4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maxi</a:t>
                      </a:r>
                      <a:endParaRPr sz="2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9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bicicleta</a:t>
                      </a:r>
                      <a:endParaRPr sz="2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9475">
                <a:tc>
                  <a:txBody>
                    <a:bodyPr/>
                    <a:lstStyle/>
                    <a:p>
                      <a:pPr algn="ctr"/>
                      <a:r>
                        <a:rPr lang="en" sz="2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</a:rPr>
                        <a:t>Voy a</a:t>
                      </a:r>
                      <a:endParaRPr lang="en-US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pie</a:t>
                      </a:r>
                      <a:endParaRPr sz="2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6" name="Google Shape;1026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8800" y="2525188"/>
            <a:ext cx="1157549" cy="57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6925" y="1785076"/>
            <a:ext cx="1161288" cy="576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1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6925" y="3267010"/>
            <a:ext cx="1161288" cy="57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1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6925" y="928476"/>
            <a:ext cx="1053699" cy="6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1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03123" y="3927042"/>
            <a:ext cx="1161300" cy="663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92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161"/>
          <p:cNvSpPr txBox="1">
            <a:spLocks noGrp="1"/>
          </p:cNvSpPr>
          <p:nvPr>
            <p:ph type="body" idx="1"/>
          </p:nvPr>
        </p:nvSpPr>
        <p:spPr>
          <a:xfrm>
            <a:off x="536341" y="272247"/>
            <a:ext cx="38682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dirty="0"/>
              <a:t>To ask someone how s/he </a:t>
            </a:r>
            <a:r>
              <a:rPr lang="en" sz="2400" b="0" dirty="0" smtClean="0"/>
              <a:t>goes </a:t>
            </a:r>
            <a:r>
              <a:rPr lang="en" sz="2400" b="0" dirty="0"/>
              <a:t>to a place you ask:</a:t>
            </a:r>
            <a:endParaRPr sz="900" dirty="0">
              <a:solidFill>
                <a:srgbClr val="000000"/>
              </a:solidFill>
            </a:endParaRPr>
          </a:p>
        </p:txBody>
      </p:sp>
      <p:sp>
        <p:nvSpPr>
          <p:cNvPr id="1147" name="Google Shape;1147;p161"/>
          <p:cNvSpPr txBox="1">
            <a:spLocks noGrp="1"/>
          </p:cNvSpPr>
          <p:nvPr>
            <p:ph type="body" idx="2"/>
          </p:nvPr>
        </p:nvSpPr>
        <p:spPr>
          <a:xfrm>
            <a:off x="536341" y="1260869"/>
            <a:ext cx="3868200" cy="2763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1155CC"/>
                </a:solidFill>
              </a:rPr>
              <a:t>¿</a:t>
            </a:r>
            <a:r>
              <a:rPr lang="en" sz="2400" b="1" dirty="0">
                <a:solidFill>
                  <a:srgbClr val="1155CC"/>
                </a:solidFill>
              </a:rPr>
              <a:t>Cómo vas </a:t>
            </a:r>
            <a:r>
              <a:rPr lang="en" sz="2400" b="1" dirty="0">
                <a:solidFill>
                  <a:srgbClr val="00B050"/>
                </a:solidFill>
              </a:rPr>
              <a:t>a la </a:t>
            </a:r>
            <a:r>
              <a:rPr lang="en" sz="2400" dirty="0"/>
              <a:t>cas</a:t>
            </a:r>
            <a:r>
              <a:rPr lang="en" sz="2400" dirty="0">
                <a:solidFill>
                  <a:srgbClr val="000000"/>
                </a:solidFill>
              </a:rPr>
              <a:t>a?</a:t>
            </a:r>
            <a:endParaRPr sz="2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1155CC"/>
                </a:solidFill>
              </a:rPr>
              <a:t>¿</a:t>
            </a:r>
            <a:r>
              <a:rPr lang="en" sz="2400" b="1" dirty="0">
                <a:solidFill>
                  <a:srgbClr val="1155CC"/>
                </a:solidFill>
              </a:rPr>
              <a:t>Cómo vas </a:t>
            </a:r>
            <a:r>
              <a:rPr lang="en" sz="2400" b="1" dirty="0">
                <a:solidFill>
                  <a:srgbClr val="00B050"/>
                </a:solidFill>
              </a:rPr>
              <a:t>a la </a:t>
            </a:r>
            <a:r>
              <a:rPr lang="en" sz="2400" dirty="0"/>
              <a:t>igles</a:t>
            </a:r>
            <a:r>
              <a:rPr lang="en" sz="2400" dirty="0">
                <a:solidFill>
                  <a:srgbClr val="000000"/>
                </a:solidFill>
              </a:rPr>
              <a:t>ia?</a:t>
            </a:r>
            <a:endParaRPr sz="2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1155CC"/>
                </a:solidFill>
              </a:rPr>
              <a:t>¿</a:t>
            </a:r>
            <a:r>
              <a:rPr lang="en" sz="2400" b="1" dirty="0">
                <a:solidFill>
                  <a:srgbClr val="1155CC"/>
                </a:solidFill>
              </a:rPr>
              <a:t>Cómo vas </a:t>
            </a:r>
            <a:r>
              <a:rPr lang="en" sz="2400" b="1" u="sng" dirty="0">
                <a:solidFill>
                  <a:srgbClr val="7030A0"/>
                </a:solidFill>
              </a:rPr>
              <a:t>al</a:t>
            </a:r>
            <a:r>
              <a:rPr lang="en" sz="2400" b="1" dirty="0">
                <a:solidFill>
                  <a:srgbClr val="741B47"/>
                </a:solidFill>
              </a:rPr>
              <a:t> </a:t>
            </a:r>
            <a:r>
              <a:rPr lang="en" sz="2400" dirty="0"/>
              <a:t>restauran</a:t>
            </a:r>
            <a:r>
              <a:rPr lang="en" sz="2400" dirty="0">
                <a:solidFill>
                  <a:srgbClr val="000000"/>
                </a:solidFill>
              </a:rPr>
              <a:t>te?</a:t>
            </a:r>
            <a:endParaRPr sz="2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1155CC"/>
                </a:solidFill>
              </a:rPr>
              <a:t>¿</a:t>
            </a:r>
            <a:r>
              <a:rPr lang="en" sz="2400" b="1" dirty="0">
                <a:solidFill>
                  <a:srgbClr val="1155CC"/>
                </a:solidFill>
              </a:rPr>
              <a:t>Cómo vas </a:t>
            </a:r>
            <a:r>
              <a:rPr lang="en" sz="2400" b="1" u="sng" dirty="0">
                <a:solidFill>
                  <a:srgbClr val="7030A0"/>
                </a:solidFill>
              </a:rPr>
              <a:t>al</a:t>
            </a:r>
            <a:r>
              <a:rPr lang="en" sz="2400" b="1" dirty="0">
                <a:solidFill>
                  <a:srgbClr val="741B47"/>
                </a:solidFill>
              </a:rPr>
              <a:t> </a:t>
            </a:r>
            <a:r>
              <a:rPr lang="en" sz="2400" dirty="0"/>
              <a:t>parqu</a:t>
            </a:r>
            <a:r>
              <a:rPr lang="en" sz="2400" dirty="0">
                <a:solidFill>
                  <a:srgbClr val="000000"/>
                </a:solidFill>
              </a:rPr>
              <a:t>e?</a:t>
            </a:r>
            <a:endParaRPr sz="2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rgbClr val="1155CC"/>
                </a:solidFill>
              </a:rPr>
              <a:t>¿</a:t>
            </a:r>
            <a:r>
              <a:rPr lang="en" sz="2400" b="1" dirty="0">
                <a:solidFill>
                  <a:srgbClr val="1155CC"/>
                </a:solidFill>
              </a:rPr>
              <a:t>Cómo vas </a:t>
            </a:r>
            <a:r>
              <a:rPr lang="en" sz="2400" b="1" dirty="0">
                <a:solidFill>
                  <a:srgbClr val="00B050"/>
                </a:solidFill>
              </a:rPr>
              <a:t>a la </a:t>
            </a:r>
            <a:r>
              <a:rPr lang="en" sz="2400" dirty="0"/>
              <a:t>tienda?</a:t>
            </a:r>
            <a:endParaRPr sz="2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1148" name="Google Shape;1148;p161"/>
          <p:cNvSpPr txBox="1">
            <a:spLocks noGrp="1"/>
          </p:cNvSpPr>
          <p:nvPr>
            <p:ph type="body" idx="3"/>
          </p:nvPr>
        </p:nvSpPr>
        <p:spPr>
          <a:xfrm>
            <a:off x="4572000" y="272247"/>
            <a:ext cx="3887400" cy="61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dirty="0"/>
              <a:t>To indicate how you </a:t>
            </a:r>
            <a:r>
              <a:rPr lang="en" sz="2400" b="0" dirty="0" smtClean="0"/>
              <a:t>go </a:t>
            </a:r>
            <a:r>
              <a:rPr lang="en" sz="2400" b="0" dirty="0"/>
              <a:t>to a place you say:</a:t>
            </a:r>
            <a:endParaRPr sz="2400" dirty="0"/>
          </a:p>
        </p:txBody>
      </p:sp>
      <p:sp>
        <p:nvSpPr>
          <p:cNvPr id="1149" name="Google Shape;1149;p161"/>
          <p:cNvSpPr txBox="1">
            <a:spLocks noGrp="1"/>
          </p:cNvSpPr>
          <p:nvPr>
            <p:ph type="body" idx="4"/>
          </p:nvPr>
        </p:nvSpPr>
        <p:spPr>
          <a:xfrm>
            <a:off x="4572000" y="1085002"/>
            <a:ext cx="3887400" cy="2763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b="1" dirty="0" err="1">
                <a:solidFill>
                  <a:srgbClr val="CC3300"/>
                </a:solidFill>
                <a:latin typeface="Calibri" panose="020F0502020204030204" pitchFamily="34" charset="0"/>
              </a:rPr>
              <a:t>Voy</a:t>
            </a:r>
            <a:r>
              <a:rPr lang="en-US" sz="2400" b="1" dirty="0">
                <a:solidFill>
                  <a:srgbClr val="CC3300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CC3300"/>
                </a:solidFill>
                <a:latin typeface="Calibri" panose="020F0502020204030204" pitchFamily="34" charset="0"/>
              </a:rPr>
              <a:t>en</a:t>
            </a:r>
            <a:r>
              <a:rPr lang="en-US" sz="2400" b="1" dirty="0" smtClean="0">
                <a:latin typeface="Calibri" panose="020F0502020204030204" pitchFamily="34" charset="0"/>
              </a:rPr>
              <a:t> </a:t>
            </a:r>
            <a:r>
              <a:rPr lang="en" sz="2400" dirty="0" smtClean="0"/>
              <a:t>carro</a:t>
            </a:r>
            <a:r>
              <a:rPr lang="en" sz="2400" dirty="0"/>
              <a:t>.</a:t>
            </a:r>
            <a:endParaRPr sz="24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b="1" dirty="0" err="1">
                <a:solidFill>
                  <a:srgbClr val="CC3300"/>
                </a:solidFill>
                <a:latin typeface="Calibri" panose="020F0502020204030204" pitchFamily="34" charset="0"/>
              </a:rPr>
              <a:t>Voy</a:t>
            </a:r>
            <a:r>
              <a:rPr lang="en-US" sz="2400" b="1" dirty="0">
                <a:solidFill>
                  <a:srgbClr val="CC3300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CC3300"/>
                </a:solidFill>
                <a:latin typeface="Calibri" panose="020F0502020204030204" pitchFamily="34" charset="0"/>
              </a:rPr>
              <a:t>en</a:t>
            </a:r>
            <a:r>
              <a:rPr lang="en-US" sz="2400" b="1" dirty="0" smtClean="0">
                <a:latin typeface="Calibri" panose="020F0502020204030204" pitchFamily="34" charset="0"/>
              </a:rPr>
              <a:t> </a:t>
            </a:r>
            <a:r>
              <a:rPr lang="en" sz="2400" dirty="0" smtClean="0"/>
              <a:t>taxi</a:t>
            </a:r>
            <a:r>
              <a:rPr lang="en" sz="2400" dirty="0"/>
              <a:t>.</a:t>
            </a:r>
            <a:endParaRPr sz="24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b="1" dirty="0" err="1">
                <a:solidFill>
                  <a:srgbClr val="CC3300"/>
                </a:solidFill>
                <a:latin typeface="Calibri" panose="020F0502020204030204" pitchFamily="34" charset="0"/>
              </a:rPr>
              <a:t>Voy</a:t>
            </a:r>
            <a:r>
              <a:rPr lang="en-US" sz="2400" b="1" dirty="0">
                <a:solidFill>
                  <a:srgbClr val="CC3300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CC3300"/>
                </a:solidFill>
                <a:latin typeface="Calibri" panose="020F0502020204030204" pitchFamily="34" charset="0"/>
              </a:rPr>
              <a:t>en</a:t>
            </a:r>
            <a:r>
              <a:rPr lang="en-US" sz="2400" b="1" dirty="0" smtClean="0">
                <a:latin typeface="Calibri" panose="020F0502020204030204" pitchFamily="34" charset="0"/>
              </a:rPr>
              <a:t> </a:t>
            </a:r>
            <a:r>
              <a:rPr lang="en" sz="2400" dirty="0" smtClean="0"/>
              <a:t>maxi</a:t>
            </a:r>
            <a:r>
              <a:rPr lang="en" sz="2400" dirty="0"/>
              <a:t>.</a:t>
            </a:r>
            <a:endParaRPr sz="24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b="1" dirty="0" err="1">
                <a:solidFill>
                  <a:srgbClr val="CC3300"/>
                </a:solidFill>
                <a:latin typeface="Calibri" panose="020F0502020204030204" pitchFamily="34" charset="0"/>
              </a:rPr>
              <a:t>Voy</a:t>
            </a:r>
            <a:r>
              <a:rPr lang="en-US" sz="2400" b="1" dirty="0">
                <a:solidFill>
                  <a:srgbClr val="CC3300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CC3300"/>
                </a:solidFill>
                <a:latin typeface="Calibri" panose="020F0502020204030204" pitchFamily="34" charset="0"/>
              </a:rPr>
              <a:t>en</a:t>
            </a:r>
            <a:r>
              <a:rPr lang="en-US" sz="2400" b="1" dirty="0" smtClean="0">
                <a:latin typeface="Calibri" panose="020F0502020204030204" pitchFamily="34" charset="0"/>
              </a:rPr>
              <a:t> </a:t>
            </a:r>
            <a:r>
              <a:rPr lang="en" sz="2400" dirty="0" smtClean="0"/>
              <a:t>bicicleta</a:t>
            </a:r>
            <a:r>
              <a:rPr lang="en" sz="2400" dirty="0"/>
              <a:t>.</a:t>
            </a:r>
            <a:endParaRPr sz="2400" dirty="0"/>
          </a:p>
          <a:p>
            <a:pPr marL="0" indent="0" algn="ctr">
              <a:lnSpc>
                <a:spcPct val="150000"/>
              </a:lnSpc>
              <a:buSzPts val="1100"/>
              <a:buNone/>
            </a:pP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Voy</a:t>
            </a:r>
            <a:r>
              <a:rPr lang="en" sz="2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" sz="2400" b="1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en" sz="2400" b="1" dirty="0">
                <a:solidFill>
                  <a:srgbClr val="FF9900"/>
                </a:solidFill>
              </a:rPr>
              <a:t> </a:t>
            </a:r>
            <a:r>
              <a:rPr lang="en" sz="2400" b="1" dirty="0">
                <a:solidFill>
                  <a:schemeClr val="tx1"/>
                </a:solidFill>
              </a:rPr>
              <a:t>pie</a:t>
            </a:r>
            <a:r>
              <a:rPr lang="en" sz="2400" dirty="0"/>
              <a:t>.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Google Shape;1086;p15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2803073" y="300645"/>
            <a:ext cx="3880918" cy="439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pplau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8221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0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6" name="Google Shape;1176;p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65233"/>
            <a:ext cx="9155430" cy="418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Google Shape;1177;p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43275" y="0"/>
            <a:ext cx="2457450" cy="965232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163"/>
          <p:cNvSpPr txBox="1"/>
          <p:nvPr/>
        </p:nvSpPr>
        <p:spPr>
          <a:xfrm>
            <a:off x="0" y="4104310"/>
            <a:ext cx="9144000" cy="761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</a:pPr>
            <a:r>
              <a:rPr lang="en" sz="4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 for viewing! </a:t>
            </a:r>
            <a:endParaRPr sz="1100"/>
          </a:p>
        </p:txBody>
      </p:sp>
      <p:pic>
        <p:nvPicPr>
          <p:cNvPr id="1179" name="Google Shape;1179;p1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4652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8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La iglesia</a:t>
            </a:r>
            <a:endParaRPr sz="4400"/>
          </a:p>
        </p:txBody>
      </p:sp>
      <p:pic>
        <p:nvPicPr>
          <p:cNvPr id="568" name="Google Shape;568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1342797"/>
            <a:ext cx="45720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o vas 2nd draft [Compatibility Mode]" id="{86B7ED59-E192-4540-9259-75280223B7D2}" vid="{FA60B35B-BE37-4E31-9CA5-84ECF1050E1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o vas 2nd draft [Compatibility Mode]" id="{86B7ED59-E192-4540-9259-75280223B7D2}" vid="{74A37B3D-D5F9-4511-91ED-C0AC4BF9346E}"/>
    </a:ext>
  </a:extLst>
</a:theme>
</file>

<file path=ppt/theme/theme3.xml><?xml version="1.0" encoding="utf-8"?>
<a:theme xmlns:a="http://schemas.openxmlformats.org/drawingml/2006/main" name="Droplet">
  <a:themeElements>
    <a:clrScheme name="Droplet">
      <a:dk1>
        <a:srgbClr val="000000"/>
      </a:dk1>
      <a:lt1>
        <a:srgbClr val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o vas 2nd draft [Compatibility Mode]" id="{86B7ED59-E192-4540-9259-75280223B7D2}" vid="{9A02BEC4-7221-4D8F-A46C-69513ABACE70}"/>
    </a:ext>
  </a:extLst>
</a:theme>
</file>

<file path=ppt/theme/theme4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o vas 2nd draft [Compatibility Mode]" id="{86B7ED59-E192-4540-9259-75280223B7D2}" vid="{291FA879-532A-4F0C-B432-B7FA63F815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o vas 2nd draft [Compatibility Mode]" id="{86B7ED59-E192-4540-9259-75280223B7D2}" vid="{1F3BDD84-3189-4A07-97CF-85844304A454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</TotalTime>
  <Words>1174</Words>
  <Application>Microsoft Office PowerPoint</Application>
  <PresentationFormat>On-screen Show (16:9)</PresentationFormat>
  <Paragraphs>296</Paragraphs>
  <Slides>83</Slides>
  <Notes>80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83</vt:i4>
      </vt:variant>
    </vt:vector>
  </HeadingPairs>
  <TitlesOfParts>
    <vt:vector size="92" baseType="lpstr">
      <vt:lpstr>Calibri</vt:lpstr>
      <vt:lpstr>Arial</vt:lpstr>
      <vt:lpstr>Times New Roman</vt:lpstr>
      <vt:lpstr>Twentieth Century</vt:lpstr>
      <vt:lpstr>Office Theme</vt:lpstr>
      <vt:lpstr>1_Office Theme</vt:lpstr>
      <vt:lpstr>Droplet</vt:lpstr>
      <vt:lpstr>Retrospect</vt:lpstr>
      <vt:lpstr>2_Office Theme</vt:lpstr>
      <vt:lpstr>Bienvenidos a la clase de español </vt:lpstr>
      <vt:lpstr> Mr. Dev  Pooma </vt:lpstr>
      <vt:lpstr>¿Cómo vas?</vt:lpstr>
      <vt:lpstr>PowerPoint Presentation</vt:lpstr>
      <vt:lpstr>Los lugares en el barrio</vt:lpstr>
      <vt:lpstr>Los lugares en el barrio</vt:lpstr>
      <vt:lpstr>La casa</vt:lpstr>
      <vt:lpstr>La escuela</vt:lpstr>
      <vt:lpstr>La iglesia</vt:lpstr>
      <vt:lpstr>La tienda</vt:lpstr>
      <vt:lpstr>El supermercado</vt:lpstr>
      <vt:lpstr>El banco</vt:lpstr>
      <vt:lpstr>El parque</vt:lpstr>
      <vt:lpstr>El restaurante</vt:lpstr>
      <vt:lpstr>Vamos  a  repasar.</vt:lpstr>
      <vt:lpstr>Los lugares en el barrio</vt:lpstr>
      <vt:lpstr>Actividad 1</vt:lpstr>
      <vt:lpstr>Los lugares en el barrio</vt:lpstr>
      <vt:lpstr>El b_n_o</vt:lpstr>
      <vt:lpstr>El banco</vt:lpstr>
      <vt:lpstr>La _ie_d_</vt:lpstr>
      <vt:lpstr>La tienda</vt:lpstr>
      <vt:lpstr>La e_c_e_a</vt:lpstr>
      <vt:lpstr>La escuela</vt:lpstr>
      <vt:lpstr>El _a_q_e</vt:lpstr>
      <vt:lpstr>El parque</vt:lpstr>
      <vt:lpstr>La i_le_i_</vt:lpstr>
      <vt:lpstr>La iglesia</vt:lpstr>
      <vt:lpstr>El _u_er_er_a_o</vt:lpstr>
      <vt:lpstr>El supermercado</vt:lpstr>
      <vt:lpstr>El r_st_ _r_nt_</vt:lpstr>
      <vt:lpstr>El restaurante</vt:lpstr>
      <vt:lpstr>La c _ _ a</vt:lpstr>
      <vt:lpstr>La casa</vt:lpstr>
      <vt:lpstr>Bien hecho!</vt:lpstr>
      <vt:lpstr>Vamos  a  repasar.</vt:lpstr>
      <vt:lpstr>Los lugares en el barrio</vt:lpstr>
      <vt:lpstr> Now let’s learn how to...</vt:lpstr>
      <vt:lpstr>Hector and Anna are chatting. He wants to know how she goes to various places in her neighbourhood. </vt:lpstr>
      <vt:lpstr>He asks:</vt:lpstr>
      <vt:lpstr>How did Hector ask Anna how she goes to these two places?</vt:lpstr>
      <vt:lpstr>In the first question the name of the place is a feminine noun. </vt:lpstr>
      <vt:lpstr>In the second question the name of the place is a masculine noun.</vt:lpstr>
      <vt:lpstr>Let’s look at two more examples.</vt:lpstr>
      <vt:lpstr>He asks:</vt:lpstr>
      <vt:lpstr>How did Hector ask Anna how she goes to these two places?</vt:lpstr>
      <vt:lpstr>In the first question the name of the place is a feminine noun. </vt:lpstr>
      <vt:lpstr>In the second question the name of the place is a masculine noun.</vt:lpstr>
      <vt:lpstr>Vamos  a  repasar.</vt:lpstr>
      <vt:lpstr>To ask someone how s/he goes to a place...</vt:lpstr>
      <vt:lpstr>Actividad 2</vt:lpstr>
      <vt:lpstr>How would Hector ask Anna how she goes to these places?</vt:lpstr>
      <vt:lpstr>1.</vt:lpstr>
      <vt:lpstr>2.</vt:lpstr>
      <vt:lpstr>3.</vt:lpstr>
      <vt:lpstr>4.</vt:lpstr>
      <vt:lpstr>PowerPoint Presentation</vt:lpstr>
      <vt:lpstr>Vamos  a  repasar.</vt:lpstr>
      <vt:lpstr>Los lugares en el barrio</vt:lpstr>
      <vt:lpstr>To ask someone how s/he goes to a place...</vt:lpstr>
      <vt:lpstr> Now let’s learn how to...</vt:lpstr>
      <vt:lpstr>How would Anna respond to Hector’s questions? </vt:lpstr>
      <vt:lpstr>She says:</vt:lpstr>
      <vt:lpstr>She says:</vt:lpstr>
      <vt:lpstr>She says:</vt:lpstr>
      <vt:lpstr>She says:</vt:lpstr>
      <vt:lpstr>She says:</vt:lpstr>
      <vt:lpstr>Vamos  a  repasar.</vt:lpstr>
      <vt:lpstr>To say how you go to places in your neighbourhood...</vt:lpstr>
      <vt:lpstr>Actividad 3</vt:lpstr>
      <vt:lpstr>How would Anna say she goes to these places?</vt:lpstr>
      <vt:lpstr>1. </vt:lpstr>
      <vt:lpstr>2.</vt:lpstr>
      <vt:lpstr>3.</vt:lpstr>
      <vt:lpstr>4. </vt:lpstr>
      <vt:lpstr>PowerPoint Presentation</vt:lpstr>
      <vt:lpstr>Vamos  a  repasar.</vt:lpstr>
      <vt:lpstr>Los lugares en el barrio</vt:lpstr>
      <vt:lpstr>To ask someone how s/he goes to a place you ask: </vt:lpstr>
      <vt:lpstr>To say how you go to places in your neighbourhood...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Bienvenidos a la clase de español</dc:title>
  <dc:creator>MOECurriculum</dc:creator>
  <cp:lastModifiedBy>Dev  Pooma</cp:lastModifiedBy>
  <cp:revision>29</cp:revision>
  <dcterms:modified xsi:type="dcterms:W3CDTF">2020-10-23T14:40:46Z</dcterms:modified>
</cp:coreProperties>
</file>