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64C97-1E7E-4078-9CDB-C8D44362FEFE}" type="datetimeFigureOut">
              <a:rPr lang="en-US" smtClean="0"/>
              <a:t>12/19/2012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9F1E-5602-4E04-8F5C-8D72D88B2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64C97-1E7E-4078-9CDB-C8D44362FEFE}" type="datetimeFigureOut">
              <a:rPr lang="en-US" smtClean="0"/>
              <a:t>12/19/2012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9F1E-5602-4E04-8F5C-8D72D88B2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64C97-1E7E-4078-9CDB-C8D44362FEFE}" type="datetimeFigureOut">
              <a:rPr lang="en-US" smtClean="0"/>
              <a:t>12/19/2012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9F1E-5602-4E04-8F5C-8D72D88B2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64C97-1E7E-4078-9CDB-C8D44362FEFE}" type="datetimeFigureOut">
              <a:rPr lang="en-US" smtClean="0"/>
              <a:t>12/19/2012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9F1E-5602-4E04-8F5C-8D72D88B2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64C97-1E7E-4078-9CDB-C8D44362FEFE}" type="datetimeFigureOut">
              <a:rPr lang="en-US" smtClean="0"/>
              <a:t>12/19/2012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9F1E-5602-4E04-8F5C-8D72D88B2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64C97-1E7E-4078-9CDB-C8D44362FEFE}" type="datetimeFigureOut">
              <a:rPr lang="en-US" smtClean="0"/>
              <a:t>12/19/2012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9F1E-5602-4E04-8F5C-8D72D88B2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64C97-1E7E-4078-9CDB-C8D44362FEFE}" type="datetimeFigureOut">
              <a:rPr lang="en-US" smtClean="0"/>
              <a:t>12/19/2012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9F1E-5602-4E04-8F5C-8D72D88B2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64C97-1E7E-4078-9CDB-C8D44362FEFE}" type="datetimeFigureOut">
              <a:rPr lang="en-US" smtClean="0"/>
              <a:t>12/19/2012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9F1E-5602-4E04-8F5C-8D72D88B2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64C97-1E7E-4078-9CDB-C8D44362FEFE}" type="datetimeFigureOut">
              <a:rPr lang="en-US" smtClean="0"/>
              <a:t>12/19/2012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9F1E-5602-4E04-8F5C-8D72D88B2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64C97-1E7E-4078-9CDB-C8D44362FEFE}" type="datetimeFigureOut">
              <a:rPr lang="en-US" smtClean="0"/>
              <a:t>12/19/2012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9F1E-5602-4E04-8F5C-8D72D88B2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64C97-1E7E-4078-9CDB-C8D44362FEFE}" type="datetimeFigureOut">
              <a:rPr lang="en-US" smtClean="0"/>
              <a:t>12/19/2012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9F1E-5602-4E04-8F5C-8D72D88B2C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64C97-1E7E-4078-9CDB-C8D44362FEFE}" type="datetimeFigureOut">
              <a:rPr lang="en-US" smtClean="0"/>
              <a:t>12/19/2012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19F1E-5602-4E04-8F5C-8D72D88B2CD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User\Videos\Chicken%20laying%20egg%20(close%20up).wm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EGG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STRUCTURE &amp; FORMATION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THE EGG</a:t>
            </a:r>
            <a:endParaRPr lang="en-US" dirty="0"/>
          </a:p>
        </p:txBody>
      </p:sp>
      <p:pic>
        <p:nvPicPr>
          <p:cNvPr id="4" name="Content Placeholder 3" descr="egginsid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00200" y="1329721"/>
            <a:ext cx="5943600" cy="506692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FUNCTIONS OF THE PARTS OF THE EGG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Air </a:t>
            </a:r>
            <a:r>
              <a:rPr lang="en-US" b="1" dirty="0"/>
              <a:t>cell</a:t>
            </a:r>
            <a:r>
              <a:rPr lang="en-US" dirty="0"/>
              <a:t> - </a:t>
            </a:r>
            <a:r>
              <a:rPr lang="en-US" dirty="0" smtClean="0"/>
              <a:t>contains air for the developing embryo; </a:t>
            </a:r>
            <a:r>
              <a:rPr lang="en-US" dirty="0"/>
              <a:t>it is between the inner and outer shell membranes. </a:t>
            </a:r>
            <a:endParaRPr lang="en-US" dirty="0" smtClean="0"/>
          </a:p>
          <a:p>
            <a:r>
              <a:rPr lang="en-US" b="1" dirty="0" err="1" smtClean="0"/>
              <a:t>Chalaza</a:t>
            </a:r>
            <a:r>
              <a:rPr lang="en-US" dirty="0"/>
              <a:t> - a spiral, rope-like strand that anchors the yolk in the thick egg white. </a:t>
            </a:r>
            <a:endParaRPr lang="en-US" dirty="0" smtClean="0"/>
          </a:p>
          <a:p>
            <a:r>
              <a:rPr lang="en-US" b="1" dirty="0" smtClean="0"/>
              <a:t>Germinal </a:t>
            </a:r>
            <a:r>
              <a:rPr lang="en-US" b="1" dirty="0"/>
              <a:t>disc</a:t>
            </a:r>
            <a:r>
              <a:rPr lang="en-US" dirty="0"/>
              <a:t> - a small, circular, white spot (2-3 mm across) on the surface of the yolk; it is where the sperm enters the egg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Shell</a:t>
            </a:r>
            <a:r>
              <a:rPr lang="en-US" dirty="0"/>
              <a:t> - the hard, protective coating of the egg. It is semi-permeable; it lets gas exchange occur, but keeps other substances from entering the egg. The shell is made of calcium carbonate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Albumin</a:t>
            </a:r>
            <a:r>
              <a:rPr lang="en-US" dirty="0"/>
              <a:t> - the egg white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Yolk</a:t>
            </a:r>
            <a:r>
              <a:rPr lang="en-US" dirty="0"/>
              <a:t> - the yellow, inner part of the egg where the embryo will form. The yolk contains the food that will nourish the embryo as it grows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Viteline</a:t>
            </a:r>
            <a:r>
              <a:rPr lang="en-US" b="1" dirty="0" smtClean="0"/>
              <a:t> membrane </a:t>
            </a:r>
            <a:r>
              <a:rPr lang="en-US" dirty="0" smtClean="0"/>
              <a:t>-This membrane is also called yolk membrane and it surrounds the yolk of an egg. This membrane makes sure that yolk and egg white do not mix.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EGG FORMATION</a:t>
            </a:r>
            <a:endParaRPr lang="en-US" dirty="0"/>
          </a:p>
        </p:txBody>
      </p:sp>
      <p:pic>
        <p:nvPicPr>
          <p:cNvPr id="4" name="Content Placeholder 3" descr="repro_tract_hen_labeled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66700" y="1905000"/>
            <a:ext cx="5874544" cy="3916362"/>
          </a:xfrm>
        </p:spPr>
      </p:pic>
      <p:pic>
        <p:nvPicPr>
          <p:cNvPr id="8" name="Content Placeholder 7" descr="hens-reproductive-system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6300716" y="1905000"/>
            <a:ext cx="2752868" cy="39243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228600" y="152400"/>
          <a:ext cx="8763000" cy="6332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1000"/>
                <a:gridCol w="2921000"/>
                <a:gridCol w="29210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solidFill>
                            <a:srgbClr val="FFFFFF"/>
                          </a:solidFill>
                          <a:latin typeface="Verdana"/>
                        </a:rPr>
                        <a:t>Section of oviduct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solidFill>
                            <a:srgbClr val="FFFFFF"/>
                          </a:solidFill>
                          <a:latin typeface="Verdana"/>
                        </a:rPr>
                        <a:t>Time </a:t>
                      </a:r>
                      <a:r>
                        <a:rPr lang="en-US" b="1" dirty="0">
                          <a:solidFill>
                            <a:srgbClr val="FFFFFF"/>
                          </a:solidFill>
                          <a:latin typeface="Verdana"/>
                        </a:rPr>
                        <a:t>egg spends in this section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>
                          <a:solidFill>
                            <a:srgbClr val="FFFFFF"/>
                          </a:solidFill>
                          <a:latin typeface="Verdana"/>
                        </a:rPr>
                        <a:t>Functions of section of oviduct</a:t>
                      </a:r>
                    </a:p>
                  </a:txBody>
                  <a:tcPr marL="47625" marR="47625" marT="47625" marB="47625"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000000"/>
                          </a:solidFill>
                          <a:latin typeface="Verdana"/>
                        </a:rPr>
                        <a:t>1 Funnel (infundibulum)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000000"/>
                          </a:solidFill>
                          <a:latin typeface="Verdana"/>
                        </a:rPr>
                        <a:t>15 minutes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rgbClr val="000000"/>
                          </a:solidFill>
                          <a:latin typeface="Verdana"/>
                        </a:rPr>
                        <a:t>Receives yolk from ovary. If live sperm present, </a:t>
                      </a:r>
                      <a:r>
                        <a:rPr lang="en-US" dirty="0" err="1">
                          <a:solidFill>
                            <a:srgbClr val="000000"/>
                          </a:solidFill>
                          <a:latin typeface="Verdana"/>
                        </a:rPr>
                        <a:t>fertilisation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Verdana"/>
                        </a:rPr>
                        <a:t> occurs 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  <a:latin typeface="Verdana"/>
                        </a:rPr>
                        <a:t>here</a:t>
                      </a:r>
                      <a:endParaRPr lang="en-US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47625" marR="47625" marT="47625" marB="47625"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000000"/>
                          </a:solidFill>
                          <a:latin typeface="Verdana"/>
                        </a:rPr>
                        <a:t>2 Magnum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000000"/>
                          </a:solidFill>
                          <a:latin typeface="Verdana"/>
                        </a:rPr>
                        <a:t>3 hours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000000"/>
                          </a:solidFill>
                          <a:latin typeface="Verdana"/>
                        </a:rPr>
                        <a:t>Inner and outer shell membranes are added, as are some water and mineral salts</a:t>
                      </a:r>
                    </a:p>
                  </a:txBody>
                  <a:tcPr marL="47625" marR="47625" marT="47625" marB="47625"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000000"/>
                          </a:solidFill>
                          <a:latin typeface="Verdana"/>
                        </a:rPr>
                        <a:t>3 Isthmus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000000"/>
                          </a:solidFill>
                          <a:latin typeface="Verdana"/>
                        </a:rPr>
                        <a:t>1 hour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000000"/>
                          </a:solidFill>
                          <a:latin typeface="Verdana"/>
                        </a:rPr>
                        <a:t>Albumen (white) is secreted and layered around</a:t>
                      </a:r>
                      <a:br>
                        <a:rPr lang="en-US">
                          <a:solidFill>
                            <a:srgbClr val="000000"/>
                          </a:solidFill>
                          <a:latin typeface="Verdana"/>
                        </a:rPr>
                      </a:br>
                      <a:r>
                        <a:rPr lang="en-US">
                          <a:solidFill>
                            <a:srgbClr val="000000"/>
                          </a:solidFill>
                          <a:latin typeface="Verdana"/>
                        </a:rPr>
                        <a:t>the yolk</a:t>
                      </a:r>
                    </a:p>
                  </a:txBody>
                  <a:tcPr marL="47625" marR="47625" marT="47625" marB="47625"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000000"/>
                          </a:solidFill>
                          <a:latin typeface="Verdana"/>
                        </a:rPr>
                        <a:t>4 Shell gland (uterus)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000000"/>
                          </a:solidFill>
                          <a:latin typeface="Verdana"/>
                        </a:rPr>
                        <a:t>21 hours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rgbClr val="000000"/>
                          </a:solidFill>
                          <a:latin typeface="Verdana"/>
                        </a:rPr>
                        <a:t>the 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Verdana"/>
                        </a:rPr>
                        <a:t>shell material (mainly</a:t>
                      </a:r>
                      <a:br>
                        <a:rPr lang="en-US" dirty="0">
                          <a:solidFill>
                            <a:srgbClr val="000000"/>
                          </a:solidFill>
                          <a:latin typeface="Verdana"/>
                        </a:rPr>
                      </a:br>
                      <a:r>
                        <a:rPr lang="en-US" dirty="0">
                          <a:solidFill>
                            <a:srgbClr val="000000"/>
                          </a:solidFill>
                          <a:latin typeface="Verdana"/>
                        </a:rPr>
                        <a:t>calcium carbonate) is added. </a:t>
                      </a:r>
                    </a:p>
                  </a:txBody>
                  <a:tcPr marL="47625" marR="47625" marT="47625" marB="47625"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000000"/>
                          </a:solidFill>
                          <a:latin typeface="Verdana"/>
                        </a:rPr>
                        <a:t>5 Vagina/cloaca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solidFill>
                            <a:srgbClr val="000000"/>
                          </a:solidFill>
                          <a:latin typeface="Verdana"/>
                        </a:rPr>
                        <a:t>less than 1 minute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rgbClr val="000000"/>
                          </a:solidFill>
                          <a:latin typeface="Verdana"/>
                        </a:rPr>
                        <a:t>The egg passes through this section before</a:t>
                      </a:r>
                      <a:br>
                        <a:rPr lang="en-US" dirty="0">
                          <a:solidFill>
                            <a:srgbClr val="000000"/>
                          </a:solidFill>
                          <a:latin typeface="Verdana"/>
                        </a:rPr>
                      </a:br>
                      <a:r>
                        <a:rPr lang="en-US" dirty="0">
                          <a:solidFill>
                            <a:srgbClr val="000000"/>
                          </a:solidFill>
                          <a:latin typeface="Verdana"/>
                        </a:rPr>
                        <a:t>laying. </a:t>
                      </a:r>
                    </a:p>
                  </a:txBody>
                  <a:tcPr marL="47625" marR="47625" marT="47625" marB="476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hicken laying egg (close up)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-1524000" y="433388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112</Words>
  <Application>Microsoft Office PowerPoint</Application>
  <PresentationFormat>On-screen Show (4:3)</PresentationFormat>
  <Paragraphs>30</Paragraphs>
  <Slides>6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EGG </vt:lpstr>
      <vt:lpstr>PARTS OF THE EGG</vt:lpstr>
      <vt:lpstr>FUNCTIONS OF THE PARTS OF THE EGG</vt:lpstr>
      <vt:lpstr>EGG FORMATION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6</cp:revision>
  <dcterms:created xsi:type="dcterms:W3CDTF">2012-12-19T10:30:31Z</dcterms:created>
  <dcterms:modified xsi:type="dcterms:W3CDTF">2012-12-19T11:05:42Z</dcterms:modified>
</cp:coreProperties>
</file>