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8" r:id="rId3"/>
    <p:sldId id="270" r:id="rId4"/>
    <p:sldId id="271" r:id="rId5"/>
    <p:sldId id="259" r:id="rId6"/>
    <p:sldId id="272" r:id="rId7"/>
    <p:sldId id="273" r:id="rId8"/>
    <p:sldId id="274" r:id="rId9"/>
    <p:sldId id="275" r:id="rId10"/>
    <p:sldId id="260" r:id="rId11"/>
    <p:sldId id="276" r:id="rId12"/>
    <p:sldId id="277" r:id="rId13"/>
    <p:sldId id="278" r:id="rId14"/>
    <p:sldId id="279" r:id="rId15"/>
    <p:sldId id="281" r:id="rId16"/>
    <p:sldId id="282" r:id="rId17"/>
    <p:sldId id="284" r:id="rId18"/>
    <p:sldId id="261" r:id="rId19"/>
    <p:sldId id="262" r:id="rId20"/>
    <p:sldId id="263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5A86F9-0979-48DB-82A4-E0C95073C16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B2D901-C740-4E0A-BB17-3A9383279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48975-92D1-4724-A9BA-31FDA21E3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167" b="-3"/>
          <a:stretch/>
        </p:blipFill>
        <p:spPr>
          <a:xfrm>
            <a:off x="-1" y="10"/>
            <a:ext cx="5943601" cy="68579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454" y="2790855"/>
            <a:ext cx="3060546" cy="3311766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XI: Sales, Marketing and Customer Services</a:t>
            </a: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 5 – DISCOUNTS</a:t>
            </a: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4</a:t>
            </a: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Suggested Learning Time: </a:t>
            </a: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 minutes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7609" y="2633962"/>
            <a:ext cx="21945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1" y="516836"/>
            <a:ext cx="3810000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b="1" dirty="0">
                <a:solidFill>
                  <a:srgbClr val="E76E29"/>
                </a:solidFill>
              </a:rPr>
              <a:t>CSEC Office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9879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Discounts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Cash Discount </a:t>
            </a:r>
          </a:p>
          <a:p>
            <a:r>
              <a:rPr lang="en-US" sz="2800" dirty="0"/>
              <a:t>A cash discount is an incentive that a seller offers to a buyer in return for paying a bill owed before the scheduled due date.</a:t>
            </a:r>
          </a:p>
        </p:txBody>
      </p:sp>
      <p:pic>
        <p:nvPicPr>
          <p:cNvPr id="5" name="Picture 2" descr="C:\Users\Administrator.ECALMOE2013\AppData\Local\Microsoft\Windows\Temporary Internet Files\Content.IE5\3WV4XA8E\Discou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10" y="5829300"/>
            <a:ext cx="286199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7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33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Three Methods to calculate cash discount</a:t>
            </a:r>
          </a:p>
        </p:txBody>
      </p:sp>
      <p:pic>
        <p:nvPicPr>
          <p:cNvPr id="6147" name="Picture 3" descr="C:\Users\Administrator.ECALMOE2013\AppData\Local\Microsoft\Windows\Temporary Internet Files\Content.IE5\1JLMR8PU\calculator-1020044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Ordinary Dating Method for calculating Cash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Credit terms 2/10, n/30.  This means you will get a 2% discount if you pay within 10 days of receiving the invoice.  You must pay the bill within 30 days or you start to incur interest charges.</a:t>
            </a:r>
          </a:p>
        </p:txBody>
      </p:sp>
    </p:spTree>
    <p:extLst>
      <p:ext uri="{BB962C8B-B14F-4D97-AF65-F5344CB8AC3E}">
        <p14:creationId xmlns:p14="http://schemas.microsoft.com/office/powerpoint/2010/main" val="353047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095135" cy="919316"/>
          </a:xfrm>
        </p:spPr>
        <p:txBody>
          <a:bodyPr>
            <a:normAutofit fontScale="90000"/>
          </a:bodyPr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35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Date of  invoice: January 1, 2020</a:t>
            </a:r>
          </a:p>
          <a:p>
            <a:r>
              <a:rPr lang="en-US" dirty="0"/>
              <a:t>Day 1 of the discount period: January 2, 2020</a:t>
            </a:r>
          </a:p>
          <a:p>
            <a:r>
              <a:rPr lang="en-US" dirty="0"/>
              <a:t>Last day of the discount period: January 10, 2020</a:t>
            </a:r>
          </a:p>
          <a:p>
            <a:r>
              <a:rPr lang="en-US" dirty="0"/>
              <a:t>Date of Payment: January 9, 2020 (John Doe received a discount)</a:t>
            </a:r>
          </a:p>
          <a:p>
            <a:pPr marL="0" indent="0">
              <a:buNone/>
            </a:pPr>
            <a:r>
              <a:rPr lang="en-US" b="1" dirty="0"/>
              <a:t>Cash discount = Price x Discount Rate</a:t>
            </a:r>
          </a:p>
          <a:p>
            <a:pPr marL="0" indent="0">
              <a:buNone/>
            </a:pPr>
            <a:r>
              <a:rPr lang="en-US" dirty="0"/>
              <a:t>			= $3,000 x .02</a:t>
            </a:r>
          </a:p>
          <a:p>
            <a:pPr marL="0" indent="0">
              <a:buNone/>
            </a:pPr>
            <a:r>
              <a:rPr lang="en-US" dirty="0"/>
              <a:t>			= $60.00</a:t>
            </a:r>
          </a:p>
          <a:p>
            <a:pPr marL="0" indent="0">
              <a:buNone/>
            </a:pPr>
            <a:r>
              <a:rPr lang="en-US" b="1" dirty="0"/>
              <a:t>Net amount = Price – Cash Discount</a:t>
            </a:r>
          </a:p>
          <a:p>
            <a:pPr marL="0" indent="0">
              <a:buNone/>
            </a:pPr>
            <a:r>
              <a:rPr lang="en-US" dirty="0"/>
              <a:t>		= $3,000 - $60.00</a:t>
            </a:r>
          </a:p>
          <a:p>
            <a:pPr marL="0" indent="0">
              <a:buNone/>
            </a:pPr>
            <a:r>
              <a:rPr lang="en-US" dirty="0"/>
              <a:t>		= $2,940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0" y="19664"/>
            <a:ext cx="4572000" cy="16567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John Doe received an invoice of $3,000 dated January 1, 2020, terms 2/10, n/30.  He paid it in full on January 9, 2020.  How much did he pay?</a:t>
            </a:r>
          </a:p>
        </p:txBody>
      </p:sp>
    </p:spTree>
    <p:extLst>
      <p:ext uri="{BB962C8B-B14F-4D97-AF65-F5344CB8AC3E}">
        <p14:creationId xmlns:p14="http://schemas.microsoft.com/office/powerpoint/2010/main" val="89723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the Month Method for calculating Cash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Credit terms is 2/10, n/30 E.O.M.  This means you get a 2% discount if you pay within the first 10 days of the next month.  </a:t>
            </a:r>
          </a:p>
          <a:p>
            <a:r>
              <a:rPr lang="en-US" sz="2800" dirty="0"/>
              <a:t>You must pay the bill within the first 30 days of the next month or you start to incur interest charges.</a:t>
            </a:r>
          </a:p>
        </p:txBody>
      </p:sp>
    </p:spTree>
    <p:extLst>
      <p:ext uri="{BB962C8B-B14F-4D97-AF65-F5344CB8AC3E}">
        <p14:creationId xmlns:p14="http://schemas.microsoft.com/office/powerpoint/2010/main" val="423644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095135" cy="919316"/>
          </a:xfrm>
        </p:spPr>
        <p:txBody>
          <a:bodyPr>
            <a:normAutofit fontScale="90000"/>
          </a:bodyPr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Date of  invoice: June 5, 2020</a:t>
            </a:r>
          </a:p>
          <a:p>
            <a:r>
              <a:rPr lang="en-US" dirty="0"/>
              <a:t>Day 1 of the discount period: July 1, 2020</a:t>
            </a:r>
          </a:p>
          <a:p>
            <a:r>
              <a:rPr lang="en-US" dirty="0"/>
              <a:t>Last day of the discount period: July 10, 2020</a:t>
            </a:r>
          </a:p>
          <a:p>
            <a:r>
              <a:rPr lang="en-US" dirty="0"/>
              <a:t>Date of Payment: July 10, 2020 (Ice Inc., received a discount)</a:t>
            </a:r>
          </a:p>
          <a:p>
            <a:pPr marL="0" indent="0">
              <a:buNone/>
            </a:pPr>
            <a:r>
              <a:rPr lang="en-US" b="1" dirty="0"/>
              <a:t>Cash discount = Price x Discount Rate</a:t>
            </a:r>
          </a:p>
          <a:p>
            <a:pPr marL="0" indent="0">
              <a:buNone/>
            </a:pPr>
            <a:r>
              <a:rPr lang="en-US" dirty="0"/>
              <a:t>= $50,000  x .02</a:t>
            </a:r>
          </a:p>
          <a:p>
            <a:pPr marL="0" indent="0">
              <a:buNone/>
            </a:pPr>
            <a:r>
              <a:rPr lang="en-US" dirty="0"/>
              <a:t>= $1000.00</a:t>
            </a:r>
          </a:p>
          <a:p>
            <a:pPr marL="0" indent="0">
              <a:buNone/>
            </a:pPr>
            <a:r>
              <a:rPr lang="en-US" b="1" dirty="0"/>
              <a:t>Net amount = Price – Cash Discount</a:t>
            </a:r>
          </a:p>
          <a:p>
            <a:pPr marL="0" indent="0">
              <a:buNone/>
            </a:pPr>
            <a:r>
              <a:rPr lang="en-US" dirty="0"/>
              <a:t>= $50,000 - $1000.00</a:t>
            </a:r>
          </a:p>
          <a:p>
            <a:pPr marL="0" indent="0">
              <a:buNone/>
            </a:pPr>
            <a:r>
              <a:rPr lang="en-US" dirty="0"/>
              <a:t>= $49,000.00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52335" y="0"/>
            <a:ext cx="45720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Ice Inc., received an invoice for 50,000 dated June 5, 2020, terms 2/10 E.O.M.  The invoice is paid on July 10, 2020.  How much is the amount paid.</a:t>
            </a:r>
          </a:p>
        </p:txBody>
      </p:sp>
    </p:spTree>
    <p:extLst>
      <p:ext uri="{BB962C8B-B14F-4D97-AF65-F5344CB8AC3E}">
        <p14:creationId xmlns:p14="http://schemas.microsoft.com/office/powerpoint/2010/main" val="92204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Receipt of Goods Dating Method for calculating Cash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Credit terms is 2/10 R.O.G. This means you get a 2% discount if you pay within the first 10 days after the goods are received.</a:t>
            </a:r>
          </a:p>
        </p:txBody>
      </p:sp>
    </p:spTree>
    <p:extLst>
      <p:ext uri="{BB962C8B-B14F-4D97-AF65-F5344CB8AC3E}">
        <p14:creationId xmlns:p14="http://schemas.microsoft.com/office/powerpoint/2010/main" val="366857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095135" cy="919316"/>
          </a:xfrm>
        </p:spPr>
        <p:txBody>
          <a:bodyPr>
            <a:normAutofit fontScale="90000"/>
          </a:bodyPr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4" y="194187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Date of  invoice: January 10, 2020</a:t>
            </a:r>
          </a:p>
          <a:p>
            <a:r>
              <a:rPr lang="en-US" dirty="0"/>
              <a:t>Day 1 of the discount period: February 06, 2020</a:t>
            </a:r>
          </a:p>
          <a:p>
            <a:r>
              <a:rPr lang="en-US" dirty="0"/>
              <a:t>Last day of the discount period: February 16, 2020</a:t>
            </a:r>
          </a:p>
          <a:p>
            <a:r>
              <a:rPr lang="en-US" dirty="0"/>
              <a:t>Date of Payment: February 10, 2020 (Nora Jones received a discount)</a:t>
            </a:r>
          </a:p>
          <a:p>
            <a:pPr marL="0" indent="0">
              <a:buNone/>
            </a:pPr>
            <a:r>
              <a:rPr lang="en-US" b="1" dirty="0"/>
              <a:t>Cash discount = Price x Discount Rate</a:t>
            </a:r>
          </a:p>
          <a:p>
            <a:pPr marL="0" indent="0">
              <a:buNone/>
            </a:pPr>
            <a:r>
              <a:rPr lang="en-US" dirty="0"/>
              <a:t>= $5,550 x .02</a:t>
            </a:r>
          </a:p>
          <a:p>
            <a:pPr marL="0" indent="0">
              <a:buNone/>
            </a:pPr>
            <a:r>
              <a:rPr lang="en-US" dirty="0"/>
              <a:t>= $111.00</a:t>
            </a:r>
          </a:p>
          <a:p>
            <a:pPr marL="0" indent="0">
              <a:buNone/>
            </a:pPr>
            <a:r>
              <a:rPr lang="en-US" b="1" dirty="0"/>
              <a:t>Net amount = Price – Cash Discount</a:t>
            </a:r>
          </a:p>
          <a:p>
            <a:pPr marL="0" indent="0">
              <a:buNone/>
            </a:pPr>
            <a:r>
              <a:rPr lang="en-US" dirty="0"/>
              <a:t>= $5,550 - $111.00</a:t>
            </a:r>
          </a:p>
          <a:p>
            <a:pPr marL="0" indent="0">
              <a:buNone/>
            </a:pPr>
            <a:r>
              <a:rPr lang="en-US" dirty="0"/>
              <a:t>= $5439.00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400" y="0"/>
            <a:ext cx="4795684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Nora Jones received an invoice of $5,550 dated January 10, 2020, terms 2/10, n/30 R.O.G, for a shipment that arrived on February 5, 2020.  Nora Jones paid it in full on February 10, 2020.  How much did Nora Jones pay?. </a:t>
            </a:r>
          </a:p>
        </p:txBody>
      </p:sp>
    </p:spTree>
    <p:extLst>
      <p:ext uri="{BB962C8B-B14F-4D97-AF65-F5344CB8AC3E}">
        <p14:creationId xmlns:p14="http://schemas.microsoft.com/office/powerpoint/2010/main" val="92204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/>
              <a:t>Type of Discounts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906409" cy="4003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Special Discount/loyalty cards </a:t>
            </a:r>
          </a:p>
          <a:p>
            <a:r>
              <a:rPr lang="en-US" sz="2800" dirty="0"/>
              <a:t>The customer’s purchasing pattern over a period of time can be used to determine the discount that can be offered.</a:t>
            </a:r>
          </a:p>
          <a:p>
            <a:r>
              <a:rPr lang="en-US" sz="2800" dirty="0"/>
              <a:t>Loyalty cards may be offered to a particular class of buyer  e.g. TTUTA discount card, Massy Card, Keith Khan discount card.</a:t>
            </a:r>
          </a:p>
        </p:txBody>
      </p:sp>
    </p:spTree>
    <p:extLst>
      <p:ext uri="{BB962C8B-B14F-4D97-AF65-F5344CB8AC3E}">
        <p14:creationId xmlns:p14="http://schemas.microsoft.com/office/powerpoint/2010/main" val="112459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discounts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247" y="2574374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Quantity discount</a:t>
            </a:r>
          </a:p>
          <a:p>
            <a:r>
              <a:rPr lang="en-US" sz="2800" dirty="0"/>
              <a:t>An exceptionally higher percentage of cash discount given by a seller to a regular customer for a bulk (very large) order.</a:t>
            </a:r>
          </a:p>
        </p:txBody>
      </p:sp>
    </p:spTree>
    <p:extLst>
      <p:ext uri="{BB962C8B-B14F-4D97-AF65-F5344CB8AC3E}">
        <p14:creationId xmlns:p14="http://schemas.microsoft.com/office/powerpoint/2010/main" val="101198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Distinguish among the different types of discounts</a:t>
            </a:r>
          </a:p>
        </p:txBody>
      </p:sp>
    </p:spTree>
    <p:extLst>
      <p:ext uri="{BB962C8B-B14F-4D97-AF65-F5344CB8AC3E}">
        <p14:creationId xmlns:p14="http://schemas.microsoft.com/office/powerpoint/2010/main" val="398933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discounts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Goods on consignment</a:t>
            </a:r>
          </a:p>
          <a:p>
            <a:r>
              <a:rPr lang="en-US" dirty="0"/>
              <a:t>Commission or discounts may be given to a consignee who sells goods on behalf of a consignor who leaves goods on approval.  </a:t>
            </a:r>
          </a:p>
          <a:p>
            <a:r>
              <a:rPr lang="en-US" dirty="0"/>
              <a:t>For example, a photographer leaves pictures for sale in retail outlets at no charge.  Each store gets a percentage of the selling price and can return any unsold items.</a:t>
            </a:r>
          </a:p>
        </p:txBody>
      </p:sp>
    </p:spTree>
    <p:extLst>
      <p:ext uri="{BB962C8B-B14F-4D97-AF65-F5344CB8AC3E}">
        <p14:creationId xmlns:p14="http://schemas.microsoft.com/office/powerpoint/2010/main" val="374219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Lesson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the worksheet to review the concept explored in lesson 5</a:t>
            </a:r>
          </a:p>
        </p:txBody>
      </p:sp>
    </p:spTree>
    <p:extLst>
      <p:ext uri="{BB962C8B-B14F-4D97-AF65-F5344CB8AC3E}">
        <p14:creationId xmlns:p14="http://schemas.microsoft.com/office/powerpoint/2010/main" val="836329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dirty="0"/>
              <a:t>Caribbean Secondary Examination Council (2019). CSEC Office Administration Syllabus.   Macmillan Education retrieved from cxc-store.com</a:t>
            </a:r>
          </a:p>
        </p:txBody>
      </p:sp>
    </p:spTree>
    <p:extLst>
      <p:ext uri="{BB962C8B-B14F-4D97-AF65-F5344CB8AC3E}">
        <p14:creationId xmlns:p14="http://schemas.microsoft.com/office/powerpoint/2010/main" val="126494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63" y="1447800"/>
            <a:ext cx="7024744" cy="95146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What comes into your mind when you hear the word Discount?</a:t>
            </a:r>
          </a:p>
        </p:txBody>
      </p:sp>
      <p:pic>
        <p:nvPicPr>
          <p:cNvPr id="1026" name="Picture 2" descr="C:\Users\Administrator.ECALMOE2013\AppData\Local\Microsoft\Windows\Temporary Internet Files\Content.IE5\0G6RR7SQ\Discount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0235"/>
            <a:ext cx="1474284" cy="10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ECALMOE2013\AppData\Local\Microsoft\Windows\Temporary Internet Files\Content.IE5\KC7YXEHT\Special-offer-Free-PNG-Ima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16" y="2230398"/>
            <a:ext cx="1783452" cy="14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ECALMOE2013\AppData\Local\Microsoft\Windows\Temporary Internet Files\Content.IE5\FD5ARGCW\offer-706845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2" y="4424564"/>
            <a:ext cx="24384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ECALMOE2013\AppData\Local\Microsoft\Windows\Temporary Internet Files\Content.IE5\3WV4XA8E\offer-706849_960_7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68" y="505968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ECALMOE2013\AppData\Local\Microsoft\Windows\Temporary Internet Files\Content.IE5\AARB0YBL\Discount-Free-Download-PN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00564"/>
            <a:ext cx="16826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sales department may authorize certain types of discount on sales as follows:</a:t>
            </a:r>
          </a:p>
          <a:p>
            <a:r>
              <a:rPr lang="en-US" dirty="0"/>
              <a:t>Trade discounts</a:t>
            </a:r>
          </a:p>
          <a:p>
            <a:r>
              <a:rPr lang="en-US" dirty="0"/>
              <a:t>Cash discounts</a:t>
            </a:r>
          </a:p>
          <a:p>
            <a:r>
              <a:rPr lang="en-US" dirty="0"/>
              <a:t>Special discounts or loyalty cards</a:t>
            </a:r>
          </a:p>
          <a:p>
            <a:r>
              <a:rPr lang="en-US" dirty="0"/>
              <a:t>Quantity discounts</a:t>
            </a:r>
          </a:p>
          <a:p>
            <a:r>
              <a:rPr lang="en-US" dirty="0"/>
              <a:t>Goods on consignment </a:t>
            </a:r>
          </a:p>
        </p:txBody>
      </p:sp>
      <p:pic>
        <p:nvPicPr>
          <p:cNvPr id="2050" name="Picture 2" descr="C:\Users\Administrator.ECALMOE2013\AppData\Local\Microsoft\Windows\Temporary Internet Files\Content.IE5\YBVX7RN5\discount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9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Distinguish among the different types of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Trade Discounts</a:t>
            </a:r>
          </a:p>
          <a:p>
            <a:r>
              <a:rPr lang="en-US" sz="2800" dirty="0"/>
              <a:t>The amount of discount that the wholesaler or retailer receives off the list price or the difference between the list price and the net price.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Administrator.ECALMOE2013\AppData\Local\Microsoft\Windows\Temporary Internet Files\Content.IE5\3WV4XA8E\Discou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10" y="5829300"/>
            <a:ext cx="286199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1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in Trade Discount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Suggested Retail Price or Catalogue Price or List Price  </a:t>
            </a:r>
            <a:r>
              <a:rPr lang="en-US" dirty="0"/>
              <a:t>- three common terms for the price which the manufacturer suggests an item be sold to the consumer.</a:t>
            </a:r>
          </a:p>
          <a:p>
            <a:r>
              <a:rPr lang="en-US" b="1" dirty="0"/>
              <a:t>Net price </a:t>
            </a:r>
            <a:r>
              <a:rPr lang="en-US" dirty="0"/>
              <a:t>– the price the manufacturer or retailer pays or the list price minus the trade discount (LP – TD)</a:t>
            </a:r>
          </a:p>
          <a:p>
            <a:r>
              <a:rPr lang="en-US" b="1" dirty="0"/>
              <a:t>Discount rate </a:t>
            </a:r>
            <a:r>
              <a:rPr lang="en-US" dirty="0"/>
              <a:t>– a percent of the list price.</a:t>
            </a:r>
          </a:p>
        </p:txBody>
      </p:sp>
    </p:spTree>
    <p:extLst>
      <p:ext uri="{BB962C8B-B14F-4D97-AF65-F5344CB8AC3E}">
        <p14:creationId xmlns:p14="http://schemas.microsoft.com/office/powerpoint/2010/main" val="2371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/>
              <a:t>Trade Discount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800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Trade Discount (TD) = List Price (LP) x Trade Discount Rate (R%)</a:t>
            </a:r>
          </a:p>
          <a:p>
            <a:pPr marL="0" indent="0" algn="ctr">
              <a:buNone/>
            </a:pPr>
            <a:r>
              <a:rPr lang="en-US" dirty="0"/>
              <a:t>Or </a:t>
            </a:r>
          </a:p>
          <a:p>
            <a:pPr marL="0" indent="0">
              <a:buNone/>
            </a:pPr>
            <a:r>
              <a:rPr lang="en-US" dirty="0"/>
              <a:t>TD = LP x R%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Net price (NP) = List Price (LP) – Trade Discount (TD)</a:t>
            </a:r>
          </a:p>
          <a:p>
            <a:pPr marL="0" indent="0" algn="ctr">
              <a:buNone/>
            </a:pPr>
            <a:r>
              <a:rPr lang="en-US" dirty="0"/>
              <a:t>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NP = LP - TD</a:t>
            </a:r>
          </a:p>
        </p:txBody>
      </p:sp>
    </p:spTree>
    <p:extLst>
      <p:ext uri="{BB962C8B-B14F-4D97-AF65-F5344CB8AC3E}">
        <p14:creationId xmlns:p14="http://schemas.microsoft.com/office/powerpoint/2010/main" val="2237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James will buy a box of canned tuna that lists for $680.00 and has a trade discount of 25%. How much is the Net Price?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Solution</a:t>
            </a:r>
            <a:r>
              <a:rPr lang="en-US" dirty="0"/>
              <a:t>: TD = LP x R%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Trade Discount </a:t>
            </a:r>
            <a:r>
              <a:rPr lang="en-US" dirty="0"/>
              <a:t>= 680.00 x .25  = $170.00</a:t>
            </a:r>
          </a:p>
          <a:p>
            <a:pPr marL="0" indent="0">
              <a:buNone/>
            </a:pPr>
            <a:r>
              <a:rPr lang="en-US" dirty="0"/>
              <a:t>NP = LP – TD</a:t>
            </a:r>
          </a:p>
          <a:p>
            <a:pPr marL="0" indent="0">
              <a:buNone/>
            </a:pPr>
            <a:r>
              <a:rPr lang="en-US" b="1" dirty="0"/>
              <a:t>Net Price  </a:t>
            </a:r>
            <a:r>
              <a:rPr lang="en-US" dirty="0"/>
              <a:t>= $680.00 – $170.00 = $510.00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27" y="685800"/>
            <a:ext cx="81828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Now you try to work out the TD and NP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652" y="1821426"/>
            <a:ext cx="396240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Ex. 2</a:t>
            </a:r>
          </a:p>
          <a:p>
            <a:pPr algn="ctr"/>
            <a:r>
              <a:rPr lang="en-US" dirty="0"/>
              <a:t>Janet will buy a set of Barbie Dolls that lists for $950.00 and has a trade discount of 30%.  How much is the Net Price?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3400" y="4058265"/>
            <a:ext cx="396240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Ex. 3</a:t>
            </a:r>
          </a:p>
          <a:p>
            <a:pPr algn="ctr"/>
            <a:r>
              <a:rPr lang="en-US" dirty="0"/>
              <a:t>John will buy a coffee maker that lists for  $1,500 and has a trade discount of 50%.  How much will John pay?</a:t>
            </a:r>
          </a:p>
        </p:txBody>
      </p:sp>
      <p:pic>
        <p:nvPicPr>
          <p:cNvPr id="4098" name="Picture 2" descr="C:\Users\Administrator.ECALMOE2013\AppData\Local\Microsoft\Windows\Temporary Internet Files\Content.IE5\P3ZO7JHY\question_mark_serious_thinker_500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97576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.ECALMOE2013\AppData\Local\Microsoft\Windows\Temporary Internet Files\Content.IE5\YBVX7RN5\confused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7102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0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592</TotalTime>
  <Words>1122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2</vt:lpstr>
      <vt:lpstr>Austin</vt:lpstr>
      <vt:lpstr>CSEC Office Administration</vt:lpstr>
      <vt:lpstr>Objectives</vt:lpstr>
      <vt:lpstr>   What comes into your mind when you hear the word Discount?</vt:lpstr>
      <vt:lpstr>Introduction</vt:lpstr>
      <vt:lpstr>Distinguish among the different types of discounts</vt:lpstr>
      <vt:lpstr>Key Terms in Trade Discount</vt:lpstr>
      <vt:lpstr>Trade Discount Formula</vt:lpstr>
      <vt:lpstr>Worked Example</vt:lpstr>
      <vt:lpstr>Now you try to work out the TD and NP</vt:lpstr>
      <vt:lpstr>Type of Discounts cont’d</vt:lpstr>
      <vt:lpstr>Three Methods to calculate cash discount</vt:lpstr>
      <vt:lpstr>Ordinary Dating Method for calculating Cash Discounts</vt:lpstr>
      <vt:lpstr>Worked Example</vt:lpstr>
      <vt:lpstr>End of the Month Method for calculating Cash Discounts</vt:lpstr>
      <vt:lpstr>Worked Example</vt:lpstr>
      <vt:lpstr>Receipt of Goods Dating Method for calculating Cash Discounts</vt:lpstr>
      <vt:lpstr>Worked Example</vt:lpstr>
      <vt:lpstr>Type of Discounts cont’d</vt:lpstr>
      <vt:lpstr>Types of discounts cont’d</vt:lpstr>
      <vt:lpstr>Types of discounts cont’d</vt:lpstr>
      <vt:lpstr>Review of Lesson 5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Roxanne Phillip</cp:lastModifiedBy>
  <cp:revision>22</cp:revision>
  <dcterms:created xsi:type="dcterms:W3CDTF">2020-04-08T15:04:37Z</dcterms:created>
  <dcterms:modified xsi:type="dcterms:W3CDTF">2020-05-17T21:23:46Z</dcterms:modified>
</cp:coreProperties>
</file>