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2"/>
  </p:notesMasterIdLst>
  <p:sldIdLst>
    <p:sldId id="256" r:id="rId2"/>
    <p:sldId id="261" r:id="rId3"/>
    <p:sldId id="262" r:id="rId4"/>
    <p:sldId id="263" r:id="rId5"/>
    <p:sldId id="257" r:id="rId6"/>
    <p:sldId id="258" r:id="rId7"/>
    <p:sldId id="259" r:id="rId8"/>
    <p:sldId id="260"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1" d="100"/>
          <a:sy n="51" d="100"/>
        </p:scale>
        <p:origin x="701"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55BB63-80E8-4E01-81D6-26CE1275256D}" type="datetimeFigureOut">
              <a:rPr lang="en-US" smtClean="0"/>
              <a:t>6/3/2020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2B2BC5-D91E-481C-B74B-E43B051DAF1A}" type="slidenum">
              <a:rPr lang="en-US" smtClean="0"/>
              <a:t>‹#›</a:t>
            </a:fld>
            <a:endParaRPr lang="en-US"/>
          </a:p>
        </p:txBody>
      </p:sp>
    </p:spTree>
    <p:extLst>
      <p:ext uri="{BB962C8B-B14F-4D97-AF65-F5344CB8AC3E}">
        <p14:creationId xmlns:p14="http://schemas.microsoft.com/office/powerpoint/2010/main" val="3348195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4969C93-D37D-482C-BD93-7D0DA91C1241}" type="datetime1">
              <a:rPr lang="en-US" smtClean="0"/>
              <a:t>6/3/2020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464855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22C13AB-DBCB-44CA-AC7B-E127A8DE5ECB}" type="datetime1">
              <a:rPr lang="en-US" smtClean="0"/>
              <a:t>6/3/2020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659994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F39E3C8-CD8E-490B-8582-FDFC0B99E934}" type="datetime1">
              <a:rPr lang="en-US" smtClean="0"/>
              <a:t>6/3/2020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5046058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C14F39C-EEE5-47AA-AB77-3D73B78ADD4D}" type="datetime1">
              <a:rPr lang="en-US" smtClean="0"/>
              <a:t>6/3/2020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4749596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57BB91C-7878-49BA-AA77-369FB2D07FBE}" type="datetime1">
              <a:rPr lang="en-US" smtClean="0"/>
              <a:t>6/3/2020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3088636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621C3CD4-1434-4FE6-97AB-3C50219F3BA3}" type="datetime1">
              <a:rPr lang="en-US" smtClean="0"/>
              <a:t>6/3/2020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882234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8421B054-9443-40A6-8E43-223B9CF9802C}" type="datetime1">
              <a:rPr lang="en-US" smtClean="0"/>
              <a:t>6/3/2020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686526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657F173-522E-40FE-8B05-8D43B6F8665C}" type="datetime1">
              <a:rPr lang="en-US" smtClean="0"/>
              <a:t>6/3/2020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20214463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603F3D1-0A50-41D8-8B3F-A11B3274B43E}" type="datetime1">
              <a:rPr lang="en-US" smtClean="0"/>
              <a:t>6/3/2020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813271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6E09899-CE5D-419D-89A2-2CE2DBAFAB7C}" type="datetime1">
              <a:rPr lang="en-US" smtClean="0"/>
              <a:t>6/3/2020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391554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2FFE6E3-D429-4FA1-B49A-462AC8E552E7}" type="datetime1">
              <a:rPr lang="en-US" smtClean="0"/>
              <a:t>6/3/2020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122195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6B17795-166C-446C-A52D-32C451B16686}" type="datetime1">
              <a:rPr lang="en-US" smtClean="0"/>
              <a:t>6/3/2020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3687791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B616F90-8B34-441E-B1F2-AEAC1014DF55}" type="datetime1">
              <a:rPr lang="en-US" smtClean="0"/>
              <a:t>6/3/2020</a:t>
            </a:fld>
            <a:endParaRPr lang="en-US"/>
          </a:p>
        </p:txBody>
      </p:sp>
      <p:sp>
        <p:nvSpPr>
          <p:cNvPr id="8" name="Footer Placeholder 7"/>
          <p:cNvSpPr>
            <a:spLocks noGrp="1"/>
          </p:cNvSpPr>
          <p:nvPr>
            <p:ph type="ftr" sz="quarter" idx="11"/>
          </p:nvPr>
        </p:nvSpPr>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2720003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6B6D1AF-F091-4191-889D-10BC6F97FD12}" type="datetime1">
              <a:rPr lang="en-US" smtClean="0"/>
              <a:t>6/3/2020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515804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1111D3-F174-47E4-9371-B4504E33C15A}" type="datetime1">
              <a:rPr lang="en-US" smtClean="0"/>
              <a:t>6/3/2020</a:t>
            </a:fld>
            <a:endParaRPr lang="en-US"/>
          </a:p>
        </p:txBody>
      </p:sp>
      <p:sp>
        <p:nvSpPr>
          <p:cNvPr id="3" name="Footer Placeholder 2"/>
          <p:cNvSpPr>
            <a:spLocks noGrp="1"/>
          </p:cNvSpPr>
          <p:nvPr>
            <p:ph type="ftr" sz="quarter" idx="11"/>
          </p:nvPr>
        </p:nvSpPr>
        <p:spPr/>
        <p:txBody>
          <a:bodyPr/>
          <a:lstStyle/>
          <a:p>
            <a:r>
              <a:rPr lang="en-US" smtClean="0"/>
              <a:t>CPDD MOE 2020</a:t>
            </a:r>
            <a:endParaRPr lang="en-US"/>
          </a:p>
        </p:txBody>
      </p:sp>
      <p:sp>
        <p:nvSpPr>
          <p:cNvPr id="4" name="Slide Number Placeholder 3"/>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155548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B15FB66-9457-48F0-80B9-411D9F98A325}" type="datetime1">
              <a:rPr lang="en-US" smtClean="0"/>
              <a:t>6/3/2020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794858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A9E80E0-C063-4314-9DC5-7C07D19C2E1C}" type="datetime1">
              <a:rPr lang="en-US" smtClean="0"/>
              <a:t>6/3/2020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D817C40A-5E75-4BCF-B907-101AF537BBEA}" type="slidenum">
              <a:rPr lang="en-US" smtClean="0"/>
              <a:t>‹#›</a:t>
            </a:fld>
            <a:endParaRPr lang="en-US"/>
          </a:p>
        </p:txBody>
      </p:sp>
    </p:spTree>
    <p:extLst>
      <p:ext uri="{BB962C8B-B14F-4D97-AF65-F5344CB8AC3E}">
        <p14:creationId xmlns:p14="http://schemas.microsoft.com/office/powerpoint/2010/main" val="4214448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88504021-D1DF-48BC-9BC7-C0D3B6CB4718}" type="datetime1">
              <a:rPr lang="en-US" smtClean="0"/>
              <a:t>6/3/2020</a:t>
            </a:fld>
            <a:endParaRPr lang="en-US"/>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r>
              <a:rPr lang="en-US" smtClean="0"/>
              <a:t>CPDD MOE 2020</a:t>
            </a:r>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D817C40A-5E75-4BCF-B907-101AF537BBEA}" type="slidenum">
              <a:rPr lang="en-US" smtClean="0"/>
              <a:t>‹#›</a:t>
            </a:fld>
            <a:endParaRPr lang="en-US"/>
          </a:p>
        </p:txBody>
      </p:sp>
    </p:spTree>
    <p:extLst>
      <p:ext uri="{BB962C8B-B14F-4D97-AF65-F5344CB8AC3E}">
        <p14:creationId xmlns:p14="http://schemas.microsoft.com/office/powerpoint/2010/main" val="819107978"/>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hf sldNum="0" hdr="0" dt="0"/>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bing.com/images/search?view=detailV2&amp;ccid=1Ik4yA4s&amp;id=500CC8B544CCCA576E9578DC7214904F5D8485E8&amp;thid=OIP.1Ik4yA4sRY3vwjZQHNK_gAHaD4&amp;mediaurl=https%3a%2f%2fideapod.com%2fwp-content%2fuploads%2f2019%2f04%2ffive-stages-of-creative-process-compressor.jpg&amp;exph=628&amp;expw=1200&amp;q=process+of+creativity&amp;simid=608046723242067724&amp;selectedIndex=0&amp;ajaxhist=0" TargetMode="External"/><Relationship Id="rId2" Type="http://schemas.openxmlformats.org/officeDocument/2006/relationships/hyperlink" Target="https://www.jamestaylor.me/creative-process-five-stage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alphagamma.eu/entrepreneurship/role-creativity-in-entrepreneurship/" TargetMode="External"/><Relationship Id="rId2" Type="http://schemas.openxmlformats.org/officeDocument/2006/relationships/hyperlink" Target="https://litemind.com/creativity-role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64695" y="1325357"/>
            <a:ext cx="11189845" cy="3970318"/>
          </a:xfrm>
          <a:prstGeom prst="rect">
            <a:avLst/>
          </a:prstGeom>
        </p:spPr>
        <p:txBody>
          <a:bodyPr wrap="square">
            <a:spAutoFit/>
          </a:bodyPr>
          <a:lstStyle/>
          <a:p>
            <a:r>
              <a:rPr lang="en-TT" sz="2800" dirty="0">
                <a:latin typeface="Times New Roman" panose="02020603050405020304" pitchFamily="18" charset="0"/>
                <a:ea typeface="Times New Roman" panose="02020603050405020304" pitchFamily="18" charset="0"/>
                <a:cs typeface="Times New Roman" panose="02020603050405020304" pitchFamily="18" charset="0"/>
              </a:rPr>
              <a:t>Subject Area:		</a:t>
            </a:r>
            <a:r>
              <a:rPr lang="en-TT" sz="2800" dirty="0" smtClean="0">
                <a:latin typeface="Times New Roman" panose="02020603050405020304" pitchFamily="18" charset="0"/>
                <a:ea typeface="Times New Roman" panose="02020603050405020304" pitchFamily="18" charset="0"/>
                <a:cs typeface="Times New Roman" panose="02020603050405020304" pitchFamily="18" charset="0"/>
              </a:rPr>
              <a:t>Entrepreneurship</a:t>
            </a:r>
            <a:r>
              <a:rPr lang="en-US" sz="2800" dirty="0">
                <a:latin typeface="Calibri" panose="020F0502020204030204" pitchFamily="34" charset="0"/>
                <a:ea typeface="Calibri" panose="020F0502020204030204" pitchFamily="34" charset="0"/>
                <a:cs typeface="Times New Roman" panose="02020603050405020304" pitchFamily="18" charset="0"/>
              </a:rPr>
              <a:t/>
            </a:r>
            <a:br>
              <a:rPr lang="en-US" sz="2800" dirty="0">
                <a:latin typeface="Calibri" panose="020F0502020204030204" pitchFamily="34"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Times New Roman" panose="02020603050405020304" pitchFamily="18" charset="0"/>
                <a:cs typeface="Times New Roman" panose="02020603050405020304" pitchFamily="18" charset="0"/>
              </a:rPr>
              <a:t>Level: 				CAPE </a:t>
            </a:r>
            <a:r>
              <a:rPr lang="en-US" sz="2800" dirty="0">
                <a:latin typeface="Calibri" panose="020F0502020204030204" pitchFamily="34" charset="0"/>
                <a:ea typeface="Calibri" panose="020F0502020204030204" pitchFamily="34" charset="0"/>
                <a:cs typeface="Times New Roman" panose="02020603050405020304" pitchFamily="18" charset="0"/>
              </a:rPr>
              <a:t/>
            </a:r>
            <a:br>
              <a:rPr lang="en-US" sz="2800" dirty="0">
                <a:latin typeface="Calibri" panose="020F0502020204030204" pitchFamily="34"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Times New Roman" panose="02020603050405020304" pitchFamily="18" charset="0"/>
                <a:cs typeface="Times New Roman" panose="02020603050405020304" pitchFamily="18" charset="0"/>
              </a:rPr>
              <a:t>Curriculum Topic:	</a:t>
            </a:r>
            <a:r>
              <a:rPr lang="en-TT" sz="2800" dirty="0" smtClean="0">
                <a:latin typeface="Times New Roman" panose="02020603050405020304" pitchFamily="18" charset="0"/>
                <a:ea typeface="Times New Roman" panose="02020603050405020304" pitchFamily="18" charset="0"/>
                <a:cs typeface="Times New Roman" panose="02020603050405020304" pitchFamily="18" charset="0"/>
              </a:rPr>
              <a:t>Creativity</a:t>
            </a:r>
            <a:r>
              <a:rPr lang="en-US" sz="2800" dirty="0">
                <a:latin typeface="Calibri" panose="020F0502020204030204" pitchFamily="34" charset="0"/>
                <a:ea typeface="Calibri" panose="020F0502020204030204" pitchFamily="34" charset="0"/>
                <a:cs typeface="Times New Roman" panose="02020603050405020304" pitchFamily="18" charset="0"/>
              </a:rPr>
              <a:t/>
            </a:r>
            <a:br>
              <a:rPr lang="en-US" sz="2800" dirty="0">
                <a:latin typeface="Calibri" panose="020F0502020204030204" pitchFamily="34"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TT" sz="2800" dirty="0">
                <a:latin typeface="Times New Roman" panose="02020603050405020304" pitchFamily="18" charset="0"/>
                <a:ea typeface="Calibri" panose="020F0502020204030204" pitchFamily="34" charset="0"/>
                <a:cs typeface="Times New Roman" panose="02020603050405020304" pitchFamily="18" charset="0"/>
              </a:rPr>
              <a:t>Unit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1 </a:t>
            </a:r>
            <a:r>
              <a:rPr lang="en-TT" sz="2800" dirty="0">
                <a:latin typeface="Times New Roman" panose="02020603050405020304" pitchFamily="18" charset="0"/>
                <a:ea typeface="Calibri" panose="020F0502020204030204" pitchFamily="34" charset="0"/>
                <a:cs typeface="Times New Roman" panose="02020603050405020304" pitchFamily="18" charset="0"/>
              </a:rPr>
              <a:t>	Module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3</a:t>
            </a:r>
            <a:r>
              <a:rPr lang="en-TT" sz="2800">
                <a:latin typeface="Times New Roman" panose="02020603050405020304" pitchFamily="18" charset="0"/>
                <a:ea typeface="Calibri" panose="020F0502020204030204" pitchFamily="34" charset="0"/>
                <a:cs typeface="Times New Roman" panose="02020603050405020304" pitchFamily="18" charset="0"/>
              </a:rPr>
              <a:t>	</a:t>
            </a:r>
            <a:r>
              <a:rPr lang="en-TT" sz="2800" smtClean="0">
                <a:latin typeface="Times New Roman" panose="02020603050405020304" pitchFamily="18" charset="0"/>
                <a:ea typeface="Calibri" panose="020F0502020204030204" pitchFamily="34" charset="0"/>
                <a:cs typeface="Times New Roman" panose="02020603050405020304" pitchFamily="18" charset="0"/>
              </a:rPr>
              <a:t>Objective 1</a:t>
            </a:r>
            <a:r>
              <a:rPr lang="en-TT" sz="2800" dirty="0">
                <a:latin typeface="Times New Roman" panose="02020603050405020304" pitchFamily="18" charset="0"/>
                <a:ea typeface="Calibri" panose="020F0502020204030204" pitchFamily="34" charset="0"/>
                <a:cs typeface="Times New Roman" panose="02020603050405020304" pitchFamily="18" charset="0"/>
              </a:rPr>
              <a:t/>
            </a:r>
            <a:br>
              <a:rPr lang="en-TT" sz="2800" dirty="0">
                <a:latin typeface="Times New Roman" panose="02020603050405020304" pitchFamily="18" charset="0"/>
                <a:ea typeface="Calibri" panose="020F0502020204030204" pitchFamily="34" charset="0"/>
                <a:cs typeface="Times New Roman" panose="02020603050405020304" pitchFamily="18" charset="0"/>
              </a:rPr>
            </a:br>
            <a:endParaRPr lang="en-TT" sz="2800" dirty="0" smtClean="0">
              <a:latin typeface="Times New Roman" panose="02020603050405020304" pitchFamily="18" charset="0"/>
              <a:ea typeface="Calibri" panose="020F0502020204030204" pitchFamily="34" charset="0"/>
              <a:cs typeface="Times New Roman" panose="02020603050405020304" pitchFamily="18" charset="0"/>
            </a:endParaRPr>
          </a:p>
          <a:p>
            <a:r>
              <a:rPr lang="en-TT" sz="2800" dirty="0">
                <a:latin typeface="Times New Roman" panose="02020603050405020304" pitchFamily="18" charset="0"/>
                <a:ea typeface="Calibri" panose="020F0502020204030204" pitchFamily="34" charset="0"/>
                <a:cs typeface="Times New Roman" panose="02020603050405020304" pitchFamily="18" charset="0"/>
              </a:rPr>
              <a:t/>
            </a:r>
            <a:br>
              <a:rPr lang="en-TT" sz="2800" dirty="0">
                <a:latin typeface="Times New Roman" panose="02020603050405020304" pitchFamily="18"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Calibri" panose="020F0502020204030204" pitchFamily="34" charset="0"/>
                <a:cs typeface="Times New Roman" panose="02020603050405020304" pitchFamily="18" charset="0"/>
              </a:rPr>
              <a:t>Key Teaching Points:</a:t>
            </a:r>
            <a:br>
              <a:rPr lang="en-TT" sz="2800" dirty="0">
                <a:latin typeface="Times New Roman" panose="02020603050405020304" pitchFamily="18"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Calibri" panose="020F0502020204030204" pitchFamily="34" charset="0"/>
                <a:cs typeface="Times New Roman" panose="02020603050405020304" pitchFamily="18" charset="0"/>
              </a:rPr>
              <a:t>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(1)</a:t>
            </a:r>
            <a:r>
              <a:rPr lang="en-TT" sz="2800" dirty="0">
                <a:latin typeface="Times New Roman" panose="02020603050405020304" pitchFamily="18" charset="0"/>
                <a:ea typeface="Calibri" panose="020F0502020204030204" pitchFamily="34" charset="0"/>
                <a:cs typeface="Times New Roman" panose="02020603050405020304" pitchFamily="18" charset="0"/>
              </a:rPr>
              <a:t>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Define creativity</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(2) Explain the role and process of creativity in entrepreneurship</a:t>
            </a:r>
            <a:endParaRPr lang="en-US" sz="2800" dirty="0"/>
          </a:p>
        </p:txBody>
      </p:sp>
      <p:sp>
        <p:nvSpPr>
          <p:cNvPr id="2" name="Footer Placeholder 1"/>
          <p:cNvSpPr>
            <a:spLocks noGrp="1"/>
          </p:cNvSpPr>
          <p:nvPr>
            <p:ph type="ftr" sz="quarter" idx="11"/>
          </p:nvPr>
        </p:nvSpPr>
        <p:spPr>
          <a:xfrm>
            <a:off x="10582450" y="6033176"/>
            <a:ext cx="1409681" cy="547505"/>
          </a:xfrm>
        </p:spPr>
        <p:txBody>
          <a:bodyPr/>
          <a:lstStyle/>
          <a:p>
            <a:r>
              <a:rPr lang="en-US" dirty="0" smtClean="0"/>
              <a:t>CPDD MOE 2020</a:t>
            </a:r>
            <a:endParaRPr lang="en-US" dirty="0"/>
          </a:p>
        </p:txBody>
      </p:sp>
    </p:spTree>
    <p:extLst>
      <p:ext uri="{BB962C8B-B14F-4D97-AF65-F5344CB8AC3E}">
        <p14:creationId xmlns:p14="http://schemas.microsoft.com/office/powerpoint/2010/main" val="41833125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1"/>
            <a:ext cx="10353761" cy="874426"/>
          </a:xfrm>
        </p:spPr>
        <p:txBody>
          <a:bodyPr/>
          <a:lstStyle/>
          <a:p>
            <a:r>
              <a:rPr lang="en-US" dirty="0" smtClean="0"/>
              <a:t>Possible Solution</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Rectangle 4"/>
          <p:cNvSpPr/>
          <p:nvPr/>
        </p:nvSpPr>
        <p:spPr>
          <a:xfrm>
            <a:off x="3777522" y="2621313"/>
            <a:ext cx="1963711" cy="13152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Education</a:t>
            </a:r>
            <a:endParaRPr lang="en-US" dirty="0"/>
          </a:p>
        </p:txBody>
      </p:sp>
      <p:sp>
        <p:nvSpPr>
          <p:cNvPr id="6" name="Oval 5"/>
          <p:cNvSpPr/>
          <p:nvPr/>
        </p:nvSpPr>
        <p:spPr>
          <a:xfrm>
            <a:off x="5741233" y="2621313"/>
            <a:ext cx="2263516" cy="131520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Work</a:t>
            </a:r>
            <a:endParaRPr lang="en-US" dirty="0"/>
          </a:p>
        </p:txBody>
      </p:sp>
      <p:sp>
        <p:nvSpPr>
          <p:cNvPr id="7" name="Isosceles Triangle 6"/>
          <p:cNvSpPr/>
          <p:nvPr/>
        </p:nvSpPr>
        <p:spPr>
          <a:xfrm>
            <a:off x="3132945" y="3936518"/>
            <a:ext cx="3252866" cy="161893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Volunteerism</a:t>
            </a:r>
            <a:endParaRPr lang="en-US" dirty="0"/>
          </a:p>
        </p:txBody>
      </p:sp>
      <p:sp>
        <p:nvSpPr>
          <p:cNvPr id="8" name="Plaque 7"/>
          <p:cNvSpPr/>
          <p:nvPr/>
        </p:nvSpPr>
        <p:spPr>
          <a:xfrm>
            <a:off x="6090675" y="4054109"/>
            <a:ext cx="2458386" cy="1401946"/>
          </a:xfrm>
          <a:prstGeom prst="plaqu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Skills/</a:t>
            </a:r>
          </a:p>
          <a:p>
            <a:pPr algn="ctr"/>
            <a:r>
              <a:rPr lang="en-US" dirty="0" smtClean="0"/>
              <a:t>Apprenticeship</a:t>
            </a:r>
            <a:endParaRPr lang="en-US" dirty="0"/>
          </a:p>
        </p:txBody>
      </p:sp>
      <p:sp>
        <p:nvSpPr>
          <p:cNvPr id="9" name="Rectangle 8"/>
          <p:cNvSpPr/>
          <p:nvPr/>
        </p:nvSpPr>
        <p:spPr>
          <a:xfrm>
            <a:off x="2851880" y="2162482"/>
            <a:ext cx="1271665" cy="7442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UWI</a:t>
            </a:r>
            <a:endParaRPr lang="en-US" dirty="0"/>
          </a:p>
        </p:txBody>
      </p:sp>
      <p:sp>
        <p:nvSpPr>
          <p:cNvPr id="10" name="Rectangle 9"/>
          <p:cNvSpPr/>
          <p:nvPr/>
        </p:nvSpPr>
        <p:spPr>
          <a:xfrm>
            <a:off x="3983637" y="1896257"/>
            <a:ext cx="1271665" cy="7442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ACCA</a:t>
            </a:r>
            <a:endParaRPr lang="en-US" dirty="0"/>
          </a:p>
        </p:txBody>
      </p:sp>
      <p:sp>
        <p:nvSpPr>
          <p:cNvPr id="11" name="Rectangle 10"/>
          <p:cNvSpPr/>
          <p:nvPr/>
        </p:nvSpPr>
        <p:spPr>
          <a:xfrm>
            <a:off x="2532090" y="2887538"/>
            <a:ext cx="1271665" cy="7442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USC</a:t>
            </a:r>
            <a:endParaRPr lang="en-US" dirty="0"/>
          </a:p>
        </p:txBody>
      </p:sp>
      <p:sp>
        <p:nvSpPr>
          <p:cNvPr id="12" name="Oval 11"/>
          <p:cNvSpPr/>
          <p:nvPr/>
        </p:nvSpPr>
        <p:spPr>
          <a:xfrm>
            <a:off x="6297118" y="2147382"/>
            <a:ext cx="1843790" cy="7126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Teaching</a:t>
            </a:r>
            <a:endParaRPr lang="en-US" dirty="0"/>
          </a:p>
        </p:txBody>
      </p:sp>
      <p:sp>
        <p:nvSpPr>
          <p:cNvPr id="13" name="Oval 12"/>
          <p:cNvSpPr/>
          <p:nvPr/>
        </p:nvSpPr>
        <p:spPr>
          <a:xfrm>
            <a:off x="7568785" y="2536899"/>
            <a:ext cx="1843790" cy="7126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Clerical</a:t>
            </a:r>
            <a:endParaRPr lang="en-US" dirty="0"/>
          </a:p>
        </p:txBody>
      </p:sp>
      <p:sp>
        <p:nvSpPr>
          <p:cNvPr id="14" name="Oval 13"/>
          <p:cNvSpPr/>
          <p:nvPr/>
        </p:nvSpPr>
        <p:spPr>
          <a:xfrm>
            <a:off x="7568785" y="3167076"/>
            <a:ext cx="1843790" cy="71267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Protective Services</a:t>
            </a:r>
            <a:endParaRPr lang="en-US" dirty="0"/>
          </a:p>
        </p:txBody>
      </p:sp>
      <p:sp>
        <p:nvSpPr>
          <p:cNvPr id="15" name="Plaque 14"/>
          <p:cNvSpPr/>
          <p:nvPr/>
        </p:nvSpPr>
        <p:spPr>
          <a:xfrm>
            <a:off x="8140908" y="4127082"/>
            <a:ext cx="1340863" cy="786433"/>
          </a:xfrm>
          <a:prstGeom prst="plaqu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YTEPP</a:t>
            </a:r>
            <a:endParaRPr lang="en-US" dirty="0"/>
          </a:p>
        </p:txBody>
      </p:sp>
      <p:sp>
        <p:nvSpPr>
          <p:cNvPr id="16" name="Plaque 15"/>
          <p:cNvSpPr/>
          <p:nvPr/>
        </p:nvSpPr>
        <p:spPr>
          <a:xfrm>
            <a:off x="8140907" y="4954118"/>
            <a:ext cx="1887513" cy="786433"/>
          </a:xfrm>
          <a:prstGeom prst="plaqu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Civilian Conservation Corps</a:t>
            </a:r>
            <a:endParaRPr lang="en-US" dirty="0"/>
          </a:p>
        </p:txBody>
      </p:sp>
      <p:sp>
        <p:nvSpPr>
          <p:cNvPr id="19" name="Isosceles Triangle 18"/>
          <p:cNvSpPr/>
          <p:nvPr/>
        </p:nvSpPr>
        <p:spPr>
          <a:xfrm>
            <a:off x="1874559" y="4040194"/>
            <a:ext cx="2516771" cy="944307"/>
          </a:xfrm>
          <a:prstGeom prst="triangle">
            <a:avLst>
              <a:gd name="adj" fmla="val 4821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Children’s Home</a:t>
            </a:r>
            <a:endParaRPr lang="en-US" dirty="0"/>
          </a:p>
        </p:txBody>
      </p:sp>
      <p:sp>
        <p:nvSpPr>
          <p:cNvPr id="20" name="Isosceles Triangle 19"/>
          <p:cNvSpPr/>
          <p:nvPr/>
        </p:nvSpPr>
        <p:spPr>
          <a:xfrm>
            <a:off x="2031004" y="5012975"/>
            <a:ext cx="2360326" cy="101433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Hospital</a:t>
            </a:r>
            <a:endParaRPr lang="en-US" dirty="0"/>
          </a:p>
        </p:txBody>
      </p:sp>
    </p:spTree>
    <p:extLst>
      <p:ext uri="{BB962C8B-B14F-4D97-AF65-F5344CB8AC3E}">
        <p14:creationId xmlns:p14="http://schemas.microsoft.com/office/powerpoint/2010/main" val="749153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4" y="489679"/>
            <a:ext cx="10353761" cy="859436"/>
          </a:xfrm>
        </p:spPr>
        <p:txBody>
          <a:bodyPr/>
          <a:lstStyle/>
          <a:p>
            <a:r>
              <a:rPr lang="en-US" dirty="0" smtClean="0"/>
              <a:t>Problem solving</a:t>
            </a:r>
            <a:endParaRPr lang="en-US" dirty="0"/>
          </a:p>
        </p:txBody>
      </p:sp>
      <p:sp>
        <p:nvSpPr>
          <p:cNvPr id="3" name="Content Placeholder 2"/>
          <p:cNvSpPr>
            <a:spLocks noGrp="1"/>
          </p:cNvSpPr>
          <p:nvPr>
            <p:ph idx="1"/>
          </p:nvPr>
        </p:nvSpPr>
        <p:spPr>
          <a:xfrm>
            <a:off x="913794" y="1863594"/>
            <a:ext cx="10353762" cy="4202243"/>
          </a:xfrm>
        </p:spPr>
        <p:txBody>
          <a:bodyPr>
            <a:normAutofit/>
          </a:bodyPr>
          <a:lstStyle/>
          <a:p>
            <a:r>
              <a:rPr lang="en-US" sz="2800" dirty="0" smtClean="0"/>
              <a:t>Due to COVID-19 “stay at home” measures, all schools are closed.  Students were therefore unable to complete the School Based Assessment.  As a student yourself, you have been directly affected.  Devise three strategies to overcome the problem described above and choose the one best suited to you.</a:t>
            </a:r>
            <a:endParaRPr lang="en-US" sz="28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734677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1"/>
            <a:ext cx="10353761" cy="814466"/>
          </a:xfrm>
        </p:spPr>
        <p:txBody>
          <a:bodyPr/>
          <a:lstStyle/>
          <a:p>
            <a:r>
              <a:rPr lang="en-US" dirty="0" smtClean="0"/>
              <a:t>Possible solutions</a:t>
            </a:r>
            <a:endParaRPr lang="en-US" dirty="0"/>
          </a:p>
        </p:txBody>
      </p:sp>
      <p:sp>
        <p:nvSpPr>
          <p:cNvPr id="3" name="Content Placeholder 2"/>
          <p:cNvSpPr>
            <a:spLocks noGrp="1"/>
          </p:cNvSpPr>
          <p:nvPr>
            <p:ph idx="1"/>
          </p:nvPr>
        </p:nvSpPr>
        <p:spPr>
          <a:xfrm>
            <a:off x="913795" y="2188564"/>
            <a:ext cx="10353762" cy="3602636"/>
          </a:xfrm>
        </p:spPr>
        <p:txBody>
          <a:bodyPr>
            <a:normAutofit/>
          </a:bodyPr>
          <a:lstStyle/>
          <a:p>
            <a:r>
              <a:rPr lang="en-US" dirty="0" smtClean="0"/>
              <a:t>Complete SBA through use of  WhatsApp with group members and teacher.</a:t>
            </a:r>
          </a:p>
          <a:p>
            <a:endParaRPr lang="en-US" dirty="0"/>
          </a:p>
          <a:p>
            <a:r>
              <a:rPr lang="en-US" dirty="0" err="1" smtClean="0"/>
              <a:t>Utilise</a:t>
            </a:r>
            <a:r>
              <a:rPr lang="en-US" dirty="0" smtClean="0"/>
              <a:t> Zoom or other online video facilities to complete.</a:t>
            </a:r>
          </a:p>
          <a:p>
            <a:endParaRPr lang="en-US" dirty="0"/>
          </a:p>
          <a:p>
            <a:r>
              <a:rPr lang="en-US" dirty="0" smtClean="0"/>
              <a:t>Research online, produce a draft and email to teacher for comments.</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865319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6" y="609600"/>
            <a:ext cx="10133956" cy="4906780"/>
          </a:xfrm>
        </p:spPr>
        <p:txBody>
          <a:bodyPr>
            <a:normAutofit/>
          </a:bodyPr>
          <a:lstStyle/>
          <a:p>
            <a:r>
              <a:rPr lang="en-US" dirty="0" smtClean="0"/>
              <a:t>You were faced with a problem and you devised solutions.  To do this you needed to be creative so that you could meet your needs.  Your solution may not have been one that was suggested but if you were able to produce something different but workable, then you are very creative.</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497160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creativity</a:t>
            </a:r>
            <a:endParaRPr lang="en-US" dirty="0"/>
          </a:p>
        </p:txBody>
      </p:sp>
      <p:sp>
        <p:nvSpPr>
          <p:cNvPr id="3" name="Content Placeholder 2"/>
          <p:cNvSpPr>
            <a:spLocks noGrp="1"/>
          </p:cNvSpPr>
          <p:nvPr>
            <p:ph idx="1"/>
          </p:nvPr>
        </p:nvSpPr>
        <p:spPr/>
        <p:txBody>
          <a:bodyPr>
            <a:normAutofit/>
          </a:bodyPr>
          <a:lstStyle/>
          <a:p>
            <a:pPr marL="0" indent="0">
              <a:buNone/>
            </a:pPr>
            <a:r>
              <a:rPr lang="en-US" sz="3200" dirty="0" smtClean="0"/>
              <a:t>What is creativity – An expression through any media of thoughts or ideas.  Creativity can solve problems or make life easier.</a:t>
            </a:r>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608091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of creativity</a:t>
            </a:r>
            <a:endParaRPr lang="en-US" dirty="0"/>
          </a:p>
        </p:txBody>
      </p:sp>
      <p:sp>
        <p:nvSpPr>
          <p:cNvPr id="3" name="Content Placeholder 2"/>
          <p:cNvSpPr>
            <a:spLocks noGrp="1"/>
          </p:cNvSpPr>
          <p:nvPr>
            <p:ph idx="1"/>
          </p:nvPr>
        </p:nvSpPr>
        <p:spPr/>
        <p:txBody>
          <a:bodyPr/>
          <a:lstStyle/>
          <a:p>
            <a:r>
              <a:rPr lang="en-US" dirty="0">
                <a:hlinkClick r:id="rId2"/>
              </a:rPr>
              <a:t>https://www.jamestaylor.me/creative-process-five-stages</a:t>
            </a:r>
            <a:r>
              <a:rPr lang="en-US" dirty="0" smtClean="0">
                <a:hlinkClick r:id="rId2"/>
              </a:rPr>
              <a:t>/</a:t>
            </a:r>
            <a:endParaRPr lang="en-US" dirty="0" smtClean="0"/>
          </a:p>
          <a:p>
            <a:r>
              <a:rPr lang="en-US" dirty="0">
                <a:hlinkClick r:id="rId3"/>
              </a:rPr>
              <a:t>https://www.bing.com/images/search?view=detailV2&amp;ccid=1Ik4yA4s&amp;id=500CC8B544CCCA576E9578DC7214904F5D8485E8&amp;thid=OIP.1Ik4yA4sRY3vwjZQHNK_gAHaD4&amp;mediaurl=https%3a%2f%2fideapod.com%2fwp-content%2fuploads%2f2019%2f04%2ffive-stages-of-creative-process-compressor.jpg&amp;exph=628&amp;expw=1200&amp;q=process+of+creativity&amp;simid=608046723242067724&amp;selectedIndex=0&amp;ajaxhist=0</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734517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Roles of creativity</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Content Placeholder 4"/>
          <p:cNvSpPr>
            <a:spLocks noGrp="1"/>
          </p:cNvSpPr>
          <p:nvPr>
            <p:ph idx="1"/>
          </p:nvPr>
        </p:nvSpPr>
        <p:spPr>
          <a:xfrm>
            <a:off x="913794" y="2515789"/>
            <a:ext cx="10353762" cy="3016980"/>
          </a:xfrm>
          <a:prstGeom prst="rect">
            <a:avLst/>
          </a:prstGeom>
        </p:spPr>
        <p:txBody>
          <a:bodyPr>
            <a:spAutoFit/>
          </a:bodyPr>
          <a:lstStyle/>
          <a:p>
            <a:r>
              <a:rPr lang="en-US" sz="2800" dirty="0">
                <a:hlinkClick r:id="rId2"/>
              </a:rPr>
              <a:t>https://litemind.com/creativity-roles</a:t>
            </a:r>
            <a:r>
              <a:rPr lang="en-US" sz="2800" dirty="0" smtClean="0">
                <a:hlinkClick r:id="rId2"/>
              </a:rPr>
              <a:t>/</a:t>
            </a:r>
            <a:endParaRPr lang="en-US" sz="2800" dirty="0" smtClean="0"/>
          </a:p>
          <a:p>
            <a:endParaRPr lang="en-US" sz="2800" dirty="0"/>
          </a:p>
          <a:p>
            <a:r>
              <a:rPr lang="en-US" sz="2800" dirty="0">
                <a:hlinkClick r:id="rId3"/>
              </a:rPr>
              <a:t>https://www.alphagamma.eu/entrepreneurship/role-creativity-in-entrepreneurship/</a:t>
            </a:r>
            <a:endParaRPr lang="en-US" sz="2800" dirty="0" smtClean="0"/>
          </a:p>
          <a:p>
            <a:endParaRPr lang="en-US" sz="2800" dirty="0"/>
          </a:p>
        </p:txBody>
      </p:sp>
    </p:spTree>
    <p:extLst>
      <p:ext uri="{BB962C8B-B14F-4D97-AF65-F5344CB8AC3E}">
        <p14:creationId xmlns:p14="http://schemas.microsoft.com/office/powerpoint/2010/main" val="20398496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creativity</a:t>
            </a:r>
            <a:endParaRPr lang="en-US" dirty="0"/>
          </a:p>
        </p:txBody>
      </p:sp>
      <p:sp>
        <p:nvSpPr>
          <p:cNvPr id="3" name="Content Placeholder 2"/>
          <p:cNvSpPr>
            <a:spLocks noGrp="1"/>
          </p:cNvSpPr>
          <p:nvPr>
            <p:ph idx="1"/>
          </p:nvPr>
        </p:nvSpPr>
        <p:spPr>
          <a:xfrm>
            <a:off x="913795" y="1738859"/>
            <a:ext cx="10353762" cy="4052341"/>
          </a:xfrm>
        </p:spPr>
        <p:txBody>
          <a:bodyPr/>
          <a:lstStyle/>
          <a:p>
            <a:r>
              <a:rPr lang="en-US" dirty="0" smtClean="0"/>
              <a:t>Product development – new and improved products are made available which increase market share, profits and overall growth</a:t>
            </a:r>
          </a:p>
          <a:p>
            <a:endParaRPr lang="en-US" dirty="0" smtClean="0"/>
          </a:p>
          <a:p>
            <a:r>
              <a:rPr lang="en-US" dirty="0" smtClean="0"/>
              <a:t>Competition – keeps competitors at bay and always trying to catch up rather than bypass</a:t>
            </a:r>
          </a:p>
          <a:p>
            <a:endParaRPr lang="en-US" dirty="0" smtClean="0"/>
          </a:p>
          <a:p>
            <a:r>
              <a:rPr lang="en-US" dirty="0" smtClean="0"/>
              <a:t>No boundaries – products/processes are developed that consumers were unaware that they needed but now cannot survive without.  Employees are given free reign to allow their minds to conjure up new dimensions for the business.</a:t>
            </a:r>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4143752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399738"/>
            <a:ext cx="10353761" cy="874426"/>
          </a:xfrm>
        </p:spPr>
        <p:txBody>
          <a:bodyPr/>
          <a:lstStyle/>
          <a:p>
            <a:r>
              <a:rPr lang="en-US" dirty="0" smtClean="0"/>
              <a:t>Creativity challenge</a:t>
            </a:r>
            <a:endParaRPr lang="en-US" dirty="0"/>
          </a:p>
        </p:txBody>
      </p:sp>
      <p:sp>
        <p:nvSpPr>
          <p:cNvPr id="3" name="Content Placeholder 2"/>
          <p:cNvSpPr>
            <a:spLocks noGrp="1"/>
          </p:cNvSpPr>
          <p:nvPr>
            <p:ph idx="1"/>
          </p:nvPr>
        </p:nvSpPr>
        <p:spPr>
          <a:xfrm>
            <a:off x="913795" y="1274164"/>
            <a:ext cx="10353762" cy="4841823"/>
          </a:xfrm>
        </p:spPr>
        <p:txBody>
          <a:bodyPr/>
          <a:lstStyle/>
          <a:p>
            <a:pPr marL="0" indent="0">
              <a:buNone/>
            </a:pPr>
            <a:r>
              <a:rPr lang="en-US" dirty="0" smtClean="0"/>
              <a:t>Look at the shapes below.  Convert each one into a different solution for the problem below.  Each type of shape could be used to represent a sub-strategy or you can rearrange the shapes to suit your purpose.  BE CREATIVE.</a:t>
            </a:r>
          </a:p>
          <a:p>
            <a:pPr marL="0" indent="0">
              <a:buNone/>
            </a:pPr>
            <a:r>
              <a:rPr lang="en-US" dirty="0" smtClean="0"/>
              <a:t>“Upon graduating from Form Six, I am unsure as to what to do with my life.”</a:t>
            </a:r>
          </a:p>
          <a:p>
            <a:pPr marL="0" indent="0">
              <a:buNone/>
            </a:pPr>
            <a:endParaRPr lang="en-US" dirty="0"/>
          </a:p>
        </p:txBody>
      </p:sp>
      <p:sp>
        <p:nvSpPr>
          <p:cNvPr id="4" name="Footer Placeholder 3"/>
          <p:cNvSpPr>
            <a:spLocks noGrp="1"/>
          </p:cNvSpPr>
          <p:nvPr>
            <p:ph type="ftr" sz="quarter" idx="11"/>
          </p:nvPr>
        </p:nvSpPr>
        <p:spPr>
          <a:xfrm>
            <a:off x="913795" y="6228049"/>
            <a:ext cx="6672865" cy="365125"/>
          </a:xfrm>
        </p:spPr>
        <p:txBody>
          <a:bodyPr/>
          <a:lstStyle/>
          <a:p>
            <a:r>
              <a:rPr lang="en-US" dirty="0" smtClean="0"/>
              <a:t>CPDD MOE 2020</a:t>
            </a:r>
            <a:endParaRPr lang="en-US" dirty="0"/>
          </a:p>
        </p:txBody>
      </p:sp>
      <p:sp>
        <p:nvSpPr>
          <p:cNvPr id="5" name="Rectangle 4"/>
          <p:cNvSpPr/>
          <p:nvPr/>
        </p:nvSpPr>
        <p:spPr>
          <a:xfrm>
            <a:off x="1184223" y="3013023"/>
            <a:ext cx="1573967" cy="8094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2758190" y="3013023"/>
            <a:ext cx="1603948" cy="8094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Isosceles Triangle 6"/>
          <p:cNvSpPr/>
          <p:nvPr/>
        </p:nvSpPr>
        <p:spPr>
          <a:xfrm>
            <a:off x="4137285" y="2990538"/>
            <a:ext cx="1244183" cy="80946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laque 7"/>
          <p:cNvSpPr/>
          <p:nvPr/>
        </p:nvSpPr>
        <p:spPr>
          <a:xfrm>
            <a:off x="5277141" y="2979295"/>
            <a:ext cx="1184224" cy="831954"/>
          </a:xfrm>
          <a:prstGeom prst="plaqu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563641" y="3013023"/>
            <a:ext cx="1573967" cy="8094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624344" y="5186870"/>
            <a:ext cx="1573967" cy="8094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9574874" y="4213485"/>
            <a:ext cx="1603948" cy="8094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4029787" y="4270561"/>
            <a:ext cx="1603948" cy="8094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8121408" y="2990538"/>
            <a:ext cx="1603948" cy="8094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Isosceles Triangle 14"/>
          <p:cNvSpPr/>
          <p:nvPr/>
        </p:nvSpPr>
        <p:spPr>
          <a:xfrm>
            <a:off x="1112710" y="5069798"/>
            <a:ext cx="1244183" cy="80946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Isosceles Triangle 15"/>
          <p:cNvSpPr/>
          <p:nvPr/>
        </p:nvSpPr>
        <p:spPr>
          <a:xfrm>
            <a:off x="5459127" y="4242373"/>
            <a:ext cx="1244183" cy="80946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Isosceles Triangle 16"/>
          <p:cNvSpPr/>
          <p:nvPr/>
        </p:nvSpPr>
        <p:spPr>
          <a:xfrm>
            <a:off x="9512467" y="2973129"/>
            <a:ext cx="1244183" cy="80946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Plaque 17"/>
          <p:cNvSpPr/>
          <p:nvPr/>
        </p:nvSpPr>
        <p:spPr>
          <a:xfrm>
            <a:off x="2382093" y="5124843"/>
            <a:ext cx="1184224" cy="831954"/>
          </a:xfrm>
          <a:prstGeom prst="plaqu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Plaque 18"/>
          <p:cNvSpPr/>
          <p:nvPr/>
        </p:nvSpPr>
        <p:spPr>
          <a:xfrm>
            <a:off x="6703310" y="4259318"/>
            <a:ext cx="1184224" cy="831954"/>
          </a:xfrm>
          <a:prstGeom prst="plaqu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Plaque 19"/>
          <p:cNvSpPr/>
          <p:nvPr/>
        </p:nvSpPr>
        <p:spPr>
          <a:xfrm>
            <a:off x="1184223" y="4213485"/>
            <a:ext cx="1184224" cy="831954"/>
          </a:xfrm>
          <a:prstGeom prst="plaqu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803108" y="5204398"/>
            <a:ext cx="1573967" cy="8094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7962743" y="4270560"/>
            <a:ext cx="1573967" cy="8094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2455820" y="4224727"/>
            <a:ext cx="1573967" cy="8094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5547999" y="5261705"/>
            <a:ext cx="1603948" cy="80946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Isosceles Triangle 25"/>
          <p:cNvSpPr/>
          <p:nvPr/>
        </p:nvSpPr>
        <p:spPr>
          <a:xfrm>
            <a:off x="7133185" y="5153751"/>
            <a:ext cx="1244183" cy="80946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Plaque 26"/>
          <p:cNvSpPr/>
          <p:nvPr/>
        </p:nvSpPr>
        <p:spPr>
          <a:xfrm>
            <a:off x="8377368" y="5174622"/>
            <a:ext cx="1184224" cy="831954"/>
          </a:xfrm>
          <a:prstGeom prst="plaqu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630175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78346F"/>
      </a:dk2>
      <a:lt2>
        <a:srgbClr val="D9A8D2"/>
      </a:lt2>
      <a:accent1>
        <a:srgbClr val="CE57AB"/>
      </a:accent1>
      <a:accent2>
        <a:srgbClr val="8E8EFD"/>
      </a:accent2>
      <a:accent3>
        <a:srgbClr val="7CBCE0"/>
      </a:accent3>
      <a:accent4>
        <a:srgbClr val="70BF9F"/>
      </a:accent4>
      <a:accent5>
        <a:srgbClr val="A5B960"/>
      </a:accent5>
      <a:accent6>
        <a:srgbClr val="D47A57"/>
      </a:accent6>
      <a:hlink>
        <a:srgbClr val="D164DE"/>
      </a:hlink>
      <a:folHlink>
        <a:srgbClr val="BE87C4"/>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D4FE1632-F131-47D3-A814-99E9CD025E2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Damask</Template>
  <TotalTime>1394</TotalTime>
  <Words>448</Words>
  <Application>Microsoft Office PowerPoint</Application>
  <PresentationFormat>Widescreen</PresentationFormat>
  <Paragraphs>56</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Bookman Old Style</vt:lpstr>
      <vt:lpstr>Calibri</vt:lpstr>
      <vt:lpstr>Rockwell</vt:lpstr>
      <vt:lpstr>Times New Roman</vt:lpstr>
      <vt:lpstr>Damask</vt:lpstr>
      <vt:lpstr>PowerPoint Presentation</vt:lpstr>
      <vt:lpstr>Problem solving</vt:lpstr>
      <vt:lpstr>Possible solutions</vt:lpstr>
      <vt:lpstr>You were faced with a problem and you devised solutions.  To do this you needed to be creative so that you could meet your needs.  Your solution may not have been one that was suggested but if you were able to produce something different but workable, then you are very creative.</vt:lpstr>
      <vt:lpstr>Principles of creativity</vt:lpstr>
      <vt:lpstr>Process of creativity</vt:lpstr>
      <vt:lpstr>Roles of creativity</vt:lpstr>
      <vt:lpstr>Importance of creativity</vt:lpstr>
      <vt:lpstr>Creativity challenge</vt:lpstr>
      <vt:lpstr>Possible Solution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MOECurriculum</dc:creator>
  <cp:lastModifiedBy>MOECurriculum</cp:lastModifiedBy>
  <cp:revision>86</cp:revision>
  <dcterms:created xsi:type="dcterms:W3CDTF">2020-05-22T19:23:13Z</dcterms:created>
  <dcterms:modified xsi:type="dcterms:W3CDTF">2020-06-04T01:06:29Z</dcterms:modified>
</cp:coreProperties>
</file>