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A388F-5A15-D855-B3CA-9725076C5F41}" v="1217" dt="2020-06-12T18:17:27.469"/>
    <p1510:client id="{4487681B-95DC-899F-36A6-53A464FF710B}" v="926" dt="2020-06-18T17:29:20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34C16-018F-44A2-812C-EB79F7E307B7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D807423-F95B-481D-AB2F-4C3E33FEF573}">
      <dgm:prSet/>
      <dgm:spPr/>
      <dgm:t>
        <a:bodyPr/>
        <a:lstStyle/>
        <a:p>
          <a:r>
            <a:rPr lang="en-US" dirty="0"/>
            <a:t>LEVEL: FORM 3, TERM 2</a:t>
          </a:r>
        </a:p>
      </dgm:t>
    </dgm:pt>
    <dgm:pt modelId="{03286190-DDF7-4662-8924-D6746D388A2F}" type="parTrans" cxnId="{4135D130-12DD-483B-A018-E7F5A0408F4B}">
      <dgm:prSet/>
      <dgm:spPr/>
      <dgm:t>
        <a:bodyPr/>
        <a:lstStyle/>
        <a:p>
          <a:endParaRPr lang="en-US"/>
        </a:p>
      </dgm:t>
    </dgm:pt>
    <dgm:pt modelId="{960DB1EC-2E9C-4742-8AE6-45526F5990A0}" type="sibTrans" cxnId="{4135D130-12DD-483B-A018-E7F5A0408F4B}">
      <dgm:prSet/>
      <dgm:spPr/>
      <dgm:t>
        <a:bodyPr/>
        <a:lstStyle/>
        <a:p>
          <a:endParaRPr lang="en-US"/>
        </a:p>
      </dgm:t>
    </dgm:pt>
    <dgm:pt modelId="{05E9C359-08D9-455A-9908-9BDC29B880E3}">
      <dgm:prSet/>
      <dgm:spPr/>
      <dgm:t>
        <a:bodyPr/>
        <a:lstStyle/>
        <a:p>
          <a:r>
            <a:rPr lang="en-US" dirty="0"/>
            <a:t>SUBJECT: SPANISH</a:t>
          </a:r>
        </a:p>
      </dgm:t>
    </dgm:pt>
    <dgm:pt modelId="{C1B17125-CACA-4FAB-B2B3-92D7DB224444}" type="parTrans" cxnId="{1CF338C2-F79B-4492-9C86-42AB66F04740}">
      <dgm:prSet/>
      <dgm:spPr/>
      <dgm:t>
        <a:bodyPr/>
        <a:lstStyle/>
        <a:p>
          <a:endParaRPr lang="en-US"/>
        </a:p>
      </dgm:t>
    </dgm:pt>
    <dgm:pt modelId="{615DF820-95B2-4393-8518-EEE149181F71}" type="sibTrans" cxnId="{1CF338C2-F79B-4492-9C86-42AB66F04740}">
      <dgm:prSet/>
      <dgm:spPr/>
      <dgm:t>
        <a:bodyPr/>
        <a:lstStyle/>
        <a:p>
          <a:endParaRPr lang="en-US"/>
        </a:p>
      </dgm:t>
    </dgm:pt>
    <dgm:pt modelId="{8EDFFDB1-FE23-4CDB-8CB2-5DA0B808428E}">
      <dgm:prSet/>
      <dgm:spPr/>
      <dgm:t>
        <a:bodyPr/>
        <a:lstStyle/>
        <a:p>
          <a:r>
            <a:rPr lang="en-US" dirty="0"/>
            <a:t>CURRICULUM TOPIC:  28.0 shopping</a:t>
          </a:r>
        </a:p>
      </dgm:t>
    </dgm:pt>
    <dgm:pt modelId="{1D1612CB-C5B6-47CA-A71C-9B6B12C9EED4}" type="parTrans" cxnId="{CF3DD335-AEF9-44E2-9F65-8BD86A5EA601}">
      <dgm:prSet/>
      <dgm:spPr/>
      <dgm:t>
        <a:bodyPr/>
        <a:lstStyle/>
        <a:p>
          <a:endParaRPr lang="en-US"/>
        </a:p>
      </dgm:t>
    </dgm:pt>
    <dgm:pt modelId="{EC51C491-B4F4-4488-9FFF-C4278C86DE53}" type="sibTrans" cxnId="{CF3DD335-AEF9-44E2-9F65-8BD86A5EA601}">
      <dgm:prSet/>
      <dgm:spPr/>
      <dgm:t>
        <a:bodyPr/>
        <a:lstStyle/>
        <a:p>
          <a:endParaRPr lang="en-US"/>
        </a:p>
      </dgm:t>
    </dgm:pt>
    <dgm:pt modelId="{8CC00CCB-9C70-4441-9124-FBAE27209F0C}">
      <dgm:prSet/>
      <dgm:spPr/>
      <dgm:t>
        <a:bodyPr/>
        <a:lstStyle/>
        <a:p>
          <a:r>
            <a:rPr lang="en-US" dirty="0"/>
            <a:t>KEY TEACHING POINT/S: </a:t>
          </a:r>
        </a:p>
      </dgm:t>
    </dgm:pt>
    <dgm:pt modelId="{797D4393-3B01-4C14-9744-36312F0C2635}" type="parTrans" cxnId="{70B7A2F8-54FD-411B-B7A8-B6D9B6B3A3CD}">
      <dgm:prSet/>
      <dgm:spPr/>
      <dgm:t>
        <a:bodyPr/>
        <a:lstStyle/>
        <a:p>
          <a:endParaRPr lang="en-US"/>
        </a:p>
      </dgm:t>
    </dgm:pt>
    <dgm:pt modelId="{B484DDF4-FCA8-4E29-B0C2-0E09C2A31EEC}" type="sibTrans" cxnId="{70B7A2F8-54FD-411B-B7A8-B6D9B6B3A3CD}">
      <dgm:prSet/>
      <dgm:spPr/>
      <dgm:t>
        <a:bodyPr/>
        <a:lstStyle/>
        <a:p>
          <a:endParaRPr lang="en-US"/>
        </a:p>
      </dgm:t>
    </dgm:pt>
    <dgm:pt modelId="{D413359C-4D83-41A2-B3E4-D347A9834161}">
      <dgm:prSet/>
      <dgm:spPr/>
      <dgm:t>
        <a:bodyPr/>
        <a:lstStyle/>
        <a:p>
          <a:pPr rtl="0"/>
          <a:r>
            <a:rPr lang="en-US" dirty="0"/>
            <a:t>Identify different types of</a:t>
          </a:r>
          <a:r>
            <a:rPr lang="en-US" dirty="0">
              <a:latin typeface="Calibri Light" panose="020F0302020204030204"/>
            </a:rPr>
            <a:t> currency</a:t>
          </a:r>
          <a:r>
            <a:rPr lang="en-US" dirty="0"/>
            <a:t> in </a:t>
          </a:r>
          <a:r>
            <a:rPr lang="en-US" dirty="0">
              <a:latin typeface="Calibri Light" panose="020F0302020204030204"/>
            </a:rPr>
            <a:t>Spanish.</a:t>
          </a:r>
          <a:endParaRPr lang="en-US" dirty="0"/>
        </a:p>
      </dgm:t>
    </dgm:pt>
    <dgm:pt modelId="{F7B28575-C3DE-42DE-87C1-6AB548ADB62B}" type="parTrans" cxnId="{37F3AD98-E6F2-4392-9D82-CE739650C707}">
      <dgm:prSet/>
      <dgm:spPr/>
      <dgm:t>
        <a:bodyPr/>
        <a:lstStyle/>
        <a:p>
          <a:endParaRPr lang="en-US"/>
        </a:p>
      </dgm:t>
    </dgm:pt>
    <dgm:pt modelId="{A8B53961-A554-4A5A-9763-4283F3257465}" type="sibTrans" cxnId="{37F3AD98-E6F2-4392-9D82-CE739650C707}">
      <dgm:prSet/>
      <dgm:spPr/>
      <dgm:t>
        <a:bodyPr/>
        <a:lstStyle/>
        <a:p>
          <a:endParaRPr lang="en-US"/>
        </a:p>
      </dgm:t>
    </dgm:pt>
    <dgm:pt modelId="{0A0A7425-DADA-4579-A9D1-CD5E5E5E0354}" type="pres">
      <dgm:prSet presAssocID="{B8034C16-018F-44A2-812C-EB79F7E307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7D6EE-D67F-4D29-BA65-ECEE4762EC1E}" type="pres">
      <dgm:prSet presAssocID="{ED807423-F95B-481D-AB2F-4C3E33FEF57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AA3EA-0202-4FDA-832E-30F83DB53935}" type="pres">
      <dgm:prSet presAssocID="{960DB1EC-2E9C-4742-8AE6-45526F5990A0}" presName="spacer" presStyleCnt="0"/>
      <dgm:spPr/>
    </dgm:pt>
    <dgm:pt modelId="{C1E020A8-3A20-48B1-9052-9B1CCB9B287B}" type="pres">
      <dgm:prSet presAssocID="{05E9C359-08D9-455A-9908-9BDC29B880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73323-FF78-45BF-8977-FC648644CF60}" type="pres">
      <dgm:prSet presAssocID="{615DF820-95B2-4393-8518-EEE149181F71}" presName="spacer" presStyleCnt="0"/>
      <dgm:spPr/>
    </dgm:pt>
    <dgm:pt modelId="{27617908-6108-4372-8770-035C91C863B8}" type="pres">
      <dgm:prSet presAssocID="{8EDFFDB1-FE23-4CDB-8CB2-5DA0B80842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2AC4C-18EA-45C4-8620-AE641BB6DB90}" type="pres">
      <dgm:prSet presAssocID="{EC51C491-B4F4-4488-9FFF-C4278C86DE53}" presName="spacer" presStyleCnt="0"/>
      <dgm:spPr/>
    </dgm:pt>
    <dgm:pt modelId="{BC3BA7D2-BCD7-4536-8364-81ED909520D8}" type="pres">
      <dgm:prSet presAssocID="{8CC00CCB-9C70-4441-9124-FBAE27209F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9DFE6-07E0-4341-A560-2A04B1849F3D}" type="pres">
      <dgm:prSet presAssocID="{B484DDF4-FCA8-4E29-B0C2-0E09C2A31EEC}" presName="spacer" presStyleCnt="0"/>
      <dgm:spPr/>
    </dgm:pt>
    <dgm:pt modelId="{34561B03-C6A6-4F63-B9E2-A3FBC70A4E93}" type="pres">
      <dgm:prSet presAssocID="{D413359C-4D83-41A2-B3E4-D347A98341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5D130-12DD-483B-A018-E7F5A0408F4B}" srcId="{B8034C16-018F-44A2-812C-EB79F7E307B7}" destId="{ED807423-F95B-481D-AB2F-4C3E33FEF573}" srcOrd="0" destOrd="0" parTransId="{03286190-DDF7-4662-8924-D6746D388A2F}" sibTransId="{960DB1EC-2E9C-4742-8AE6-45526F5990A0}"/>
    <dgm:cxn modelId="{1CF338C2-F79B-4492-9C86-42AB66F04740}" srcId="{B8034C16-018F-44A2-812C-EB79F7E307B7}" destId="{05E9C359-08D9-455A-9908-9BDC29B880E3}" srcOrd="1" destOrd="0" parTransId="{C1B17125-CACA-4FAB-B2B3-92D7DB224444}" sibTransId="{615DF820-95B2-4393-8518-EEE149181F71}"/>
    <dgm:cxn modelId="{13A282A7-28D3-4230-870D-0DCFA323435A}" type="presOf" srcId="{ED807423-F95B-481D-AB2F-4C3E33FEF573}" destId="{B1C7D6EE-D67F-4D29-BA65-ECEE4762EC1E}" srcOrd="0" destOrd="0" presId="urn:microsoft.com/office/officeart/2005/8/layout/vList2"/>
    <dgm:cxn modelId="{70B7A2F8-54FD-411B-B7A8-B6D9B6B3A3CD}" srcId="{B8034C16-018F-44A2-812C-EB79F7E307B7}" destId="{8CC00CCB-9C70-4441-9124-FBAE27209F0C}" srcOrd="3" destOrd="0" parTransId="{797D4393-3B01-4C14-9744-36312F0C2635}" sibTransId="{B484DDF4-FCA8-4E29-B0C2-0E09C2A31EEC}"/>
    <dgm:cxn modelId="{7976AAFD-2166-4179-9D0D-9C7BDC4D62EA}" type="presOf" srcId="{B8034C16-018F-44A2-812C-EB79F7E307B7}" destId="{0A0A7425-DADA-4579-A9D1-CD5E5E5E0354}" srcOrd="0" destOrd="0" presId="urn:microsoft.com/office/officeart/2005/8/layout/vList2"/>
    <dgm:cxn modelId="{A8D23A28-5B3A-455C-A4C6-714B8121BCD2}" type="presOf" srcId="{05E9C359-08D9-455A-9908-9BDC29B880E3}" destId="{C1E020A8-3A20-48B1-9052-9B1CCB9B287B}" srcOrd="0" destOrd="0" presId="urn:microsoft.com/office/officeart/2005/8/layout/vList2"/>
    <dgm:cxn modelId="{CF3DD335-AEF9-44E2-9F65-8BD86A5EA601}" srcId="{B8034C16-018F-44A2-812C-EB79F7E307B7}" destId="{8EDFFDB1-FE23-4CDB-8CB2-5DA0B808428E}" srcOrd="2" destOrd="0" parTransId="{1D1612CB-C5B6-47CA-A71C-9B6B12C9EED4}" sibTransId="{EC51C491-B4F4-4488-9FFF-C4278C86DE53}"/>
    <dgm:cxn modelId="{46C2365C-46CA-4ACB-AC6E-281B81350AAB}" type="presOf" srcId="{8CC00CCB-9C70-4441-9124-FBAE27209F0C}" destId="{BC3BA7D2-BCD7-4536-8364-81ED909520D8}" srcOrd="0" destOrd="0" presId="urn:microsoft.com/office/officeart/2005/8/layout/vList2"/>
    <dgm:cxn modelId="{5A4A70F7-3B25-4CE4-80B8-FD85B056BBA0}" type="presOf" srcId="{D413359C-4D83-41A2-B3E4-D347A9834161}" destId="{34561B03-C6A6-4F63-B9E2-A3FBC70A4E93}" srcOrd="0" destOrd="0" presId="urn:microsoft.com/office/officeart/2005/8/layout/vList2"/>
    <dgm:cxn modelId="{37F3AD98-E6F2-4392-9D82-CE739650C707}" srcId="{B8034C16-018F-44A2-812C-EB79F7E307B7}" destId="{D413359C-4D83-41A2-B3E4-D347A9834161}" srcOrd="4" destOrd="0" parTransId="{F7B28575-C3DE-42DE-87C1-6AB548ADB62B}" sibTransId="{A8B53961-A554-4A5A-9763-4283F3257465}"/>
    <dgm:cxn modelId="{C2C92887-FA7C-4F60-9F8F-ED7737639BBE}" type="presOf" srcId="{8EDFFDB1-FE23-4CDB-8CB2-5DA0B808428E}" destId="{27617908-6108-4372-8770-035C91C863B8}" srcOrd="0" destOrd="0" presId="urn:microsoft.com/office/officeart/2005/8/layout/vList2"/>
    <dgm:cxn modelId="{2C3FB8F0-FD26-4E90-ABA7-6D0F8D96C9E9}" type="presParOf" srcId="{0A0A7425-DADA-4579-A9D1-CD5E5E5E0354}" destId="{B1C7D6EE-D67F-4D29-BA65-ECEE4762EC1E}" srcOrd="0" destOrd="0" presId="urn:microsoft.com/office/officeart/2005/8/layout/vList2"/>
    <dgm:cxn modelId="{3A8037A9-4DDA-48C1-8B64-7EDF290A2496}" type="presParOf" srcId="{0A0A7425-DADA-4579-A9D1-CD5E5E5E0354}" destId="{4D9AA3EA-0202-4FDA-832E-30F83DB53935}" srcOrd="1" destOrd="0" presId="urn:microsoft.com/office/officeart/2005/8/layout/vList2"/>
    <dgm:cxn modelId="{8A945D7A-6B1C-468C-BCFE-5CB682EE6709}" type="presParOf" srcId="{0A0A7425-DADA-4579-A9D1-CD5E5E5E0354}" destId="{C1E020A8-3A20-48B1-9052-9B1CCB9B287B}" srcOrd="2" destOrd="0" presId="urn:microsoft.com/office/officeart/2005/8/layout/vList2"/>
    <dgm:cxn modelId="{7489F59A-58B1-4913-893A-9CA55949D807}" type="presParOf" srcId="{0A0A7425-DADA-4579-A9D1-CD5E5E5E0354}" destId="{DAA73323-FF78-45BF-8977-FC648644CF60}" srcOrd="3" destOrd="0" presId="urn:microsoft.com/office/officeart/2005/8/layout/vList2"/>
    <dgm:cxn modelId="{29CF495A-0D1E-435C-BF83-2E347D11BC71}" type="presParOf" srcId="{0A0A7425-DADA-4579-A9D1-CD5E5E5E0354}" destId="{27617908-6108-4372-8770-035C91C863B8}" srcOrd="4" destOrd="0" presId="urn:microsoft.com/office/officeart/2005/8/layout/vList2"/>
    <dgm:cxn modelId="{68DC4471-9B29-40C1-BCAA-AD5317D78AA6}" type="presParOf" srcId="{0A0A7425-DADA-4579-A9D1-CD5E5E5E0354}" destId="{D2C2AC4C-18EA-45C4-8620-AE641BB6DB90}" srcOrd="5" destOrd="0" presId="urn:microsoft.com/office/officeart/2005/8/layout/vList2"/>
    <dgm:cxn modelId="{95E46D58-438E-4BAD-A458-5E60B79D1CD0}" type="presParOf" srcId="{0A0A7425-DADA-4579-A9D1-CD5E5E5E0354}" destId="{BC3BA7D2-BCD7-4536-8364-81ED909520D8}" srcOrd="6" destOrd="0" presId="urn:microsoft.com/office/officeart/2005/8/layout/vList2"/>
    <dgm:cxn modelId="{79A08D02-D6DF-485E-9DAB-04A34C1AC867}" type="presParOf" srcId="{0A0A7425-DADA-4579-A9D1-CD5E5E5E0354}" destId="{2CE9DFE6-07E0-4341-A560-2A04B1849F3D}" srcOrd="7" destOrd="0" presId="urn:microsoft.com/office/officeart/2005/8/layout/vList2"/>
    <dgm:cxn modelId="{C575CBC6-73AB-4E50-A8AB-8512D5725132}" type="presParOf" srcId="{0A0A7425-DADA-4579-A9D1-CD5E5E5E0354}" destId="{34561B03-C6A6-4F63-B9E2-A3FBC70A4E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64C4D-9B9C-4F89-80CD-1847287022EF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D128AAE-7320-491D-A068-AFE5E71AED6B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Read the questions</a:t>
          </a:r>
          <a:r>
            <a:rPr lang="en-US" dirty="0"/>
            <a:t>.</a:t>
          </a:r>
        </a:p>
      </dgm:t>
    </dgm:pt>
    <dgm:pt modelId="{E21DED6F-5B50-4882-BF1B-0F6993CAD3AF}" type="parTrans" cxnId="{9DFC3E63-FFDC-4F70-B836-60AD6E99D33C}">
      <dgm:prSet/>
      <dgm:spPr/>
      <dgm:t>
        <a:bodyPr/>
        <a:lstStyle/>
        <a:p>
          <a:endParaRPr lang="en-US"/>
        </a:p>
      </dgm:t>
    </dgm:pt>
    <dgm:pt modelId="{F9F83DD7-AB32-4564-BD60-3B4945C686CA}" type="sibTrans" cxnId="{9DFC3E63-FFDC-4F70-B836-60AD6E99D33C}">
      <dgm:prSet/>
      <dgm:spPr/>
      <dgm:t>
        <a:bodyPr/>
        <a:lstStyle/>
        <a:p>
          <a:endParaRPr lang="en-US"/>
        </a:p>
      </dgm:t>
    </dgm:pt>
    <dgm:pt modelId="{F66B7F8A-32EF-4E79-9620-C208B4D79F0E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Select the best answer from the choices given</a:t>
          </a:r>
          <a:r>
            <a:rPr lang="en-US" dirty="0"/>
            <a:t>.</a:t>
          </a:r>
        </a:p>
      </dgm:t>
    </dgm:pt>
    <dgm:pt modelId="{A8681E3A-FA57-4250-A0D0-717EE09B5A80}" type="parTrans" cxnId="{D4209C04-D5BF-4648-A2E0-991C443ED629}">
      <dgm:prSet/>
      <dgm:spPr/>
      <dgm:t>
        <a:bodyPr/>
        <a:lstStyle/>
        <a:p>
          <a:endParaRPr lang="en-US"/>
        </a:p>
      </dgm:t>
    </dgm:pt>
    <dgm:pt modelId="{FEE1B200-7A32-4FDD-8D7B-C528A6DAD013}" type="sibTrans" cxnId="{D4209C04-D5BF-4648-A2E0-991C443ED629}">
      <dgm:prSet/>
      <dgm:spPr/>
      <dgm:t>
        <a:bodyPr/>
        <a:lstStyle/>
        <a:p>
          <a:endParaRPr lang="en-US"/>
        </a:p>
      </dgm:t>
    </dgm:pt>
    <dgm:pt modelId="{51A339C9-1CAA-4605-B0DA-4C332BD0AEB5}" type="pres">
      <dgm:prSet presAssocID="{B2B64C4D-9B9C-4F89-80CD-18472870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16276C-D637-4D38-A977-EA52C04D7A0B}" type="pres">
      <dgm:prSet presAssocID="{FD128AAE-7320-491D-A068-AFE5E71AED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47FB9-6D24-4B65-B177-739317137D9A}" type="pres">
      <dgm:prSet presAssocID="{F9F83DD7-AB32-4564-BD60-3B4945C686CA}" presName="spacer" presStyleCnt="0"/>
      <dgm:spPr/>
    </dgm:pt>
    <dgm:pt modelId="{075234C0-CB75-48A1-8899-248AECE16AED}" type="pres">
      <dgm:prSet presAssocID="{F66B7F8A-32EF-4E79-9620-C208B4D79F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C3E63-FFDC-4F70-B836-60AD6E99D33C}" srcId="{B2B64C4D-9B9C-4F89-80CD-1847287022EF}" destId="{FD128AAE-7320-491D-A068-AFE5E71AED6B}" srcOrd="0" destOrd="0" parTransId="{E21DED6F-5B50-4882-BF1B-0F6993CAD3AF}" sibTransId="{F9F83DD7-AB32-4564-BD60-3B4945C686CA}"/>
    <dgm:cxn modelId="{D4209C04-D5BF-4648-A2E0-991C443ED629}" srcId="{B2B64C4D-9B9C-4F89-80CD-1847287022EF}" destId="{F66B7F8A-32EF-4E79-9620-C208B4D79F0E}" srcOrd="1" destOrd="0" parTransId="{A8681E3A-FA57-4250-A0D0-717EE09B5A80}" sibTransId="{FEE1B200-7A32-4FDD-8D7B-C528A6DAD013}"/>
    <dgm:cxn modelId="{33CCA23B-62F0-4606-AA26-C0BAFAAA303C}" type="presOf" srcId="{F66B7F8A-32EF-4E79-9620-C208B4D79F0E}" destId="{075234C0-CB75-48A1-8899-248AECE16AED}" srcOrd="0" destOrd="0" presId="urn:microsoft.com/office/officeart/2005/8/layout/vList2"/>
    <dgm:cxn modelId="{AA23F660-1983-49AE-993F-DA285160616D}" type="presOf" srcId="{B2B64C4D-9B9C-4F89-80CD-1847287022EF}" destId="{51A339C9-1CAA-4605-B0DA-4C332BD0AEB5}" srcOrd="0" destOrd="0" presId="urn:microsoft.com/office/officeart/2005/8/layout/vList2"/>
    <dgm:cxn modelId="{D35A759B-AD13-42C1-A753-315D484C6920}" type="presOf" srcId="{FD128AAE-7320-491D-A068-AFE5E71AED6B}" destId="{4F16276C-D637-4D38-A977-EA52C04D7A0B}" srcOrd="0" destOrd="0" presId="urn:microsoft.com/office/officeart/2005/8/layout/vList2"/>
    <dgm:cxn modelId="{863347DA-9AA3-4DBD-B5B8-4E915446BDD0}" type="presParOf" srcId="{51A339C9-1CAA-4605-B0DA-4C332BD0AEB5}" destId="{4F16276C-D637-4D38-A977-EA52C04D7A0B}" srcOrd="0" destOrd="0" presId="urn:microsoft.com/office/officeart/2005/8/layout/vList2"/>
    <dgm:cxn modelId="{734E29AA-E6C7-4EB6-8565-AB8C2806F280}" type="presParOf" srcId="{51A339C9-1CAA-4605-B0DA-4C332BD0AEB5}" destId="{9A247FB9-6D24-4B65-B177-739317137D9A}" srcOrd="1" destOrd="0" presId="urn:microsoft.com/office/officeart/2005/8/layout/vList2"/>
    <dgm:cxn modelId="{5A662A9A-FF7D-4A7B-AF37-D63B41D39222}" type="presParOf" srcId="{51A339C9-1CAA-4605-B0DA-4C332BD0AEB5}" destId="{075234C0-CB75-48A1-8899-248AECE16A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7D6EE-D67F-4D29-BA65-ECEE4762EC1E}">
      <dsp:nvSpPr>
        <dsp:cNvPr id="0" name=""/>
        <dsp:cNvSpPr/>
      </dsp:nvSpPr>
      <dsp:spPr>
        <a:xfrm>
          <a:off x="0" y="73888"/>
          <a:ext cx="6348221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LEVEL: FORM 3, TERM 2</a:t>
          </a:r>
        </a:p>
      </dsp:txBody>
      <dsp:txXfrm>
        <a:off x="29271" y="103159"/>
        <a:ext cx="6289679" cy="541083"/>
      </dsp:txXfrm>
    </dsp:sp>
    <dsp:sp modelId="{C1E020A8-3A20-48B1-9052-9B1CCB9B287B}">
      <dsp:nvSpPr>
        <dsp:cNvPr id="0" name=""/>
        <dsp:cNvSpPr/>
      </dsp:nvSpPr>
      <dsp:spPr>
        <a:xfrm>
          <a:off x="0" y="745513"/>
          <a:ext cx="6348221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SUBJECT: SPANISH</a:t>
          </a:r>
        </a:p>
      </dsp:txBody>
      <dsp:txXfrm>
        <a:off x="29271" y="774784"/>
        <a:ext cx="6289679" cy="541083"/>
      </dsp:txXfrm>
    </dsp:sp>
    <dsp:sp modelId="{27617908-6108-4372-8770-035C91C863B8}">
      <dsp:nvSpPr>
        <dsp:cNvPr id="0" name=""/>
        <dsp:cNvSpPr/>
      </dsp:nvSpPr>
      <dsp:spPr>
        <a:xfrm>
          <a:off x="0" y="1417138"/>
          <a:ext cx="6348221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CURRICULUM TOPIC:  28.0 shopping</a:t>
          </a:r>
        </a:p>
      </dsp:txBody>
      <dsp:txXfrm>
        <a:off x="29271" y="1446409"/>
        <a:ext cx="6289679" cy="541083"/>
      </dsp:txXfrm>
    </dsp:sp>
    <dsp:sp modelId="{BC3BA7D2-BCD7-4536-8364-81ED909520D8}">
      <dsp:nvSpPr>
        <dsp:cNvPr id="0" name=""/>
        <dsp:cNvSpPr/>
      </dsp:nvSpPr>
      <dsp:spPr>
        <a:xfrm>
          <a:off x="0" y="2088763"/>
          <a:ext cx="6348221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KEY TEACHING POINT/S: </a:t>
          </a:r>
        </a:p>
      </dsp:txBody>
      <dsp:txXfrm>
        <a:off x="29271" y="2118034"/>
        <a:ext cx="6289679" cy="541083"/>
      </dsp:txXfrm>
    </dsp:sp>
    <dsp:sp modelId="{34561B03-C6A6-4F63-B9E2-A3FBC70A4E93}">
      <dsp:nvSpPr>
        <dsp:cNvPr id="0" name=""/>
        <dsp:cNvSpPr/>
      </dsp:nvSpPr>
      <dsp:spPr>
        <a:xfrm>
          <a:off x="0" y="2760388"/>
          <a:ext cx="6348221" cy="5996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Identify different types of</a:t>
          </a:r>
          <a:r>
            <a:rPr lang="en-US" sz="2500" kern="1200" dirty="0">
              <a:latin typeface="Calibri Light" panose="020F0302020204030204"/>
            </a:rPr>
            <a:t> currency</a:t>
          </a:r>
          <a:r>
            <a:rPr lang="en-US" sz="2500" kern="1200" dirty="0"/>
            <a:t> in </a:t>
          </a:r>
          <a:r>
            <a:rPr lang="en-US" sz="2500" kern="1200" dirty="0">
              <a:latin typeface="Calibri Light" panose="020F0302020204030204"/>
            </a:rPr>
            <a:t>Spanish.</a:t>
          </a:r>
          <a:endParaRPr lang="en-US" sz="2500" kern="1200" dirty="0"/>
        </a:p>
      </dsp:txBody>
      <dsp:txXfrm>
        <a:off x="29271" y="2789659"/>
        <a:ext cx="6289679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276C-D637-4D38-A977-EA52C04D7A0B}">
      <dsp:nvSpPr>
        <dsp:cNvPr id="0" name=""/>
        <dsp:cNvSpPr/>
      </dsp:nvSpPr>
      <dsp:spPr>
        <a:xfrm>
          <a:off x="0" y="590177"/>
          <a:ext cx="4559425" cy="1350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Calibri Light" panose="020F0302020204030204"/>
            </a:rPr>
            <a:t>Read the questions</a:t>
          </a:r>
          <a:r>
            <a:rPr lang="en-US" sz="3400" kern="1200" dirty="0"/>
            <a:t>.</a:t>
          </a:r>
        </a:p>
      </dsp:txBody>
      <dsp:txXfrm>
        <a:off x="65934" y="656111"/>
        <a:ext cx="4427557" cy="1218787"/>
      </dsp:txXfrm>
    </dsp:sp>
    <dsp:sp modelId="{075234C0-CB75-48A1-8899-248AECE16AED}">
      <dsp:nvSpPr>
        <dsp:cNvPr id="0" name=""/>
        <dsp:cNvSpPr/>
      </dsp:nvSpPr>
      <dsp:spPr>
        <a:xfrm>
          <a:off x="0" y="2038752"/>
          <a:ext cx="4559425" cy="1350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Calibri Light" panose="020F0302020204030204"/>
            </a:rPr>
            <a:t>Select the best answer from the choices given</a:t>
          </a:r>
          <a:r>
            <a:rPr lang="en-US" sz="3400" kern="1200" dirty="0"/>
            <a:t>.</a:t>
          </a:r>
        </a:p>
      </dsp:txBody>
      <dsp:txXfrm>
        <a:off x="65934" y="2104686"/>
        <a:ext cx="4427557" cy="121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moji.com/" TargetMode="External"/><Relationship Id="rId2" Type="http://schemas.openxmlformats.org/officeDocument/2006/relationships/hyperlink" Target="http://www.clipart-libra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_7NLlV76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sechevere.com/documents/spanish-currenci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7771D4-2457-4C45-99FE-BCC065B21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997" r="3113" b="-1"/>
          <a:stretch/>
        </p:blipFill>
        <p:spPr>
          <a:xfrm>
            <a:off x="6256142" y="-364995"/>
            <a:ext cx="6096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Vamos de compras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</a:t>
            </a:r>
            <a:r>
              <a:rPr lang="en-US" sz="6000"/>
              <a:t>de Costa Rica es...</a:t>
            </a:r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el </a:t>
            </a:r>
            <a:r>
              <a:rPr lang="en-US" sz="4000" b="1" dirty="0" err="1"/>
              <a:t>colón</a:t>
            </a:r>
            <a:r>
              <a:rPr lang="en-US" sz="4000" dirty="0"/>
              <a:t>.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9C338B74-ECA4-4B9F-8F86-F5DDD1EC0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5277" y="5911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de </a:t>
            </a:r>
            <a:r>
              <a:rPr lang="en-US" sz="6000"/>
              <a:t>Honduras </a:t>
            </a:r>
            <a:r>
              <a:rPr lang="en-US" sz="6000" dirty="0"/>
              <a:t>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cs typeface="Calibri"/>
              </a:rPr>
              <a:t>la lempira</a:t>
            </a:r>
            <a:r>
              <a:rPr lang="en-US" sz="4000" dirty="0">
                <a:cs typeface="Calibri"/>
              </a:rPr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1DCBF7-D759-4F69-9A16-D1A19B60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9531" y="5866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de </a:t>
            </a:r>
            <a:r>
              <a:rPr lang="en-US" sz="6000"/>
              <a:t>Nicaragua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la </a:t>
            </a:r>
            <a:r>
              <a:rPr lang="en-US" sz="4000" b="1" dirty="0" err="1"/>
              <a:t>córdoba</a:t>
            </a:r>
            <a:r>
              <a:rPr lang="en-US" sz="4000" dirty="0"/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1DCBF7-D759-4F69-9A16-D1A19B60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4300" y="5758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</a:t>
            </a:r>
            <a:r>
              <a:rPr lang="en-US" sz="6000" dirty="0" err="1"/>
              <a:t>moneda</a:t>
            </a:r>
            <a:r>
              <a:rPr lang="en-US" sz="6000" dirty="0"/>
              <a:t> de Panamá es</a:t>
            </a:r>
            <a:r>
              <a:rPr lang="en-US" sz="4800" dirty="0"/>
              <a:t>...</a:t>
            </a:r>
            <a:endParaRPr lang="en-US" sz="48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la balboa</a:t>
            </a:r>
            <a:r>
              <a:rPr lang="en-US" sz="4000" dirty="0"/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1DCBF7-D759-4F69-9A16-D1A19B60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4300" y="5698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de Paraguay </a:t>
            </a:r>
            <a:r>
              <a:rPr lang="en-US" sz="6000" dirty="0" err="1"/>
              <a:t>es</a:t>
            </a:r>
            <a:r>
              <a:rPr lang="en-US" sz="6000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la </a:t>
            </a:r>
            <a:r>
              <a:rPr lang="en-US" sz="4000" b="1" dirty="0" err="1"/>
              <a:t>guaraní</a:t>
            </a:r>
            <a:r>
              <a:rPr lang="en-US" sz="4000" dirty="0"/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1DCBF7-D759-4F69-9A16-D1A19B60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4300" y="5772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de </a:t>
            </a:r>
            <a:r>
              <a:rPr lang="en-US" sz="6000"/>
              <a:t>Perú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el nuevo sol</a:t>
            </a:r>
            <a:r>
              <a:rPr lang="en-US" sz="4000" dirty="0"/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1DCBF7-D759-4F69-9A16-D1A19B60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4947" y="5698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de </a:t>
            </a:r>
            <a:r>
              <a:rPr lang="en-US" sz="6000"/>
              <a:t>España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el euro</a:t>
            </a:r>
            <a:r>
              <a:rPr lang="en-US" sz="4000" dirty="0"/>
              <a:t>.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1DCBF7-D759-4F69-9A16-D1A19B602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4583" y="5562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El peso</a:t>
            </a:r>
            <a:r>
              <a:rPr lang="en-US" sz="6000" dirty="0"/>
              <a:t> es la </a:t>
            </a:r>
            <a:r>
              <a:rPr lang="en-US" sz="6000" err="1"/>
              <a:t>moneda</a:t>
            </a:r>
            <a:r>
              <a:rPr lang="en-US" sz="6000" dirty="0"/>
              <a:t> de...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28240F-C739-4974-949D-D14448B5DB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Argentina</a:t>
            </a:r>
          </a:p>
          <a:p>
            <a:r>
              <a:rPr lang="en-US" dirty="0">
                <a:cs typeface="Calibri"/>
              </a:rPr>
              <a:t>Chile</a:t>
            </a:r>
          </a:p>
          <a:p>
            <a:r>
              <a:rPr lang="en-US" dirty="0">
                <a:cs typeface="Calibri"/>
              </a:rPr>
              <a:t>Colombia</a:t>
            </a:r>
          </a:p>
          <a:p>
            <a:r>
              <a:rPr lang="en-US" dirty="0">
                <a:cs typeface="Calibri"/>
              </a:rPr>
              <a:t>Cuba</a:t>
            </a:r>
          </a:p>
          <a:p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República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Dominicana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México</a:t>
            </a:r>
          </a:p>
          <a:p>
            <a:r>
              <a:rPr lang="en-US" dirty="0">
                <a:cs typeface="Calibri"/>
              </a:rPr>
              <a:t>Uruguay</a:t>
            </a:r>
          </a:p>
        </p:txBody>
      </p:sp>
      <p:pic>
        <p:nvPicPr>
          <p:cNvPr id="7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D2082E5-E263-443A-ADE9-CF584EEC0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425012" y="826489"/>
            <a:ext cx="5235019" cy="525889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BB8FD-86D8-4FE3-A616-7DD0A8B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>
                <a:cs typeface="Calibri Light"/>
              </a:rPr>
              <a:t>How well do you know the currencies?</a:t>
            </a:r>
            <a:endParaRPr lang="en-US" sz="3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AD91A9CE-528B-49E7-84C8-19F73CFA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96FE36-4A00-4C9C-9CD7-88620C3D7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029040"/>
              </p:ext>
            </p:extLst>
          </p:nvPr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58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1. Which country uses </a:t>
            </a:r>
            <a:r>
              <a:rPr lang="en-US" sz="4000" b="1">
                <a:solidFill>
                  <a:srgbClr val="FFFFFF"/>
                </a:solidFill>
              </a:rPr>
              <a:t>el dólar TT</a:t>
            </a:r>
            <a:r>
              <a:rPr lang="en-US" sz="400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 dirty="0"/>
              <a:t>Ecuador</a:t>
            </a:r>
            <a:endParaRPr lang="en-US" dirty="0"/>
          </a:p>
          <a:p>
            <a:pPr marL="742950" indent="-457200">
              <a:buAutoNum type="alphaUcPeriod"/>
            </a:pPr>
            <a:endParaRPr lang="en-US" sz="2400" dirty="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Chile</a:t>
            </a:r>
            <a:endParaRPr lang="en-US" sz="2400" dirty="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 dirty="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Trinidad and Tobago</a:t>
            </a:r>
            <a:endParaRPr lang="en-US" sz="2400" dirty="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 dirty="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El Salvador</a:t>
            </a:r>
            <a:endParaRPr lang="en-US" sz="2400" dirty="0">
              <a:cs typeface="Calibri" panose="020F0502020204030204"/>
            </a:endParaRPr>
          </a:p>
          <a:p>
            <a:pPr marL="514350"/>
            <a:endParaRPr lang="en-US" sz="2400" dirty="0"/>
          </a:p>
          <a:p>
            <a:pPr marL="514350"/>
            <a:endParaRPr lang="en-US" sz="2400" dirty="0"/>
          </a:p>
          <a:p>
            <a:pPr marL="514350"/>
            <a:endParaRPr lang="en-US" sz="2400" dirty="0"/>
          </a:p>
        </p:txBody>
      </p:sp>
      <p:pic>
        <p:nvPicPr>
          <p:cNvPr id="6" name="Picture 20" descr="A picture containing toy, doll, food&#10;&#10;Description generated with very high confidence">
            <a:extLst>
              <a:ext uri="{FF2B5EF4-FFF2-40B4-BE49-F238E27FC236}">
                <a16:creationId xmlns:a16="http://schemas.microsoft.com/office/drawing/2014/main" id="{82018D17-CCF9-452B-A179-8FBF402A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15" y="2086155"/>
            <a:ext cx="4454105" cy="42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E42-3641-4E85-B6D8-6ACF9DE4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650" y="602673"/>
            <a:ext cx="6348222" cy="1961001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La </a:t>
            </a:r>
            <a:r>
              <a:rPr lang="en-US" err="1">
                <a:cs typeface="Calibri Light"/>
              </a:rPr>
              <a:t>moneda</a:t>
            </a:r>
          </a:p>
        </p:txBody>
      </p:sp>
      <p:pic>
        <p:nvPicPr>
          <p:cNvPr id="195" name="Picture 195">
            <a:extLst>
              <a:ext uri="{FF2B5EF4-FFF2-40B4-BE49-F238E27FC236}">
                <a16:creationId xmlns:a16="http://schemas.microsoft.com/office/drawing/2014/main" id="{02BFBABE-0FA8-4511-B2EC-30A1FE130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67" r="-3" b="13450"/>
          <a:stretch/>
        </p:blipFill>
        <p:spPr>
          <a:xfrm>
            <a:off x="414486" y="10"/>
            <a:ext cx="4257155" cy="2566267"/>
          </a:xfrm>
          <a:prstGeom prst="rect">
            <a:avLst/>
          </a:prstGeom>
        </p:spPr>
      </p:pic>
      <p:pic>
        <p:nvPicPr>
          <p:cNvPr id="194" name="Picture 194" descr="A close up of a logo&#10;&#10;Description generated with high confidence">
            <a:extLst>
              <a:ext uri="{FF2B5EF4-FFF2-40B4-BE49-F238E27FC236}">
                <a16:creationId xmlns:a16="http://schemas.microsoft.com/office/drawing/2014/main" id="{0320B483-EC13-443E-A50E-5A6A89B963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1" r="-3" b="-3"/>
          <a:stretch/>
        </p:blipFill>
        <p:spPr>
          <a:xfrm>
            <a:off x="414486" y="2743061"/>
            <a:ext cx="4257155" cy="4114939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E6109BE-672F-48DC-81AA-5F033DE7B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295790"/>
              </p:ext>
            </p:extLst>
          </p:nvPr>
        </p:nvGraphicFramePr>
        <p:xfrm>
          <a:off x="5200650" y="2743061"/>
          <a:ext cx="6348222" cy="343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69961" y="1954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8E9BCB9-7176-4107-AB32-D92670D2E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805" r="530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87D3F-C748-44A3-8C09-FE04C9E7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In Trinidad and Tobago we use the TT Dollar – </a:t>
            </a:r>
            <a:r>
              <a:rPr lang="en-US" sz="5400" b="1">
                <a:solidFill>
                  <a:srgbClr val="FFFFFF"/>
                </a:solidFill>
              </a:rPr>
              <a:t>el dólar TT</a:t>
            </a:r>
            <a:r>
              <a:rPr lang="en-US" sz="54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99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2. Which country uses </a:t>
            </a:r>
            <a:r>
              <a:rPr lang="en-US" sz="4000" b="1" dirty="0">
                <a:solidFill>
                  <a:srgbClr val="FFFFFF"/>
                </a:solidFill>
              </a:rPr>
              <a:t>el </a:t>
            </a:r>
            <a:r>
              <a:rPr lang="en-US" sz="4000" b="1" dirty="0" err="1">
                <a:solidFill>
                  <a:srgbClr val="FFFFFF"/>
                </a:solidFill>
              </a:rPr>
              <a:t>bolívar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/>
              <a:t>Venezuela</a:t>
            </a:r>
            <a:endParaRPr lang="en-US"/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err="1"/>
              <a:t>España</a:t>
            </a:r>
            <a:endParaRPr lang="en-US" sz="2400" err="1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Colombia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Argentina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5" name="Picture 6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533178E9-7B0C-4981-BA61-F802D4805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64" r="-3" b="10134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FA89ED98-94F0-43A5-8E17-F9378C0E6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415"/>
          <a:stretch/>
        </p:blipFill>
        <p:spPr>
          <a:xfrm>
            <a:off x="6409782" y="1625600"/>
            <a:ext cx="4505107" cy="4261260"/>
          </a:xfrm>
          <a:prstGeom prst="rect">
            <a:avLst/>
          </a:prstGeo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55" y="1426969"/>
            <a:ext cx="5158973" cy="3005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Venezuela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810308"/>
            <a:ext cx="4572000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b="1"/>
              <a:t>el bolívar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97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3. Which country uses </a:t>
            </a:r>
            <a:r>
              <a:rPr lang="en-US" sz="4000" b="1" dirty="0">
                <a:solidFill>
                  <a:srgbClr val="FFFFFF"/>
                </a:solidFill>
              </a:rPr>
              <a:t>el nuevo sol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 dirty="0"/>
              <a:t>Ecuador</a:t>
            </a:r>
            <a:endParaRPr lang="en-US"/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>
                <a:cs typeface="Calibri"/>
              </a:rPr>
              <a:t>México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Paraguay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Perú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6" name="Picture 20" descr="A picture containing toy, doll, food&#10;&#10;Description generated with very high confidence">
            <a:extLst>
              <a:ext uri="{FF2B5EF4-FFF2-40B4-BE49-F238E27FC236}">
                <a16:creationId xmlns:a16="http://schemas.microsoft.com/office/drawing/2014/main" id="{82018D17-CCF9-452B-A179-8FBF402A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15" y="2086155"/>
            <a:ext cx="4454105" cy="42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0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holding&#10;&#10;Description generated with very high confidence">
            <a:extLst>
              <a:ext uri="{FF2B5EF4-FFF2-40B4-BE49-F238E27FC236}">
                <a16:creationId xmlns:a16="http://schemas.microsoft.com/office/drawing/2014/main" id="{FFBD6DBA-6D10-47C0-A110-D5708DAB8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415"/>
          <a:stretch/>
        </p:blipFill>
        <p:spPr>
          <a:xfrm>
            <a:off x="6409782" y="1625600"/>
            <a:ext cx="4505107" cy="426126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55" y="1426969"/>
            <a:ext cx="5158973" cy="3005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Perú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810308"/>
            <a:ext cx="4572000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b="1"/>
              <a:t>el nuevo sol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6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4. Which country uses </a:t>
            </a:r>
            <a:r>
              <a:rPr lang="en-US" sz="4000" b="1" dirty="0">
                <a:solidFill>
                  <a:srgbClr val="FFFFFF"/>
                </a:solidFill>
              </a:rPr>
              <a:t>el </a:t>
            </a:r>
            <a:r>
              <a:rPr lang="en-US" sz="4000" b="1" dirty="0" err="1">
                <a:solidFill>
                  <a:srgbClr val="FFFFFF"/>
                </a:solidFill>
              </a:rPr>
              <a:t>colón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 dirty="0">
                <a:ea typeface="+mn-lt"/>
                <a:cs typeface="+mn-lt"/>
              </a:rPr>
              <a:t>La </a:t>
            </a:r>
            <a:r>
              <a:rPr lang="en-US" sz="2400" err="1">
                <a:ea typeface="+mn-lt"/>
                <a:cs typeface="+mn-lt"/>
              </a:rPr>
              <a:t>República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Dominicana</a:t>
            </a:r>
            <a:endParaRPr lang="en-US" sz="2400" err="1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>
                <a:ea typeface="+mn-lt"/>
                <a:cs typeface="+mn-lt"/>
              </a:rPr>
              <a:t>Cuba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Costa Rica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Perú</a:t>
            </a:r>
            <a:endParaRPr lang="en-US" sz="2400" dirty="0">
              <a:cs typeface="Calibri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E403233-2656-4455-9FB5-82AAF0C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301815"/>
            <a:ext cx="4065916" cy="40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3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CC5E34D-0A66-4A90-A9CA-B78982B20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Costa Rica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el colón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06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5. Which country uses </a:t>
            </a:r>
            <a:r>
              <a:rPr lang="en-US" sz="4000" b="1" dirty="0">
                <a:solidFill>
                  <a:srgbClr val="FFFFFF"/>
                </a:solidFill>
              </a:rPr>
              <a:t>el balboa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>
                <a:ea typeface="+mn-lt"/>
                <a:cs typeface="+mn-lt"/>
              </a:rPr>
              <a:t>Panamá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>
                <a:ea typeface="+mn-lt"/>
                <a:cs typeface="+mn-lt"/>
              </a:rPr>
              <a:t>España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Colombia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Perú</a:t>
            </a:r>
            <a:endParaRPr lang="en-US" sz="2400" dirty="0">
              <a:cs typeface="Calibri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5" name="Picture 5" descr="A picture containing clock, light&#10;&#10;Description generated with very high confidence">
            <a:extLst>
              <a:ext uri="{FF2B5EF4-FFF2-40B4-BE49-F238E27FC236}">
                <a16:creationId xmlns:a16="http://schemas.microsoft.com/office/drawing/2014/main" id="{F7DB3245-3756-4ECD-A84B-CDC2DC870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301815"/>
            <a:ext cx="4425350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2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oy, food&#10;&#10;Description generated with very high confidence">
            <a:extLst>
              <a:ext uri="{FF2B5EF4-FFF2-40B4-BE49-F238E27FC236}">
                <a16:creationId xmlns:a16="http://schemas.microsoft.com/office/drawing/2014/main" id="{3FC495D1-EDBE-4CE6-BD01-EC6351F18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9" r="581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Panamá 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la balboa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33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6. Which country uses </a:t>
            </a:r>
            <a:r>
              <a:rPr lang="en-US" sz="4000" b="1">
                <a:solidFill>
                  <a:srgbClr val="FFFFFF"/>
                </a:solidFill>
              </a:rPr>
              <a:t>el euro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>
                <a:ea typeface="+mn-lt"/>
                <a:cs typeface="+mn-lt"/>
              </a:rPr>
              <a:t>España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>
                <a:ea typeface="+mn-lt"/>
                <a:cs typeface="+mn-lt"/>
              </a:rPr>
              <a:t>Trinidad y Tobago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Venezuela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Costa Rica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5" name="Picture 5" descr="A picture containing toy, doll&#10;&#10;Description generated with very high confidence">
            <a:extLst>
              <a:ext uri="{FF2B5EF4-FFF2-40B4-BE49-F238E27FC236}">
                <a16:creationId xmlns:a16="http://schemas.microsoft.com/office/drawing/2014/main" id="{BF8825B8-BFFD-454A-9E24-EB829770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80" y="2718758"/>
            <a:ext cx="439659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990600"/>
            <a:ext cx="11734804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87D3F-C748-44A3-8C09-FE04C9E7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9" y="1676401"/>
            <a:ext cx="4495802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In Trinidad and Tobago we use the TT Dollar – </a:t>
            </a:r>
            <a:r>
              <a:rPr lang="en-US" sz="3700" b="1"/>
              <a:t>el dólar TT</a:t>
            </a:r>
            <a:r>
              <a:rPr lang="en-US" sz="3700"/>
              <a:t>.</a:t>
            </a:r>
          </a:p>
        </p:txBody>
      </p:sp>
      <p:pic>
        <p:nvPicPr>
          <p:cNvPr id="7" name="Picture 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3B5F1B8-0B2F-45C4-8DA4-A6DD8C4C9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1738" b="-2"/>
          <a:stretch/>
        </p:blipFill>
        <p:spPr>
          <a:xfrm>
            <a:off x="457200" y="1676400"/>
            <a:ext cx="5181600" cy="3505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600" y="270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3E468EBA-1A43-446E-B64B-BE71A9C2B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r="738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España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el euro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460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7. Which country uses </a:t>
            </a:r>
            <a:r>
              <a:rPr lang="en-US" sz="4000" b="1" dirty="0">
                <a:solidFill>
                  <a:srgbClr val="FFFFFF"/>
                </a:solidFill>
              </a:rPr>
              <a:t>el quetzal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>
                <a:cs typeface="Calibri"/>
              </a:rPr>
              <a:t>Honduras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>
                <a:ea typeface="+mn-lt"/>
                <a:cs typeface="+mn-lt"/>
              </a:rPr>
              <a:t>Guatemala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Ecuador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El Salvador </a:t>
            </a:r>
            <a:endParaRPr lang="en-US" sz="2400" dirty="0">
              <a:cs typeface="Calibri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02D0B97-F9BC-41AF-B8C1-AAD1C732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16" y="2028645"/>
            <a:ext cx="4180935" cy="41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8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1A7C3E71-98AA-4C4A-BD8D-0AEC738E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0" r="718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Guatemala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el quetzal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11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8. Which country uses </a:t>
            </a:r>
            <a:r>
              <a:rPr lang="en-US" sz="4000" b="1">
                <a:solidFill>
                  <a:srgbClr val="FFFFFF"/>
                </a:solidFill>
              </a:rPr>
              <a:t>el boliviano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>
                <a:cs typeface="Calibri"/>
              </a:rPr>
              <a:t>Chile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>
                <a:ea typeface="+mn-lt"/>
                <a:cs typeface="+mn-lt"/>
              </a:rPr>
              <a:t>Bolivia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Argentina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Uruguay</a:t>
            </a:r>
            <a:endParaRPr lang="en-US" sz="2400" dirty="0">
              <a:cs typeface="Calibri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02D0B97-F9BC-41AF-B8C1-AAD1C732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16" y="2028645"/>
            <a:ext cx="4180935" cy="41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5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picture containing doll, toy, food&#10;&#10;Description generated with very high confidence">
            <a:extLst>
              <a:ext uri="{FF2B5EF4-FFF2-40B4-BE49-F238E27FC236}">
                <a16:creationId xmlns:a16="http://schemas.microsoft.com/office/drawing/2014/main" id="{B27AF772-C3E0-42D7-BF65-C63738512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" r="1018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Bolivia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el boliviano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9562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9. Which country uses </a:t>
            </a:r>
            <a:r>
              <a:rPr lang="en-US" sz="4000" b="1">
                <a:solidFill>
                  <a:srgbClr val="FFFFFF"/>
                </a:solidFill>
              </a:rPr>
              <a:t>la lempira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/>
              <a:t>Ecuador</a:t>
            </a:r>
            <a:endParaRPr lang="en-US"/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Chile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Honduras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El Salvador</a:t>
            </a:r>
            <a:endParaRPr lang="en-US" sz="2400">
              <a:cs typeface="Calibri" panose="020F0502020204030204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6" name="Picture 20" descr="A picture containing toy, doll, food&#10;&#10;Description generated with very high confidence">
            <a:extLst>
              <a:ext uri="{FF2B5EF4-FFF2-40B4-BE49-F238E27FC236}">
                <a16:creationId xmlns:a16="http://schemas.microsoft.com/office/drawing/2014/main" id="{82018D17-CCF9-452B-A179-8FBF402A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15" y="2086155"/>
            <a:ext cx="4454105" cy="42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2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6DB459E9-34B4-46A4-9972-2FBF9B361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" r="563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Honduras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la lempira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579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10. Which country uses </a:t>
            </a:r>
            <a:r>
              <a:rPr lang="en-US" sz="4000" b="1">
                <a:solidFill>
                  <a:srgbClr val="FFFFFF"/>
                </a:solidFill>
              </a:rPr>
              <a:t>la córdoba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/>
              <a:t>Venezuela</a:t>
            </a:r>
            <a:endParaRPr lang="en-US"/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err="1"/>
              <a:t>España</a:t>
            </a:r>
            <a:endParaRPr lang="en-US" sz="2400" err="1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Colombia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/>
              <a:t>Nicaragua</a:t>
            </a: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5" name="Picture 6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533178E9-7B0C-4981-BA61-F802D4805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64" r="-3" b="10134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7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B6B548C-5B01-47AA-9AB2-056C0CF60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2" r="3279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Nicaragua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la córdoba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6633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ED0006-FCFC-42FC-829F-B98FC45D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11. Which country uses </a:t>
            </a:r>
            <a:r>
              <a:rPr lang="en-US" sz="4000" b="1">
                <a:solidFill>
                  <a:srgbClr val="FFFFFF"/>
                </a:solidFill>
              </a:rPr>
              <a:t>la guaraní</a:t>
            </a:r>
            <a:r>
              <a:rPr lang="en-US" sz="4000" dirty="0">
                <a:solidFill>
                  <a:srgbClr val="FFFFFF"/>
                </a:solidFill>
              </a:rPr>
              <a:t>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39D-BFDD-4F17-9EB2-55006EE6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lphaUcPeriod"/>
            </a:pPr>
            <a:r>
              <a:rPr lang="en-US" sz="2400" dirty="0">
                <a:ea typeface="+mn-lt"/>
                <a:cs typeface="+mn-lt"/>
              </a:rPr>
              <a:t>La </a:t>
            </a:r>
            <a:r>
              <a:rPr lang="en-US" sz="2400" err="1">
                <a:ea typeface="+mn-lt"/>
                <a:cs typeface="+mn-lt"/>
              </a:rPr>
              <a:t>República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Dominicana</a:t>
            </a:r>
            <a:endParaRPr lang="en-US" sz="2400" err="1">
              <a:cs typeface="Calibri" panose="020F0502020204030204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>
                <a:ea typeface="+mn-lt"/>
                <a:cs typeface="+mn-lt"/>
              </a:rPr>
              <a:t>Paraguay</a:t>
            </a: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Costa Rica</a:t>
            </a:r>
            <a:endParaRPr lang="en-US" sz="2400" dirty="0">
              <a:cs typeface="Calibri"/>
            </a:endParaRPr>
          </a:p>
          <a:p>
            <a:pPr marL="742950" indent="-457200">
              <a:buAutoNum type="alphaUcPeriod"/>
            </a:pPr>
            <a:endParaRPr lang="en-US" sz="2400">
              <a:cs typeface="Calibri" panose="020F0502020204030204"/>
            </a:endParaRPr>
          </a:p>
          <a:p>
            <a:pPr marL="742950" indent="-457200">
              <a:buAutoNum type="alphaUcPeriod"/>
            </a:pPr>
            <a:r>
              <a:rPr lang="en-US" sz="2400" dirty="0"/>
              <a:t>Perú</a:t>
            </a:r>
            <a:endParaRPr lang="en-US" sz="2400" dirty="0">
              <a:cs typeface="Calibri"/>
            </a:endParaRPr>
          </a:p>
          <a:p>
            <a:pPr marL="514350"/>
            <a:endParaRPr lang="en-US" sz="2400"/>
          </a:p>
          <a:p>
            <a:pPr marL="514350"/>
            <a:endParaRPr lang="en-US" sz="2400"/>
          </a:p>
          <a:p>
            <a:pPr marL="514350"/>
            <a:endParaRPr lang="en-US" sz="2400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E403233-2656-4455-9FB5-82AAF0C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1" y="2301815"/>
            <a:ext cx="4065916" cy="40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E7FF8-4A98-4262-97A1-34E14548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Every country has a specific currency that they use.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125B2-0E12-4B4C-81FF-FAF1B512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491" y="5749941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Let's explore the currencies of some Spanish-speaking countries so that when you visit them you will know. </a:t>
            </a:r>
          </a:p>
        </p:txBody>
      </p:sp>
    </p:spTree>
    <p:extLst>
      <p:ext uri="{BB962C8B-B14F-4D97-AF65-F5344CB8AC3E}">
        <p14:creationId xmlns:p14="http://schemas.microsoft.com/office/powerpoint/2010/main" val="40667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5A9C1548-AB61-4C61-A2C7-F1042410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" r="693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 moneda de Paraguay 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9" y="5226525"/>
            <a:ext cx="5024099" cy="1155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/>
              <a:t>la guaraní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315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84DC39-D930-4BDB-A204-68DEB0DE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18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8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images were obtained from free sources including: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www.clipart-library.com</a:t>
            </a:r>
            <a:endParaRPr lang="en-US" sz="2000" dirty="0" smtClean="0"/>
          </a:p>
          <a:p>
            <a:r>
              <a:rPr lang="en-US" sz="2000" dirty="0">
                <a:hlinkClick r:id="rId2"/>
              </a:rPr>
              <a:t>http:// </a:t>
            </a:r>
            <a:r>
              <a:rPr lang="en-US" sz="2000" dirty="0" smtClean="0">
                <a:hlinkClick r:id="rId3"/>
              </a:rPr>
              <a:t>www.bitmoji.com</a:t>
            </a:r>
            <a:r>
              <a:rPr lang="en-US" sz="2000" dirty="0" smtClean="0"/>
              <a:t>     </a:t>
            </a:r>
          </a:p>
          <a:p>
            <a:endParaRPr lang="en-US" sz="2000" dirty="0" smtClean="0"/>
          </a:p>
          <a:p>
            <a:r>
              <a:rPr lang="en-US" sz="2000" dirty="0"/>
              <a:t>All video links were sourced from:</a:t>
            </a:r>
          </a:p>
          <a:p>
            <a:r>
              <a:rPr lang="en-US" sz="2000" dirty="0">
                <a:hlinkClick r:id="rId4"/>
              </a:rPr>
              <a:t>https://www.youtube.com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19D463-A455-44BA-9B83-DF12679C6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1" r="9085" b="177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0957F-96D1-495A-98C1-4058CA0A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>
                <a:cs typeface="Calibri Light"/>
              </a:rPr>
              <a:t>Click on these links to learn more.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1138-9CED-4F9C-BE05-8B2E87DF0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  <a:hlinkClick r:id="rId3"/>
              </a:rPr>
              <a:t>https://www.youtube.com/watch?v=Gp_7NLlV76c</a:t>
            </a:r>
          </a:p>
          <a:p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  <a:hlinkClick r:id="rId4"/>
              </a:rPr>
              <a:t>http://www.clasechevere.com/documents/spanish-currencies.html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1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La moneda de Venezuela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el </a:t>
            </a:r>
            <a:r>
              <a:rPr lang="en-US" sz="4000" b="1" dirty="0" err="1"/>
              <a:t>bolívar</a:t>
            </a:r>
            <a:r>
              <a:rPr lang="en-US" sz="4000" dirty="0"/>
              <a:t>.</a:t>
            </a:r>
            <a:endParaRPr lang="en-US" sz="4000" dirty="0" err="1"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8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F1E6B505-3A71-4752-A894-886AC5F84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65" r="-2" b="2253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6340" y="5765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La </a:t>
            </a:r>
            <a:r>
              <a:rPr lang="en-US" sz="3700" dirty="0" err="1"/>
              <a:t>moneda</a:t>
            </a:r>
            <a:r>
              <a:rPr lang="en-US" sz="3700" dirty="0"/>
              <a:t> de </a:t>
            </a:r>
            <a:r>
              <a:rPr lang="en-US" sz="3700" dirty="0" smtClean="0"/>
              <a:t>Ecuador </a:t>
            </a:r>
            <a:r>
              <a:rPr lang="en-US" sz="3700" dirty="0"/>
              <a:t>y El Salvador </a:t>
            </a:r>
            <a:r>
              <a:rPr lang="en-US" sz="3700" dirty="0" err="1"/>
              <a:t>es</a:t>
            </a:r>
            <a:r>
              <a:rPr lang="en-US" sz="3700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el </a:t>
            </a:r>
            <a:r>
              <a:rPr lang="en-US" sz="4000" b="1" dirty="0" err="1"/>
              <a:t>dólar</a:t>
            </a:r>
            <a:r>
              <a:rPr lang="en-US" sz="4000" dirty="0"/>
              <a:t>.</a:t>
            </a:r>
            <a:endParaRPr lang="en-US" sz="4000" dirty="0" err="1"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3374D1E6-91D4-4D04-840A-DB2872C454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93" r="-2" b="10703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3558" y="5872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 moneda </a:t>
            </a:r>
            <a:r>
              <a:rPr lang="en-US" sz="6000"/>
              <a:t>de Guatemala</a:t>
            </a:r>
            <a:r>
              <a:rPr lang="en-US" sz="6000" dirty="0"/>
              <a:t>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el quetzal</a:t>
            </a:r>
            <a:r>
              <a:rPr lang="en-US" sz="4000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sk&#10;&#10;Description generated with high confidence">
            <a:extLst>
              <a:ext uri="{FF2B5EF4-FFF2-40B4-BE49-F238E27FC236}">
                <a16:creationId xmlns:a16="http://schemas.microsoft.com/office/drawing/2014/main" id="{0102833F-536F-4607-9518-0D6C0B3C7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" b="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9100" y="5698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98E60-20F0-4418-9DB7-064DD29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La moneda de Bolivia 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7E11-54DC-4CD2-A4CF-51CDBB88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 dirty="0"/>
              <a:t>el boliviano</a:t>
            </a:r>
            <a:r>
              <a:rPr lang="en-US" sz="4000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food, drawing, light&#10;&#10;Description generated with very high confidence">
            <a:extLst>
              <a:ext uri="{FF2B5EF4-FFF2-40B4-BE49-F238E27FC236}">
                <a16:creationId xmlns:a16="http://schemas.microsoft.com/office/drawing/2014/main" id="{264E38F1-4C49-4F71-8518-981AF53A4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98" r="-2" b="-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3121" y="6177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560</Words>
  <Application>Microsoft Office PowerPoint</Application>
  <PresentationFormat>Widescreen</PresentationFormat>
  <Paragraphs>175</Paragraphs>
  <Slides>42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Vamos de compras</vt:lpstr>
      <vt:lpstr>La moneda</vt:lpstr>
      <vt:lpstr>In Trinidad and Tobago we use the TT Dollar – el dólar TT.</vt:lpstr>
      <vt:lpstr>Every country has a specific currency that they use. </vt:lpstr>
      <vt:lpstr>Click on these links to learn more.</vt:lpstr>
      <vt:lpstr>La moneda de Venezuela es...</vt:lpstr>
      <vt:lpstr>La moneda de Ecuador y El Salvador es...</vt:lpstr>
      <vt:lpstr>La moneda de Guatemala es...</vt:lpstr>
      <vt:lpstr>La moneda de Bolivia es...</vt:lpstr>
      <vt:lpstr>La moneda de Costa Rica es...</vt:lpstr>
      <vt:lpstr>La moneda de Honduras es...</vt:lpstr>
      <vt:lpstr>La moneda de Nicaragua es...</vt:lpstr>
      <vt:lpstr>La moneda de Panamá es...</vt:lpstr>
      <vt:lpstr>La moneda de Paraguay es...</vt:lpstr>
      <vt:lpstr>La moneda de Perú es...</vt:lpstr>
      <vt:lpstr>La moneda de España es...</vt:lpstr>
      <vt:lpstr>El peso es la moneda de...</vt:lpstr>
      <vt:lpstr>How well do you know the currencies?</vt:lpstr>
      <vt:lpstr>1. Which country uses el dólar TT? </vt:lpstr>
      <vt:lpstr>In Trinidad and Tobago we use the TT Dollar – el dólar TT.</vt:lpstr>
      <vt:lpstr>2. Which country uses el bolívar? </vt:lpstr>
      <vt:lpstr>La moneda de Venezuela es...</vt:lpstr>
      <vt:lpstr>3. Which country uses el nuevo sol? </vt:lpstr>
      <vt:lpstr>La moneda de Perú es...</vt:lpstr>
      <vt:lpstr>4. Which country uses el colón? </vt:lpstr>
      <vt:lpstr>La moneda de Costa Rica es...</vt:lpstr>
      <vt:lpstr>5. Which country uses el balboa? </vt:lpstr>
      <vt:lpstr>La moneda de Panamá es...</vt:lpstr>
      <vt:lpstr>6. Which country uses el euro? </vt:lpstr>
      <vt:lpstr>La moneda de España es...</vt:lpstr>
      <vt:lpstr>7. Which country uses el quetzal? </vt:lpstr>
      <vt:lpstr>La moneda de Guatemala es...</vt:lpstr>
      <vt:lpstr>8. Which country uses el boliviano? </vt:lpstr>
      <vt:lpstr>La moneda de Bolivia es...</vt:lpstr>
      <vt:lpstr>9. Which country uses la lempira? </vt:lpstr>
      <vt:lpstr>La moneda de Honduras es...</vt:lpstr>
      <vt:lpstr>10. Which country uses la córdoba? </vt:lpstr>
      <vt:lpstr>La moneda de Nicaragua es...</vt:lpstr>
      <vt:lpstr>11. Which country uses la guaraní? </vt:lpstr>
      <vt:lpstr>La moneda de Paraguay es...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MOECurriculum</dc:creator>
  <cp:lastModifiedBy>Sandy Leben-Farrell</cp:lastModifiedBy>
  <cp:revision>555</cp:revision>
  <dcterms:created xsi:type="dcterms:W3CDTF">2020-06-12T16:16:05Z</dcterms:created>
  <dcterms:modified xsi:type="dcterms:W3CDTF">2020-06-24T20:20:15Z</dcterms:modified>
</cp:coreProperties>
</file>