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60" r:id="rId4"/>
    <p:sldId id="258" r:id="rId5"/>
    <p:sldId id="261" r:id="rId6"/>
    <p:sldId id="259"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F2DCC7-EB02-41D2-AC59-89B6CA95D65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75D8309-C1B7-4589-BFE9-84DDC9F3D3B8}">
      <dgm:prSet phldrT="[Text]"/>
      <dgm:spPr/>
      <dgm:t>
        <a:bodyPr/>
        <a:lstStyle/>
        <a:p>
          <a:r>
            <a:rPr lang="en-US" dirty="0" err="1" smtClean="0"/>
            <a:t>Freshbooks</a:t>
          </a:r>
          <a:endParaRPr lang="en-US" dirty="0"/>
        </a:p>
      </dgm:t>
    </dgm:pt>
    <dgm:pt modelId="{1795608F-82CD-41AE-88EB-0B4ED4110E11}" type="parTrans" cxnId="{6E383580-C70B-4055-BACE-2652BC129BEF}">
      <dgm:prSet/>
      <dgm:spPr/>
      <dgm:t>
        <a:bodyPr/>
        <a:lstStyle/>
        <a:p>
          <a:endParaRPr lang="en-US"/>
        </a:p>
      </dgm:t>
    </dgm:pt>
    <dgm:pt modelId="{A9892357-96B4-412A-8826-27087D2FAE36}" type="sibTrans" cxnId="{6E383580-C70B-4055-BACE-2652BC129BEF}">
      <dgm:prSet/>
      <dgm:spPr/>
      <dgm:t>
        <a:bodyPr/>
        <a:lstStyle/>
        <a:p>
          <a:endParaRPr lang="en-US"/>
        </a:p>
      </dgm:t>
    </dgm:pt>
    <dgm:pt modelId="{7950CD10-E355-46E6-B371-63E5DC50CFF6}">
      <dgm:prSet phldrT="[Text]"/>
      <dgm:spPr/>
      <dgm:t>
        <a:bodyPr/>
        <a:lstStyle/>
        <a:p>
          <a:r>
            <a:rPr lang="en-US" dirty="0" smtClean="0"/>
            <a:t>NetSuite ERP</a:t>
          </a:r>
          <a:endParaRPr lang="en-US" dirty="0"/>
        </a:p>
      </dgm:t>
    </dgm:pt>
    <dgm:pt modelId="{EE720022-A96F-47A8-A856-30D98F64B350}" type="parTrans" cxnId="{C271A499-09E8-4C37-9AB4-CE6717695690}">
      <dgm:prSet/>
      <dgm:spPr/>
      <dgm:t>
        <a:bodyPr/>
        <a:lstStyle/>
        <a:p>
          <a:endParaRPr lang="en-US"/>
        </a:p>
      </dgm:t>
    </dgm:pt>
    <dgm:pt modelId="{F6C3CE04-E2F7-4DA5-A58F-C6AE792071E4}" type="sibTrans" cxnId="{C271A499-09E8-4C37-9AB4-CE6717695690}">
      <dgm:prSet/>
      <dgm:spPr/>
      <dgm:t>
        <a:bodyPr/>
        <a:lstStyle/>
        <a:p>
          <a:endParaRPr lang="en-US"/>
        </a:p>
      </dgm:t>
    </dgm:pt>
    <dgm:pt modelId="{BA8360B1-102D-49FF-A7A8-9B588B20AEE1}">
      <dgm:prSet phldrT="[Text]"/>
      <dgm:spPr/>
      <dgm:t>
        <a:bodyPr/>
        <a:lstStyle/>
        <a:p>
          <a:r>
            <a:rPr lang="en-US" dirty="0" smtClean="0"/>
            <a:t>Invoiced</a:t>
          </a:r>
          <a:endParaRPr lang="en-US" dirty="0"/>
        </a:p>
      </dgm:t>
    </dgm:pt>
    <dgm:pt modelId="{FD722415-D889-4509-BF58-3DB5EF59973E}" type="parTrans" cxnId="{71C3D562-2B51-4C3A-997E-AC4A3BB9694E}">
      <dgm:prSet/>
      <dgm:spPr/>
      <dgm:t>
        <a:bodyPr/>
        <a:lstStyle/>
        <a:p>
          <a:endParaRPr lang="en-US"/>
        </a:p>
      </dgm:t>
    </dgm:pt>
    <dgm:pt modelId="{C35632FF-9119-45F1-A16A-76DE6D57EECF}" type="sibTrans" cxnId="{71C3D562-2B51-4C3A-997E-AC4A3BB9694E}">
      <dgm:prSet/>
      <dgm:spPr/>
      <dgm:t>
        <a:bodyPr/>
        <a:lstStyle/>
        <a:p>
          <a:endParaRPr lang="en-US"/>
        </a:p>
      </dgm:t>
    </dgm:pt>
    <dgm:pt modelId="{0B7BCDB7-35E5-4EB2-A466-9C0D88CA7A66}">
      <dgm:prSet phldrT="[Text]"/>
      <dgm:spPr/>
      <dgm:t>
        <a:bodyPr/>
        <a:lstStyle/>
        <a:p>
          <a:r>
            <a:rPr lang="en-US" dirty="0" err="1" smtClean="0"/>
            <a:t>Tipalti</a:t>
          </a:r>
          <a:endParaRPr lang="en-US" dirty="0"/>
        </a:p>
      </dgm:t>
    </dgm:pt>
    <dgm:pt modelId="{C0BA2032-54AB-4DF1-B0BF-A244854E4B5E}" type="parTrans" cxnId="{33852433-8729-4219-8CAB-546A562E31A6}">
      <dgm:prSet/>
      <dgm:spPr/>
      <dgm:t>
        <a:bodyPr/>
        <a:lstStyle/>
        <a:p>
          <a:endParaRPr lang="en-US"/>
        </a:p>
      </dgm:t>
    </dgm:pt>
    <dgm:pt modelId="{2E248B16-4B70-4712-99CA-445364730462}" type="sibTrans" cxnId="{33852433-8729-4219-8CAB-546A562E31A6}">
      <dgm:prSet/>
      <dgm:spPr/>
      <dgm:t>
        <a:bodyPr/>
        <a:lstStyle/>
        <a:p>
          <a:endParaRPr lang="en-US"/>
        </a:p>
      </dgm:t>
    </dgm:pt>
    <dgm:pt modelId="{A39F74AD-1112-435A-A945-7484C6946D22}">
      <dgm:prSet phldrT="[Text]"/>
      <dgm:spPr/>
      <dgm:t>
        <a:bodyPr/>
        <a:lstStyle/>
        <a:p>
          <a:r>
            <a:rPr lang="en-US" dirty="0" smtClean="0"/>
            <a:t>QuickBooks</a:t>
          </a:r>
          <a:endParaRPr lang="en-US" dirty="0"/>
        </a:p>
      </dgm:t>
    </dgm:pt>
    <dgm:pt modelId="{3AFE9476-A1FF-4168-BA95-06B14B15F401}" type="parTrans" cxnId="{0017DCCE-DCAC-4F02-907E-9E6C385A1E30}">
      <dgm:prSet/>
      <dgm:spPr/>
      <dgm:t>
        <a:bodyPr/>
        <a:lstStyle/>
        <a:p>
          <a:endParaRPr lang="en-US"/>
        </a:p>
      </dgm:t>
    </dgm:pt>
    <dgm:pt modelId="{6F35EB1A-80BF-4D63-9438-6A353D998EEE}" type="sibTrans" cxnId="{0017DCCE-DCAC-4F02-907E-9E6C385A1E30}">
      <dgm:prSet/>
      <dgm:spPr/>
      <dgm:t>
        <a:bodyPr/>
        <a:lstStyle/>
        <a:p>
          <a:endParaRPr lang="en-US"/>
        </a:p>
      </dgm:t>
    </dgm:pt>
    <dgm:pt modelId="{EF4D2CE9-0146-4A1F-B071-7088FCCAB333}">
      <dgm:prSet phldrT="[Text]"/>
      <dgm:spPr/>
      <dgm:t>
        <a:bodyPr/>
        <a:lstStyle/>
        <a:p>
          <a:r>
            <a:rPr lang="en-US" dirty="0" smtClean="0"/>
            <a:t>Peachtree</a:t>
          </a:r>
          <a:endParaRPr lang="en-US" dirty="0"/>
        </a:p>
      </dgm:t>
    </dgm:pt>
    <dgm:pt modelId="{292D967B-CF1D-4C75-8796-DF7CEE5D0692}" type="parTrans" cxnId="{39A4A1F9-0445-4DFD-9F9D-2D59559CE90E}">
      <dgm:prSet/>
      <dgm:spPr/>
      <dgm:t>
        <a:bodyPr/>
        <a:lstStyle/>
        <a:p>
          <a:endParaRPr lang="en-US"/>
        </a:p>
      </dgm:t>
    </dgm:pt>
    <dgm:pt modelId="{036F47D5-B356-48E7-A2FE-9290CA181815}" type="sibTrans" cxnId="{39A4A1F9-0445-4DFD-9F9D-2D59559CE90E}">
      <dgm:prSet/>
      <dgm:spPr/>
      <dgm:t>
        <a:bodyPr/>
        <a:lstStyle/>
        <a:p>
          <a:endParaRPr lang="en-US"/>
        </a:p>
      </dgm:t>
    </dgm:pt>
    <dgm:pt modelId="{0BD57155-E31C-41E0-8E50-06D221E37BDF}" type="pres">
      <dgm:prSet presAssocID="{51F2DCC7-EB02-41D2-AC59-89B6CA95D659}" presName="diagram" presStyleCnt="0">
        <dgm:presLayoutVars>
          <dgm:dir/>
          <dgm:resizeHandles val="exact"/>
        </dgm:presLayoutVars>
      </dgm:prSet>
      <dgm:spPr/>
      <dgm:t>
        <a:bodyPr/>
        <a:lstStyle/>
        <a:p>
          <a:endParaRPr lang="en-US"/>
        </a:p>
      </dgm:t>
    </dgm:pt>
    <dgm:pt modelId="{DDACB971-A2D5-4094-A39C-5BA89271197D}" type="pres">
      <dgm:prSet presAssocID="{A75D8309-C1B7-4589-BFE9-84DDC9F3D3B8}" presName="node" presStyleLbl="node1" presStyleIdx="0" presStyleCnt="6">
        <dgm:presLayoutVars>
          <dgm:bulletEnabled val="1"/>
        </dgm:presLayoutVars>
      </dgm:prSet>
      <dgm:spPr/>
      <dgm:t>
        <a:bodyPr/>
        <a:lstStyle/>
        <a:p>
          <a:endParaRPr lang="en-US"/>
        </a:p>
      </dgm:t>
    </dgm:pt>
    <dgm:pt modelId="{8432731C-8B80-41A4-B53C-11FABF729BBF}" type="pres">
      <dgm:prSet presAssocID="{A9892357-96B4-412A-8826-27087D2FAE36}" presName="sibTrans" presStyleCnt="0"/>
      <dgm:spPr/>
    </dgm:pt>
    <dgm:pt modelId="{61996B6B-5915-467E-BC1A-FDB290A4CE9B}" type="pres">
      <dgm:prSet presAssocID="{7950CD10-E355-46E6-B371-63E5DC50CFF6}" presName="node" presStyleLbl="node1" presStyleIdx="1" presStyleCnt="6">
        <dgm:presLayoutVars>
          <dgm:bulletEnabled val="1"/>
        </dgm:presLayoutVars>
      </dgm:prSet>
      <dgm:spPr/>
      <dgm:t>
        <a:bodyPr/>
        <a:lstStyle/>
        <a:p>
          <a:endParaRPr lang="en-US"/>
        </a:p>
      </dgm:t>
    </dgm:pt>
    <dgm:pt modelId="{DBFD0554-EF90-4C08-9053-446515EAFFB2}" type="pres">
      <dgm:prSet presAssocID="{F6C3CE04-E2F7-4DA5-A58F-C6AE792071E4}" presName="sibTrans" presStyleCnt="0"/>
      <dgm:spPr/>
    </dgm:pt>
    <dgm:pt modelId="{1299C12C-01D7-48C3-93B3-9C9CF1CA9905}" type="pres">
      <dgm:prSet presAssocID="{BA8360B1-102D-49FF-A7A8-9B588B20AEE1}" presName="node" presStyleLbl="node1" presStyleIdx="2" presStyleCnt="6">
        <dgm:presLayoutVars>
          <dgm:bulletEnabled val="1"/>
        </dgm:presLayoutVars>
      </dgm:prSet>
      <dgm:spPr/>
      <dgm:t>
        <a:bodyPr/>
        <a:lstStyle/>
        <a:p>
          <a:endParaRPr lang="en-US"/>
        </a:p>
      </dgm:t>
    </dgm:pt>
    <dgm:pt modelId="{7462A472-879A-4DDC-B4D3-35770562BD03}" type="pres">
      <dgm:prSet presAssocID="{C35632FF-9119-45F1-A16A-76DE6D57EECF}" presName="sibTrans" presStyleCnt="0"/>
      <dgm:spPr/>
    </dgm:pt>
    <dgm:pt modelId="{9CED945C-3B0E-449B-BE00-F6FF0AEF3CC3}" type="pres">
      <dgm:prSet presAssocID="{0B7BCDB7-35E5-4EB2-A466-9C0D88CA7A66}" presName="node" presStyleLbl="node1" presStyleIdx="3" presStyleCnt="6">
        <dgm:presLayoutVars>
          <dgm:bulletEnabled val="1"/>
        </dgm:presLayoutVars>
      </dgm:prSet>
      <dgm:spPr/>
      <dgm:t>
        <a:bodyPr/>
        <a:lstStyle/>
        <a:p>
          <a:endParaRPr lang="en-US"/>
        </a:p>
      </dgm:t>
    </dgm:pt>
    <dgm:pt modelId="{E39163A9-5D04-4DF7-9B49-AAE5B6BF633F}" type="pres">
      <dgm:prSet presAssocID="{2E248B16-4B70-4712-99CA-445364730462}" presName="sibTrans" presStyleCnt="0"/>
      <dgm:spPr/>
    </dgm:pt>
    <dgm:pt modelId="{89788C6C-08DD-4694-B2BF-4421D5EC197B}" type="pres">
      <dgm:prSet presAssocID="{A39F74AD-1112-435A-A945-7484C6946D22}" presName="node" presStyleLbl="node1" presStyleIdx="4" presStyleCnt="6">
        <dgm:presLayoutVars>
          <dgm:bulletEnabled val="1"/>
        </dgm:presLayoutVars>
      </dgm:prSet>
      <dgm:spPr/>
      <dgm:t>
        <a:bodyPr/>
        <a:lstStyle/>
        <a:p>
          <a:endParaRPr lang="en-US"/>
        </a:p>
      </dgm:t>
    </dgm:pt>
    <dgm:pt modelId="{00803744-777E-4366-A859-60236964E16D}" type="pres">
      <dgm:prSet presAssocID="{6F35EB1A-80BF-4D63-9438-6A353D998EEE}" presName="sibTrans" presStyleCnt="0"/>
      <dgm:spPr/>
    </dgm:pt>
    <dgm:pt modelId="{BCDEDA98-ABB1-4BAA-AF29-A993F96E1674}" type="pres">
      <dgm:prSet presAssocID="{EF4D2CE9-0146-4A1F-B071-7088FCCAB333}" presName="node" presStyleLbl="node1" presStyleIdx="5" presStyleCnt="6">
        <dgm:presLayoutVars>
          <dgm:bulletEnabled val="1"/>
        </dgm:presLayoutVars>
      </dgm:prSet>
      <dgm:spPr/>
      <dgm:t>
        <a:bodyPr/>
        <a:lstStyle/>
        <a:p>
          <a:endParaRPr lang="en-US"/>
        </a:p>
      </dgm:t>
    </dgm:pt>
  </dgm:ptLst>
  <dgm:cxnLst>
    <dgm:cxn modelId="{6E383580-C70B-4055-BACE-2652BC129BEF}" srcId="{51F2DCC7-EB02-41D2-AC59-89B6CA95D659}" destId="{A75D8309-C1B7-4589-BFE9-84DDC9F3D3B8}" srcOrd="0" destOrd="0" parTransId="{1795608F-82CD-41AE-88EB-0B4ED4110E11}" sibTransId="{A9892357-96B4-412A-8826-27087D2FAE36}"/>
    <dgm:cxn modelId="{C9F1A5FE-0A91-4BE0-A95B-2D01714292A4}" type="presOf" srcId="{7950CD10-E355-46E6-B371-63E5DC50CFF6}" destId="{61996B6B-5915-467E-BC1A-FDB290A4CE9B}" srcOrd="0" destOrd="0" presId="urn:microsoft.com/office/officeart/2005/8/layout/default"/>
    <dgm:cxn modelId="{86D6CA74-41FF-4570-B033-A9D1A6B672E2}" type="presOf" srcId="{A75D8309-C1B7-4589-BFE9-84DDC9F3D3B8}" destId="{DDACB971-A2D5-4094-A39C-5BA89271197D}" srcOrd="0" destOrd="0" presId="urn:microsoft.com/office/officeart/2005/8/layout/default"/>
    <dgm:cxn modelId="{C271A499-09E8-4C37-9AB4-CE6717695690}" srcId="{51F2DCC7-EB02-41D2-AC59-89B6CA95D659}" destId="{7950CD10-E355-46E6-B371-63E5DC50CFF6}" srcOrd="1" destOrd="0" parTransId="{EE720022-A96F-47A8-A856-30D98F64B350}" sibTransId="{F6C3CE04-E2F7-4DA5-A58F-C6AE792071E4}"/>
    <dgm:cxn modelId="{33852433-8729-4219-8CAB-546A562E31A6}" srcId="{51F2DCC7-EB02-41D2-AC59-89B6CA95D659}" destId="{0B7BCDB7-35E5-4EB2-A466-9C0D88CA7A66}" srcOrd="3" destOrd="0" parTransId="{C0BA2032-54AB-4DF1-B0BF-A244854E4B5E}" sibTransId="{2E248B16-4B70-4712-99CA-445364730462}"/>
    <dgm:cxn modelId="{96AEA11B-7A2F-40BB-B1BB-1F0E8FF035FE}" type="presOf" srcId="{BA8360B1-102D-49FF-A7A8-9B588B20AEE1}" destId="{1299C12C-01D7-48C3-93B3-9C9CF1CA9905}" srcOrd="0" destOrd="0" presId="urn:microsoft.com/office/officeart/2005/8/layout/default"/>
    <dgm:cxn modelId="{F82E5B6D-FF5F-4E63-BE3E-270F66CF8AD4}" type="presOf" srcId="{EF4D2CE9-0146-4A1F-B071-7088FCCAB333}" destId="{BCDEDA98-ABB1-4BAA-AF29-A993F96E1674}" srcOrd="0" destOrd="0" presId="urn:microsoft.com/office/officeart/2005/8/layout/default"/>
    <dgm:cxn modelId="{71C3D562-2B51-4C3A-997E-AC4A3BB9694E}" srcId="{51F2DCC7-EB02-41D2-AC59-89B6CA95D659}" destId="{BA8360B1-102D-49FF-A7A8-9B588B20AEE1}" srcOrd="2" destOrd="0" parTransId="{FD722415-D889-4509-BF58-3DB5EF59973E}" sibTransId="{C35632FF-9119-45F1-A16A-76DE6D57EECF}"/>
    <dgm:cxn modelId="{F97AF551-09CD-43BE-B33A-37F93C28FDC3}" type="presOf" srcId="{0B7BCDB7-35E5-4EB2-A466-9C0D88CA7A66}" destId="{9CED945C-3B0E-449B-BE00-F6FF0AEF3CC3}" srcOrd="0" destOrd="0" presId="urn:microsoft.com/office/officeart/2005/8/layout/default"/>
    <dgm:cxn modelId="{7C8D19CA-4DF1-4D03-A042-0E91F232FF7D}" type="presOf" srcId="{51F2DCC7-EB02-41D2-AC59-89B6CA95D659}" destId="{0BD57155-E31C-41E0-8E50-06D221E37BDF}" srcOrd="0" destOrd="0" presId="urn:microsoft.com/office/officeart/2005/8/layout/default"/>
    <dgm:cxn modelId="{2BE66073-0CDC-4EC4-B2E5-4D25D4FBB0F0}" type="presOf" srcId="{A39F74AD-1112-435A-A945-7484C6946D22}" destId="{89788C6C-08DD-4694-B2BF-4421D5EC197B}" srcOrd="0" destOrd="0" presId="urn:microsoft.com/office/officeart/2005/8/layout/default"/>
    <dgm:cxn modelId="{0017DCCE-DCAC-4F02-907E-9E6C385A1E30}" srcId="{51F2DCC7-EB02-41D2-AC59-89B6CA95D659}" destId="{A39F74AD-1112-435A-A945-7484C6946D22}" srcOrd="4" destOrd="0" parTransId="{3AFE9476-A1FF-4168-BA95-06B14B15F401}" sibTransId="{6F35EB1A-80BF-4D63-9438-6A353D998EEE}"/>
    <dgm:cxn modelId="{39A4A1F9-0445-4DFD-9F9D-2D59559CE90E}" srcId="{51F2DCC7-EB02-41D2-AC59-89B6CA95D659}" destId="{EF4D2CE9-0146-4A1F-B071-7088FCCAB333}" srcOrd="5" destOrd="0" parTransId="{292D967B-CF1D-4C75-8796-DF7CEE5D0692}" sibTransId="{036F47D5-B356-48E7-A2FE-9290CA181815}"/>
    <dgm:cxn modelId="{8CFE8582-A342-41C1-A1E9-0C89772559C7}" type="presParOf" srcId="{0BD57155-E31C-41E0-8E50-06D221E37BDF}" destId="{DDACB971-A2D5-4094-A39C-5BA89271197D}" srcOrd="0" destOrd="0" presId="urn:microsoft.com/office/officeart/2005/8/layout/default"/>
    <dgm:cxn modelId="{08192825-0E8F-4341-8CEB-DB7711281E95}" type="presParOf" srcId="{0BD57155-E31C-41E0-8E50-06D221E37BDF}" destId="{8432731C-8B80-41A4-B53C-11FABF729BBF}" srcOrd="1" destOrd="0" presId="urn:microsoft.com/office/officeart/2005/8/layout/default"/>
    <dgm:cxn modelId="{1EAB2F40-8ADD-4825-A45E-5356CAF11A61}" type="presParOf" srcId="{0BD57155-E31C-41E0-8E50-06D221E37BDF}" destId="{61996B6B-5915-467E-BC1A-FDB290A4CE9B}" srcOrd="2" destOrd="0" presId="urn:microsoft.com/office/officeart/2005/8/layout/default"/>
    <dgm:cxn modelId="{26461BA7-9579-4FFC-B658-D0A86211DFF7}" type="presParOf" srcId="{0BD57155-E31C-41E0-8E50-06D221E37BDF}" destId="{DBFD0554-EF90-4C08-9053-446515EAFFB2}" srcOrd="3" destOrd="0" presId="urn:microsoft.com/office/officeart/2005/8/layout/default"/>
    <dgm:cxn modelId="{D31D2DCC-5D50-4752-B0A0-1F03FDF55371}" type="presParOf" srcId="{0BD57155-E31C-41E0-8E50-06D221E37BDF}" destId="{1299C12C-01D7-48C3-93B3-9C9CF1CA9905}" srcOrd="4" destOrd="0" presId="urn:microsoft.com/office/officeart/2005/8/layout/default"/>
    <dgm:cxn modelId="{0BC414F9-ABDE-4428-A6BC-0CD90EDEC8FC}" type="presParOf" srcId="{0BD57155-E31C-41E0-8E50-06D221E37BDF}" destId="{7462A472-879A-4DDC-B4D3-35770562BD03}" srcOrd="5" destOrd="0" presId="urn:microsoft.com/office/officeart/2005/8/layout/default"/>
    <dgm:cxn modelId="{CA5A9028-3E07-41BE-923D-D9D123A9EB5E}" type="presParOf" srcId="{0BD57155-E31C-41E0-8E50-06D221E37BDF}" destId="{9CED945C-3B0E-449B-BE00-F6FF0AEF3CC3}" srcOrd="6" destOrd="0" presId="urn:microsoft.com/office/officeart/2005/8/layout/default"/>
    <dgm:cxn modelId="{6F26A4F7-9583-4978-8F11-653133A96A64}" type="presParOf" srcId="{0BD57155-E31C-41E0-8E50-06D221E37BDF}" destId="{E39163A9-5D04-4DF7-9B49-AAE5B6BF633F}" srcOrd="7" destOrd="0" presId="urn:microsoft.com/office/officeart/2005/8/layout/default"/>
    <dgm:cxn modelId="{377C9EE0-BD17-45FE-8136-000B4FDE4A2C}" type="presParOf" srcId="{0BD57155-E31C-41E0-8E50-06D221E37BDF}" destId="{89788C6C-08DD-4694-B2BF-4421D5EC197B}" srcOrd="8" destOrd="0" presId="urn:microsoft.com/office/officeart/2005/8/layout/default"/>
    <dgm:cxn modelId="{D81A6330-62E9-4695-8974-DE0B8572E25B}" type="presParOf" srcId="{0BD57155-E31C-41E0-8E50-06D221E37BDF}" destId="{00803744-777E-4366-A859-60236964E16D}" srcOrd="9" destOrd="0" presId="urn:microsoft.com/office/officeart/2005/8/layout/default"/>
    <dgm:cxn modelId="{812741FC-228B-4D90-9F07-3ECE24B4E150}" type="presParOf" srcId="{0BD57155-E31C-41E0-8E50-06D221E37BDF}" destId="{BCDEDA98-ABB1-4BAA-AF29-A993F96E1674}"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ACB971-A2D5-4094-A39C-5BA89271197D}">
      <dsp:nvSpPr>
        <dsp:cNvPr id="0" name=""/>
        <dsp:cNvSpPr/>
      </dsp:nvSpPr>
      <dsp:spPr>
        <a:xfrm>
          <a:off x="0" y="134314"/>
          <a:ext cx="3500437" cy="21002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n-US" sz="4500" kern="1200" dirty="0" err="1" smtClean="0"/>
            <a:t>Freshbooks</a:t>
          </a:r>
          <a:endParaRPr lang="en-US" sz="4500" kern="1200" dirty="0"/>
        </a:p>
      </dsp:txBody>
      <dsp:txXfrm>
        <a:off x="0" y="134314"/>
        <a:ext cx="3500437" cy="2100262"/>
      </dsp:txXfrm>
    </dsp:sp>
    <dsp:sp modelId="{61996B6B-5915-467E-BC1A-FDB290A4CE9B}">
      <dsp:nvSpPr>
        <dsp:cNvPr id="0" name=""/>
        <dsp:cNvSpPr/>
      </dsp:nvSpPr>
      <dsp:spPr>
        <a:xfrm>
          <a:off x="3850481" y="134314"/>
          <a:ext cx="3500437" cy="21002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n-US" sz="4500" kern="1200" dirty="0" smtClean="0"/>
            <a:t>NetSuite ERP</a:t>
          </a:r>
          <a:endParaRPr lang="en-US" sz="4500" kern="1200" dirty="0"/>
        </a:p>
      </dsp:txBody>
      <dsp:txXfrm>
        <a:off x="3850481" y="134314"/>
        <a:ext cx="3500437" cy="2100262"/>
      </dsp:txXfrm>
    </dsp:sp>
    <dsp:sp modelId="{1299C12C-01D7-48C3-93B3-9C9CF1CA9905}">
      <dsp:nvSpPr>
        <dsp:cNvPr id="0" name=""/>
        <dsp:cNvSpPr/>
      </dsp:nvSpPr>
      <dsp:spPr>
        <a:xfrm>
          <a:off x="7700962" y="134314"/>
          <a:ext cx="3500437" cy="21002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n-US" sz="4500" kern="1200" dirty="0" smtClean="0"/>
            <a:t>Invoiced</a:t>
          </a:r>
          <a:endParaRPr lang="en-US" sz="4500" kern="1200" dirty="0"/>
        </a:p>
      </dsp:txBody>
      <dsp:txXfrm>
        <a:off x="7700962" y="134314"/>
        <a:ext cx="3500437" cy="2100262"/>
      </dsp:txXfrm>
    </dsp:sp>
    <dsp:sp modelId="{9CED945C-3B0E-449B-BE00-F6FF0AEF3CC3}">
      <dsp:nvSpPr>
        <dsp:cNvPr id="0" name=""/>
        <dsp:cNvSpPr/>
      </dsp:nvSpPr>
      <dsp:spPr>
        <a:xfrm>
          <a:off x="0" y="2584620"/>
          <a:ext cx="3500437" cy="21002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n-US" sz="4500" kern="1200" dirty="0" err="1" smtClean="0"/>
            <a:t>Tipalti</a:t>
          </a:r>
          <a:endParaRPr lang="en-US" sz="4500" kern="1200" dirty="0"/>
        </a:p>
      </dsp:txBody>
      <dsp:txXfrm>
        <a:off x="0" y="2584620"/>
        <a:ext cx="3500437" cy="2100262"/>
      </dsp:txXfrm>
    </dsp:sp>
    <dsp:sp modelId="{89788C6C-08DD-4694-B2BF-4421D5EC197B}">
      <dsp:nvSpPr>
        <dsp:cNvPr id="0" name=""/>
        <dsp:cNvSpPr/>
      </dsp:nvSpPr>
      <dsp:spPr>
        <a:xfrm>
          <a:off x="3850481" y="2584620"/>
          <a:ext cx="3500437" cy="21002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n-US" sz="4500" kern="1200" dirty="0" smtClean="0"/>
            <a:t>QuickBooks</a:t>
          </a:r>
          <a:endParaRPr lang="en-US" sz="4500" kern="1200" dirty="0"/>
        </a:p>
      </dsp:txBody>
      <dsp:txXfrm>
        <a:off x="3850481" y="2584620"/>
        <a:ext cx="3500437" cy="2100262"/>
      </dsp:txXfrm>
    </dsp:sp>
    <dsp:sp modelId="{BCDEDA98-ABB1-4BAA-AF29-A993F96E1674}">
      <dsp:nvSpPr>
        <dsp:cNvPr id="0" name=""/>
        <dsp:cNvSpPr/>
      </dsp:nvSpPr>
      <dsp:spPr>
        <a:xfrm>
          <a:off x="7700962" y="2584620"/>
          <a:ext cx="3500437" cy="2100262"/>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n-US" sz="4500" kern="1200" dirty="0" smtClean="0"/>
            <a:t>Peachtree</a:t>
          </a:r>
          <a:endParaRPr lang="en-US" sz="4500" kern="1200" dirty="0"/>
        </a:p>
      </dsp:txBody>
      <dsp:txXfrm>
        <a:off x="7700962" y="2584620"/>
        <a:ext cx="3500437" cy="210026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E9BD71-DCCB-4ED0-82BB-D5F7A6A2A39B}" type="datetimeFigureOut">
              <a:rPr lang="en-US" smtClean="0"/>
              <a:t>7/7/2020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8378D4-75C3-4A9A-A62B-2AC21A58DCC3}" type="slidenum">
              <a:rPr lang="en-US" smtClean="0"/>
              <a:t>‹#›</a:t>
            </a:fld>
            <a:endParaRPr lang="en-US"/>
          </a:p>
        </p:txBody>
      </p:sp>
    </p:spTree>
    <p:extLst>
      <p:ext uri="{BB962C8B-B14F-4D97-AF65-F5344CB8AC3E}">
        <p14:creationId xmlns:p14="http://schemas.microsoft.com/office/powerpoint/2010/main" val="3459372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6C563E7-8315-45C8-935D-572A7CE2516D}" type="datetime1">
              <a:rPr lang="en-US" smtClean="0"/>
              <a:t>7/7/2020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2312848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E0E809-72F3-421C-A00F-A746BD209BA7}"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358379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3A35F46-04E8-4738-9D30-1C8EB6C4058A}"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6523486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D37C874-CFBF-4D90-85C1-B573F9329B2C}"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7129796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DD3EC5-E941-469A-B7FD-8F433273416C}"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419031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C7EA550-7694-468F-95D4-862E5CF2BCB1}" type="datetime1">
              <a:rPr lang="en-US" smtClean="0"/>
              <a:t>7/7/2020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959621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4101101-6807-4EC5-9FCB-C969253038BE}" type="datetime1">
              <a:rPr lang="en-US" smtClean="0"/>
              <a:t>7/7/2020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85714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58F10C8-09CB-4868-B62E-0B00FFEA5966}" type="datetime1">
              <a:rPr lang="en-US" smtClean="0"/>
              <a:t>7/7/2020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2100010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EA9DA9-8BC5-465C-A64A-DD1A42B53BD8}" type="datetime1">
              <a:rPr lang="en-US" smtClean="0"/>
              <a:t>7/7/2020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657728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05EBA0-EC3A-4108-8680-468BCD52A66A}" type="datetime1">
              <a:rPr lang="en-US" smtClean="0"/>
              <a:t>7/7/2020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015614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5A8A1D8-CAD6-4C13-B2E9-1272C611C2E1}" type="datetime1">
              <a:rPr lang="en-US" smtClean="0"/>
              <a:t>7/7/2020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519320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157996B-838D-4796-9B8F-A5683208AD63}"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045999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49C8E51-BA06-409F-89F2-724DDE88AA89}" type="datetime1">
              <a:rPr lang="en-US" smtClean="0"/>
              <a:t>7/7/2020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920303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D83BA10-0F56-4ABF-863B-8B2DED9C6FD3}" type="datetime1">
              <a:rPr lang="en-US" smtClean="0"/>
              <a:t>7/7/2020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116874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C6F6A-709A-401A-90C6-864294E3F6A8}" type="datetime1">
              <a:rPr lang="en-US" smtClean="0"/>
              <a:t>7/7/2020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1182762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56BD8C-7E55-4B60-AD22-6E0F7D9DD945}"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615503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2158E41-2588-4B22-9671-02D212D58740}" type="datetime1">
              <a:rPr lang="en-US" smtClean="0"/>
              <a:t>7/7/2020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998A230-F9B5-4B9C-9A75-51733FE4AB4D}" type="slidenum">
              <a:rPr lang="en-US" smtClean="0"/>
              <a:t>‹#›</a:t>
            </a:fld>
            <a:endParaRPr lang="en-US"/>
          </a:p>
        </p:txBody>
      </p:sp>
    </p:spTree>
    <p:extLst>
      <p:ext uri="{BB962C8B-B14F-4D97-AF65-F5344CB8AC3E}">
        <p14:creationId xmlns:p14="http://schemas.microsoft.com/office/powerpoint/2010/main" val="3731162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17768EA7-2A75-49F0-9C4B-E9CB19B3F74A}" type="datetime1">
              <a:rPr lang="en-US" smtClean="0"/>
              <a:t>7/7/2020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998A230-F9B5-4B9C-9A75-51733FE4AB4D}" type="slidenum">
              <a:rPr lang="en-US" smtClean="0"/>
              <a:t>‹#›</a:t>
            </a:fld>
            <a:endParaRPr lang="en-US"/>
          </a:p>
        </p:txBody>
      </p:sp>
    </p:spTree>
    <p:extLst>
      <p:ext uri="{BB962C8B-B14F-4D97-AF65-F5344CB8AC3E}">
        <p14:creationId xmlns:p14="http://schemas.microsoft.com/office/powerpoint/2010/main" val="185582754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4342" y="720726"/>
            <a:ext cx="10118360" cy="4832092"/>
          </a:xfrm>
          <a:prstGeom prst="rect">
            <a:avLst/>
          </a:prstGeom>
        </p:spPr>
        <p:txBody>
          <a:bodyPr wrap="square">
            <a:spAutoFit/>
          </a:bodyPr>
          <a:lstStyle/>
          <a:p>
            <a:r>
              <a:rPr lang="en-TT" sz="2800" b="1" dirty="0" smtClean="0"/>
              <a:t>Subject Area:</a:t>
            </a:r>
            <a:r>
              <a:rPr lang="en-TT" sz="2800" dirty="0" smtClean="0"/>
              <a:t> Principles of Accounts</a:t>
            </a:r>
            <a:br>
              <a:rPr lang="en-TT" sz="2800" dirty="0" smtClean="0"/>
            </a:br>
            <a:r>
              <a:rPr lang="en-TT" sz="2800" b="1" dirty="0" smtClean="0"/>
              <a:t>Level:</a:t>
            </a:r>
            <a:r>
              <a:rPr lang="en-TT" sz="2800" dirty="0" smtClean="0"/>
              <a:t> CSEC</a:t>
            </a:r>
            <a:br>
              <a:rPr lang="en-TT" sz="2800" dirty="0" smtClean="0"/>
            </a:br>
            <a:r>
              <a:rPr lang="en-TT" sz="2800" b="1" dirty="0" smtClean="0"/>
              <a:t>Curriculum Topic:	Accounting as a System</a:t>
            </a:r>
            <a:r>
              <a:rPr lang="en-TT" sz="2800" dirty="0" smtClean="0"/>
              <a:t/>
            </a:r>
            <a:br>
              <a:rPr lang="en-TT" sz="2800" dirty="0" smtClean="0"/>
            </a:br>
            <a:r>
              <a:rPr lang="en-TT" sz="2800" dirty="0" smtClean="0"/>
              <a:t>								Section 2 Objective 5</a:t>
            </a: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TT" sz="2800" b="1" dirty="0" smtClean="0"/>
              <a:t>Key teaching points: </a:t>
            </a:r>
            <a:br>
              <a:rPr lang="en-TT" sz="2800" b="1" dirty="0" smtClean="0"/>
            </a:br>
            <a:r>
              <a:rPr lang="en-US" sz="2800" dirty="0" smtClean="0"/>
              <a:t/>
            </a:r>
            <a:br>
              <a:rPr lang="en-US" sz="2800" dirty="0" smtClean="0"/>
            </a:br>
            <a:r>
              <a:rPr lang="en-US" sz="2800" dirty="0" smtClean="0"/>
              <a:t>1.	Assess the role and impact of technology on the 	accounting process</a:t>
            </a:r>
            <a:endParaRPr lang="en-US" dirty="0"/>
          </a:p>
        </p:txBody>
      </p:sp>
      <p:sp>
        <p:nvSpPr>
          <p:cNvPr id="2" name="Footer Placeholder 1"/>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9949676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290177"/>
            <a:ext cx="10353761" cy="844446"/>
          </a:xfrm>
        </p:spPr>
        <p:txBody>
          <a:bodyPr/>
          <a:lstStyle/>
          <a:p>
            <a:r>
              <a:rPr lang="en-US" dirty="0" smtClean="0"/>
              <a:t>Making Accounting Simpler</a:t>
            </a:r>
            <a:endParaRPr lang="en-US" dirty="0"/>
          </a:p>
        </p:txBody>
      </p:sp>
      <p:sp>
        <p:nvSpPr>
          <p:cNvPr id="3" name="Content Placeholder 2"/>
          <p:cNvSpPr>
            <a:spLocks noGrp="1"/>
          </p:cNvSpPr>
          <p:nvPr>
            <p:ph idx="1"/>
          </p:nvPr>
        </p:nvSpPr>
        <p:spPr>
          <a:xfrm>
            <a:off x="289560" y="1259176"/>
            <a:ext cx="11673840" cy="4886792"/>
          </a:xfrm>
        </p:spPr>
        <p:txBody>
          <a:bodyPr>
            <a:noAutofit/>
          </a:bodyPr>
          <a:lstStyle/>
          <a:p>
            <a:pPr marL="457200" indent="-457200" defTabSz="465138">
              <a:buAutoNum type="arabicPeriod"/>
            </a:pPr>
            <a:r>
              <a:rPr lang="en-US" dirty="0" smtClean="0"/>
              <a:t>Payroll </a:t>
            </a:r>
          </a:p>
          <a:p>
            <a:pPr marL="457200" lvl="1" indent="0" defTabSz="465138">
              <a:buNone/>
            </a:pPr>
            <a:r>
              <a:rPr lang="en-US" sz="2000" dirty="0" smtClean="0"/>
              <a:t>Salaries, tax deductions, health insurance, loan payments etc. can all be set up on the computer to be automatically calculated so that employees receive the correct salary and deductions reach the correct institutions.</a:t>
            </a:r>
          </a:p>
          <a:p>
            <a:pPr marL="457200" lvl="1" indent="0" defTabSz="465138">
              <a:buNone/>
            </a:pPr>
            <a:endParaRPr lang="en-US" sz="2000" dirty="0" smtClean="0"/>
          </a:p>
          <a:p>
            <a:pPr marL="0" lvl="1" indent="0" defTabSz="465138">
              <a:buNone/>
            </a:pPr>
            <a:r>
              <a:rPr lang="en-US" sz="2000" dirty="0" smtClean="0"/>
              <a:t>2.	General Ledger</a:t>
            </a:r>
          </a:p>
          <a:p>
            <a:pPr marL="457200" lvl="2" indent="0" defTabSz="465138">
              <a:buNone/>
            </a:pPr>
            <a:r>
              <a:rPr lang="en-US" sz="2000" dirty="0" smtClean="0"/>
              <a:t>All initial entries can be recorded electronically so subsequent accounts can be generated automatically, minimizing errors and saving time.  Management decisions can be made quicker and with more dependable data.</a:t>
            </a:r>
          </a:p>
          <a:p>
            <a:pPr marL="457200" lvl="2" indent="0" defTabSz="465138">
              <a:buNone/>
            </a:pPr>
            <a:endParaRPr lang="en-US" sz="2000" dirty="0"/>
          </a:p>
          <a:p>
            <a:pPr marL="0" lvl="2" indent="0" defTabSz="465138">
              <a:buNone/>
            </a:pPr>
            <a:r>
              <a:rPr lang="en-US" sz="2000" dirty="0" smtClean="0"/>
              <a:t>3.	Accounts Payable</a:t>
            </a:r>
          </a:p>
          <a:p>
            <a:pPr marL="0" lvl="2" indent="0" defTabSz="465138">
              <a:buNone/>
            </a:pPr>
            <a:r>
              <a:rPr lang="en-US" sz="2000" dirty="0"/>
              <a:t>	</a:t>
            </a:r>
            <a:r>
              <a:rPr lang="en-US" sz="2000" dirty="0" smtClean="0"/>
              <a:t>Use of the computer can inform management </a:t>
            </a:r>
            <a:r>
              <a:rPr lang="en-US" sz="2000" dirty="0" smtClean="0"/>
              <a:t>when </a:t>
            </a:r>
            <a:r>
              <a:rPr lang="en-US" sz="2000" dirty="0" smtClean="0"/>
              <a:t>payments are due to creditors so that bills 	can be paid on 	time and cash can be readily available for such payments.</a:t>
            </a:r>
          </a:p>
        </p:txBody>
      </p:sp>
      <p:sp>
        <p:nvSpPr>
          <p:cNvPr id="4" name="Footer Placeholder 3"/>
          <p:cNvSpPr>
            <a:spLocks noGrp="1"/>
          </p:cNvSpPr>
          <p:nvPr>
            <p:ph type="ftr" sz="quarter" idx="11"/>
          </p:nvPr>
        </p:nvSpPr>
        <p:spPr>
          <a:xfrm>
            <a:off x="9939341" y="6145968"/>
            <a:ext cx="2024059" cy="587479"/>
          </a:xfrm>
        </p:spPr>
        <p:txBody>
          <a:bodyPr/>
          <a:lstStyle/>
          <a:p>
            <a:r>
              <a:rPr lang="en-US" dirty="0" smtClean="0"/>
              <a:t>CPDD MOE 2020</a:t>
            </a:r>
            <a:endParaRPr lang="en-US" dirty="0"/>
          </a:p>
        </p:txBody>
      </p:sp>
    </p:spTree>
    <p:extLst>
      <p:ext uri="{BB962C8B-B14F-4D97-AF65-F5344CB8AC3E}">
        <p14:creationId xmlns:p14="http://schemas.microsoft.com/office/powerpoint/2010/main" val="3006603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794" y="1961152"/>
            <a:ext cx="10353762" cy="3695136"/>
          </a:xfrm>
        </p:spPr>
        <p:txBody>
          <a:bodyPr>
            <a:normAutofit/>
          </a:bodyPr>
          <a:lstStyle/>
          <a:p>
            <a:pPr marL="457200" indent="-457200" defTabSz="465138">
              <a:buAutoNum type="arabicPeriod" startAt="4"/>
            </a:pPr>
            <a:r>
              <a:rPr lang="en-US" dirty="0" smtClean="0"/>
              <a:t>Accounts Receivable</a:t>
            </a:r>
          </a:p>
          <a:p>
            <a:pPr marL="0" indent="0" defTabSz="465138">
              <a:buNone/>
            </a:pPr>
            <a:r>
              <a:rPr lang="en-US" dirty="0"/>
              <a:t>	</a:t>
            </a:r>
            <a:r>
              <a:rPr lang="en-US" dirty="0" smtClean="0"/>
              <a:t>Businesses will be aware in a timely manner when payments from debtors are due 	and what cash flow might be like.</a:t>
            </a:r>
          </a:p>
          <a:p>
            <a:pPr marL="0" indent="0" defTabSz="465138">
              <a:buNone/>
            </a:pPr>
            <a:endParaRPr lang="en-US" dirty="0"/>
          </a:p>
          <a:p>
            <a:pPr marL="457200" indent="-457200" defTabSz="465138">
              <a:buAutoNum type="arabicPeriod" startAt="5"/>
            </a:pPr>
            <a:r>
              <a:rPr lang="en-US" dirty="0" smtClean="0"/>
              <a:t>Inventory</a:t>
            </a:r>
          </a:p>
          <a:p>
            <a:pPr marL="457200" lvl="1" indent="0" defTabSz="465138">
              <a:buNone/>
            </a:pPr>
            <a:r>
              <a:rPr lang="en-US" sz="2000" dirty="0" smtClean="0"/>
              <a:t>Systems will reveal stock positions so timely decisions can be made on when to reorder, dispose or sell </a:t>
            </a:r>
            <a:r>
              <a:rPr lang="en-US" sz="2000" dirty="0" smtClean="0"/>
              <a:t>minimizing, spoilage </a:t>
            </a:r>
            <a:r>
              <a:rPr lang="en-US" sz="2000" dirty="0" smtClean="0"/>
              <a:t>or scarcity.</a:t>
            </a:r>
            <a:endParaRPr lang="en-US" sz="2000" dirty="0"/>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Title 1"/>
          <p:cNvSpPr txBox="1">
            <a:spLocks/>
          </p:cNvSpPr>
          <p:nvPr/>
        </p:nvSpPr>
        <p:spPr>
          <a:xfrm>
            <a:off x="913794" y="429720"/>
            <a:ext cx="10353761" cy="844446"/>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a:lstStyle>
          <a:p>
            <a:r>
              <a:rPr lang="en-US" dirty="0" smtClean="0"/>
              <a:t>Making Accounting Simpler</a:t>
            </a:r>
            <a:endParaRPr lang="en-US" dirty="0"/>
          </a:p>
        </p:txBody>
      </p:sp>
    </p:spTree>
    <p:extLst>
      <p:ext uri="{BB962C8B-B14F-4D97-AF65-F5344CB8AC3E}">
        <p14:creationId xmlns:p14="http://schemas.microsoft.com/office/powerpoint/2010/main" val="2072175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354767"/>
            <a:ext cx="10353761" cy="964367"/>
          </a:xfrm>
        </p:spPr>
        <p:txBody>
          <a:bodyPr/>
          <a:lstStyle/>
          <a:p>
            <a:r>
              <a:rPr lang="en-US" dirty="0" smtClean="0"/>
              <a:t>Software used in accounting</a:t>
            </a:r>
            <a:endParaRPr lang="en-US" dirty="0"/>
          </a:p>
        </p:txBody>
      </p:sp>
      <p:sp>
        <p:nvSpPr>
          <p:cNvPr id="3" name="Content Placeholder 2"/>
          <p:cNvSpPr>
            <a:spLocks noGrp="1"/>
          </p:cNvSpPr>
          <p:nvPr>
            <p:ph idx="1"/>
          </p:nvPr>
        </p:nvSpPr>
        <p:spPr>
          <a:xfrm>
            <a:off x="614596" y="1499016"/>
            <a:ext cx="11092721" cy="4654082"/>
          </a:xfrm>
        </p:spPr>
        <p:txBody>
          <a:bodyPr>
            <a:normAutofit lnSpcReduction="10000"/>
          </a:bodyPr>
          <a:lstStyle/>
          <a:p>
            <a:pPr marL="0" indent="0">
              <a:lnSpc>
                <a:spcPct val="110000"/>
              </a:lnSpc>
              <a:spcBef>
                <a:spcPts val="0"/>
              </a:spcBef>
              <a:buNone/>
            </a:pPr>
            <a:r>
              <a:rPr lang="en-US" b="1" dirty="0" smtClean="0">
                <a:effectLst/>
              </a:rPr>
              <a:t>Cloud </a:t>
            </a:r>
            <a:r>
              <a:rPr lang="en-US" b="1" dirty="0">
                <a:effectLst/>
              </a:rPr>
              <a:t>computing </a:t>
            </a:r>
            <a:endParaRPr lang="en-US" b="1" dirty="0" smtClean="0">
              <a:effectLst/>
            </a:endParaRPr>
          </a:p>
          <a:p>
            <a:pPr marL="0" indent="0">
              <a:lnSpc>
                <a:spcPct val="110000"/>
              </a:lnSpc>
              <a:spcBef>
                <a:spcPts val="0"/>
              </a:spcBef>
              <a:buNone/>
            </a:pPr>
            <a:r>
              <a:rPr lang="en-US" dirty="0" smtClean="0">
                <a:effectLst/>
              </a:rPr>
              <a:t>Accounting data is accessible from anywhere and it is </a:t>
            </a:r>
            <a:r>
              <a:rPr lang="en-US" dirty="0">
                <a:effectLst/>
              </a:rPr>
              <a:t>easy to </a:t>
            </a:r>
            <a:r>
              <a:rPr lang="en-US" dirty="0" smtClean="0">
                <a:effectLst/>
              </a:rPr>
              <a:t>enter and monitor data and generate reports.</a:t>
            </a:r>
            <a:r>
              <a:rPr lang="en-US" dirty="0">
                <a:effectLst/>
              </a:rPr>
              <a:t/>
            </a:r>
            <a:br>
              <a:rPr lang="en-US" dirty="0">
                <a:effectLst/>
              </a:rPr>
            </a:br>
            <a:r>
              <a:rPr lang="en-US" dirty="0">
                <a:effectLst/>
              </a:rPr>
              <a:t/>
            </a:r>
            <a:br>
              <a:rPr lang="en-US" dirty="0">
                <a:effectLst/>
              </a:rPr>
            </a:br>
            <a:r>
              <a:rPr lang="en-US" b="1" dirty="0" smtClean="0">
                <a:effectLst/>
              </a:rPr>
              <a:t>Optical </a:t>
            </a:r>
            <a:r>
              <a:rPr lang="en-US" b="1" dirty="0">
                <a:effectLst/>
              </a:rPr>
              <a:t>character recognition </a:t>
            </a:r>
            <a:r>
              <a:rPr lang="en-US" b="1" dirty="0" smtClean="0">
                <a:effectLst/>
              </a:rPr>
              <a:t>software</a:t>
            </a:r>
          </a:p>
          <a:p>
            <a:pPr marL="0" indent="0">
              <a:lnSpc>
                <a:spcPct val="110000"/>
              </a:lnSpc>
              <a:spcBef>
                <a:spcPts val="0"/>
              </a:spcBef>
              <a:buNone/>
            </a:pPr>
            <a:r>
              <a:rPr lang="en-US" dirty="0" smtClean="0">
                <a:effectLst/>
              </a:rPr>
              <a:t>Scanners, mobile phones or other devices can be used to </a:t>
            </a:r>
            <a:r>
              <a:rPr lang="en-US" dirty="0">
                <a:effectLst/>
              </a:rPr>
              <a:t>import documents and convert them to a digital </a:t>
            </a:r>
            <a:r>
              <a:rPr lang="en-US" dirty="0" smtClean="0">
                <a:effectLst/>
              </a:rPr>
              <a:t>form.</a:t>
            </a:r>
            <a:r>
              <a:rPr lang="en-US" dirty="0">
                <a:effectLst/>
              </a:rPr>
              <a:t/>
            </a:r>
            <a:br>
              <a:rPr lang="en-US" dirty="0">
                <a:effectLst/>
              </a:rPr>
            </a:br>
            <a:r>
              <a:rPr lang="en-US" dirty="0">
                <a:effectLst/>
              </a:rPr>
              <a:t/>
            </a:r>
            <a:br>
              <a:rPr lang="en-US" dirty="0">
                <a:effectLst/>
              </a:rPr>
            </a:br>
            <a:r>
              <a:rPr lang="en-US" dirty="0" smtClean="0">
                <a:effectLst/>
              </a:rPr>
              <a:t>A</a:t>
            </a:r>
            <a:r>
              <a:rPr lang="en-US" b="1" dirty="0" smtClean="0">
                <a:effectLst/>
              </a:rPr>
              <a:t>ccounting apps</a:t>
            </a:r>
          </a:p>
          <a:p>
            <a:pPr marL="0" indent="0">
              <a:lnSpc>
                <a:spcPct val="110000"/>
              </a:lnSpc>
              <a:spcBef>
                <a:spcPts val="0"/>
              </a:spcBef>
              <a:buNone/>
            </a:pPr>
            <a:r>
              <a:rPr lang="en-US" dirty="0" smtClean="0">
                <a:effectLst/>
              </a:rPr>
              <a:t>Data can be entered or accessed </a:t>
            </a:r>
            <a:r>
              <a:rPr lang="en-US" dirty="0" smtClean="0">
                <a:effectLst/>
              </a:rPr>
              <a:t>on-the-go</a:t>
            </a:r>
            <a:r>
              <a:rPr lang="en-US" dirty="0" smtClean="0">
                <a:effectLst/>
              </a:rPr>
              <a:t>.</a:t>
            </a:r>
          </a:p>
          <a:p>
            <a:pPr marL="0" indent="0">
              <a:lnSpc>
                <a:spcPct val="110000"/>
              </a:lnSpc>
              <a:spcBef>
                <a:spcPts val="0"/>
              </a:spcBef>
              <a:buNone/>
            </a:pPr>
            <a:endParaRPr lang="en-US" dirty="0">
              <a:effectLst/>
            </a:endParaRPr>
          </a:p>
          <a:p>
            <a:pPr marL="0" indent="0">
              <a:lnSpc>
                <a:spcPct val="110000"/>
              </a:lnSpc>
              <a:spcBef>
                <a:spcPts val="0"/>
              </a:spcBef>
              <a:buNone/>
            </a:pPr>
            <a:r>
              <a:rPr lang="en-US" b="1" dirty="0">
                <a:effectLst/>
              </a:rPr>
              <a:t>Digital </a:t>
            </a:r>
            <a:r>
              <a:rPr lang="en-US" b="1" dirty="0" smtClean="0">
                <a:effectLst/>
              </a:rPr>
              <a:t>currencies</a:t>
            </a:r>
          </a:p>
          <a:p>
            <a:pPr marL="0" indent="0">
              <a:lnSpc>
                <a:spcPct val="110000"/>
              </a:lnSpc>
              <a:spcBef>
                <a:spcPts val="0"/>
              </a:spcBef>
              <a:buNone/>
            </a:pPr>
            <a:r>
              <a:rPr lang="en-US" dirty="0" smtClean="0">
                <a:effectLst/>
              </a:rPr>
              <a:t>Businesses are no longer restricted to traditional means of payment but can now use cryptocurrencies.</a:t>
            </a:r>
            <a:endParaRPr lang="en-US" dirty="0"/>
          </a:p>
        </p:txBody>
      </p:sp>
      <p:sp>
        <p:nvSpPr>
          <p:cNvPr id="4" name="Footer Placeholder 3"/>
          <p:cNvSpPr>
            <a:spLocks noGrp="1"/>
          </p:cNvSpPr>
          <p:nvPr>
            <p:ph type="ftr" sz="quarter" idx="11"/>
          </p:nvPr>
        </p:nvSpPr>
        <p:spPr>
          <a:xfrm>
            <a:off x="913794" y="6153098"/>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9819687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474689"/>
            <a:ext cx="10353761" cy="844446"/>
          </a:xfrm>
        </p:spPr>
        <p:txBody>
          <a:bodyPr/>
          <a:lstStyle/>
          <a:p>
            <a:r>
              <a:rPr lang="en-US" dirty="0" smtClean="0"/>
              <a:t>Some Accounting tools</a:t>
            </a:r>
            <a:endParaRPr lang="en-US" dirty="0"/>
          </a:p>
        </p:txBody>
      </p:sp>
      <p:sp>
        <p:nvSpPr>
          <p:cNvPr id="4" name="Footer Placeholder 3"/>
          <p:cNvSpPr>
            <a:spLocks noGrp="1"/>
          </p:cNvSpPr>
          <p:nvPr>
            <p:ph type="ftr" sz="quarter" idx="11"/>
          </p:nvPr>
        </p:nvSpPr>
        <p:spPr>
          <a:xfrm>
            <a:off x="489974" y="6138333"/>
            <a:ext cx="6672865" cy="365125"/>
          </a:xfrm>
        </p:spPr>
        <p:txBody>
          <a:bodyPr/>
          <a:lstStyle/>
          <a:p>
            <a:r>
              <a:rPr lang="en-US" smtClean="0"/>
              <a:t>CPDD MOE 2020</a:t>
            </a:r>
            <a:endParaRPr lang="en-US"/>
          </a:p>
        </p:txBody>
      </p:sp>
      <p:graphicFrame>
        <p:nvGraphicFramePr>
          <p:cNvPr id="5" name="Diagram 4"/>
          <p:cNvGraphicFramePr/>
          <p:nvPr>
            <p:extLst>
              <p:ext uri="{D42A27DB-BD31-4B8C-83A1-F6EECF244321}">
                <p14:modId xmlns:p14="http://schemas.microsoft.com/office/powerpoint/2010/main" val="2232219843"/>
              </p:ext>
            </p:extLst>
          </p:nvPr>
        </p:nvGraphicFramePr>
        <p:xfrm>
          <a:off x="489974" y="1319135"/>
          <a:ext cx="11201400" cy="4819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6514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369758"/>
            <a:ext cx="10353761" cy="1024328"/>
          </a:xfrm>
        </p:spPr>
        <p:txBody>
          <a:bodyPr/>
          <a:lstStyle/>
          <a:p>
            <a:r>
              <a:rPr lang="en-US" dirty="0" smtClean="0"/>
              <a:t>Advantages and disadvantages of the use of the computer</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46437838"/>
              </p:ext>
            </p:extLst>
          </p:nvPr>
        </p:nvGraphicFramePr>
        <p:xfrm>
          <a:off x="281984" y="1749919"/>
          <a:ext cx="11617380" cy="3976324"/>
        </p:xfrm>
        <a:graphic>
          <a:graphicData uri="http://schemas.openxmlformats.org/drawingml/2006/table">
            <a:tbl>
              <a:tblPr firstRow="1" bandRow="1">
                <a:tableStyleId>{5C22544A-7EE6-4342-B048-85BDC9FD1C3A}</a:tableStyleId>
              </a:tblPr>
              <a:tblGrid>
                <a:gridCol w="5808690">
                  <a:extLst>
                    <a:ext uri="{9D8B030D-6E8A-4147-A177-3AD203B41FA5}">
                      <a16:colId xmlns:a16="http://schemas.microsoft.com/office/drawing/2014/main" val="2081580363"/>
                    </a:ext>
                  </a:extLst>
                </a:gridCol>
                <a:gridCol w="5808690">
                  <a:extLst>
                    <a:ext uri="{9D8B030D-6E8A-4147-A177-3AD203B41FA5}">
                      <a16:colId xmlns:a16="http://schemas.microsoft.com/office/drawing/2014/main" val="1033807044"/>
                    </a:ext>
                  </a:extLst>
                </a:gridCol>
              </a:tblGrid>
              <a:tr h="650854">
                <a:tc>
                  <a:txBody>
                    <a:bodyPr/>
                    <a:lstStyle/>
                    <a:p>
                      <a:r>
                        <a:rPr lang="en-US" dirty="0" smtClean="0"/>
                        <a:t>Advantages</a:t>
                      </a:r>
                      <a:endParaRPr lang="en-US" dirty="0"/>
                    </a:p>
                  </a:txBody>
                  <a:tcPr/>
                </a:tc>
                <a:tc>
                  <a:txBody>
                    <a:bodyPr/>
                    <a:lstStyle/>
                    <a:p>
                      <a:r>
                        <a:rPr lang="en-US" dirty="0" smtClean="0"/>
                        <a:t>Disadvantages</a:t>
                      </a:r>
                      <a:endParaRPr lang="en-US" dirty="0"/>
                    </a:p>
                  </a:txBody>
                  <a:tcPr/>
                </a:tc>
                <a:extLst>
                  <a:ext uri="{0D108BD9-81ED-4DB2-BD59-A6C34878D82A}">
                    <a16:rowId xmlns:a16="http://schemas.microsoft.com/office/drawing/2014/main" val="2472787630"/>
                  </a:ext>
                </a:extLst>
              </a:tr>
              <a:tr h="1400425">
                <a:tc>
                  <a:txBody>
                    <a:bodyPr/>
                    <a:lstStyle/>
                    <a:p>
                      <a:r>
                        <a:rPr lang="en-US" dirty="0" smtClean="0"/>
                        <a:t>Entries no longer have to be entered into numerous</a:t>
                      </a:r>
                      <a:r>
                        <a:rPr lang="en-US" baseline="0" dirty="0" smtClean="0"/>
                        <a:t> accounts </a:t>
                      </a:r>
                      <a:r>
                        <a:rPr lang="en-US" dirty="0" smtClean="0"/>
                        <a:t>by hand.  Computer </a:t>
                      </a:r>
                      <a:r>
                        <a:rPr lang="en-US" dirty="0" err="1" smtClean="0"/>
                        <a:t>programmes</a:t>
                      </a:r>
                      <a:r>
                        <a:rPr lang="en-US" dirty="0" smtClean="0"/>
                        <a:t> can use formulae to transfer figures into multiple accounts</a:t>
                      </a:r>
                      <a:r>
                        <a:rPr lang="en-US" baseline="0" dirty="0" smtClean="0"/>
                        <a:t>, </a:t>
                      </a:r>
                      <a:r>
                        <a:rPr lang="en-US" dirty="0" smtClean="0"/>
                        <a:t>reducing time taken.  Productivity increases.</a:t>
                      </a:r>
                      <a:endParaRPr lang="en-US" dirty="0"/>
                    </a:p>
                  </a:txBody>
                  <a:tcPr/>
                </a:tc>
                <a:tc>
                  <a:txBody>
                    <a:bodyPr/>
                    <a:lstStyle/>
                    <a:p>
                      <a:r>
                        <a:rPr lang="en-US" dirty="0" smtClean="0"/>
                        <a:t>Initial entries</a:t>
                      </a:r>
                      <a:r>
                        <a:rPr lang="en-US" baseline="0" dirty="0" smtClean="0"/>
                        <a:t> are dependent on the competence of persons entering the data.</a:t>
                      </a:r>
                      <a:endParaRPr lang="en-US" dirty="0"/>
                    </a:p>
                  </a:txBody>
                  <a:tcPr/>
                </a:tc>
                <a:extLst>
                  <a:ext uri="{0D108BD9-81ED-4DB2-BD59-A6C34878D82A}">
                    <a16:rowId xmlns:a16="http://schemas.microsoft.com/office/drawing/2014/main" val="2054559812"/>
                  </a:ext>
                </a:extLst>
              </a:tr>
              <a:tr h="1251279">
                <a:tc>
                  <a:txBody>
                    <a:bodyPr/>
                    <a:lstStyle/>
                    <a:p>
                      <a:r>
                        <a:rPr lang="en-US" dirty="0" smtClean="0"/>
                        <a:t>Once ledger entries are entered, the</a:t>
                      </a:r>
                      <a:r>
                        <a:rPr lang="en-US" baseline="0" dirty="0" smtClean="0"/>
                        <a:t> computer can assimilate and produce final accounts.  This leads to efficiency and dependability of automated statements.</a:t>
                      </a:r>
                      <a:endParaRPr lang="en-US" dirty="0"/>
                    </a:p>
                  </a:txBody>
                  <a:tcPr/>
                </a:tc>
                <a:tc>
                  <a:txBody>
                    <a:bodyPr/>
                    <a:lstStyle/>
                    <a:p>
                      <a:r>
                        <a:rPr lang="en-US" dirty="0" smtClean="0"/>
                        <a:t>Continuous computer training of staff is needed</a:t>
                      </a:r>
                      <a:r>
                        <a:rPr lang="en-US" baseline="0" dirty="0" smtClean="0"/>
                        <a:t> and hardware and software may be expensive.</a:t>
                      </a:r>
                      <a:endParaRPr lang="en-US" dirty="0"/>
                    </a:p>
                  </a:txBody>
                  <a:tcPr/>
                </a:tc>
                <a:extLst>
                  <a:ext uri="{0D108BD9-81ED-4DB2-BD59-A6C34878D82A}">
                    <a16:rowId xmlns:a16="http://schemas.microsoft.com/office/drawing/2014/main" val="4007248652"/>
                  </a:ext>
                </a:extLst>
              </a:tr>
              <a:tr h="673766">
                <a:tc>
                  <a:txBody>
                    <a:bodyPr/>
                    <a:lstStyle/>
                    <a:p>
                      <a:r>
                        <a:rPr lang="en-US" dirty="0" smtClean="0"/>
                        <a:t>There is permanent storage of data.</a:t>
                      </a:r>
                      <a:r>
                        <a:rPr lang="en-US" baseline="0" dirty="0" smtClean="0"/>
                        <a:t>  Backup data is available in the event of fires or other disasters.</a:t>
                      </a:r>
                      <a:endParaRPr lang="en-US" dirty="0"/>
                    </a:p>
                  </a:txBody>
                  <a:tcPr/>
                </a:tc>
                <a:tc>
                  <a:txBody>
                    <a:bodyPr/>
                    <a:lstStyle/>
                    <a:p>
                      <a:r>
                        <a:rPr lang="en-US" dirty="0" smtClean="0"/>
                        <a:t>Data</a:t>
                      </a:r>
                      <a:r>
                        <a:rPr lang="en-US" baseline="0" dirty="0" smtClean="0"/>
                        <a:t> can be hacked if not stored properly.</a:t>
                      </a:r>
                      <a:endParaRPr lang="en-US" dirty="0"/>
                    </a:p>
                  </a:txBody>
                  <a:tcPr/>
                </a:tc>
                <a:extLst>
                  <a:ext uri="{0D108BD9-81ED-4DB2-BD59-A6C34878D82A}">
                    <a16:rowId xmlns:a16="http://schemas.microsoft.com/office/drawing/2014/main" val="192910705"/>
                  </a:ext>
                </a:extLst>
              </a:tr>
            </a:tbl>
          </a:graphicData>
        </a:graphic>
      </p:graphicFrame>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1908952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975360"/>
          </a:xfrm>
        </p:spPr>
        <p:txBody>
          <a:bodyPr/>
          <a:lstStyle/>
          <a:p>
            <a:r>
              <a:rPr lang="en-US" dirty="0" smtClean="0"/>
              <a:t>Activity 1</a:t>
            </a:r>
            <a:endParaRPr lang="en-US" dirty="0"/>
          </a:p>
        </p:txBody>
      </p:sp>
      <p:sp>
        <p:nvSpPr>
          <p:cNvPr id="3" name="Content Placeholder 2"/>
          <p:cNvSpPr>
            <a:spLocks noGrp="1"/>
          </p:cNvSpPr>
          <p:nvPr>
            <p:ph idx="1"/>
          </p:nvPr>
        </p:nvSpPr>
        <p:spPr/>
        <p:txBody>
          <a:bodyPr/>
          <a:lstStyle/>
          <a:p>
            <a:pPr marL="457200" indent="-457200">
              <a:buAutoNum type="arabicPeriod"/>
            </a:pPr>
            <a:r>
              <a:rPr lang="en-US" dirty="0" smtClean="0"/>
              <a:t>How </a:t>
            </a:r>
            <a:r>
              <a:rPr lang="en-US" dirty="0" smtClean="0"/>
              <a:t>does </a:t>
            </a:r>
            <a:r>
              <a:rPr lang="en-US" dirty="0" smtClean="0"/>
              <a:t>the use of computers make accounting simpler?</a:t>
            </a:r>
          </a:p>
          <a:p>
            <a:pPr marL="457200" indent="-457200">
              <a:buAutoNum type="arabicPeriod"/>
            </a:pPr>
            <a:endParaRPr lang="en-US" dirty="0"/>
          </a:p>
          <a:p>
            <a:pPr marL="457200" indent="-457200">
              <a:buAutoNum type="arabicPeriod"/>
            </a:pPr>
            <a:r>
              <a:rPr lang="en-US" dirty="0" smtClean="0"/>
              <a:t>Give two examples of types of software used in accounting.</a:t>
            </a:r>
          </a:p>
          <a:p>
            <a:pPr marL="457200" indent="-457200">
              <a:buAutoNum type="arabicPeriod"/>
            </a:pPr>
            <a:endParaRPr lang="en-US" dirty="0"/>
          </a:p>
          <a:p>
            <a:pPr marL="457200" indent="-457200">
              <a:buAutoNum type="arabicPeriod"/>
            </a:pPr>
            <a:r>
              <a:rPr lang="en-US" dirty="0" smtClean="0"/>
              <a:t>Discuss two advantages and two disadvantages of using the computer in accounting.</a:t>
            </a:r>
          </a:p>
          <a:p>
            <a:pPr marL="457200" indent="-457200">
              <a:buAutoNum type="arabicPeriod"/>
            </a:pPr>
            <a:endParaRPr lang="en-US" dirty="0"/>
          </a:p>
          <a:p>
            <a:pPr marL="457200" indent="-457200">
              <a:buAutoNum type="arabicPeriod"/>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3939000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6" y="213361"/>
            <a:ext cx="10353761" cy="944880"/>
          </a:xfrm>
        </p:spPr>
        <p:txBody>
          <a:bodyPr/>
          <a:lstStyle/>
          <a:p>
            <a:r>
              <a:rPr lang="en-US" dirty="0" smtClean="0"/>
              <a:t>Answer Key</a:t>
            </a:r>
            <a:endParaRPr lang="en-US" dirty="0"/>
          </a:p>
        </p:txBody>
      </p:sp>
      <p:sp>
        <p:nvSpPr>
          <p:cNvPr id="3" name="Content Placeholder 2"/>
          <p:cNvSpPr>
            <a:spLocks noGrp="1"/>
          </p:cNvSpPr>
          <p:nvPr>
            <p:ph idx="1"/>
          </p:nvPr>
        </p:nvSpPr>
        <p:spPr>
          <a:xfrm>
            <a:off x="365760" y="1051560"/>
            <a:ext cx="11490959" cy="4739640"/>
          </a:xfrm>
        </p:spPr>
        <p:txBody>
          <a:bodyPr>
            <a:normAutofit/>
          </a:bodyPr>
          <a:lstStyle/>
          <a:p>
            <a:pPr marL="0" indent="0" defTabSz="457200">
              <a:buNone/>
            </a:pPr>
            <a:r>
              <a:rPr lang="en-US" dirty="0" smtClean="0"/>
              <a:t>1.	Allows accounts to be recorded electronically like Payroll, General Ledger, Accounts 	Payable, Accounts Receivable and  Inventory for timely and accurate decision making.</a:t>
            </a:r>
          </a:p>
          <a:p>
            <a:pPr marL="0" indent="0" defTabSz="457200">
              <a:lnSpc>
                <a:spcPct val="110000"/>
              </a:lnSpc>
              <a:spcBef>
                <a:spcPts val="0"/>
              </a:spcBef>
              <a:buNone/>
            </a:pPr>
            <a:r>
              <a:rPr lang="en-US" dirty="0" smtClean="0"/>
              <a:t>2. 	</a:t>
            </a:r>
            <a:r>
              <a:rPr lang="en-US" dirty="0" smtClean="0">
                <a:effectLst/>
              </a:rPr>
              <a:t>Cloud computing, Optical </a:t>
            </a:r>
            <a:r>
              <a:rPr lang="en-US" dirty="0">
                <a:effectLst/>
              </a:rPr>
              <a:t>character recognition </a:t>
            </a:r>
            <a:r>
              <a:rPr lang="en-US" dirty="0" smtClean="0">
                <a:effectLst/>
              </a:rPr>
              <a:t>software, Accounting apps, Digital 	currencies</a:t>
            </a:r>
            <a:endParaRPr lang="en-US" dirty="0">
              <a:effectLst/>
            </a:endParaRPr>
          </a:p>
          <a:p>
            <a:pPr marL="0" indent="0" defTabSz="457200">
              <a:buNone/>
            </a:pPr>
            <a:r>
              <a:rPr lang="en-US" dirty="0" smtClean="0"/>
              <a:t>3. </a:t>
            </a:r>
            <a:endParaRPr lang="en-US" dirty="0"/>
          </a:p>
        </p:txBody>
      </p:sp>
      <p:sp>
        <p:nvSpPr>
          <p:cNvPr id="4" name="Footer Placeholder 3"/>
          <p:cNvSpPr>
            <a:spLocks noGrp="1"/>
          </p:cNvSpPr>
          <p:nvPr>
            <p:ph type="ftr" sz="quarter" idx="11"/>
          </p:nvPr>
        </p:nvSpPr>
        <p:spPr>
          <a:xfrm>
            <a:off x="487074" y="6264274"/>
            <a:ext cx="6672865" cy="365125"/>
          </a:xfrm>
        </p:spPr>
        <p:txBody>
          <a:bodyPr/>
          <a:lstStyle/>
          <a:p>
            <a:r>
              <a:rPr lang="en-US" smtClean="0"/>
              <a:t>CPDD MOE 2020</a:t>
            </a:r>
            <a:endParaRPr lang="en-US"/>
          </a:p>
        </p:txBody>
      </p:sp>
      <p:graphicFrame>
        <p:nvGraphicFramePr>
          <p:cNvPr id="5" name="Content Placeholder 4"/>
          <p:cNvGraphicFramePr>
            <a:graphicFrameLocks/>
          </p:cNvGraphicFramePr>
          <p:nvPr>
            <p:extLst>
              <p:ext uri="{D42A27DB-BD31-4B8C-83A1-F6EECF244321}">
                <p14:modId xmlns:p14="http://schemas.microsoft.com/office/powerpoint/2010/main" val="703416498"/>
              </p:ext>
            </p:extLst>
          </p:nvPr>
        </p:nvGraphicFramePr>
        <p:xfrm>
          <a:off x="913796" y="2757700"/>
          <a:ext cx="10500360" cy="3270037"/>
        </p:xfrm>
        <a:graphic>
          <a:graphicData uri="http://schemas.openxmlformats.org/drawingml/2006/table">
            <a:tbl>
              <a:tblPr firstRow="1" bandRow="1">
                <a:tableStyleId>{5C22544A-7EE6-4342-B048-85BDC9FD1C3A}</a:tableStyleId>
              </a:tblPr>
              <a:tblGrid>
                <a:gridCol w="6477000">
                  <a:extLst>
                    <a:ext uri="{9D8B030D-6E8A-4147-A177-3AD203B41FA5}">
                      <a16:colId xmlns:a16="http://schemas.microsoft.com/office/drawing/2014/main" val="2081580363"/>
                    </a:ext>
                  </a:extLst>
                </a:gridCol>
                <a:gridCol w="4023360">
                  <a:extLst>
                    <a:ext uri="{9D8B030D-6E8A-4147-A177-3AD203B41FA5}">
                      <a16:colId xmlns:a16="http://schemas.microsoft.com/office/drawing/2014/main" val="1033807044"/>
                    </a:ext>
                  </a:extLst>
                </a:gridCol>
              </a:tblGrid>
              <a:tr h="493149">
                <a:tc>
                  <a:txBody>
                    <a:bodyPr/>
                    <a:lstStyle/>
                    <a:p>
                      <a:r>
                        <a:rPr lang="en-US" dirty="0" smtClean="0"/>
                        <a:t>Advantages</a:t>
                      </a:r>
                      <a:endParaRPr lang="en-US" dirty="0"/>
                    </a:p>
                  </a:txBody>
                  <a:tcPr/>
                </a:tc>
                <a:tc>
                  <a:txBody>
                    <a:bodyPr/>
                    <a:lstStyle/>
                    <a:p>
                      <a:r>
                        <a:rPr lang="en-US" dirty="0" smtClean="0"/>
                        <a:t>Disadvantages</a:t>
                      </a:r>
                      <a:endParaRPr lang="en-US" dirty="0"/>
                    </a:p>
                  </a:txBody>
                  <a:tcPr/>
                </a:tc>
                <a:extLst>
                  <a:ext uri="{0D108BD9-81ED-4DB2-BD59-A6C34878D82A}">
                    <a16:rowId xmlns:a16="http://schemas.microsoft.com/office/drawing/2014/main" val="2472787630"/>
                  </a:ext>
                </a:extLst>
              </a:tr>
              <a:tr h="1061095">
                <a:tc>
                  <a:txBody>
                    <a:bodyPr/>
                    <a:lstStyle/>
                    <a:p>
                      <a:r>
                        <a:rPr lang="en-US" dirty="0" smtClean="0"/>
                        <a:t>Entries no longer have to be entered into numerous</a:t>
                      </a:r>
                      <a:r>
                        <a:rPr lang="en-US" baseline="0" dirty="0" smtClean="0"/>
                        <a:t> accounts </a:t>
                      </a:r>
                      <a:r>
                        <a:rPr lang="en-US" dirty="0" smtClean="0"/>
                        <a:t>by hand.  Computer </a:t>
                      </a:r>
                      <a:r>
                        <a:rPr lang="en-US" dirty="0" err="1" smtClean="0"/>
                        <a:t>programmes</a:t>
                      </a:r>
                      <a:r>
                        <a:rPr lang="en-US" dirty="0" smtClean="0"/>
                        <a:t> can use formulae to transfer figures into multiple accounts</a:t>
                      </a:r>
                      <a:r>
                        <a:rPr lang="en-US" baseline="0" dirty="0" smtClean="0"/>
                        <a:t>, </a:t>
                      </a:r>
                      <a:r>
                        <a:rPr lang="en-US" dirty="0" smtClean="0"/>
                        <a:t>reducing time taken.  Productivity increases.</a:t>
                      </a:r>
                      <a:endParaRPr lang="en-US" dirty="0"/>
                    </a:p>
                  </a:txBody>
                  <a:tcPr/>
                </a:tc>
                <a:tc>
                  <a:txBody>
                    <a:bodyPr/>
                    <a:lstStyle/>
                    <a:p>
                      <a:r>
                        <a:rPr lang="en-US" dirty="0" smtClean="0"/>
                        <a:t>Initial entries</a:t>
                      </a:r>
                      <a:r>
                        <a:rPr lang="en-US" baseline="0" dirty="0" smtClean="0"/>
                        <a:t> are dependent on the competence of persons entering the data.</a:t>
                      </a:r>
                      <a:endParaRPr lang="en-US" dirty="0"/>
                    </a:p>
                  </a:txBody>
                  <a:tcPr/>
                </a:tc>
                <a:extLst>
                  <a:ext uri="{0D108BD9-81ED-4DB2-BD59-A6C34878D82A}">
                    <a16:rowId xmlns:a16="http://schemas.microsoft.com/office/drawing/2014/main" val="2054559812"/>
                  </a:ext>
                </a:extLst>
              </a:tr>
              <a:tr h="948088">
                <a:tc>
                  <a:txBody>
                    <a:bodyPr/>
                    <a:lstStyle/>
                    <a:p>
                      <a:r>
                        <a:rPr lang="en-US" dirty="0" smtClean="0"/>
                        <a:t>Once ledger entries are entered, the</a:t>
                      </a:r>
                      <a:r>
                        <a:rPr lang="en-US" baseline="0" dirty="0" smtClean="0"/>
                        <a:t> computer can assimilate and produce final accounts.  This leads to efficiency and dependability of automated statements.</a:t>
                      </a:r>
                      <a:endParaRPr lang="en-US" dirty="0"/>
                    </a:p>
                  </a:txBody>
                  <a:tcPr/>
                </a:tc>
                <a:tc>
                  <a:txBody>
                    <a:bodyPr/>
                    <a:lstStyle/>
                    <a:p>
                      <a:r>
                        <a:rPr lang="en-US" dirty="0" smtClean="0"/>
                        <a:t>Continuous computer training of staff is needed</a:t>
                      </a:r>
                      <a:r>
                        <a:rPr lang="en-US" baseline="0" dirty="0" smtClean="0"/>
                        <a:t> and hardware and software may be expensive.</a:t>
                      </a:r>
                      <a:endParaRPr lang="en-US" dirty="0"/>
                    </a:p>
                  </a:txBody>
                  <a:tcPr/>
                </a:tc>
                <a:extLst>
                  <a:ext uri="{0D108BD9-81ED-4DB2-BD59-A6C34878D82A}">
                    <a16:rowId xmlns:a16="http://schemas.microsoft.com/office/drawing/2014/main" val="4007248652"/>
                  </a:ext>
                </a:extLst>
              </a:tr>
              <a:tr h="510509">
                <a:tc>
                  <a:txBody>
                    <a:bodyPr/>
                    <a:lstStyle/>
                    <a:p>
                      <a:r>
                        <a:rPr lang="en-US" dirty="0" smtClean="0"/>
                        <a:t>There is permanent storage of data.</a:t>
                      </a:r>
                      <a:r>
                        <a:rPr lang="en-US" baseline="0" dirty="0" smtClean="0"/>
                        <a:t>  Backup data is available in the event of fires or other disasters.</a:t>
                      </a:r>
                      <a:endParaRPr lang="en-US" dirty="0"/>
                    </a:p>
                  </a:txBody>
                  <a:tcPr/>
                </a:tc>
                <a:tc>
                  <a:txBody>
                    <a:bodyPr/>
                    <a:lstStyle/>
                    <a:p>
                      <a:r>
                        <a:rPr lang="en-US" dirty="0" smtClean="0"/>
                        <a:t>Data</a:t>
                      </a:r>
                      <a:r>
                        <a:rPr lang="en-US" baseline="0" dirty="0" smtClean="0"/>
                        <a:t> can be hacked if not stored properly.</a:t>
                      </a:r>
                      <a:endParaRPr lang="en-US" dirty="0"/>
                    </a:p>
                  </a:txBody>
                  <a:tcPr/>
                </a:tc>
                <a:extLst>
                  <a:ext uri="{0D108BD9-81ED-4DB2-BD59-A6C34878D82A}">
                    <a16:rowId xmlns:a16="http://schemas.microsoft.com/office/drawing/2014/main" val="192910705"/>
                  </a:ext>
                </a:extLst>
              </a:tr>
            </a:tbl>
          </a:graphicData>
        </a:graphic>
      </p:graphicFrame>
    </p:spTree>
    <p:extLst>
      <p:ext uri="{BB962C8B-B14F-4D97-AF65-F5344CB8AC3E}">
        <p14:creationId xmlns:p14="http://schemas.microsoft.com/office/powerpoint/2010/main" val="14191365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TM04033921[[fn=Damask]]</Template>
  <TotalTime>289</TotalTime>
  <Words>675</Words>
  <Application>Microsoft Office PowerPoint</Application>
  <PresentationFormat>Widescreen</PresentationFormat>
  <Paragraphs>66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Bookman Old Style</vt:lpstr>
      <vt:lpstr>Calibri</vt:lpstr>
      <vt:lpstr>Rockwell</vt:lpstr>
      <vt:lpstr>Damask</vt:lpstr>
      <vt:lpstr>PowerPoint Presentation</vt:lpstr>
      <vt:lpstr>Making Accounting Simpler</vt:lpstr>
      <vt:lpstr>PowerPoint Presentation</vt:lpstr>
      <vt:lpstr>Software used in accounting</vt:lpstr>
      <vt:lpstr>Some Accounting tools</vt:lpstr>
      <vt:lpstr>Advantages and disadvantages of the use of the computer</vt:lpstr>
      <vt:lpstr>Activity 1</vt:lpstr>
      <vt:lpstr>Answer Key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32</cp:revision>
  <dcterms:created xsi:type="dcterms:W3CDTF">2020-04-29T00:50:45Z</dcterms:created>
  <dcterms:modified xsi:type="dcterms:W3CDTF">2020-07-07T20:31:31Z</dcterms:modified>
</cp:coreProperties>
</file>