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9" r:id="rId3"/>
    <p:sldId id="261" r:id="rId4"/>
    <p:sldId id="257" r:id="rId5"/>
    <p:sldId id="260" r:id="rId6"/>
    <p:sldId id="262" r:id="rId7"/>
    <p:sldId id="263" r:id="rId8"/>
    <p:sldId id="258"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45C7D0-7BB2-4A6D-962C-264CD1D074C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EBB5E05F-F3E4-49A3-AE93-5000D71ADC14}">
      <dgm:prSet phldrT="[Text]"/>
      <dgm:spPr/>
      <dgm:t>
        <a:bodyPr/>
        <a:lstStyle/>
        <a:p>
          <a:r>
            <a:rPr lang="en-US" dirty="0" smtClean="0"/>
            <a:t>Accounting Principles</a:t>
          </a:r>
          <a:endParaRPr lang="en-US" dirty="0"/>
        </a:p>
      </dgm:t>
    </dgm:pt>
    <dgm:pt modelId="{8711C91B-82A5-46FB-B72E-002AA1FA307E}" type="parTrans" cxnId="{3AA3DD66-10C1-40CB-873B-626D225B1691}">
      <dgm:prSet/>
      <dgm:spPr/>
      <dgm:t>
        <a:bodyPr/>
        <a:lstStyle/>
        <a:p>
          <a:endParaRPr lang="en-US"/>
        </a:p>
      </dgm:t>
    </dgm:pt>
    <dgm:pt modelId="{88EE4136-542A-4118-9629-94ACA7BDB7EC}" type="sibTrans" cxnId="{3AA3DD66-10C1-40CB-873B-626D225B1691}">
      <dgm:prSet/>
      <dgm:spPr/>
      <dgm:t>
        <a:bodyPr/>
        <a:lstStyle/>
        <a:p>
          <a:endParaRPr lang="en-US"/>
        </a:p>
      </dgm:t>
    </dgm:pt>
    <dgm:pt modelId="{5DC58172-0AFA-4227-8C52-7C513AC63CD1}">
      <dgm:prSet phldrT="[Text]"/>
      <dgm:spPr/>
      <dgm:t>
        <a:bodyPr/>
        <a:lstStyle/>
        <a:p>
          <a:r>
            <a:rPr lang="en-US" dirty="0" smtClean="0"/>
            <a:t>Accounting Concepts</a:t>
          </a:r>
          <a:endParaRPr lang="en-US" dirty="0"/>
        </a:p>
      </dgm:t>
    </dgm:pt>
    <dgm:pt modelId="{8DBC0ABA-83BF-4B0F-ADD7-6D062E0EDB70}" type="parTrans" cxnId="{D418F2C7-6B15-421E-8FF1-6D1CA03342FE}">
      <dgm:prSet/>
      <dgm:spPr/>
      <dgm:t>
        <a:bodyPr/>
        <a:lstStyle/>
        <a:p>
          <a:endParaRPr lang="en-US"/>
        </a:p>
      </dgm:t>
    </dgm:pt>
    <dgm:pt modelId="{4C27BCA9-FC6F-476B-A794-04E675A39C70}" type="sibTrans" cxnId="{D418F2C7-6B15-421E-8FF1-6D1CA03342FE}">
      <dgm:prSet/>
      <dgm:spPr/>
      <dgm:t>
        <a:bodyPr/>
        <a:lstStyle/>
        <a:p>
          <a:endParaRPr lang="en-US"/>
        </a:p>
      </dgm:t>
    </dgm:pt>
    <dgm:pt modelId="{053EE37B-4382-4C11-A9D8-3D3C8828733B}">
      <dgm:prSet phldrT="[Text]"/>
      <dgm:spPr/>
      <dgm:t>
        <a:bodyPr/>
        <a:lstStyle/>
        <a:p>
          <a:r>
            <a:rPr lang="en-US" dirty="0" smtClean="0"/>
            <a:t>Accounting Conventions</a:t>
          </a:r>
          <a:endParaRPr lang="en-US" dirty="0"/>
        </a:p>
      </dgm:t>
    </dgm:pt>
    <dgm:pt modelId="{A451A8D8-B4EA-448F-879C-8B1574B5DEDA}" type="parTrans" cxnId="{CB8B60FE-AC10-44C6-992D-3E87FCDBAA69}">
      <dgm:prSet/>
      <dgm:spPr/>
      <dgm:t>
        <a:bodyPr/>
        <a:lstStyle/>
        <a:p>
          <a:endParaRPr lang="en-US"/>
        </a:p>
      </dgm:t>
    </dgm:pt>
    <dgm:pt modelId="{E13A26BD-AE51-4883-A1C3-85F760304491}" type="sibTrans" cxnId="{CB8B60FE-AC10-44C6-992D-3E87FCDBAA69}">
      <dgm:prSet/>
      <dgm:spPr/>
      <dgm:t>
        <a:bodyPr/>
        <a:lstStyle/>
        <a:p>
          <a:endParaRPr lang="en-US"/>
        </a:p>
      </dgm:t>
    </dgm:pt>
    <dgm:pt modelId="{1E34ABDD-E22E-4F78-B2EB-B8E1B7781679}" type="pres">
      <dgm:prSet presAssocID="{9545C7D0-7BB2-4A6D-962C-264CD1D074C4}" presName="hierChild1" presStyleCnt="0">
        <dgm:presLayoutVars>
          <dgm:orgChart val="1"/>
          <dgm:chPref val="1"/>
          <dgm:dir/>
          <dgm:animOne val="branch"/>
          <dgm:animLvl val="lvl"/>
          <dgm:resizeHandles/>
        </dgm:presLayoutVars>
      </dgm:prSet>
      <dgm:spPr/>
      <dgm:t>
        <a:bodyPr/>
        <a:lstStyle/>
        <a:p>
          <a:endParaRPr lang="en-US"/>
        </a:p>
      </dgm:t>
    </dgm:pt>
    <dgm:pt modelId="{8405B91D-A139-40B1-81CD-1313BF321F96}" type="pres">
      <dgm:prSet presAssocID="{EBB5E05F-F3E4-49A3-AE93-5000D71ADC14}" presName="hierRoot1" presStyleCnt="0">
        <dgm:presLayoutVars>
          <dgm:hierBranch val="init"/>
        </dgm:presLayoutVars>
      </dgm:prSet>
      <dgm:spPr/>
    </dgm:pt>
    <dgm:pt modelId="{3BA77835-9EC0-4EE4-8911-3F3116D88ED2}" type="pres">
      <dgm:prSet presAssocID="{EBB5E05F-F3E4-49A3-AE93-5000D71ADC14}" presName="rootComposite1" presStyleCnt="0"/>
      <dgm:spPr/>
    </dgm:pt>
    <dgm:pt modelId="{4E4FC7C6-130B-4ABA-8104-1EB5FE670E98}" type="pres">
      <dgm:prSet presAssocID="{EBB5E05F-F3E4-49A3-AE93-5000D71ADC14}" presName="rootText1" presStyleLbl="node0" presStyleIdx="0" presStyleCnt="1">
        <dgm:presLayoutVars>
          <dgm:chPref val="3"/>
        </dgm:presLayoutVars>
      </dgm:prSet>
      <dgm:spPr/>
      <dgm:t>
        <a:bodyPr/>
        <a:lstStyle/>
        <a:p>
          <a:endParaRPr lang="en-US"/>
        </a:p>
      </dgm:t>
    </dgm:pt>
    <dgm:pt modelId="{D38D18FB-9738-4E37-9472-9C9F6F88D1F1}" type="pres">
      <dgm:prSet presAssocID="{EBB5E05F-F3E4-49A3-AE93-5000D71ADC14}" presName="rootConnector1" presStyleLbl="node1" presStyleIdx="0" presStyleCnt="0"/>
      <dgm:spPr/>
      <dgm:t>
        <a:bodyPr/>
        <a:lstStyle/>
        <a:p>
          <a:endParaRPr lang="en-US"/>
        </a:p>
      </dgm:t>
    </dgm:pt>
    <dgm:pt modelId="{34531B77-D341-40C5-8924-70F767E1EA4B}" type="pres">
      <dgm:prSet presAssocID="{EBB5E05F-F3E4-49A3-AE93-5000D71ADC14}" presName="hierChild2" presStyleCnt="0"/>
      <dgm:spPr/>
    </dgm:pt>
    <dgm:pt modelId="{7169866B-49D6-49E3-9823-17C30213C1B8}" type="pres">
      <dgm:prSet presAssocID="{8DBC0ABA-83BF-4B0F-ADD7-6D062E0EDB70}" presName="Name37" presStyleLbl="parChTrans1D2" presStyleIdx="0" presStyleCnt="2"/>
      <dgm:spPr/>
      <dgm:t>
        <a:bodyPr/>
        <a:lstStyle/>
        <a:p>
          <a:endParaRPr lang="en-US"/>
        </a:p>
      </dgm:t>
    </dgm:pt>
    <dgm:pt modelId="{A2702432-DAC0-48D8-831D-77FA4B0FBF52}" type="pres">
      <dgm:prSet presAssocID="{5DC58172-0AFA-4227-8C52-7C513AC63CD1}" presName="hierRoot2" presStyleCnt="0">
        <dgm:presLayoutVars>
          <dgm:hierBranch val="init"/>
        </dgm:presLayoutVars>
      </dgm:prSet>
      <dgm:spPr/>
    </dgm:pt>
    <dgm:pt modelId="{6819B90C-8911-4424-8C27-6B7321267270}" type="pres">
      <dgm:prSet presAssocID="{5DC58172-0AFA-4227-8C52-7C513AC63CD1}" presName="rootComposite" presStyleCnt="0"/>
      <dgm:spPr/>
    </dgm:pt>
    <dgm:pt modelId="{5C2CF1F0-9DF8-406C-97E7-60A76956492F}" type="pres">
      <dgm:prSet presAssocID="{5DC58172-0AFA-4227-8C52-7C513AC63CD1}" presName="rootText" presStyleLbl="node2" presStyleIdx="0" presStyleCnt="2">
        <dgm:presLayoutVars>
          <dgm:chPref val="3"/>
        </dgm:presLayoutVars>
      </dgm:prSet>
      <dgm:spPr/>
      <dgm:t>
        <a:bodyPr/>
        <a:lstStyle/>
        <a:p>
          <a:endParaRPr lang="en-US"/>
        </a:p>
      </dgm:t>
    </dgm:pt>
    <dgm:pt modelId="{88DACA7C-2452-46F1-9D35-ABA5A11B84BC}" type="pres">
      <dgm:prSet presAssocID="{5DC58172-0AFA-4227-8C52-7C513AC63CD1}" presName="rootConnector" presStyleLbl="node2" presStyleIdx="0" presStyleCnt="2"/>
      <dgm:spPr/>
      <dgm:t>
        <a:bodyPr/>
        <a:lstStyle/>
        <a:p>
          <a:endParaRPr lang="en-US"/>
        </a:p>
      </dgm:t>
    </dgm:pt>
    <dgm:pt modelId="{53CB5580-4041-4617-A6F2-CE88305EA0BC}" type="pres">
      <dgm:prSet presAssocID="{5DC58172-0AFA-4227-8C52-7C513AC63CD1}" presName="hierChild4" presStyleCnt="0"/>
      <dgm:spPr/>
    </dgm:pt>
    <dgm:pt modelId="{258EE2AF-B1D2-4139-9689-5114951E5A60}" type="pres">
      <dgm:prSet presAssocID="{5DC58172-0AFA-4227-8C52-7C513AC63CD1}" presName="hierChild5" presStyleCnt="0"/>
      <dgm:spPr/>
    </dgm:pt>
    <dgm:pt modelId="{E6255F98-F3D8-4062-ABEC-99F65614D86D}" type="pres">
      <dgm:prSet presAssocID="{A451A8D8-B4EA-448F-879C-8B1574B5DEDA}" presName="Name37" presStyleLbl="parChTrans1D2" presStyleIdx="1" presStyleCnt="2"/>
      <dgm:spPr/>
      <dgm:t>
        <a:bodyPr/>
        <a:lstStyle/>
        <a:p>
          <a:endParaRPr lang="en-US"/>
        </a:p>
      </dgm:t>
    </dgm:pt>
    <dgm:pt modelId="{5A5D7D43-3D31-42CD-8D68-9CD707545CDE}" type="pres">
      <dgm:prSet presAssocID="{053EE37B-4382-4C11-A9D8-3D3C8828733B}" presName="hierRoot2" presStyleCnt="0">
        <dgm:presLayoutVars>
          <dgm:hierBranch val="init"/>
        </dgm:presLayoutVars>
      </dgm:prSet>
      <dgm:spPr/>
    </dgm:pt>
    <dgm:pt modelId="{293BF19B-F66C-4077-B6A9-0EAC6264001E}" type="pres">
      <dgm:prSet presAssocID="{053EE37B-4382-4C11-A9D8-3D3C8828733B}" presName="rootComposite" presStyleCnt="0"/>
      <dgm:spPr/>
    </dgm:pt>
    <dgm:pt modelId="{30083492-4BF2-44BF-A32D-60B51399BBC0}" type="pres">
      <dgm:prSet presAssocID="{053EE37B-4382-4C11-A9D8-3D3C8828733B}" presName="rootText" presStyleLbl="node2" presStyleIdx="1" presStyleCnt="2">
        <dgm:presLayoutVars>
          <dgm:chPref val="3"/>
        </dgm:presLayoutVars>
      </dgm:prSet>
      <dgm:spPr/>
      <dgm:t>
        <a:bodyPr/>
        <a:lstStyle/>
        <a:p>
          <a:endParaRPr lang="en-US"/>
        </a:p>
      </dgm:t>
    </dgm:pt>
    <dgm:pt modelId="{901BA70E-6631-421B-BAC7-AEDAA414C94E}" type="pres">
      <dgm:prSet presAssocID="{053EE37B-4382-4C11-A9D8-3D3C8828733B}" presName="rootConnector" presStyleLbl="node2" presStyleIdx="1" presStyleCnt="2"/>
      <dgm:spPr/>
      <dgm:t>
        <a:bodyPr/>
        <a:lstStyle/>
        <a:p>
          <a:endParaRPr lang="en-US"/>
        </a:p>
      </dgm:t>
    </dgm:pt>
    <dgm:pt modelId="{77139E97-EA13-4FD0-B7C6-B61D90F4F0ED}" type="pres">
      <dgm:prSet presAssocID="{053EE37B-4382-4C11-A9D8-3D3C8828733B}" presName="hierChild4" presStyleCnt="0"/>
      <dgm:spPr/>
    </dgm:pt>
    <dgm:pt modelId="{7E58B820-DD46-41BA-A9F4-7DD04D6DE6D7}" type="pres">
      <dgm:prSet presAssocID="{053EE37B-4382-4C11-A9D8-3D3C8828733B}" presName="hierChild5" presStyleCnt="0"/>
      <dgm:spPr/>
    </dgm:pt>
    <dgm:pt modelId="{00A24FAB-266D-4474-B9F0-AC86E24AF7E0}" type="pres">
      <dgm:prSet presAssocID="{EBB5E05F-F3E4-49A3-AE93-5000D71ADC14}" presName="hierChild3" presStyleCnt="0"/>
      <dgm:spPr/>
    </dgm:pt>
  </dgm:ptLst>
  <dgm:cxnLst>
    <dgm:cxn modelId="{D50CFE66-2BDF-4459-9DDA-F6B4C461E1B4}" type="presOf" srcId="{8DBC0ABA-83BF-4B0F-ADD7-6D062E0EDB70}" destId="{7169866B-49D6-49E3-9823-17C30213C1B8}" srcOrd="0" destOrd="0" presId="urn:microsoft.com/office/officeart/2005/8/layout/orgChart1"/>
    <dgm:cxn modelId="{75DA385E-6FF4-48CF-AF02-6FA630B30CA1}" type="presOf" srcId="{9545C7D0-7BB2-4A6D-962C-264CD1D074C4}" destId="{1E34ABDD-E22E-4F78-B2EB-B8E1B7781679}" srcOrd="0" destOrd="0" presId="urn:microsoft.com/office/officeart/2005/8/layout/orgChart1"/>
    <dgm:cxn modelId="{D418F2C7-6B15-421E-8FF1-6D1CA03342FE}" srcId="{EBB5E05F-F3E4-49A3-AE93-5000D71ADC14}" destId="{5DC58172-0AFA-4227-8C52-7C513AC63CD1}" srcOrd="0" destOrd="0" parTransId="{8DBC0ABA-83BF-4B0F-ADD7-6D062E0EDB70}" sibTransId="{4C27BCA9-FC6F-476B-A794-04E675A39C70}"/>
    <dgm:cxn modelId="{29D1540B-5B73-437D-839F-2065151CF84D}" type="presOf" srcId="{053EE37B-4382-4C11-A9D8-3D3C8828733B}" destId="{901BA70E-6631-421B-BAC7-AEDAA414C94E}" srcOrd="1" destOrd="0" presId="urn:microsoft.com/office/officeart/2005/8/layout/orgChart1"/>
    <dgm:cxn modelId="{801AFF6A-6D71-4D8C-88C9-F5B25CBA5EEA}" type="presOf" srcId="{A451A8D8-B4EA-448F-879C-8B1574B5DEDA}" destId="{E6255F98-F3D8-4062-ABEC-99F65614D86D}" srcOrd="0" destOrd="0" presId="urn:microsoft.com/office/officeart/2005/8/layout/orgChart1"/>
    <dgm:cxn modelId="{3AA3DD66-10C1-40CB-873B-626D225B1691}" srcId="{9545C7D0-7BB2-4A6D-962C-264CD1D074C4}" destId="{EBB5E05F-F3E4-49A3-AE93-5000D71ADC14}" srcOrd="0" destOrd="0" parTransId="{8711C91B-82A5-46FB-B72E-002AA1FA307E}" sibTransId="{88EE4136-542A-4118-9629-94ACA7BDB7EC}"/>
    <dgm:cxn modelId="{C18410FD-CF63-4D97-86C0-69379E650174}" type="presOf" srcId="{053EE37B-4382-4C11-A9D8-3D3C8828733B}" destId="{30083492-4BF2-44BF-A32D-60B51399BBC0}" srcOrd="0" destOrd="0" presId="urn:microsoft.com/office/officeart/2005/8/layout/orgChart1"/>
    <dgm:cxn modelId="{CB8B60FE-AC10-44C6-992D-3E87FCDBAA69}" srcId="{EBB5E05F-F3E4-49A3-AE93-5000D71ADC14}" destId="{053EE37B-4382-4C11-A9D8-3D3C8828733B}" srcOrd="1" destOrd="0" parTransId="{A451A8D8-B4EA-448F-879C-8B1574B5DEDA}" sibTransId="{E13A26BD-AE51-4883-A1C3-85F760304491}"/>
    <dgm:cxn modelId="{43B7BB78-72DD-44CF-961C-288C61CC0427}" type="presOf" srcId="{5DC58172-0AFA-4227-8C52-7C513AC63CD1}" destId="{88DACA7C-2452-46F1-9D35-ABA5A11B84BC}" srcOrd="1" destOrd="0" presId="urn:microsoft.com/office/officeart/2005/8/layout/orgChart1"/>
    <dgm:cxn modelId="{C430C85C-1457-43F3-A43D-70E2CE0833A9}" type="presOf" srcId="{EBB5E05F-F3E4-49A3-AE93-5000D71ADC14}" destId="{D38D18FB-9738-4E37-9472-9C9F6F88D1F1}" srcOrd="1" destOrd="0" presId="urn:microsoft.com/office/officeart/2005/8/layout/orgChart1"/>
    <dgm:cxn modelId="{1BDDD30A-C846-4068-BD69-1EBEBB8140A7}" type="presOf" srcId="{EBB5E05F-F3E4-49A3-AE93-5000D71ADC14}" destId="{4E4FC7C6-130B-4ABA-8104-1EB5FE670E98}" srcOrd="0" destOrd="0" presId="urn:microsoft.com/office/officeart/2005/8/layout/orgChart1"/>
    <dgm:cxn modelId="{EB8F2DC0-9991-4E78-B558-234F0F9AE3AC}" type="presOf" srcId="{5DC58172-0AFA-4227-8C52-7C513AC63CD1}" destId="{5C2CF1F0-9DF8-406C-97E7-60A76956492F}" srcOrd="0" destOrd="0" presId="urn:microsoft.com/office/officeart/2005/8/layout/orgChart1"/>
    <dgm:cxn modelId="{0FEE5515-BCCE-4E58-9CDD-25263EA00057}" type="presParOf" srcId="{1E34ABDD-E22E-4F78-B2EB-B8E1B7781679}" destId="{8405B91D-A139-40B1-81CD-1313BF321F96}" srcOrd="0" destOrd="0" presId="urn:microsoft.com/office/officeart/2005/8/layout/orgChart1"/>
    <dgm:cxn modelId="{BB4E8803-1472-4BB1-9FE7-710E13149BD0}" type="presParOf" srcId="{8405B91D-A139-40B1-81CD-1313BF321F96}" destId="{3BA77835-9EC0-4EE4-8911-3F3116D88ED2}" srcOrd="0" destOrd="0" presId="urn:microsoft.com/office/officeart/2005/8/layout/orgChart1"/>
    <dgm:cxn modelId="{4266077A-FB89-416C-A8F9-CAC06CBC925D}" type="presParOf" srcId="{3BA77835-9EC0-4EE4-8911-3F3116D88ED2}" destId="{4E4FC7C6-130B-4ABA-8104-1EB5FE670E98}" srcOrd="0" destOrd="0" presId="urn:microsoft.com/office/officeart/2005/8/layout/orgChart1"/>
    <dgm:cxn modelId="{E5D0D201-9820-4162-ADB6-A5E83892A0CB}" type="presParOf" srcId="{3BA77835-9EC0-4EE4-8911-3F3116D88ED2}" destId="{D38D18FB-9738-4E37-9472-9C9F6F88D1F1}" srcOrd="1" destOrd="0" presId="urn:microsoft.com/office/officeart/2005/8/layout/orgChart1"/>
    <dgm:cxn modelId="{036BA7AC-A66D-404F-AFB9-AF6907B35598}" type="presParOf" srcId="{8405B91D-A139-40B1-81CD-1313BF321F96}" destId="{34531B77-D341-40C5-8924-70F767E1EA4B}" srcOrd="1" destOrd="0" presId="urn:microsoft.com/office/officeart/2005/8/layout/orgChart1"/>
    <dgm:cxn modelId="{9D82F344-434A-4061-8FC2-3B80D492E19A}" type="presParOf" srcId="{34531B77-D341-40C5-8924-70F767E1EA4B}" destId="{7169866B-49D6-49E3-9823-17C30213C1B8}" srcOrd="0" destOrd="0" presId="urn:microsoft.com/office/officeart/2005/8/layout/orgChart1"/>
    <dgm:cxn modelId="{E641D32B-6F3E-44C7-9C38-34367BF4C507}" type="presParOf" srcId="{34531B77-D341-40C5-8924-70F767E1EA4B}" destId="{A2702432-DAC0-48D8-831D-77FA4B0FBF52}" srcOrd="1" destOrd="0" presId="urn:microsoft.com/office/officeart/2005/8/layout/orgChart1"/>
    <dgm:cxn modelId="{787B99B0-D64F-4590-9484-7CF43E2C5123}" type="presParOf" srcId="{A2702432-DAC0-48D8-831D-77FA4B0FBF52}" destId="{6819B90C-8911-4424-8C27-6B7321267270}" srcOrd="0" destOrd="0" presId="urn:microsoft.com/office/officeart/2005/8/layout/orgChart1"/>
    <dgm:cxn modelId="{1B193B4F-5EFF-4D54-8F03-4FEC9C809D24}" type="presParOf" srcId="{6819B90C-8911-4424-8C27-6B7321267270}" destId="{5C2CF1F0-9DF8-406C-97E7-60A76956492F}" srcOrd="0" destOrd="0" presId="urn:microsoft.com/office/officeart/2005/8/layout/orgChart1"/>
    <dgm:cxn modelId="{DB807A7D-F932-40D1-90FC-112957BE25BC}" type="presParOf" srcId="{6819B90C-8911-4424-8C27-6B7321267270}" destId="{88DACA7C-2452-46F1-9D35-ABA5A11B84BC}" srcOrd="1" destOrd="0" presId="urn:microsoft.com/office/officeart/2005/8/layout/orgChart1"/>
    <dgm:cxn modelId="{5A9F1733-59DE-41FB-9585-F7F516A5AEDF}" type="presParOf" srcId="{A2702432-DAC0-48D8-831D-77FA4B0FBF52}" destId="{53CB5580-4041-4617-A6F2-CE88305EA0BC}" srcOrd="1" destOrd="0" presId="urn:microsoft.com/office/officeart/2005/8/layout/orgChart1"/>
    <dgm:cxn modelId="{76107E0F-5132-4691-88D5-867995553C4B}" type="presParOf" srcId="{A2702432-DAC0-48D8-831D-77FA4B0FBF52}" destId="{258EE2AF-B1D2-4139-9689-5114951E5A60}" srcOrd="2" destOrd="0" presId="urn:microsoft.com/office/officeart/2005/8/layout/orgChart1"/>
    <dgm:cxn modelId="{897C16B6-69E8-43F6-852F-2311B7BF32A2}" type="presParOf" srcId="{34531B77-D341-40C5-8924-70F767E1EA4B}" destId="{E6255F98-F3D8-4062-ABEC-99F65614D86D}" srcOrd="2" destOrd="0" presId="urn:microsoft.com/office/officeart/2005/8/layout/orgChart1"/>
    <dgm:cxn modelId="{47A7742A-4649-4109-84DA-3D3D0AE8221D}" type="presParOf" srcId="{34531B77-D341-40C5-8924-70F767E1EA4B}" destId="{5A5D7D43-3D31-42CD-8D68-9CD707545CDE}" srcOrd="3" destOrd="0" presId="urn:microsoft.com/office/officeart/2005/8/layout/orgChart1"/>
    <dgm:cxn modelId="{D9470334-3AF9-4B7C-8BE0-4E0D9430B203}" type="presParOf" srcId="{5A5D7D43-3D31-42CD-8D68-9CD707545CDE}" destId="{293BF19B-F66C-4077-B6A9-0EAC6264001E}" srcOrd="0" destOrd="0" presId="urn:microsoft.com/office/officeart/2005/8/layout/orgChart1"/>
    <dgm:cxn modelId="{1C1EE82D-1C2C-4129-8010-78DD48A6AD04}" type="presParOf" srcId="{293BF19B-F66C-4077-B6A9-0EAC6264001E}" destId="{30083492-4BF2-44BF-A32D-60B51399BBC0}" srcOrd="0" destOrd="0" presId="urn:microsoft.com/office/officeart/2005/8/layout/orgChart1"/>
    <dgm:cxn modelId="{B599FF47-C4F4-42D7-863D-DB56A9D8DF4F}" type="presParOf" srcId="{293BF19B-F66C-4077-B6A9-0EAC6264001E}" destId="{901BA70E-6631-421B-BAC7-AEDAA414C94E}" srcOrd="1" destOrd="0" presId="urn:microsoft.com/office/officeart/2005/8/layout/orgChart1"/>
    <dgm:cxn modelId="{09EC9120-FC3E-446F-BA4F-751AB6266CA6}" type="presParOf" srcId="{5A5D7D43-3D31-42CD-8D68-9CD707545CDE}" destId="{77139E97-EA13-4FD0-B7C6-B61D90F4F0ED}" srcOrd="1" destOrd="0" presId="urn:microsoft.com/office/officeart/2005/8/layout/orgChart1"/>
    <dgm:cxn modelId="{93711423-4772-4C37-BCDE-025B0EE21FCC}" type="presParOf" srcId="{5A5D7D43-3D31-42CD-8D68-9CD707545CDE}" destId="{7E58B820-DD46-41BA-A9F4-7DD04D6DE6D7}" srcOrd="2" destOrd="0" presId="urn:microsoft.com/office/officeart/2005/8/layout/orgChart1"/>
    <dgm:cxn modelId="{EB806CAD-CCE1-4DC8-A4A2-AB908AB35D33}" type="presParOf" srcId="{8405B91D-A139-40B1-81CD-1313BF321F96}" destId="{00A24FAB-266D-4474-B9F0-AC86E24AF7E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255F98-F3D8-4062-ABEC-99F65614D86D}">
      <dsp:nvSpPr>
        <dsp:cNvPr id="0" name=""/>
        <dsp:cNvSpPr/>
      </dsp:nvSpPr>
      <dsp:spPr>
        <a:xfrm>
          <a:off x="4028190" y="1087109"/>
          <a:ext cx="1314914" cy="456416"/>
        </a:xfrm>
        <a:custGeom>
          <a:avLst/>
          <a:gdLst/>
          <a:ahLst/>
          <a:cxnLst/>
          <a:rect l="0" t="0" r="0" b="0"/>
          <a:pathLst>
            <a:path>
              <a:moveTo>
                <a:pt x="0" y="0"/>
              </a:moveTo>
              <a:lnTo>
                <a:pt x="0" y="228208"/>
              </a:lnTo>
              <a:lnTo>
                <a:pt x="1314914" y="228208"/>
              </a:lnTo>
              <a:lnTo>
                <a:pt x="1314914" y="45641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69866B-49D6-49E3-9823-17C30213C1B8}">
      <dsp:nvSpPr>
        <dsp:cNvPr id="0" name=""/>
        <dsp:cNvSpPr/>
      </dsp:nvSpPr>
      <dsp:spPr>
        <a:xfrm>
          <a:off x="2713275" y="1087109"/>
          <a:ext cx="1314914" cy="456416"/>
        </a:xfrm>
        <a:custGeom>
          <a:avLst/>
          <a:gdLst/>
          <a:ahLst/>
          <a:cxnLst/>
          <a:rect l="0" t="0" r="0" b="0"/>
          <a:pathLst>
            <a:path>
              <a:moveTo>
                <a:pt x="1314914" y="0"/>
              </a:moveTo>
              <a:lnTo>
                <a:pt x="1314914" y="228208"/>
              </a:lnTo>
              <a:lnTo>
                <a:pt x="0" y="228208"/>
              </a:lnTo>
              <a:lnTo>
                <a:pt x="0" y="45641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4FC7C6-130B-4ABA-8104-1EB5FE670E98}">
      <dsp:nvSpPr>
        <dsp:cNvPr id="0" name=""/>
        <dsp:cNvSpPr/>
      </dsp:nvSpPr>
      <dsp:spPr>
        <a:xfrm>
          <a:off x="2941483" y="402"/>
          <a:ext cx="2173413" cy="108670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Accounting Principles</a:t>
          </a:r>
          <a:endParaRPr lang="en-US" sz="2900" kern="1200" dirty="0"/>
        </a:p>
      </dsp:txBody>
      <dsp:txXfrm>
        <a:off x="2941483" y="402"/>
        <a:ext cx="2173413" cy="1086706"/>
      </dsp:txXfrm>
    </dsp:sp>
    <dsp:sp modelId="{5C2CF1F0-9DF8-406C-97E7-60A76956492F}">
      <dsp:nvSpPr>
        <dsp:cNvPr id="0" name=""/>
        <dsp:cNvSpPr/>
      </dsp:nvSpPr>
      <dsp:spPr>
        <a:xfrm>
          <a:off x="1626568" y="1543525"/>
          <a:ext cx="2173413" cy="108670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Accounting Concepts</a:t>
          </a:r>
          <a:endParaRPr lang="en-US" sz="2900" kern="1200" dirty="0"/>
        </a:p>
      </dsp:txBody>
      <dsp:txXfrm>
        <a:off x="1626568" y="1543525"/>
        <a:ext cx="2173413" cy="1086706"/>
      </dsp:txXfrm>
    </dsp:sp>
    <dsp:sp modelId="{30083492-4BF2-44BF-A32D-60B51399BBC0}">
      <dsp:nvSpPr>
        <dsp:cNvPr id="0" name=""/>
        <dsp:cNvSpPr/>
      </dsp:nvSpPr>
      <dsp:spPr>
        <a:xfrm>
          <a:off x="4256398" y="1543525"/>
          <a:ext cx="2173413" cy="108670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kern="1200" dirty="0" smtClean="0"/>
            <a:t>Accounting Conventions</a:t>
          </a:r>
          <a:endParaRPr lang="en-US" sz="2900" kern="1200" dirty="0"/>
        </a:p>
      </dsp:txBody>
      <dsp:txXfrm>
        <a:off x="4256398" y="1543525"/>
        <a:ext cx="2173413" cy="108670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E9BD71-DCCB-4ED0-82BB-D5F7A6A2A39B}" type="datetimeFigureOut">
              <a:rPr lang="en-US" smtClean="0"/>
              <a:t>5/8/2020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378D4-75C3-4A9A-A62B-2AC21A58DCC3}" type="slidenum">
              <a:rPr lang="en-US" smtClean="0"/>
              <a:t>‹#›</a:t>
            </a:fld>
            <a:endParaRPr lang="en-US"/>
          </a:p>
        </p:txBody>
      </p:sp>
    </p:spTree>
    <p:extLst>
      <p:ext uri="{BB962C8B-B14F-4D97-AF65-F5344CB8AC3E}">
        <p14:creationId xmlns:p14="http://schemas.microsoft.com/office/powerpoint/2010/main" val="345937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6C563E7-8315-45C8-935D-572A7CE2516D}" type="datetime1">
              <a:rPr lang="en-US" smtClean="0"/>
              <a:t>5/8/2020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231284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E0E809-72F3-421C-A00F-A746BD209BA7}"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358379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A35F46-04E8-4738-9D30-1C8EB6C4058A}"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652348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D37C874-CFBF-4D90-85C1-B573F9329B2C}"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12979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DD3EC5-E941-469A-B7FD-8F433273416C}"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41903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7EA550-7694-468F-95D4-862E5CF2BCB1}" type="datetime1">
              <a:rPr lang="en-US" smtClean="0"/>
              <a:t>5/8/2020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95962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4101101-6807-4EC5-9FCB-C969253038BE}" type="datetime1">
              <a:rPr lang="en-US" smtClean="0"/>
              <a:t>5/8/2020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85714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8F10C8-09CB-4868-B62E-0B00FFEA5966}" type="datetime1">
              <a:rPr lang="en-US" smtClean="0"/>
              <a:t>5/8/2020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2100010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EA9DA9-8BC5-465C-A64A-DD1A42B53BD8}" type="datetime1">
              <a:rPr lang="en-US" smtClean="0"/>
              <a:t>5/8/2020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65772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05EBA0-EC3A-4108-8680-468BCD52A66A}" type="datetime1">
              <a:rPr lang="en-US" smtClean="0"/>
              <a:t>5/8/2020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015614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5A8A1D8-CAD6-4C13-B2E9-1272C611C2E1}" type="datetime1">
              <a:rPr lang="en-US" smtClean="0"/>
              <a:t>5/8/2020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51932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57996B-838D-4796-9B8F-A5683208AD63}"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045999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9C8E51-BA06-409F-89F2-724DDE88AA89}" type="datetime1">
              <a:rPr lang="en-US" smtClean="0"/>
              <a:t>5/8/2020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920303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D83BA10-0F56-4ABF-863B-8B2DED9C6FD3}" type="datetime1">
              <a:rPr lang="en-US" smtClean="0"/>
              <a:t>5/8/2020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11687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C6F6A-709A-401A-90C6-864294E3F6A8}" type="datetime1">
              <a:rPr lang="en-US" smtClean="0"/>
              <a:t>5/8/2020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18276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56BD8C-7E55-4B60-AD22-6E0F7D9DD945}"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61550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2158E41-2588-4B22-9671-02D212D58740}" type="datetime1">
              <a:rPr lang="en-US" smtClean="0"/>
              <a:t>5/8/2020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73116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17768EA7-2A75-49F0-9C4B-E9CB19B3F74A}" type="datetime1">
              <a:rPr lang="en-US" smtClean="0"/>
              <a:t>5/8/2020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998A230-F9B5-4B9C-9A75-51733FE4AB4D}" type="slidenum">
              <a:rPr lang="en-US" smtClean="0"/>
              <a:t>‹#›</a:t>
            </a:fld>
            <a:endParaRPr lang="en-US"/>
          </a:p>
        </p:txBody>
      </p:sp>
    </p:spTree>
    <p:extLst>
      <p:ext uri="{BB962C8B-B14F-4D97-AF65-F5344CB8AC3E}">
        <p14:creationId xmlns:p14="http://schemas.microsoft.com/office/powerpoint/2010/main" val="18558275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4342" y="720726"/>
            <a:ext cx="10118360" cy="5109091"/>
          </a:xfrm>
          <a:prstGeom prst="rect">
            <a:avLst/>
          </a:prstGeom>
        </p:spPr>
        <p:txBody>
          <a:bodyPr wrap="square">
            <a:spAutoFit/>
          </a:bodyPr>
          <a:lstStyle/>
          <a:p>
            <a:r>
              <a:rPr lang="en-TT" sz="2800" b="1" dirty="0" smtClean="0"/>
              <a:t>Subject Area:</a:t>
            </a:r>
            <a:r>
              <a:rPr lang="en-TT" sz="2800" dirty="0" smtClean="0"/>
              <a:t> Principles of Accounts</a:t>
            </a:r>
            <a:br>
              <a:rPr lang="en-TT" sz="2800" dirty="0" smtClean="0"/>
            </a:br>
            <a:r>
              <a:rPr lang="en-TT" sz="2800" b="1" dirty="0" smtClean="0"/>
              <a:t>Level:</a:t>
            </a:r>
            <a:r>
              <a:rPr lang="en-TT" sz="2800" dirty="0" smtClean="0"/>
              <a:t> CSEC</a:t>
            </a:r>
            <a:br>
              <a:rPr lang="en-TT" sz="2800" dirty="0" smtClean="0"/>
            </a:br>
            <a:r>
              <a:rPr lang="en-TT" sz="2800" b="1" dirty="0" smtClean="0"/>
              <a:t>Curriculum Topic:	Accounting as a System</a:t>
            </a:r>
            <a:r>
              <a:rPr lang="en-TT" sz="2800" dirty="0" smtClean="0"/>
              <a:t/>
            </a:r>
            <a:br>
              <a:rPr lang="en-TT" sz="2800" dirty="0" smtClean="0"/>
            </a:br>
            <a:r>
              <a:rPr lang="en-TT" sz="2800" dirty="0" smtClean="0"/>
              <a:t>								Section 2 Objective 1</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TT" sz="2800" b="1" dirty="0" smtClean="0"/>
              <a:t>Key teaching points: </a:t>
            </a:r>
            <a:br>
              <a:rPr lang="en-TT" sz="2800" b="1" dirty="0" smtClean="0"/>
            </a:br>
            <a:r>
              <a:rPr lang="en-US" sz="2800" dirty="0" smtClean="0"/>
              <a:t/>
            </a:r>
            <a:br>
              <a:rPr lang="en-US" sz="2800" dirty="0" smtClean="0"/>
            </a:br>
            <a:r>
              <a:rPr lang="en-US" sz="2800" dirty="0" smtClean="0"/>
              <a:t>1. Outline the concepts and conventions that guide the 	accounting process.</a:t>
            </a:r>
            <a:r>
              <a:rPr lang="en-US" dirty="0"/>
              <a:t/>
            </a:r>
            <a:br>
              <a:rPr lang="en-US" dirty="0"/>
            </a:br>
            <a:endParaRPr lang="en-US"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994967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conventions (continued)</a:t>
            </a:r>
          </a:p>
        </p:txBody>
      </p:sp>
      <p:sp>
        <p:nvSpPr>
          <p:cNvPr id="3" name="Content Placeholder 2"/>
          <p:cNvSpPr>
            <a:spLocks noGrp="1"/>
          </p:cNvSpPr>
          <p:nvPr>
            <p:ph idx="1"/>
          </p:nvPr>
        </p:nvSpPr>
        <p:spPr>
          <a:xfrm>
            <a:off x="913795" y="1935921"/>
            <a:ext cx="10353762" cy="4494859"/>
          </a:xfrm>
        </p:spPr>
        <p:txBody>
          <a:bodyPr>
            <a:normAutofit/>
          </a:bodyPr>
          <a:lstStyle/>
          <a:p>
            <a:r>
              <a:rPr lang="en-US" sz="2400" dirty="0"/>
              <a:t>Consistency – Accounting policies should be followed consistently by the </a:t>
            </a:r>
            <a:r>
              <a:rPr lang="en-US" sz="2400" dirty="0" err="1"/>
              <a:t>organisation</a:t>
            </a:r>
            <a:r>
              <a:rPr lang="en-US" sz="2400" dirty="0"/>
              <a:t> to allow for easy comparisons.  For example, the method of depreciation used should be consistent over time to allow for comparisons in performance.  Any changes must be disclosed as a note to the accounts.</a:t>
            </a:r>
          </a:p>
          <a:p>
            <a:endParaRPr lang="en-US" sz="2400" dirty="0"/>
          </a:p>
          <a:p>
            <a:r>
              <a:rPr lang="en-US" sz="2400" dirty="0"/>
              <a:t>Materiality -  Record significant/material facts and leave out insignificant ones.  This can appear to contradict the Disclosure Convention.</a:t>
            </a:r>
          </a:p>
          <a:p>
            <a:endParaRPr lang="en-US" dirty="0"/>
          </a:p>
        </p:txBody>
      </p:sp>
      <p:sp>
        <p:nvSpPr>
          <p:cNvPr id="4" name="Footer Placeholder 3"/>
          <p:cNvSpPr>
            <a:spLocks noGrp="1"/>
          </p:cNvSpPr>
          <p:nvPr>
            <p:ph type="ftr" sz="quarter" idx="11"/>
          </p:nvPr>
        </p:nvSpPr>
        <p:spPr>
          <a:xfrm>
            <a:off x="494069" y="6430780"/>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41479802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805" y="474688"/>
            <a:ext cx="10353761" cy="769495"/>
          </a:xfrm>
        </p:spPr>
        <p:txBody>
          <a:bodyPr/>
          <a:lstStyle/>
          <a:p>
            <a:r>
              <a:rPr lang="en-US" dirty="0" smtClean="0"/>
              <a:t>Activity</a:t>
            </a:r>
            <a:endParaRPr lang="en-US" dirty="0"/>
          </a:p>
        </p:txBody>
      </p:sp>
      <p:sp>
        <p:nvSpPr>
          <p:cNvPr id="3" name="Content Placeholder 2"/>
          <p:cNvSpPr>
            <a:spLocks noGrp="1"/>
          </p:cNvSpPr>
          <p:nvPr>
            <p:ph idx="1"/>
          </p:nvPr>
        </p:nvSpPr>
        <p:spPr>
          <a:xfrm>
            <a:off x="749508" y="1139252"/>
            <a:ext cx="10912839" cy="5096655"/>
          </a:xfrm>
        </p:spPr>
        <p:txBody>
          <a:bodyPr>
            <a:noAutofit/>
          </a:bodyPr>
          <a:lstStyle/>
          <a:p>
            <a:pPr marL="457200" indent="-457200">
              <a:buAutoNum type="arabicPeriod"/>
            </a:pPr>
            <a:r>
              <a:rPr lang="en-US" sz="2400" dirty="0" smtClean="0"/>
              <a:t>Distinguish between accounting concepts and conventions.</a:t>
            </a:r>
          </a:p>
          <a:p>
            <a:pPr marL="457200" indent="-457200">
              <a:buAutoNum type="arabicPeriod"/>
            </a:pPr>
            <a:r>
              <a:rPr lang="en-US" sz="2400" dirty="0" smtClean="0"/>
              <a:t>Discuss three accounting concepts and three accounting conventions.</a:t>
            </a:r>
          </a:p>
          <a:p>
            <a:pPr marL="457200" indent="-457200">
              <a:buAutoNum type="arabicPeriod"/>
            </a:pPr>
            <a:r>
              <a:rPr lang="en-US" sz="2400" dirty="0" smtClean="0"/>
              <a:t>A business has used the straight line depreciation method for the past three years.  This year it started using the reducing balance method.  Has any accounting concept or convention been breached?  Discuss.</a:t>
            </a:r>
          </a:p>
          <a:p>
            <a:pPr marL="457200" indent="-457200">
              <a:buAutoNum type="arabicPeriod"/>
            </a:pPr>
            <a:r>
              <a:rPr lang="en-US" sz="2400" dirty="0" smtClean="0"/>
              <a:t>The rental expense for the firm annually is $10 000.  The firm paid ¾ of the expense.  Which figure should be recorded in the expense account and why?</a:t>
            </a:r>
          </a:p>
          <a:p>
            <a:pPr marL="457200" indent="-457200">
              <a:buAutoNum type="arabicPeriod"/>
            </a:pPr>
            <a:r>
              <a:rPr lang="en-US" sz="2400" dirty="0" smtClean="0"/>
              <a:t>Mr. Dominic owns three high speed cars.  He owns a motor shop and records the cars in the accounts of his business.  Is this a  correct accounting practice?  Why or why not?</a:t>
            </a:r>
          </a:p>
          <a:p>
            <a:pPr marL="457200" indent="-457200">
              <a:buAutoNum type="arabicPeriod"/>
            </a:pPr>
            <a:endParaRPr lang="en-US" sz="2400" dirty="0"/>
          </a:p>
        </p:txBody>
      </p:sp>
      <p:sp>
        <p:nvSpPr>
          <p:cNvPr id="4" name="Footer Placeholder 3"/>
          <p:cNvSpPr>
            <a:spLocks noGrp="1"/>
          </p:cNvSpPr>
          <p:nvPr>
            <p:ph type="ftr" sz="quarter" idx="11"/>
          </p:nvPr>
        </p:nvSpPr>
        <p:spPr>
          <a:xfrm>
            <a:off x="239237" y="6492875"/>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744936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6620" y="384747"/>
            <a:ext cx="10353761" cy="754505"/>
          </a:xfrm>
        </p:spPr>
        <p:txBody>
          <a:bodyPr/>
          <a:lstStyle/>
          <a:p>
            <a:r>
              <a:rPr lang="en-US" dirty="0" smtClean="0"/>
              <a:t>Answer key</a:t>
            </a:r>
            <a:endParaRPr lang="en-US" dirty="0"/>
          </a:p>
        </p:txBody>
      </p:sp>
      <p:sp>
        <p:nvSpPr>
          <p:cNvPr id="3" name="Content Placeholder 2"/>
          <p:cNvSpPr>
            <a:spLocks noGrp="1"/>
          </p:cNvSpPr>
          <p:nvPr>
            <p:ph idx="1"/>
          </p:nvPr>
        </p:nvSpPr>
        <p:spPr>
          <a:xfrm>
            <a:off x="584616" y="1139253"/>
            <a:ext cx="11017771" cy="5231568"/>
          </a:xfrm>
        </p:spPr>
        <p:txBody>
          <a:bodyPr>
            <a:normAutofit fontScale="92500"/>
          </a:bodyPr>
          <a:lstStyle/>
          <a:p>
            <a:pPr marL="465138" indent="-465138">
              <a:buAutoNum type="arabicPeriod"/>
            </a:pPr>
            <a:r>
              <a:rPr lang="en-US" sz="2400" b="1" dirty="0" smtClean="0">
                <a:effectLst/>
              </a:rPr>
              <a:t>Accounting concepts are rules of accounting set by Accounting bodies and are applied to daily accounting transactions.  Accounting conventions are customs or practices applied to financial statements.</a:t>
            </a:r>
            <a:r>
              <a:rPr lang="en-US" sz="2400" dirty="0">
                <a:effectLst/>
              </a:rPr>
              <a:t> </a:t>
            </a:r>
            <a:r>
              <a:rPr lang="en-US" sz="2400" dirty="0" smtClean="0">
                <a:effectLst/>
              </a:rPr>
              <a:t> </a:t>
            </a:r>
          </a:p>
          <a:p>
            <a:pPr marL="465138" indent="-465138">
              <a:buAutoNum type="arabicPeriod"/>
            </a:pPr>
            <a:r>
              <a:rPr lang="en-US" sz="2400" dirty="0" smtClean="0">
                <a:effectLst/>
              </a:rPr>
              <a:t>Slides 4-10</a:t>
            </a:r>
          </a:p>
          <a:p>
            <a:pPr marL="465138" indent="-465138">
              <a:buAutoNum type="arabicPeriod"/>
            </a:pPr>
            <a:r>
              <a:rPr lang="en-US" sz="2400" dirty="0" smtClean="0">
                <a:effectLst/>
              </a:rPr>
              <a:t>Accounting Convention of Consistency has been breached as same method of calculating depreciation was not used.  This makes comparisons difficult.  Full Disclosure is required to reflect change.</a:t>
            </a:r>
          </a:p>
          <a:p>
            <a:pPr marL="465138" indent="-465138">
              <a:buAutoNum type="arabicPeriod"/>
            </a:pPr>
            <a:r>
              <a:rPr lang="en-US" sz="2400" dirty="0" smtClean="0">
                <a:effectLst/>
              </a:rPr>
              <a:t>According to the Accounting Concept of Accrual/Matching, the full $10 000 should be recorded as an expense.</a:t>
            </a:r>
          </a:p>
          <a:p>
            <a:pPr marL="465138" indent="-465138">
              <a:buFont typeface="Arial" panose="020B0604020202020204" pitchFamily="34" charset="0"/>
              <a:buAutoNum type="arabicPeriod"/>
            </a:pPr>
            <a:r>
              <a:rPr lang="en-US" sz="2400" dirty="0" smtClean="0">
                <a:effectLst/>
              </a:rPr>
              <a:t>No it is not.   According to the Accounting Concept of </a:t>
            </a:r>
            <a:r>
              <a:rPr lang="en-US" sz="2400" dirty="0" smtClean="0"/>
              <a:t>Separate/Business Entity, we </a:t>
            </a:r>
            <a:r>
              <a:rPr lang="en-US" sz="2400" dirty="0"/>
              <a:t>should always separately record the transactions of a business and its owners.</a:t>
            </a:r>
          </a:p>
          <a:p>
            <a:pPr marL="465138" indent="-465138">
              <a:buAutoNum type="arabicPeriod"/>
            </a:pPr>
            <a:endParaRPr lang="en-US" dirty="0" smtClean="0">
              <a:effectLst/>
            </a:endParaRPr>
          </a:p>
          <a:p>
            <a:pPr marL="465138" indent="-465138">
              <a:buAutoNum type="arabicPeriod"/>
            </a:pPr>
            <a:endParaRPr lang="en-US" dirty="0" smtClean="0">
              <a:effectLst/>
            </a:endParaRPr>
          </a:p>
          <a:p>
            <a:pPr marL="465138" indent="-465138">
              <a:buAutoNum type="arabicPeriod"/>
            </a:pPr>
            <a:endParaRPr lang="en-US" dirty="0" smtClean="0">
              <a:effectLst/>
            </a:endParaRPr>
          </a:p>
          <a:p>
            <a:pPr marL="465138" indent="-465138">
              <a:buAutoNum type="arabicPeriod"/>
            </a:pPr>
            <a:endParaRPr lang="en-US" dirty="0" smtClean="0">
              <a:effectLst/>
            </a:endParaRPr>
          </a:p>
          <a:p>
            <a:pPr marL="465138" indent="-465138">
              <a:buAutoNum type="arabicPeriod"/>
            </a:pPr>
            <a:endParaRPr lang="en-US" dirty="0">
              <a:effectLst/>
            </a:endParaRPr>
          </a:p>
          <a:p>
            <a:pPr marL="0" indent="0">
              <a:buNone/>
            </a:pPr>
            <a:endParaRPr lang="en-US" dirty="0">
              <a:effectLst/>
            </a:endParaRPr>
          </a:p>
          <a:p>
            <a:pPr marL="0" indent="0">
              <a:buNone/>
            </a:pPr>
            <a:endParaRPr lang="en-US" dirty="0"/>
          </a:p>
        </p:txBody>
      </p:sp>
      <p:sp>
        <p:nvSpPr>
          <p:cNvPr id="4" name="Footer Placeholder 3"/>
          <p:cNvSpPr>
            <a:spLocks noGrp="1"/>
          </p:cNvSpPr>
          <p:nvPr>
            <p:ph type="ftr" sz="quarter" idx="11"/>
          </p:nvPr>
        </p:nvSpPr>
        <p:spPr>
          <a:xfrm>
            <a:off x="224246" y="6370821"/>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828174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7403" y="2844464"/>
            <a:ext cx="4077325" cy="1015663"/>
          </a:xfrm>
          <a:prstGeom prst="rect">
            <a:avLst/>
          </a:prstGeom>
        </p:spPr>
        <p:txBody>
          <a:bodyPr wrap="square">
            <a:spAutoFit/>
          </a:bodyPr>
          <a:lstStyle/>
          <a:p>
            <a:r>
              <a:rPr lang="en-US" sz="6000" dirty="0" smtClean="0"/>
              <a:t>Great Job!!</a:t>
            </a:r>
            <a:endParaRPr lang="en-US" sz="6000"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841252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82389"/>
            <a:ext cx="10353761" cy="964367"/>
          </a:xfrm>
        </p:spPr>
        <p:txBody>
          <a:bodyPr/>
          <a:lstStyle/>
          <a:p>
            <a:r>
              <a:rPr lang="en-US" dirty="0" smtClean="0"/>
              <a:t>ACCOUNTING PRINCIPLES</a:t>
            </a:r>
            <a:endParaRPr lang="en-US" dirty="0"/>
          </a:p>
        </p:txBody>
      </p:sp>
      <p:sp>
        <p:nvSpPr>
          <p:cNvPr id="3" name="Content Placeholder 2"/>
          <p:cNvSpPr>
            <a:spLocks noGrp="1"/>
          </p:cNvSpPr>
          <p:nvPr>
            <p:ph idx="1"/>
          </p:nvPr>
        </p:nvSpPr>
        <p:spPr>
          <a:xfrm>
            <a:off x="614598" y="1693889"/>
            <a:ext cx="11242622" cy="4811842"/>
          </a:xfrm>
        </p:spPr>
        <p:txBody>
          <a:bodyPr>
            <a:normAutofit/>
          </a:bodyPr>
          <a:lstStyle/>
          <a:p>
            <a:pPr marL="0" indent="0">
              <a:buNone/>
            </a:pPr>
            <a:r>
              <a:rPr lang="en-US" sz="2400" dirty="0" smtClean="0"/>
              <a:t>These are the rules and guidelines that </a:t>
            </a:r>
            <a:r>
              <a:rPr lang="en-US" sz="2400" dirty="0" err="1" smtClean="0"/>
              <a:t>organisations</a:t>
            </a:r>
            <a:r>
              <a:rPr lang="en-US" sz="2400" dirty="0" smtClean="0"/>
              <a:t> must follow when presenting financial statements.  Generally Accepted Accounting Principles (GAAP) are rules, concepts, conventions and procedures </a:t>
            </a:r>
            <a:r>
              <a:rPr lang="en-US" sz="2400" dirty="0" err="1" smtClean="0"/>
              <a:t>utilised</a:t>
            </a:r>
            <a:r>
              <a:rPr lang="en-US" sz="2400" dirty="0" smtClean="0"/>
              <a:t> in preparation of accounts over a given period of time. </a:t>
            </a:r>
          </a:p>
          <a:p>
            <a:pPr marL="0" indent="0">
              <a:buNone/>
            </a:pPr>
            <a:endParaRPr lang="en-US" dirty="0" smtClean="0"/>
          </a:p>
        </p:txBody>
      </p:sp>
      <p:graphicFrame>
        <p:nvGraphicFramePr>
          <p:cNvPr id="4" name="Diagram 3"/>
          <p:cNvGraphicFramePr/>
          <p:nvPr>
            <p:extLst>
              <p:ext uri="{D42A27DB-BD31-4B8C-83A1-F6EECF244321}">
                <p14:modId xmlns:p14="http://schemas.microsoft.com/office/powerpoint/2010/main" val="3804345507"/>
              </p:ext>
            </p:extLst>
          </p:nvPr>
        </p:nvGraphicFramePr>
        <p:xfrm>
          <a:off x="2062484" y="3747541"/>
          <a:ext cx="8056380" cy="2630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143902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vs Convention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99368716"/>
              </p:ext>
            </p:extLst>
          </p:nvPr>
        </p:nvGraphicFramePr>
        <p:xfrm>
          <a:off x="914400" y="2095500"/>
          <a:ext cx="10353675" cy="3352800"/>
        </p:xfrm>
        <a:graphic>
          <a:graphicData uri="http://schemas.openxmlformats.org/drawingml/2006/table">
            <a:tbl>
              <a:tblPr firstRow="1" bandRow="1">
                <a:tableStyleId>{5C22544A-7EE6-4342-B048-85BDC9FD1C3A}</a:tableStyleId>
              </a:tblPr>
              <a:tblGrid>
                <a:gridCol w="3451225">
                  <a:extLst>
                    <a:ext uri="{9D8B030D-6E8A-4147-A177-3AD203B41FA5}">
                      <a16:colId xmlns:a16="http://schemas.microsoft.com/office/drawing/2014/main" val="1162170207"/>
                    </a:ext>
                  </a:extLst>
                </a:gridCol>
                <a:gridCol w="3451225">
                  <a:extLst>
                    <a:ext uri="{9D8B030D-6E8A-4147-A177-3AD203B41FA5}">
                      <a16:colId xmlns:a16="http://schemas.microsoft.com/office/drawing/2014/main" val="2672920508"/>
                    </a:ext>
                  </a:extLst>
                </a:gridCol>
                <a:gridCol w="3451225">
                  <a:extLst>
                    <a:ext uri="{9D8B030D-6E8A-4147-A177-3AD203B41FA5}">
                      <a16:colId xmlns:a16="http://schemas.microsoft.com/office/drawing/2014/main" val="172575521"/>
                    </a:ext>
                  </a:extLst>
                </a:gridCol>
              </a:tblGrid>
              <a:tr h="370840">
                <a:tc>
                  <a:txBody>
                    <a:bodyPr/>
                    <a:lstStyle/>
                    <a:p>
                      <a:r>
                        <a:rPr lang="en-US" sz="2800" dirty="0" smtClean="0"/>
                        <a:t>Comparison Measure</a:t>
                      </a:r>
                      <a:endParaRPr lang="en-US" sz="2800" dirty="0"/>
                    </a:p>
                  </a:txBody>
                  <a:tcPr/>
                </a:tc>
                <a:tc>
                  <a:txBody>
                    <a:bodyPr/>
                    <a:lstStyle/>
                    <a:p>
                      <a:r>
                        <a:rPr lang="en-US" sz="2800" dirty="0" smtClean="0"/>
                        <a:t>Accounting Concept</a:t>
                      </a:r>
                      <a:endParaRPr lang="en-US" sz="2800" dirty="0"/>
                    </a:p>
                  </a:txBody>
                  <a:tcPr/>
                </a:tc>
                <a:tc>
                  <a:txBody>
                    <a:bodyPr/>
                    <a:lstStyle/>
                    <a:p>
                      <a:r>
                        <a:rPr lang="en-US" sz="2800" dirty="0" smtClean="0"/>
                        <a:t>Accounting Convention</a:t>
                      </a:r>
                      <a:endParaRPr lang="en-US" sz="2800" dirty="0"/>
                    </a:p>
                  </a:txBody>
                  <a:tcPr/>
                </a:tc>
                <a:extLst>
                  <a:ext uri="{0D108BD9-81ED-4DB2-BD59-A6C34878D82A}">
                    <a16:rowId xmlns:a16="http://schemas.microsoft.com/office/drawing/2014/main" val="38673429"/>
                  </a:ext>
                </a:extLst>
              </a:tr>
              <a:tr h="370840">
                <a:tc>
                  <a:txBody>
                    <a:bodyPr/>
                    <a:lstStyle/>
                    <a:p>
                      <a:r>
                        <a:rPr lang="en-US" sz="2800" dirty="0" smtClean="0"/>
                        <a:t>Definition</a:t>
                      </a:r>
                      <a:endParaRPr lang="en-US" sz="2800" dirty="0"/>
                    </a:p>
                  </a:txBody>
                  <a:tcPr/>
                </a:tc>
                <a:tc>
                  <a:txBody>
                    <a:bodyPr/>
                    <a:lstStyle/>
                    <a:p>
                      <a:r>
                        <a:rPr lang="en-US" sz="2800" dirty="0" smtClean="0"/>
                        <a:t>Rules of Accounting</a:t>
                      </a:r>
                      <a:endParaRPr lang="en-US" sz="2800" dirty="0"/>
                    </a:p>
                  </a:txBody>
                  <a:tcPr/>
                </a:tc>
                <a:tc>
                  <a:txBody>
                    <a:bodyPr/>
                    <a:lstStyle/>
                    <a:p>
                      <a:r>
                        <a:rPr lang="en-US" sz="2800" dirty="0" smtClean="0"/>
                        <a:t>Custom or Practice</a:t>
                      </a:r>
                      <a:endParaRPr lang="en-US" sz="2800" dirty="0"/>
                    </a:p>
                  </a:txBody>
                  <a:tcPr/>
                </a:tc>
                <a:extLst>
                  <a:ext uri="{0D108BD9-81ED-4DB2-BD59-A6C34878D82A}">
                    <a16:rowId xmlns:a16="http://schemas.microsoft.com/office/drawing/2014/main" val="1639692055"/>
                  </a:ext>
                </a:extLst>
              </a:tr>
              <a:tr h="370840">
                <a:tc>
                  <a:txBody>
                    <a:bodyPr/>
                    <a:lstStyle/>
                    <a:p>
                      <a:r>
                        <a:rPr lang="en-US" sz="2800" dirty="0" smtClean="0"/>
                        <a:t>Point</a:t>
                      </a:r>
                      <a:r>
                        <a:rPr lang="en-US" sz="2800" baseline="0" dirty="0" smtClean="0"/>
                        <a:t> of establishment</a:t>
                      </a:r>
                      <a:endParaRPr lang="en-US" sz="2800" dirty="0"/>
                    </a:p>
                  </a:txBody>
                  <a:tcPr/>
                </a:tc>
                <a:tc>
                  <a:txBody>
                    <a:bodyPr/>
                    <a:lstStyle/>
                    <a:p>
                      <a:r>
                        <a:rPr lang="en-US" sz="2800" dirty="0" smtClean="0"/>
                        <a:t>Accounting bodies</a:t>
                      </a:r>
                      <a:endParaRPr lang="en-US" sz="2800" dirty="0"/>
                    </a:p>
                  </a:txBody>
                  <a:tcPr/>
                </a:tc>
                <a:tc>
                  <a:txBody>
                    <a:bodyPr/>
                    <a:lstStyle/>
                    <a:p>
                      <a:r>
                        <a:rPr lang="en-US" sz="2800" dirty="0" smtClean="0"/>
                        <a:t>From Practice over time</a:t>
                      </a:r>
                      <a:endParaRPr lang="en-US" sz="2800" dirty="0"/>
                    </a:p>
                  </a:txBody>
                  <a:tcPr/>
                </a:tc>
                <a:extLst>
                  <a:ext uri="{0D108BD9-81ED-4DB2-BD59-A6C34878D82A}">
                    <a16:rowId xmlns:a16="http://schemas.microsoft.com/office/drawing/2014/main" val="2485947622"/>
                  </a:ext>
                </a:extLst>
              </a:tr>
              <a:tr h="370840">
                <a:tc>
                  <a:txBody>
                    <a:bodyPr/>
                    <a:lstStyle/>
                    <a:p>
                      <a:r>
                        <a:rPr lang="en-US" sz="2800" dirty="0" smtClean="0"/>
                        <a:t>Application</a:t>
                      </a:r>
                      <a:endParaRPr lang="en-US" sz="2800" dirty="0"/>
                    </a:p>
                  </a:txBody>
                  <a:tcPr/>
                </a:tc>
                <a:tc>
                  <a:txBody>
                    <a:bodyPr/>
                    <a:lstStyle/>
                    <a:p>
                      <a:r>
                        <a:rPr lang="en-US" sz="2800" dirty="0" smtClean="0"/>
                        <a:t>Daily accounting transactions</a:t>
                      </a:r>
                      <a:endParaRPr lang="en-US" sz="2800" dirty="0"/>
                    </a:p>
                  </a:txBody>
                  <a:tcPr/>
                </a:tc>
                <a:tc>
                  <a:txBody>
                    <a:bodyPr/>
                    <a:lstStyle/>
                    <a:p>
                      <a:r>
                        <a:rPr lang="en-US" sz="2800" dirty="0" smtClean="0"/>
                        <a:t>Financial statements</a:t>
                      </a:r>
                      <a:endParaRPr lang="en-US" sz="2800" dirty="0"/>
                    </a:p>
                  </a:txBody>
                  <a:tcPr/>
                </a:tc>
                <a:extLst>
                  <a:ext uri="{0D108BD9-81ED-4DB2-BD59-A6C34878D82A}">
                    <a16:rowId xmlns:a16="http://schemas.microsoft.com/office/drawing/2014/main" val="4038551871"/>
                  </a:ext>
                </a:extLst>
              </a:tr>
            </a:tbl>
          </a:graphicData>
        </a:graphic>
      </p:graphicFrame>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25953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844" y="384748"/>
            <a:ext cx="10353761" cy="679554"/>
          </a:xfrm>
        </p:spPr>
        <p:txBody>
          <a:bodyPr/>
          <a:lstStyle/>
          <a:p>
            <a:r>
              <a:rPr lang="en-US" dirty="0" smtClean="0"/>
              <a:t>ACCOUNTING CONCEPTS</a:t>
            </a:r>
            <a:endParaRPr lang="en-US" dirty="0"/>
          </a:p>
        </p:txBody>
      </p:sp>
      <p:sp>
        <p:nvSpPr>
          <p:cNvPr id="3" name="Content Placeholder 2"/>
          <p:cNvSpPr>
            <a:spLocks noGrp="1"/>
          </p:cNvSpPr>
          <p:nvPr>
            <p:ph idx="1"/>
          </p:nvPr>
        </p:nvSpPr>
        <p:spPr>
          <a:xfrm>
            <a:off x="629586" y="1184222"/>
            <a:ext cx="11017771" cy="5246557"/>
          </a:xfrm>
        </p:spPr>
        <p:txBody>
          <a:bodyPr>
            <a:normAutofit/>
          </a:bodyPr>
          <a:lstStyle/>
          <a:p>
            <a:pPr marL="0" indent="0">
              <a:buNone/>
            </a:pPr>
            <a:r>
              <a:rPr lang="en-US" b="1" dirty="0">
                <a:effectLst/>
              </a:rPr>
              <a:t>Accounting concepts</a:t>
            </a:r>
            <a:r>
              <a:rPr lang="en-US" dirty="0">
                <a:effectLst/>
              </a:rPr>
              <a:t> are </a:t>
            </a:r>
            <a:r>
              <a:rPr lang="en-US" dirty="0" smtClean="0">
                <a:effectLst/>
              </a:rPr>
              <a:t>basic assumptions that provide a </a:t>
            </a:r>
            <a:r>
              <a:rPr lang="en-US" dirty="0">
                <a:effectLst/>
              </a:rPr>
              <a:t>a foundation for recording business transactions and preparation of final accounts</a:t>
            </a:r>
            <a:r>
              <a:rPr lang="en-US" dirty="0" smtClean="0">
                <a:effectLst/>
              </a:rPr>
              <a:t>. </a:t>
            </a:r>
          </a:p>
          <a:p>
            <a:pPr marL="0" indent="0">
              <a:buNone/>
            </a:pPr>
            <a:endParaRPr lang="en-US" dirty="0" smtClean="0"/>
          </a:p>
          <a:p>
            <a:pPr marL="0" indent="0">
              <a:buNone/>
            </a:pPr>
            <a:r>
              <a:rPr lang="en-US" dirty="0" smtClean="0"/>
              <a:t>These </a:t>
            </a:r>
            <a:r>
              <a:rPr lang="en-US" dirty="0" smtClean="0"/>
              <a:t>include</a:t>
            </a:r>
          </a:p>
          <a:p>
            <a:pPr marL="0" indent="0">
              <a:buNone/>
            </a:pPr>
            <a:r>
              <a:rPr lang="en-US" dirty="0" smtClean="0"/>
              <a:t>	Accrual/Matching			Consistency</a:t>
            </a:r>
            <a:endParaRPr lang="en-US" dirty="0"/>
          </a:p>
          <a:p>
            <a:pPr marL="0" indent="0">
              <a:buNone/>
            </a:pPr>
            <a:r>
              <a:rPr lang="en-US" dirty="0" smtClean="0"/>
              <a:t>	Separate/Business Entity		Dual </a:t>
            </a:r>
            <a:r>
              <a:rPr lang="en-US" dirty="0" smtClean="0"/>
              <a:t>Aspect</a:t>
            </a:r>
          </a:p>
          <a:p>
            <a:pPr marL="0" indent="0">
              <a:buNone/>
            </a:pPr>
            <a:r>
              <a:rPr lang="en-US" dirty="0" smtClean="0"/>
              <a:t>	Going Concern				Money </a:t>
            </a:r>
            <a:r>
              <a:rPr lang="en-US" dirty="0" smtClean="0"/>
              <a:t>Measurement</a:t>
            </a:r>
          </a:p>
          <a:p>
            <a:pPr marL="0" indent="0">
              <a:buNone/>
            </a:pPr>
            <a:r>
              <a:rPr lang="en-US" dirty="0" smtClean="0"/>
              <a:t>	Historical Cost				</a:t>
            </a:r>
            <a:r>
              <a:rPr lang="en-US" dirty="0" err="1" smtClean="0"/>
              <a:t>Realisation</a:t>
            </a:r>
            <a:endParaRPr lang="en-US" dirty="0" smtClean="0"/>
          </a:p>
          <a:p>
            <a:pPr marL="0" indent="0">
              <a:buNone/>
            </a:pPr>
            <a:r>
              <a:rPr lang="en-US" dirty="0" smtClean="0"/>
              <a:t>	Periodicity</a:t>
            </a:r>
            <a:endParaRPr lang="en-US" dirty="0"/>
          </a:p>
          <a:p>
            <a:endParaRPr lang="en-US" dirty="0"/>
          </a:p>
        </p:txBody>
      </p:sp>
      <p:sp>
        <p:nvSpPr>
          <p:cNvPr id="5" name="Footer Placeholder 4"/>
          <p:cNvSpPr>
            <a:spLocks noGrp="1"/>
          </p:cNvSpPr>
          <p:nvPr>
            <p:ph type="ftr" sz="quarter" idx="11"/>
          </p:nvPr>
        </p:nvSpPr>
        <p:spPr>
          <a:xfrm>
            <a:off x="629586" y="6430779"/>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830576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89416"/>
          </a:xfrm>
        </p:spPr>
        <p:txBody>
          <a:bodyPr/>
          <a:lstStyle/>
          <a:p>
            <a:r>
              <a:rPr lang="en-US" dirty="0" smtClean="0"/>
              <a:t>Accounting concepts (continued)</a:t>
            </a:r>
            <a:endParaRPr lang="en-US" dirty="0"/>
          </a:p>
        </p:txBody>
      </p:sp>
      <p:sp>
        <p:nvSpPr>
          <p:cNvPr id="3" name="Content Placeholder 2"/>
          <p:cNvSpPr>
            <a:spLocks noGrp="1"/>
          </p:cNvSpPr>
          <p:nvPr>
            <p:ph idx="1"/>
          </p:nvPr>
        </p:nvSpPr>
        <p:spPr>
          <a:xfrm>
            <a:off x="913795" y="1828800"/>
            <a:ext cx="10353761" cy="4557010"/>
          </a:xfrm>
        </p:spPr>
        <p:txBody>
          <a:bodyPr>
            <a:normAutofit fontScale="92500" lnSpcReduction="10000"/>
          </a:bodyPr>
          <a:lstStyle/>
          <a:p>
            <a:r>
              <a:rPr lang="en-US" sz="2400" dirty="0" smtClean="0"/>
              <a:t>Accrual/Matching Concept – When calculating profit or loss for a period all revenues and expenses must be taken into account whether or not cash was actually paid or received.</a:t>
            </a:r>
          </a:p>
          <a:p>
            <a:endParaRPr lang="en-US" sz="2400" dirty="0"/>
          </a:p>
          <a:p>
            <a:r>
              <a:rPr lang="en-US" sz="2400" dirty="0" smtClean="0"/>
              <a:t>Consistency Concept – Keeping the same method of recording and processing transactions over time.</a:t>
            </a:r>
          </a:p>
          <a:p>
            <a:endParaRPr lang="en-US" sz="2400" dirty="0"/>
          </a:p>
          <a:p>
            <a:r>
              <a:rPr lang="en-US" sz="2400" dirty="0" smtClean="0"/>
              <a:t>Separate/Business Entity – Basic accounting concept that we should always separately record the transactions of a business and its owners.</a:t>
            </a:r>
          </a:p>
          <a:p>
            <a:pPr marL="0" indent="0">
              <a:buNone/>
            </a:pPr>
            <a:r>
              <a:rPr lang="en-US" dirty="0"/>
              <a:t>	</a:t>
            </a:r>
            <a:r>
              <a:rPr lang="en-US" dirty="0" smtClean="0"/>
              <a:t>							CSEC POA </a:t>
            </a:r>
            <a:r>
              <a:rPr lang="en-US" dirty="0" smtClean="0"/>
              <a:t>Syllabus 2017</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708578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89416"/>
          </a:xfrm>
        </p:spPr>
        <p:txBody>
          <a:bodyPr/>
          <a:lstStyle/>
          <a:p>
            <a:r>
              <a:rPr lang="en-US" dirty="0" smtClean="0"/>
              <a:t>Accounting Concepts (continued)</a:t>
            </a:r>
            <a:endParaRPr lang="en-US" dirty="0"/>
          </a:p>
        </p:txBody>
      </p:sp>
      <p:sp>
        <p:nvSpPr>
          <p:cNvPr id="3" name="Content Placeholder 2"/>
          <p:cNvSpPr>
            <a:spLocks noGrp="1"/>
          </p:cNvSpPr>
          <p:nvPr>
            <p:ph idx="1"/>
          </p:nvPr>
        </p:nvSpPr>
        <p:spPr>
          <a:xfrm>
            <a:off x="659567" y="1738859"/>
            <a:ext cx="10912840" cy="4691921"/>
          </a:xfrm>
        </p:spPr>
        <p:txBody>
          <a:bodyPr>
            <a:normAutofit fontScale="92500" lnSpcReduction="10000"/>
          </a:bodyPr>
          <a:lstStyle/>
          <a:p>
            <a:r>
              <a:rPr lang="en-US" sz="2800" dirty="0"/>
              <a:t>Dual Aspect – Every transaction will affect two accounts thereby having both a debit and credit entry</a:t>
            </a:r>
            <a:r>
              <a:rPr lang="en-US" sz="2800" dirty="0" smtClean="0"/>
              <a:t>.</a:t>
            </a:r>
          </a:p>
          <a:p>
            <a:pPr marL="0" indent="0">
              <a:buNone/>
            </a:pPr>
            <a:endParaRPr lang="en-US" sz="2800" dirty="0"/>
          </a:p>
          <a:p>
            <a:r>
              <a:rPr lang="en-US" sz="2800" dirty="0"/>
              <a:t>Going Concern – The assumption is made that the business will continue to operate indefinitely</a:t>
            </a:r>
            <a:r>
              <a:rPr lang="en-US" sz="2800" dirty="0" smtClean="0"/>
              <a:t>.</a:t>
            </a:r>
          </a:p>
          <a:p>
            <a:pPr marL="0" indent="0">
              <a:buNone/>
            </a:pPr>
            <a:endParaRPr lang="en-US" sz="2800" dirty="0"/>
          </a:p>
          <a:p>
            <a:r>
              <a:rPr lang="en-US" sz="2800" dirty="0" smtClean="0"/>
              <a:t>Money measurement – Transactions which can be measured in monetary terms are the only ones recorded.  So workforce skill, quality of management and branding will not be measured.</a:t>
            </a:r>
          </a:p>
          <a:p>
            <a:endParaRPr lang="en-US" dirty="0"/>
          </a:p>
        </p:txBody>
      </p:sp>
      <p:sp>
        <p:nvSpPr>
          <p:cNvPr id="4" name="Footer Placeholder 3"/>
          <p:cNvSpPr>
            <a:spLocks noGrp="1"/>
          </p:cNvSpPr>
          <p:nvPr>
            <p:ph type="ftr" sz="quarter" idx="11"/>
          </p:nvPr>
        </p:nvSpPr>
        <p:spPr>
          <a:xfrm>
            <a:off x="509059" y="6430780"/>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643679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54768"/>
            <a:ext cx="10353761" cy="1054308"/>
          </a:xfrm>
        </p:spPr>
        <p:txBody>
          <a:bodyPr/>
          <a:lstStyle/>
          <a:p>
            <a:r>
              <a:rPr lang="en-US" dirty="0"/>
              <a:t>Accounting Concepts (continued)</a:t>
            </a:r>
          </a:p>
        </p:txBody>
      </p:sp>
      <p:sp>
        <p:nvSpPr>
          <p:cNvPr id="3" name="Content Placeholder 2"/>
          <p:cNvSpPr>
            <a:spLocks noGrp="1"/>
          </p:cNvSpPr>
          <p:nvPr>
            <p:ph idx="1"/>
          </p:nvPr>
        </p:nvSpPr>
        <p:spPr>
          <a:xfrm>
            <a:off x="913795" y="1543987"/>
            <a:ext cx="10353762" cy="4931764"/>
          </a:xfrm>
        </p:spPr>
        <p:txBody>
          <a:bodyPr>
            <a:normAutofit fontScale="92500"/>
          </a:bodyPr>
          <a:lstStyle/>
          <a:p>
            <a:r>
              <a:rPr lang="en-US" sz="2800" dirty="0"/>
              <a:t>Historical Cost – Assets are recorded at their purchase price only.  When land appreciates in value this is NOT recorded.  Depreciation of assets is subtracted from historical cost</a:t>
            </a:r>
            <a:r>
              <a:rPr lang="en-US" sz="2800" dirty="0" smtClean="0"/>
              <a:t>.</a:t>
            </a:r>
          </a:p>
          <a:p>
            <a:endParaRPr lang="en-US" sz="2800" dirty="0"/>
          </a:p>
          <a:p>
            <a:r>
              <a:rPr lang="en-US" sz="2800" dirty="0" err="1"/>
              <a:t>Realisation</a:t>
            </a:r>
            <a:r>
              <a:rPr lang="en-US" sz="2800" dirty="0"/>
              <a:t> – Only when revenue is received by the firm should it be recorded.   This </a:t>
            </a:r>
            <a:r>
              <a:rPr lang="en-US" sz="2800" dirty="0" smtClean="0"/>
              <a:t>can contradict </a:t>
            </a:r>
            <a:r>
              <a:rPr lang="en-US" sz="2800" dirty="0"/>
              <a:t>the Accrual/Matching Concept</a:t>
            </a:r>
            <a:r>
              <a:rPr lang="en-US" sz="2800" dirty="0" smtClean="0"/>
              <a:t>.</a:t>
            </a:r>
          </a:p>
          <a:p>
            <a:pPr marL="0" indent="0">
              <a:buNone/>
            </a:pPr>
            <a:endParaRPr lang="en-US" sz="2800" dirty="0"/>
          </a:p>
          <a:p>
            <a:r>
              <a:rPr lang="en-US" sz="2800" dirty="0"/>
              <a:t>Periodicity – Financial statements must be prepared for each financial period which is usually at the end of a year.</a:t>
            </a:r>
          </a:p>
          <a:p>
            <a:endParaRPr lang="en-US" dirty="0"/>
          </a:p>
        </p:txBody>
      </p:sp>
      <p:sp>
        <p:nvSpPr>
          <p:cNvPr id="4" name="Footer Placeholder 3"/>
          <p:cNvSpPr>
            <a:spLocks noGrp="1"/>
          </p:cNvSpPr>
          <p:nvPr>
            <p:ph type="ftr" sz="quarter" idx="11"/>
          </p:nvPr>
        </p:nvSpPr>
        <p:spPr>
          <a:xfrm>
            <a:off x="239236" y="6428099"/>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897544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CONVENTIONS</a:t>
            </a:r>
            <a:endParaRPr lang="en-US" dirty="0"/>
          </a:p>
        </p:txBody>
      </p:sp>
      <p:sp>
        <p:nvSpPr>
          <p:cNvPr id="3" name="Content Placeholder 2"/>
          <p:cNvSpPr>
            <a:spLocks noGrp="1"/>
          </p:cNvSpPr>
          <p:nvPr>
            <p:ph idx="1"/>
          </p:nvPr>
        </p:nvSpPr>
        <p:spPr>
          <a:xfrm>
            <a:off x="913795" y="2518348"/>
            <a:ext cx="10353762" cy="3272852"/>
          </a:xfrm>
        </p:spPr>
        <p:txBody>
          <a:bodyPr/>
          <a:lstStyle/>
          <a:p>
            <a:pPr marL="0" indent="0">
              <a:buNone/>
            </a:pPr>
            <a:r>
              <a:rPr lang="en-US" sz="2800" b="1" dirty="0" smtClean="0">
                <a:effectLst/>
              </a:rPr>
              <a:t>Accounting </a:t>
            </a:r>
            <a:r>
              <a:rPr lang="en-US" sz="2800" b="1" dirty="0">
                <a:effectLst/>
              </a:rPr>
              <a:t>conventions</a:t>
            </a:r>
            <a:r>
              <a:rPr lang="en-US" sz="2800" dirty="0">
                <a:effectLst/>
              </a:rPr>
              <a:t> are </a:t>
            </a:r>
            <a:r>
              <a:rPr lang="en-US" sz="2800" dirty="0" smtClean="0">
                <a:effectLst/>
              </a:rPr>
              <a:t>practices that have developed over time </a:t>
            </a:r>
            <a:r>
              <a:rPr lang="en-US" sz="2800" dirty="0" smtClean="0">
                <a:effectLst/>
              </a:rPr>
              <a:t>that have come to be accepted as what should be employed by all persons preparing </a:t>
            </a:r>
            <a:r>
              <a:rPr lang="en-US" sz="2800" dirty="0" smtClean="0">
                <a:effectLst/>
              </a:rPr>
              <a:t>financial </a:t>
            </a:r>
            <a:r>
              <a:rPr lang="en-US" sz="2800" dirty="0" smtClean="0">
                <a:effectLst/>
              </a:rPr>
              <a:t>statements. </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48702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6620" y="714532"/>
            <a:ext cx="10353761" cy="979357"/>
          </a:xfrm>
        </p:spPr>
        <p:txBody>
          <a:bodyPr/>
          <a:lstStyle/>
          <a:p>
            <a:r>
              <a:rPr lang="en-US" dirty="0" smtClean="0"/>
              <a:t>Accounting conventions (continued)</a:t>
            </a:r>
            <a:endParaRPr lang="en-US" dirty="0"/>
          </a:p>
        </p:txBody>
      </p:sp>
      <p:sp>
        <p:nvSpPr>
          <p:cNvPr id="3" name="Content Placeholder 2"/>
          <p:cNvSpPr>
            <a:spLocks noGrp="1"/>
          </p:cNvSpPr>
          <p:nvPr>
            <p:ph idx="1"/>
          </p:nvPr>
        </p:nvSpPr>
        <p:spPr>
          <a:xfrm>
            <a:off x="539646" y="2098623"/>
            <a:ext cx="11107711" cy="3692577"/>
          </a:xfrm>
        </p:spPr>
        <p:txBody>
          <a:bodyPr>
            <a:noAutofit/>
          </a:bodyPr>
          <a:lstStyle/>
          <a:p>
            <a:r>
              <a:rPr lang="en-US" sz="2400" dirty="0" smtClean="0"/>
              <a:t>Prudence/Conservatism – Do not anticipate profits but prepare for all losses.  Also, where two values of a transaction are available, the lower cost is used.</a:t>
            </a:r>
          </a:p>
          <a:p>
            <a:endParaRPr lang="en-US" sz="2400" dirty="0" smtClean="0"/>
          </a:p>
          <a:p>
            <a:r>
              <a:rPr lang="en-US" sz="2400" dirty="0" smtClean="0"/>
              <a:t>Disclosure – The preparation of financial statements should allow users to make rational decisions due to how information is disclosed.  Any changes in preparation of accounts should be disclosed.</a:t>
            </a:r>
          </a:p>
          <a:p>
            <a:endParaRPr lang="en-US" sz="2400"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8926985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178</TotalTime>
  <Words>873</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Bookman Old Style</vt:lpstr>
      <vt:lpstr>Calibri</vt:lpstr>
      <vt:lpstr>Rockwell</vt:lpstr>
      <vt:lpstr>Damask</vt:lpstr>
      <vt:lpstr>PowerPoint Presentation</vt:lpstr>
      <vt:lpstr>ACCOUNTING PRINCIPLES</vt:lpstr>
      <vt:lpstr>Concept vs Convention</vt:lpstr>
      <vt:lpstr>ACCOUNTING CONCEPTS</vt:lpstr>
      <vt:lpstr>Accounting concepts (continued)</vt:lpstr>
      <vt:lpstr>Accounting Concepts (continued)</vt:lpstr>
      <vt:lpstr>Accounting Concepts (continued)</vt:lpstr>
      <vt:lpstr>ACCOUNTING CONVENTIONS</vt:lpstr>
      <vt:lpstr>Accounting conventions (continued)</vt:lpstr>
      <vt:lpstr>Accounting conventions (continued)</vt:lpstr>
      <vt:lpstr>Activity</vt:lpstr>
      <vt:lpstr>Answer key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18</cp:revision>
  <dcterms:created xsi:type="dcterms:W3CDTF">2020-04-29T00:50:45Z</dcterms:created>
  <dcterms:modified xsi:type="dcterms:W3CDTF">2020-05-08T15:01:26Z</dcterms:modified>
</cp:coreProperties>
</file>