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Lobster"/>
      <p:regular r:id="rId25"/>
    </p:embeddedFont>
    <p:embeddedFont>
      <p:font typeface="Aclonica"/>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clonica-regular.fntdata"/><Relationship Id="rId25" Type="http://schemas.openxmlformats.org/officeDocument/2006/relationships/font" Target="fonts/Lobster-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32e55a66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32e55a66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32e55a668_0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32e55a668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32e55a668_0_1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32e55a668_0_1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32e55a668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932e55a668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32e55a668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32e55a668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32e55a668_0_1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32e55a668_0_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32e55a668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32e55a668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32e55a668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32e55a668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32e55a668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32e55a668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32e55a668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32e55a668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32e55a668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32e55a668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32e55a668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32e55a668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32e55a668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32e55a668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32e55a668_0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32e55a668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6098378" y="5"/>
            <a:ext cx="3045625" cy="2030570"/>
            <a:chOff x="6098378" y="5"/>
            <a:chExt cx="3045625" cy="2030570"/>
          </a:xfrm>
        </p:grpSpPr>
        <p:sp>
          <p:nvSpPr>
            <p:cNvPr id="56" name="Google Shape;56;p1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62" name="Google Shape;62;p14"/>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6098378" y="5"/>
            <a:ext cx="3045625" cy="2030570"/>
            <a:chOff x="6098378" y="5"/>
            <a:chExt cx="3045625" cy="2030570"/>
          </a:xfrm>
        </p:grpSpPr>
        <p:sp>
          <p:nvSpPr>
            <p:cNvPr id="66" name="Google Shape;66;p1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72" name="Google Shape;72;p1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grpSp>
        <p:nvGrpSpPr>
          <p:cNvPr id="74" name="Google Shape;74;p16"/>
          <p:cNvGrpSpPr/>
          <p:nvPr/>
        </p:nvGrpSpPr>
        <p:grpSpPr>
          <a:xfrm>
            <a:off x="0" y="3903669"/>
            <a:ext cx="9144000" cy="1239925"/>
            <a:chOff x="0" y="3903669"/>
            <a:chExt cx="9144000" cy="1239925"/>
          </a:xfrm>
        </p:grpSpPr>
        <p:sp>
          <p:nvSpPr>
            <p:cNvPr id="75" name="Google Shape;75;p16"/>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2" name="Google Shape;82;p1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5" name="Google Shape;85;p17"/>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17"/>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 name="Google Shape;93;p19"/>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4" name="Google Shape;94;p1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95" name="Shape 95"/>
        <p:cNvGrpSpPr/>
        <p:nvPr/>
      </p:nvGrpSpPr>
      <p:grpSpPr>
        <a:xfrm>
          <a:off x="0" y="0"/>
          <a:ext cx="0" cy="0"/>
          <a:chOff x="0" y="0"/>
          <a:chExt cx="0" cy="0"/>
        </a:xfrm>
      </p:grpSpPr>
      <p:grpSp>
        <p:nvGrpSpPr>
          <p:cNvPr id="96" name="Google Shape;96;p20"/>
          <p:cNvGrpSpPr/>
          <p:nvPr/>
        </p:nvGrpSpPr>
        <p:grpSpPr>
          <a:xfrm>
            <a:off x="6098378" y="5"/>
            <a:ext cx="3045625" cy="2030570"/>
            <a:chOff x="6098378" y="5"/>
            <a:chExt cx="3045625" cy="2030570"/>
          </a:xfrm>
        </p:grpSpPr>
        <p:sp>
          <p:nvSpPr>
            <p:cNvPr id="97" name="Google Shape;97;p20"/>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3" name="Google Shape;103;p2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1"/>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7" name="Google Shape;107;p21"/>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8" name="Google Shape;108;p21"/>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0" name="Google Shape;110;p2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13" name="Google Shape;113;p2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4" name="Shape 114"/>
        <p:cNvGrpSpPr/>
        <p:nvPr/>
      </p:nvGrpSpPr>
      <p:grpSpPr>
        <a:xfrm>
          <a:off x="0" y="0"/>
          <a:ext cx="0" cy="0"/>
          <a:chOff x="0" y="0"/>
          <a:chExt cx="0" cy="0"/>
        </a:xfrm>
      </p:grpSpPr>
      <p:grpSp>
        <p:nvGrpSpPr>
          <p:cNvPr id="115" name="Google Shape;115;p23"/>
          <p:cNvGrpSpPr/>
          <p:nvPr/>
        </p:nvGrpSpPr>
        <p:grpSpPr>
          <a:xfrm>
            <a:off x="6098378" y="5"/>
            <a:ext cx="3045625" cy="2030570"/>
            <a:chOff x="6098378" y="5"/>
            <a:chExt cx="3045625" cy="2030570"/>
          </a:xfrm>
        </p:grpSpPr>
        <p:sp>
          <p:nvSpPr>
            <p:cNvPr id="116" name="Google Shape;116;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23"/>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2" name="Google Shape;122;p23"/>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23" name="Google Shape;123;p2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52" name="Google Shape;52;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clipart-library.com/clipart/n723102.htm" TargetMode="External"/><Relationship Id="rId4" Type="http://schemas.openxmlformats.org/officeDocument/2006/relationships/hyperlink" Target="https://gasparinutrition.com/blogs/fitness-facts/5-benefits-of-healthy-eating" TargetMode="External"/><Relationship Id="rId9" Type="http://schemas.openxmlformats.org/officeDocument/2006/relationships/hyperlink" Target="https://int.search.myway.com/search/AJimage.jhtml?&amp;n=7849f3f6&amp;p2=%5EY6%5Expv190%5ETTAB03%5ETT&amp;pg=AJimage&amp;pn=1&amp;ptb=1CA02819-4072-4D3F-AD7F-7A4F55625703&amp;qs=&amp;si=XXXXXXXXXX&amp;ss=sub&amp;st=tab&amp;trs=wtt&amp;searchfor=cartilaginous+joint&amp;tpr=jrel3&amp;ots=1588700477231&amp;imgs=1p&amp;filter=on&amp;imgDetail=true" TargetMode="External"/><Relationship Id="rId5" Type="http://schemas.openxmlformats.org/officeDocument/2006/relationships/hyperlink" Target="https://giphy.com/gifs/sport-stay-hydrated-water-of-life-fSGJfM5HNbzz3NmCNo" TargetMode="External"/><Relationship Id="rId6" Type="http://schemas.openxmlformats.org/officeDocument/2006/relationships/hyperlink" Target="https://giphy.com/gifs/spiritedaway-spirited-away-3oz8xTAJIQD6JWfTUc" TargetMode="External"/><Relationship Id="rId7" Type="http://schemas.openxmlformats.org/officeDocument/2006/relationships/hyperlink" Target="https://www.livescience.com/44137-skeletal-system-surprising-facts.html" TargetMode="External"/><Relationship Id="rId8" Type="http://schemas.openxmlformats.org/officeDocument/2006/relationships/hyperlink" Target="https://int.search.myway.com/search/AJimage.jhtml?&amp;n=7849f3f6&amp;p2=%5EY6%5Expv190%5ETTAB03%5ETT&amp;pg=AJimage&amp;pn=1&amp;ptb=1CA02819-4072-4D3F-AD7F-7A4F55625703&amp;qs=&amp;si=XXXXXXXXXX&amp;ss=sub&amp;st=tab&amp;trs=wtt&amp;searchfor=fibrous+joint&amp;tpr=jrel3&amp;ots=1588700237748&amp;imgs=1p&amp;filter=on&amp;imgDetail=tru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int.search.myway.com/search/AJimage.jhtml?&amp;n=7849f3f6&amp;p2=%5EY6%5Expv190%5ETTAB03%5ETT&amp;pg=AJimage&amp;pn=1&amp;ptb=1CA02819-4072-4D3F-AD7F-7A4F55625703&amp;qs=&amp;si=XXXXXXXXXX&amp;ss=sub&amp;st=tab&amp;trs=wtt&amp;searchfor=synovial+joint&amp;tpr=jrel3&amp;ots=1588700512480&amp;imgs=1p&amp;filter=on&amp;imgDetail=true" TargetMode="External"/><Relationship Id="rId4" Type="http://schemas.openxmlformats.org/officeDocument/2006/relationships/hyperlink" Target="https://www.istockphoto.com/vector/cartoon-glass-with-water-gm1190637194-337593324?irgwc=1&amp;esource=AFF_IS_IR_SP_ClipArtLogo.com_340407_&amp;asid=ClipArtLogo.com&amp;cid=IS&amp;utm_medium=affiliate_SP&amp;utm_source=ClipArtLogo.com&amp;utm_content=340407&amp;clickid=1Xc16vzKaxyOTPGwUx0Mo3YVUkizOIWW%3A3zmww0" TargetMode="External"/><Relationship Id="rId11" Type="http://schemas.openxmlformats.org/officeDocument/2006/relationships/hyperlink" Target="https://www.youtube.com/watch?v=PxCac1HzoJ8" TargetMode="External"/><Relationship Id="rId10" Type="http://schemas.openxmlformats.org/officeDocument/2006/relationships/hyperlink" Target="https://www.youtube.com/watch?v=779HgCRhEJQ" TargetMode="External"/><Relationship Id="rId9" Type="http://schemas.openxmlformats.org/officeDocument/2006/relationships/hyperlink" Target="https://twitter.com/spinalogy/status/759244714583396352" TargetMode="External"/><Relationship Id="rId5" Type="http://schemas.openxmlformats.org/officeDocument/2006/relationships/hyperlink" Target="https://int.search.myway.com/search/AJimage.jhtml?&amp;n=7849f3f6&amp;p2=%5EY6%5Expv190%5ETTAB03%5ETT&amp;ptb=1CA02819-4072-4D3F-AD7F-7A4F55625703&amp;qs=&amp;si=XXXXXXXXXX&amp;ss=sub&amp;st=tab&amp;trs=wtt&amp;tpr=sbt&amp;enc=2&amp;searchfor=XSlUlZGZJLr4_faMCxL2MwPuofbX_Rfd0UwW26j6KZrHKTCJvwPEicFuytEV5u04UQot3UNnCMNfMtvI38PCmQT2uDh7hnItKsbNNvX1jQR84BFTydKvxA4V_XRmAwdGHs9HyPD2IsHLe1TSzs30nKf_yPpBYDycQ-WiRQnJSdcwgwbRz1mP3liegjvHA5LlnS0xxyrWhACLInKkf7at9zlPpeLNcNxTXVde3JlAbgxzsoVgStgWjZp6uWLqG_swTEQMYLHCb4784BsKWH8jT7KRKjuTpats11MRqWV8_K09y4HsL6krixCnWLkVgiLJUrNrPTgRUyd7TpRUjXMsoQ&amp;ts=1588727648947&amp;imgs=1p&amp;filter=on&amp;imgDetail=true" TargetMode="External"/><Relationship Id="rId6" Type="http://schemas.openxmlformats.org/officeDocument/2006/relationships/hyperlink" Target="https://www.balletdancersguide.com/ballet-dancers-loosing-weight.html" TargetMode="External"/><Relationship Id="rId7" Type="http://schemas.openxmlformats.org/officeDocument/2006/relationships/hyperlink" Target="https://www.dreamstime.com/stock-image-healthy-eating-funny-little-pair-dancers-made-orange-slices-image35924231" TargetMode="External"/><Relationship Id="rId8" Type="http://schemas.openxmlformats.org/officeDocument/2006/relationships/hyperlink" Target="https://www.dimensions.guide/element/ballet-male-danc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gif"/><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drive.google.com/file/d/1XyI2243meE0sTK0zZEzaO0Bgeu0GHqHD/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ctrTitle"/>
          </p:nvPr>
        </p:nvSpPr>
        <p:spPr>
          <a:xfrm>
            <a:off x="598100" y="224567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Identification, Prevention, and Treatment of Dance Injuries</a:t>
            </a:r>
            <a:endParaRPr/>
          </a:p>
        </p:txBody>
      </p:sp>
      <p:pic>
        <p:nvPicPr>
          <p:cNvPr id="131" name="Google Shape;131;p25"/>
          <p:cNvPicPr preferRelativeResize="0"/>
          <p:nvPr/>
        </p:nvPicPr>
        <p:blipFill rotWithShape="1">
          <a:blip r:embed="rId3">
            <a:alphaModFix amt="3000"/>
          </a:blip>
          <a:srcRect b="83534" l="0" r="0" t="6150"/>
          <a:stretch/>
        </p:blipFill>
        <p:spPr>
          <a:xfrm rot="1671762">
            <a:off x="-4209981" y="4773085"/>
            <a:ext cx="10173960" cy="958876"/>
          </a:xfrm>
          <a:prstGeom prst="rect">
            <a:avLst/>
          </a:prstGeom>
          <a:noFill/>
          <a:ln>
            <a:noFill/>
          </a:ln>
        </p:spPr>
      </p:pic>
      <p:sp>
        <p:nvSpPr>
          <p:cNvPr id="132" name="Google Shape;132;p25"/>
          <p:cNvSpPr txBox="1"/>
          <p:nvPr/>
        </p:nvSpPr>
        <p:spPr>
          <a:xfrm>
            <a:off x="664525" y="3450950"/>
            <a:ext cx="73389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3" name="Google Shape;133;p25"/>
          <p:cNvSpPr txBox="1"/>
          <p:nvPr/>
        </p:nvSpPr>
        <p:spPr>
          <a:xfrm>
            <a:off x="598100" y="3388200"/>
            <a:ext cx="73389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3F3F3"/>
                </a:solidFill>
                <a:latin typeface="Aclonica"/>
                <a:ea typeface="Aclonica"/>
                <a:cs typeface="Aclonica"/>
                <a:sym typeface="Aclonica"/>
              </a:rPr>
              <a:t>PART TWO</a:t>
            </a:r>
            <a:endParaRPr sz="3200">
              <a:solidFill>
                <a:srgbClr val="F3F3F3"/>
              </a:solidFill>
              <a:latin typeface="Aclonica"/>
              <a:ea typeface="Aclonica"/>
              <a:cs typeface="Aclonica"/>
              <a:sym typeface="Aclon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8B8DF"/>
            </a:gs>
            <a:gs pos="100000">
              <a:srgbClr val="516DB4"/>
            </a:gs>
          </a:gsLst>
          <a:path path="circle">
            <a:fillToRect b="50%" l="50%" r="50%" t="50%"/>
          </a:path>
          <a:tileRect/>
        </a:gradFill>
      </p:bgPr>
    </p:bg>
    <p:spTree>
      <p:nvGrpSpPr>
        <p:cNvPr id="193" name="Shape 193"/>
        <p:cNvGrpSpPr/>
        <p:nvPr/>
      </p:nvGrpSpPr>
      <p:grpSpPr>
        <a:xfrm>
          <a:off x="0" y="0"/>
          <a:ext cx="0" cy="0"/>
          <a:chOff x="0" y="0"/>
          <a:chExt cx="0" cy="0"/>
        </a:xfrm>
      </p:grpSpPr>
      <p:pic>
        <p:nvPicPr>
          <p:cNvPr id="194" name="Google Shape;194;p34"/>
          <p:cNvPicPr preferRelativeResize="0"/>
          <p:nvPr/>
        </p:nvPicPr>
        <p:blipFill>
          <a:blip r:embed="rId3">
            <a:alphaModFix/>
          </a:blip>
          <a:stretch>
            <a:fillRect/>
          </a:stretch>
        </p:blipFill>
        <p:spPr>
          <a:xfrm>
            <a:off x="0" y="0"/>
            <a:ext cx="6137001" cy="5143500"/>
          </a:xfrm>
          <a:prstGeom prst="rect">
            <a:avLst/>
          </a:prstGeom>
          <a:noFill/>
          <a:ln>
            <a:noFill/>
          </a:ln>
        </p:spPr>
      </p:pic>
      <p:pic>
        <p:nvPicPr>
          <p:cNvPr id="195" name="Google Shape;195;p34"/>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30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1046425" y="1504400"/>
            <a:ext cx="6234300" cy="134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Join us in Part Three for the continuation.</a:t>
            </a:r>
            <a:endParaRPr/>
          </a:p>
        </p:txBody>
      </p:sp>
      <p:pic>
        <p:nvPicPr>
          <p:cNvPr id="201" name="Google Shape;201;p35"/>
          <p:cNvPicPr preferRelativeResize="0"/>
          <p:nvPr/>
        </p:nvPicPr>
        <p:blipFill rotWithShape="1">
          <a:blip r:embed="rId3">
            <a:alphaModFix amt="3000"/>
          </a:blip>
          <a:srcRect b="83534" l="0" r="0" t="6150"/>
          <a:stretch/>
        </p:blipFill>
        <p:spPr>
          <a:xfrm rot="1671766">
            <a:off x="-322910" y="2250726"/>
            <a:ext cx="9436444" cy="958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ctrTitle"/>
          </p:nvPr>
        </p:nvSpPr>
        <p:spPr>
          <a:xfrm>
            <a:off x="128075" y="190550"/>
            <a:ext cx="5807700" cy="6690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2800">
                <a:solidFill>
                  <a:srgbClr val="EFEFEF"/>
                </a:solidFill>
                <a:latin typeface="Lobster"/>
                <a:ea typeface="Lobster"/>
                <a:cs typeface="Lobster"/>
                <a:sym typeface="Lobster"/>
              </a:rPr>
              <a:t>Compiled by</a:t>
            </a:r>
            <a:endParaRPr sz="2800">
              <a:solidFill>
                <a:srgbClr val="EFEFEF"/>
              </a:solidFill>
              <a:latin typeface="Lobster"/>
              <a:ea typeface="Lobster"/>
              <a:cs typeface="Lobster"/>
              <a:sym typeface="Lobster"/>
            </a:endParaRPr>
          </a:p>
        </p:txBody>
      </p:sp>
      <p:sp>
        <p:nvSpPr>
          <p:cNvPr id="207" name="Google Shape;207;p36"/>
          <p:cNvSpPr txBox="1"/>
          <p:nvPr>
            <p:ph idx="1" type="subTitle"/>
          </p:nvPr>
        </p:nvSpPr>
        <p:spPr>
          <a:xfrm>
            <a:off x="128075" y="953500"/>
            <a:ext cx="4122900" cy="308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Georgia"/>
              <a:buChar char="●"/>
            </a:pPr>
            <a:r>
              <a:rPr lang="en" sz="1800">
                <a:latin typeface="Georgia"/>
                <a:ea typeface="Georgia"/>
                <a:cs typeface="Georgia"/>
                <a:sym typeface="Georgia"/>
              </a:rPr>
              <a:t>Roxanne De Souza- Diego Martin Central Secondary</a:t>
            </a:r>
            <a:endParaRPr sz="1800">
              <a:latin typeface="Georgia"/>
              <a:ea typeface="Georgia"/>
              <a:cs typeface="Georgia"/>
              <a:sym typeface="Georgia"/>
            </a:endParaRPr>
          </a:p>
          <a:p>
            <a:pPr indent="-342900" lvl="0" marL="457200" rtl="0" algn="l">
              <a:spcBef>
                <a:spcPts val="0"/>
              </a:spcBef>
              <a:spcAft>
                <a:spcPts val="0"/>
              </a:spcAft>
              <a:buSzPts val="1800"/>
              <a:buFont typeface="Georgia"/>
              <a:buChar char="●"/>
            </a:pPr>
            <a:r>
              <a:rPr lang="en" sz="1800">
                <a:latin typeface="Georgia"/>
                <a:ea typeface="Georgia"/>
                <a:cs typeface="Georgia"/>
                <a:sym typeface="Georgia"/>
              </a:rPr>
              <a:t>Deon Baptiste- San Juan South Secondary</a:t>
            </a:r>
            <a:endParaRPr sz="1800">
              <a:latin typeface="Georgia"/>
              <a:ea typeface="Georgia"/>
              <a:cs typeface="Georgia"/>
              <a:sym typeface="Georgia"/>
            </a:endParaRPr>
          </a:p>
          <a:p>
            <a:pPr indent="-342900" lvl="0" marL="457200" rtl="0" algn="l">
              <a:spcBef>
                <a:spcPts val="0"/>
              </a:spcBef>
              <a:spcAft>
                <a:spcPts val="0"/>
              </a:spcAft>
              <a:buSzPts val="1800"/>
              <a:buFont typeface="Georgia"/>
              <a:buChar char="●"/>
            </a:pPr>
            <a:r>
              <a:rPr lang="en" sz="1800">
                <a:latin typeface="Georgia"/>
                <a:ea typeface="Georgia"/>
                <a:cs typeface="Georgia"/>
                <a:sym typeface="Georgia"/>
              </a:rPr>
              <a:t>Julia Le Gendre-Stewart- Barrackpore East Secondary</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rtl="0" algn="l">
              <a:spcBef>
                <a:spcPts val="0"/>
              </a:spcBef>
              <a:spcAft>
                <a:spcPts val="0"/>
              </a:spcAft>
              <a:buNone/>
            </a:pPr>
            <a:r>
              <a:rPr lang="en">
                <a:solidFill>
                  <a:srgbClr val="EFEFEF"/>
                </a:solidFill>
                <a:latin typeface="Lobster"/>
                <a:ea typeface="Lobster"/>
                <a:cs typeface="Lobster"/>
                <a:sym typeface="Lobster"/>
              </a:rPr>
              <a:t>Edited by:</a:t>
            </a:r>
            <a:r>
              <a:rPr b="1" lang="en">
                <a:solidFill>
                  <a:srgbClr val="EFEFEF"/>
                </a:solidFill>
                <a:latin typeface="Georgia"/>
                <a:ea typeface="Georgia"/>
                <a:cs typeface="Georgia"/>
                <a:sym typeface="Georgia"/>
              </a:rPr>
              <a:t> </a:t>
            </a:r>
            <a:endParaRPr b="1">
              <a:solidFill>
                <a:srgbClr val="EFEFEF"/>
              </a:solidFill>
              <a:latin typeface="Georgia"/>
              <a:ea typeface="Georgia"/>
              <a:cs typeface="Georgia"/>
              <a:sym typeface="Georgia"/>
            </a:endParaRPr>
          </a:p>
          <a:p>
            <a:pPr indent="0" lvl="0" marL="0" rtl="0" algn="l">
              <a:spcBef>
                <a:spcPts val="0"/>
              </a:spcBef>
              <a:spcAft>
                <a:spcPts val="0"/>
              </a:spcAft>
              <a:buNone/>
            </a:pPr>
            <a:r>
              <a:rPr b="1" lang="en" sz="1600">
                <a:solidFill>
                  <a:srgbClr val="000000"/>
                </a:solidFill>
                <a:latin typeface="Georgia"/>
                <a:ea typeface="Georgia"/>
                <a:cs typeface="Georgia"/>
                <a:sym typeface="Georgia"/>
              </a:rPr>
              <a:t>         </a:t>
            </a:r>
            <a:r>
              <a:rPr b="1" lang="en" sz="1600">
                <a:solidFill>
                  <a:srgbClr val="EFEFEF"/>
                </a:solidFill>
                <a:latin typeface="Georgia"/>
                <a:ea typeface="Georgia"/>
                <a:cs typeface="Georgia"/>
                <a:sym typeface="Georgia"/>
              </a:rPr>
              <a:t>Roxanne De Souza- Phillip</a:t>
            </a:r>
            <a:endParaRPr sz="1600">
              <a:solidFill>
                <a:srgbClr val="EFEFEF"/>
              </a:solidFill>
              <a:latin typeface="Georgia"/>
              <a:ea typeface="Georgia"/>
              <a:cs typeface="Georgia"/>
              <a:sym typeface="Georgia"/>
            </a:endParaRPr>
          </a:p>
        </p:txBody>
      </p:sp>
      <p:pic>
        <p:nvPicPr>
          <p:cNvPr id="208" name="Google Shape;208;p36"/>
          <p:cNvPicPr preferRelativeResize="0"/>
          <p:nvPr/>
        </p:nvPicPr>
        <p:blipFill>
          <a:blip r:embed="rId3">
            <a:alphaModFix/>
          </a:blip>
          <a:stretch>
            <a:fillRect/>
          </a:stretch>
        </p:blipFill>
        <p:spPr>
          <a:xfrm>
            <a:off x="4633175" y="0"/>
            <a:ext cx="4510825" cy="5143500"/>
          </a:xfrm>
          <a:prstGeom prst="rect">
            <a:avLst/>
          </a:prstGeom>
          <a:noFill/>
          <a:ln>
            <a:noFill/>
          </a:ln>
        </p:spPr>
      </p:pic>
      <p:sp>
        <p:nvSpPr>
          <p:cNvPr id="209" name="Google Shape;209;p36"/>
          <p:cNvSpPr txBox="1"/>
          <p:nvPr/>
        </p:nvSpPr>
        <p:spPr>
          <a:xfrm>
            <a:off x="0" y="4378025"/>
            <a:ext cx="4619700" cy="53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FFFF"/>
                </a:solidFill>
                <a:latin typeface="Georgia"/>
                <a:ea typeface="Georgia"/>
                <a:cs typeface="Georgia"/>
                <a:sym typeface="Georgia"/>
              </a:rPr>
              <a:t>Dance Teachers’ Association of Trinidad and Tobago</a:t>
            </a:r>
            <a:endParaRPr sz="1500">
              <a:solidFill>
                <a:srgbClr val="00FFFF"/>
              </a:solidFill>
              <a:latin typeface="Georgia"/>
              <a:ea typeface="Georgia"/>
              <a:cs typeface="Georgia"/>
              <a:sym typeface="Georgia"/>
            </a:endParaRPr>
          </a:p>
          <a:p>
            <a:pPr indent="457200" lvl="0" marL="1371600" rtl="0" algn="l">
              <a:spcBef>
                <a:spcPts val="0"/>
              </a:spcBef>
              <a:spcAft>
                <a:spcPts val="0"/>
              </a:spcAft>
              <a:buNone/>
            </a:pPr>
            <a:r>
              <a:rPr lang="en" sz="1500">
                <a:solidFill>
                  <a:srgbClr val="00FFFF"/>
                </a:solidFill>
                <a:latin typeface="Georgia"/>
                <a:ea typeface="Georgia"/>
                <a:cs typeface="Georgia"/>
                <a:sym typeface="Georgia"/>
              </a:rPr>
              <a:t>(DTATT)</a:t>
            </a:r>
            <a:endParaRPr sz="1500">
              <a:solidFill>
                <a:srgbClr val="00FFFF"/>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311700" y="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15" name="Google Shape;215;p37"/>
          <p:cNvSpPr txBox="1"/>
          <p:nvPr>
            <p:ph idx="1" type="body"/>
          </p:nvPr>
        </p:nvSpPr>
        <p:spPr>
          <a:xfrm>
            <a:off x="215425" y="521550"/>
            <a:ext cx="8520600" cy="432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latin typeface="Arial"/>
                <a:ea typeface="Arial"/>
                <a:cs typeface="Arial"/>
                <a:sym typeface="Arial"/>
              </a:rPr>
              <a:t>Ashley, Linda. </a:t>
            </a:r>
            <a:r>
              <a:rPr i="1" lang="en" sz="900">
                <a:latin typeface="Arial"/>
                <a:ea typeface="Arial"/>
                <a:cs typeface="Arial"/>
                <a:sym typeface="Arial"/>
              </a:rPr>
              <a:t>Essential Guide to Dance. Third edition. </a:t>
            </a:r>
            <a:r>
              <a:rPr lang="en" sz="900">
                <a:latin typeface="Arial"/>
                <a:ea typeface="Arial"/>
                <a:cs typeface="Arial"/>
                <a:sym typeface="Arial"/>
              </a:rPr>
              <a:t>(2008). Hackette UK Company</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a:latin typeface="Arial"/>
                <a:ea typeface="Arial"/>
                <a:cs typeface="Arial"/>
                <a:sym typeface="Arial"/>
              </a:rPr>
              <a:t>Clunie, Maggie. Dale, Liz et. </a:t>
            </a:r>
            <a:r>
              <a:rPr i="1" lang="en" sz="900">
                <a:latin typeface="Arial"/>
                <a:ea typeface="Arial"/>
                <a:cs typeface="Arial"/>
                <a:sym typeface="Arial"/>
              </a:rPr>
              <a:t>AQA Dance GCSE.</a:t>
            </a:r>
            <a:r>
              <a:rPr lang="en" sz="900">
                <a:latin typeface="Arial"/>
                <a:ea typeface="Arial"/>
                <a:cs typeface="Arial"/>
                <a:sym typeface="Arial"/>
              </a:rPr>
              <a:t> (2014). Oxford University Press</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3"/>
              </a:rPr>
              <a:t>http://clipart-library.com/clipart/n723102.htm</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4"/>
              </a:rPr>
              <a:t>https://gasparinutrition.com/blogs/fitness-facts/5-benefits-of-healthy-eating</a:t>
            </a:r>
            <a:endParaRPr sz="7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5"/>
              </a:rPr>
              <a:t>https://giphy.com/gifs/sport-stay-hydrated-water-of-life-fSGJfM5HNbzz3NmCNo</a:t>
            </a:r>
            <a:endParaRPr sz="900">
              <a:latin typeface="Arial"/>
              <a:ea typeface="Arial"/>
              <a:cs typeface="Arial"/>
              <a:sym typeface="Arial"/>
            </a:endParaRPr>
          </a:p>
          <a:p>
            <a:pPr indent="0" lvl="0" marL="0" rtl="0" algn="l">
              <a:lnSpc>
                <a:spcPct val="100000"/>
              </a:lnSpc>
              <a:spcBef>
                <a:spcPts val="1600"/>
              </a:spcBef>
              <a:spcAft>
                <a:spcPts val="0"/>
              </a:spcAft>
              <a:buNone/>
            </a:pPr>
            <a:r>
              <a:rPr lang="en" sz="1100" u="sng">
                <a:solidFill>
                  <a:schemeClr val="hlink"/>
                </a:solidFill>
                <a:latin typeface="Arial"/>
                <a:ea typeface="Arial"/>
                <a:cs typeface="Arial"/>
                <a:sym typeface="Arial"/>
                <a:hlinkClick r:id="rId6"/>
              </a:rPr>
              <a:t>https://giphy.com/gifs/spiritedaway-spirited-away-3oz8xTAJIQD6JWfTUc</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7"/>
              </a:rPr>
              <a:t>https://www.livescience.com/44137-skeletal-system-surprising-facts.html</a:t>
            </a:r>
            <a:endParaRPr sz="7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8"/>
              </a:rPr>
              <a:t>https://int.search.myway.com/search/AJimage.jhtml?&amp;n=7849f3f6&amp;p2=%5EY6%5Expv190%5ETTAB03%5ETT&amp;pg=AJimage&amp;pn=1&amp;ptb=1CA02819-4072-4D3F-AD7F-7A4F55625703&amp;qs=&amp;si=XXXXXXXXXX&amp;ss=sub&amp;st=tab&amp;trs=wtt&amp;searchfor=fibrous+joint&amp;tpr=jrel3&amp;ots=1588700237748&amp;imgs=1p&amp;filter=on&amp;imgDetail=true</a:t>
            </a:r>
            <a:endParaRPr sz="900"/>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9"/>
              </a:rPr>
              <a:t>https://int.search.myway.com/search/AJimage.jhtml?&amp;n=7849f3f6&amp;p2=%5EY6%5Expv190%5ETTAB03%5ETT&amp;pg=AJimage&amp;pn=1&amp;ptb=1CA02819-4072-4D3F-AD7F-7A4F55625703&amp;qs=&amp;si=XXXXXXXXXX&amp;ss=sub&amp;st=tab&amp;trs=wtt&amp;searchfor=cartilaginous+joint&amp;tpr=jrel3&amp;ots=1588700477231&amp;imgs=1p&amp;filter=on&amp;imgDetail=true</a:t>
            </a:r>
            <a:endParaRPr sz="900"/>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1600"/>
              </a:spcAft>
              <a:buNone/>
            </a:pPr>
            <a:r>
              <a:t/>
            </a:r>
            <a:endParaRPr/>
          </a:p>
        </p:txBody>
      </p:sp>
    </p:spTree>
  </p:cSld>
  <p:clrMapOvr>
    <a:masterClrMapping/>
  </p:clrMapOvr>
  <mc:AlternateContent>
    <mc:Choice Requires="p14">
      <p:transition spd="slow" p14:dur="2900">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type="title"/>
          </p:nvPr>
        </p:nvSpPr>
        <p:spPr>
          <a:xfrm>
            <a:off x="311700" y="22197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Cont’d</a:t>
            </a:r>
            <a:endParaRPr/>
          </a:p>
        </p:txBody>
      </p:sp>
      <p:sp>
        <p:nvSpPr>
          <p:cNvPr id="221" name="Google Shape;221;p38"/>
          <p:cNvSpPr txBox="1"/>
          <p:nvPr>
            <p:ph idx="1" type="body"/>
          </p:nvPr>
        </p:nvSpPr>
        <p:spPr>
          <a:xfrm>
            <a:off x="311700" y="739200"/>
            <a:ext cx="8520600" cy="4404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u="sng">
                <a:solidFill>
                  <a:schemeClr val="accent5"/>
                </a:solidFill>
                <a:latin typeface="Arial"/>
                <a:ea typeface="Arial"/>
                <a:cs typeface="Arial"/>
                <a:sym typeface="Arial"/>
                <a:hlinkClick r:id="rId3">
                  <a:extLst>
                    <a:ext uri="{A12FA001-AC4F-418D-AE19-62706E023703}">
                      <ahyp:hlinkClr val="tx"/>
                    </a:ext>
                  </a:extLst>
                </a:hlinkClick>
              </a:rPr>
              <a:t>https://int.search.myway.com/search/AJimage.jhtml?&amp;n=7849f3f6&amp;p2=%5EY6%5Expv190%5ETTAB03%5ETT&amp;pg=AJimage&amp;pn=1&amp;ptb=1CA02819-4072-4D3F-AD7F-7A4F55625703&amp;qs=&amp;si=XXXXXXXXXX&amp;ss=sub&amp;st=tab&amp;trs=wtt&amp;searchfor=synovial+joint&amp;tpr=jrel3&amp;ots=1588700512480&amp;imgs=1p&amp;filter=on&amp;imgDetail=true</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4">
                  <a:extLst>
                    <a:ext uri="{A12FA001-AC4F-418D-AE19-62706E023703}">
                      <ahyp:hlinkClr val="tx"/>
                    </a:ext>
                  </a:extLst>
                </a:hlinkClick>
              </a:rPr>
              <a:t>https://www.istockphoto.com/vector/cartoon-glass-with-water-gm1190637194-337593324?irgwc=1&amp;esource=AFF_IS_IR_SP_ClipArtLogo.com_340407_&amp;asid=ClipArtLogo.com&amp;cid=IS&amp;utm_medium=affiliate_SP&amp;utm_source=ClipArtLogo.com&amp;utm_content=340407&amp;clickid=1Xc16vzKaxyOTPGwUx0Mo3YVUkizOIWW%3A3zmww0</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5">
                  <a:extLst>
                    <a:ext uri="{A12FA001-AC4F-418D-AE19-62706E023703}">
                      <ahyp:hlinkClr val="tx"/>
                    </a:ext>
                  </a:extLst>
                </a:hlinkClick>
              </a:rPr>
              <a:t>https://int.search.myway.com/search/AJimage.jhtml?&amp;n=7849f3f6&amp;p2=%5EY6%5Expv190%5ETTAB03%5ETT&amp;ptb=1CA02819-4072-4D3F-AD7F-7A4F55625703&amp;qs=&amp;si=XXXXXXXXXX&amp;ss=sub&amp;st=tab&amp;trs=wtt&amp;tpr=sbt&amp;enc=2&amp;searchfor=XSlUlZGZJLr4_faMCxL2MwPuofbX_Rfd0UwW26j6KZrHKTCJvwPEicFuytEV5u04UQot3UNnCMNfMtvI38PCmQT2uDh7hnItKsbNNvX1jQR84BFTydKvxA4V_XRmAwdGHs9HyPD2IsHLe1TSzs30nKf_yPpBYDycQ-WiRQnJSdcwgwbRz1mP3liegjvHA5LlnS0xxyrWhACLInKkf7at9zlPpeLNcNxTXVde3JlAbgxzsoVgStgWjZp6uWLqG_swTEQMYLHCb4784BsKWH8jT7KRKjuTpats11MRqWV8_K09y4HsL6krixCnWLkVgiLJUrNrPTgRUyd7TpRUjXMsoQ&amp;ts=1588727648947&amp;imgs=1p&amp;filter=on&amp;imgDetail=true</a:t>
            </a:r>
            <a:endParaRPr sz="900"/>
          </a:p>
          <a:p>
            <a:pPr indent="0" lvl="0" marL="0" rtl="0" algn="l">
              <a:lnSpc>
                <a:spcPct val="100000"/>
              </a:lnSpc>
              <a:spcBef>
                <a:spcPts val="1600"/>
              </a:spcBef>
              <a:spcAft>
                <a:spcPts val="0"/>
              </a:spcAft>
              <a:buNone/>
            </a:pPr>
            <a:r>
              <a:rPr lang="en" sz="900" u="sng">
                <a:solidFill>
                  <a:schemeClr val="accent5"/>
                </a:solidFill>
                <a:latin typeface="Arial"/>
                <a:ea typeface="Arial"/>
                <a:cs typeface="Arial"/>
                <a:sym typeface="Arial"/>
                <a:hlinkClick r:id="rId6">
                  <a:extLst>
                    <a:ext uri="{A12FA001-AC4F-418D-AE19-62706E023703}">
                      <ahyp:hlinkClr val="tx"/>
                    </a:ext>
                  </a:extLst>
                </a:hlinkClick>
              </a:rPr>
              <a:t>https://www.balletdancersguide.com/ballet-dancers-loosing-weight.html</a:t>
            </a:r>
            <a:endParaRPr sz="900"/>
          </a:p>
          <a:p>
            <a:pPr indent="0" lvl="0" marL="0" rtl="0" algn="l">
              <a:lnSpc>
                <a:spcPct val="100000"/>
              </a:lnSpc>
              <a:spcBef>
                <a:spcPts val="1600"/>
              </a:spcBef>
              <a:spcAft>
                <a:spcPts val="0"/>
              </a:spcAft>
              <a:buNone/>
            </a:pPr>
            <a:r>
              <a:rPr lang="en" sz="900" u="sng">
                <a:solidFill>
                  <a:schemeClr val="accent5"/>
                </a:solidFill>
                <a:latin typeface="Arial"/>
                <a:ea typeface="Arial"/>
                <a:cs typeface="Arial"/>
                <a:sym typeface="Arial"/>
                <a:hlinkClick r:id="rId7">
                  <a:extLst>
                    <a:ext uri="{A12FA001-AC4F-418D-AE19-62706E023703}">
                      <ahyp:hlinkClr val="tx"/>
                    </a:ext>
                  </a:extLst>
                </a:hlinkClick>
              </a:rPr>
              <a:t>https://www.dreamstime.com/stock-image-healthy-eating-funny-little-pair-dancers-made-orange-slices-image35924231</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8">
                  <a:extLst>
                    <a:ext uri="{A12FA001-AC4F-418D-AE19-62706E023703}">
                      <ahyp:hlinkClr val="tx"/>
                    </a:ext>
                  </a:extLst>
                </a:hlinkClick>
              </a:rPr>
              <a:t>https://www.dimensions.guide/element/ballet-male-dancers</a:t>
            </a:r>
            <a:endParaRPr sz="900"/>
          </a:p>
          <a:p>
            <a:pPr indent="0" lvl="0" marL="0" rtl="0" algn="l">
              <a:spcBef>
                <a:spcPts val="1600"/>
              </a:spcBef>
              <a:spcAft>
                <a:spcPts val="0"/>
              </a:spcAft>
              <a:buNone/>
            </a:pPr>
            <a:r>
              <a:rPr lang="en" sz="900" u="sng">
                <a:solidFill>
                  <a:schemeClr val="hlink"/>
                </a:solidFill>
                <a:latin typeface="Arial"/>
                <a:ea typeface="Arial"/>
                <a:cs typeface="Arial"/>
                <a:sym typeface="Arial"/>
                <a:hlinkClick r:id="rId9"/>
              </a:rPr>
              <a:t>https://twitter.com/spinalogy/status/759244714583396352</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10">
                  <a:extLst>
                    <a:ext uri="{A12FA001-AC4F-418D-AE19-62706E023703}">
                      <ahyp:hlinkClr val="tx"/>
                    </a:ext>
                  </a:extLst>
                </a:hlinkClick>
              </a:rPr>
              <a:t>https://www.youtube.com/watch?v=779HgCRhEJQ</a:t>
            </a:r>
            <a:endParaRPr sz="900"/>
          </a:p>
          <a:p>
            <a:pPr indent="0" lvl="0" marL="0" rtl="0" algn="l">
              <a:spcBef>
                <a:spcPts val="1600"/>
              </a:spcBef>
              <a:spcAft>
                <a:spcPts val="0"/>
              </a:spcAft>
              <a:buNone/>
            </a:pPr>
            <a:r>
              <a:rPr lang="en" sz="1100" u="sng">
                <a:solidFill>
                  <a:schemeClr val="hlink"/>
                </a:solidFill>
                <a:latin typeface="Arial"/>
                <a:ea typeface="Arial"/>
                <a:cs typeface="Arial"/>
                <a:sym typeface="Arial"/>
                <a:hlinkClick r:id="rId11"/>
              </a:rPr>
              <a:t>https://www.youtube.com/watch?v=PxCac1HzoJ8</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sz="1100">
              <a:latin typeface="Arial"/>
              <a:ea typeface="Arial"/>
              <a:cs typeface="Arial"/>
              <a:sym typeface="Arial"/>
            </a:endParaRPr>
          </a:p>
        </p:txBody>
      </p:sp>
    </p:spTree>
  </p:cSld>
  <p:clrMapOvr>
    <a:masterClrMapping/>
  </p:clrMapOvr>
  <mc:AlternateContent>
    <mc:Choice Requires="p14">
      <p:transition spd="slow" p14:dur="29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p26"/>
          <p:cNvSpPr txBox="1"/>
          <p:nvPr>
            <p:ph type="title"/>
          </p:nvPr>
        </p:nvSpPr>
        <p:spPr>
          <a:xfrm>
            <a:off x="490250" y="578475"/>
            <a:ext cx="4797900" cy="3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Prevention of Dance Injuries</a:t>
            </a:r>
            <a:endParaRPr/>
          </a:p>
        </p:txBody>
      </p:sp>
      <p:pic>
        <p:nvPicPr>
          <p:cNvPr id="139" name="Google Shape;139;p26"/>
          <p:cNvPicPr preferRelativeResize="0"/>
          <p:nvPr/>
        </p:nvPicPr>
        <p:blipFill>
          <a:blip r:embed="rId3">
            <a:alphaModFix/>
          </a:blip>
          <a:stretch>
            <a:fillRect/>
          </a:stretch>
        </p:blipFill>
        <p:spPr>
          <a:xfrm>
            <a:off x="4464300" y="2636850"/>
            <a:ext cx="4574525" cy="2399225"/>
          </a:xfrm>
          <a:prstGeom prst="rect">
            <a:avLst/>
          </a:prstGeom>
          <a:noFill/>
          <a:ln>
            <a:noFill/>
          </a:ln>
        </p:spPr>
      </p:pic>
      <p:pic>
        <p:nvPicPr>
          <p:cNvPr id="140" name="Google Shape;140;p26"/>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4000"/>
                                        <p:tgtEl>
                                          <p:spTgt spid="13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4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4"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1814275" y="0"/>
            <a:ext cx="6798525" cy="5143500"/>
          </a:xfrm>
          <a:prstGeom prst="rect">
            <a:avLst/>
          </a:prstGeom>
          <a:noFill/>
          <a:ln>
            <a:noFill/>
          </a:ln>
        </p:spPr>
      </p:pic>
      <p:pic>
        <p:nvPicPr>
          <p:cNvPr id="146" name="Google Shape;146;p27"/>
          <p:cNvPicPr preferRelativeResize="0"/>
          <p:nvPr/>
        </p:nvPicPr>
        <p:blipFill rotWithShape="1">
          <a:blip r:embed="rId4">
            <a:alphaModFix amt="74000"/>
          </a:blip>
          <a:srcRect b="0" l="4803" r="24873" t="0"/>
          <a:stretch/>
        </p:blipFill>
        <p:spPr>
          <a:xfrm>
            <a:off x="0" y="1853825"/>
            <a:ext cx="1904525" cy="3354450"/>
          </a:xfrm>
          <a:prstGeom prst="rect">
            <a:avLst/>
          </a:prstGeom>
          <a:noFill/>
          <a:ln>
            <a:noFill/>
          </a:ln>
        </p:spPr>
      </p:pic>
      <p:pic>
        <p:nvPicPr>
          <p:cNvPr id="147" name="Google Shape;147;p27"/>
          <p:cNvPicPr preferRelativeResize="0"/>
          <p:nvPr/>
        </p:nvPicPr>
        <p:blipFill rotWithShape="1">
          <a:blip r:embed="rId5">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4500"/>
                                        <p:tgtEl>
                                          <p:spTgt spid="146"/>
                                        </p:tgtEl>
                                      </p:cBhvr>
                                    </p:animEffect>
                                  </p:childTnLst>
                                </p:cTn>
                              </p:par>
                              <p:par>
                                <p:cTn fill="hold" nodeType="withEffect" presetClass="entr" presetID="2" presetSubtype="8">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4200"/>
                                        <p:tgtEl>
                                          <p:spTgt spid="14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8B8DF"/>
            </a:gs>
            <a:gs pos="100000">
              <a:srgbClr val="516DB4"/>
            </a:gs>
          </a:gsLst>
          <a:path path="circle">
            <a:fillToRect b="50%" l="50%" r="50%" t="50%"/>
          </a:path>
          <a:tileRect/>
        </a:gradFill>
      </p:bgPr>
    </p:bg>
    <p:spTree>
      <p:nvGrpSpPr>
        <p:cNvPr id="151" name="Shape 151"/>
        <p:cNvGrpSpPr/>
        <p:nvPr/>
      </p:nvGrpSpPr>
      <p:grpSpPr>
        <a:xfrm>
          <a:off x="0" y="0"/>
          <a:ext cx="0" cy="0"/>
          <a:chOff x="0" y="0"/>
          <a:chExt cx="0" cy="0"/>
        </a:xfrm>
      </p:grpSpPr>
      <p:sp>
        <p:nvSpPr>
          <p:cNvPr id="152" name="Google Shape;152;p28"/>
          <p:cNvSpPr txBox="1"/>
          <p:nvPr/>
        </p:nvSpPr>
        <p:spPr>
          <a:xfrm>
            <a:off x="4917850" y="628650"/>
            <a:ext cx="4005600" cy="24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F3CE3"/>
                </a:solidFill>
                <a:latin typeface="Roboto"/>
                <a:ea typeface="Roboto"/>
                <a:cs typeface="Roboto"/>
                <a:sym typeface="Roboto"/>
              </a:rPr>
              <a:t>Secondary Schools Dance Teachers </a:t>
            </a:r>
            <a:endParaRPr b="1" sz="3000">
              <a:solidFill>
                <a:srgbClr val="0F3CE3"/>
              </a:solidFill>
              <a:latin typeface="Roboto"/>
              <a:ea typeface="Roboto"/>
              <a:cs typeface="Roboto"/>
              <a:sym typeface="Roboto"/>
            </a:endParaRPr>
          </a:p>
          <a:p>
            <a:pPr indent="0" lvl="0" marL="0" rtl="0" algn="l">
              <a:spcBef>
                <a:spcPts val="0"/>
              </a:spcBef>
              <a:spcAft>
                <a:spcPts val="0"/>
              </a:spcAft>
              <a:buNone/>
            </a:pPr>
            <a:r>
              <a:rPr b="1" lang="en" sz="3000">
                <a:solidFill>
                  <a:srgbClr val="0F3CE3"/>
                </a:solidFill>
                <a:latin typeface="Roboto"/>
                <a:ea typeface="Roboto"/>
                <a:cs typeface="Roboto"/>
                <a:sym typeface="Roboto"/>
              </a:rPr>
              <a:t>NCSE Dance Workshop</a:t>
            </a:r>
            <a:endParaRPr b="1" sz="3000">
              <a:solidFill>
                <a:srgbClr val="0F3CE3"/>
              </a:solidFill>
              <a:latin typeface="Roboto"/>
              <a:ea typeface="Roboto"/>
              <a:cs typeface="Roboto"/>
              <a:sym typeface="Roboto"/>
            </a:endParaRPr>
          </a:p>
          <a:p>
            <a:pPr indent="0" lvl="0" marL="0" rtl="0" algn="l">
              <a:spcBef>
                <a:spcPts val="0"/>
              </a:spcBef>
              <a:spcAft>
                <a:spcPts val="0"/>
              </a:spcAft>
              <a:buNone/>
            </a:pPr>
            <a:r>
              <a:rPr b="1" lang="en" sz="3000">
                <a:solidFill>
                  <a:srgbClr val="0F3CE3"/>
                </a:solidFill>
                <a:latin typeface="Roboto"/>
                <a:ea typeface="Roboto"/>
                <a:cs typeface="Roboto"/>
                <a:sym typeface="Roboto"/>
              </a:rPr>
              <a:t>2018</a:t>
            </a:r>
            <a:endParaRPr b="1" sz="3000">
              <a:solidFill>
                <a:srgbClr val="0F3CE3"/>
              </a:solidFill>
              <a:latin typeface="Roboto"/>
              <a:ea typeface="Roboto"/>
              <a:cs typeface="Roboto"/>
              <a:sym typeface="Roboto"/>
            </a:endParaRPr>
          </a:p>
        </p:txBody>
      </p:sp>
      <p:sp>
        <p:nvSpPr>
          <p:cNvPr id="153" name="Google Shape;153;p28"/>
          <p:cNvSpPr txBox="1"/>
          <p:nvPr/>
        </p:nvSpPr>
        <p:spPr>
          <a:xfrm>
            <a:off x="1707250" y="3767575"/>
            <a:ext cx="6554400" cy="7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500">
                <a:solidFill>
                  <a:srgbClr val="F3F3F3"/>
                </a:solidFill>
                <a:latin typeface="Roboto"/>
                <a:ea typeface="Roboto"/>
                <a:cs typeface="Roboto"/>
                <a:sym typeface="Roboto"/>
              </a:rPr>
              <a:t>Warm-up session</a:t>
            </a:r>
            <a:endParaRPr b="1" i="1" sz="2500">
              <a:solidFill>
                <a:srgbClr val="F3F3F3"/>
              </a:solidFill>
              <a:latin typeface="Roboto"/>
              <a:ea typeface="Roboto"/>
              <a:cs typeface="Roboto"/>
              <a:sym typeface="Roboto"/>
            </a:endParaRPr>
          </a:p>
        </p:txBody>
      </p:sp>
      <p:pic>
        <p:nvPicPr>
          <p:cNvPr id="154" name="Google Shape;154;p28"/>
          <p:cNvPicPr preferRelativeResize="0"/>
          <p:nvPr/>
        </p:nvPicPr>
        <p:blipFill rotWithShape="1">
          <a:blip r:embed="rId3">
            <a:alphaModFix amt="3000"/>
          </a:blip>
          <a:srcRect b="83534" l="0" r="0" t="6150"/>
          <a:stretch/>
        </p:blipFill>
        <p:spPr>
          <a:xfrm rot="1671761">
            <a:off x="-224310" y="2271410"/>
            <a:ext cx="9629294" cy="958876"/>
          </a:xfrm>
          <a:prstGeom prst="rect">
            <a:avLst/>
          </a:prstGeom>
          <a:noFill/>
          <a:ln>
            <a:noFill/>
          </a:ln>
        </p:spPr>
      </p:pic>
      <p:pic>
        <p:nvPicPr>
          <p:cNvPr id="155" name="Google Shape;155;p28" title="20180508_095130.mp4">
            <a:hlinkClick r:id="rId4"/>
          </p:cNvPr>
          <p:cNvPicPr preferRelativeResize="0"/>
          <p:nvPr/>
        </p:nvPicPr>
        <p:blipFill>
          <a:blip r:embed="rId5">
            <a:alphaModFix/>
          </a:blip>
          <a:stretch>
            <a:fillRect/>
          </a:stretch>
        </p:blipFill>
        <p:spPr>
          <a:xfrm>
            <a:off x="0" y="0"/>
            <a:ext cx="4572000" cy="3429000"/>
          </a:xfrm>
          <a:prstGeom prst="rect">
            <a:avLst/>
          </a:prstGeom>
          <a:noFill/>
          <a:ln>
            <a:noFill/>
          </a:ln>
        </p:spPr>
      </p:pic>
    </p:spTree>
  </p:cSld>
  <p:clrMapOvr>
    <a:masterClrMapping/>
  </p:clrMapOvr>
  <mc:AlternateContent>
    <mc:Choice Requires="p14">
      <p:transition spd="slow" p14:dur="29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500"/>
                                        <p:tgtEl>
                                          <p:spTgt spid="15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4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159" name="Shape 159"/>
        <p:cNvGrpSpPr/>
        <p:nvPr/>
      </p:nvGrpSpPr>
      <p:grpSpPr>
        <a:xfrm>
          <a:off x="0" y="0"/>
          <a:ext cx="0" cy="0"/>
          <a:chOff x="0" y="0"/>
          <a:chExt cx="0" cy="0"/>
        </a:xfrm>
      </p:grpSpPr>
      <p:sp>
        <p:nvSpPr>
          <p:cNvPr id="160" name="Google Shape;160;p29"/>
          <p:cNvSpPr txBox="1"/>
          <p:nvPr>
            <p:ph type="title"/>
          </p:nvPr>
        </p:nvSpPr>
        <p:spPr>
          <a:xfrm>
            <a:off x="322525" y="433497"/>
            <a:ext cx="8222100" cy="8388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 sz="3600">
                <a:solidFill>
                  <a:srgbClr val="F3F3F3"/>
                </a:solidFill>
              </a:rPr>
              <a:t>Warm ups</a:t>
            </a:r>
            <a:endParaRPr sz="3600"/>
          </a:p>
        </p:txBody>
      </p:sp>
      <p:sp>
        <p:nvSpPr>
          <p:cNvPr id="161" name="Google Shape;161;p29"/>
          <p:cNvSpPr txBox="1"/>
          <p:nvPr/>
        </p:nvSpPr>
        <p:spPr>
          <a:xfrm>
            <a:off x="590750" y="1405075"/>
            <a:ext cx="7337400" cy="288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solidFill>
                  <a:srgbClr val="F3F3F3"/>
                </a:solidFill>
                <a:latin typeface="Roboto"/>
                <a:ea typeface="Roboto"/>
                <a:cs typeface="Roboto"/>
                <a:sym typeface="Roboto"/>
              </a:rPr>
              <a:t>Warming up increases the dancer’s blood supply to muscles and raises their temperature. This makes the dancer more flexible and less prone to injuries.</a:t>
            </a:r>
            <a:endParaRPr sz="1800">
              <a:solidFill>
                <a:srgbClr val="F3F3F3"/>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rgbClr val="F3F3F3"/>
                </a:solidFill>
                <a:latin typeface="Roboto"/>
                <a:ea typeface="Roboto"/>
                <a:cs typeface="Roboto"/>
                <a:sym typeface="Roboto"/>
              </a:rPr>
              <a:t>A ‘Warm up’ should incorporate the entire body and should result in increased heart rate and blood flow, but should not cause gasping or breathlessness. Light stretching should also be included.</a:t>
            </a:r>
            <a:endParaRPr sz="1800">
              <a:solidFill>
                <a:srgbClr val="F3F3F3"/>
              </a:solidFill>
              <a:latin typeface="Roboto"/>
              <a:ea typeface="Roboto"/>
              <a:cs typeface="Roboto"/>
              <a:sym typeface="Roboto"/>
            </a:endParaRPr>
          </a:p>
          <a:p>
            <a:pPr indent="0" lvl="0" marL="0" rtl="0" algn="ctr">
              <a:lnSpc>
                <a:spcPct val="115000"/>
              </a:lnSpc>
              <a:spcBef>
                <a:spcPts val="1200"/>
              </a:spcBef>
              <a:spcAft>
                <a:spcPts val="1200"/>
              </a:spcAft>
              <a:buNone/>
            </a:pPr>
            <a:r>
              <a:rPr b="1" lang="en" sz="1800" u="sng">
                <a:solidFill>
                  <a:srgbClr val="F3F3F3"/>
                </a:solidFill>
                <a:latin typeface="Roboto"/>
                <a:ea typeface="Roboto"/>
                <a:cs typeface="Roboto"/>
                <a:sym typeface="Roboto"/>
              </a:rPr>
              <a:t> </a:t>
            </a:r>
            <a:endParaRPr b="1" sz="1800" u="sng">
              <a:solidFill>
                <a:srgbClr val="F3F3F3"/>
              </a:solidFill>
              <a:latin typeface="Roboto"/>
              <a:ea typeface="Roboto"/>
              <a:cs typeface="Roboto"/>
              <a:sym typeface="Roboto"/>
            </a:endParaRPr>
          </a:p>
        </p:txBody>
      </p:sp>
      <p:pic>
        <p:nvPicPr>
          <p:cNvPr id="162" name="Google Shape;162;p29"/>
          <p:cNvPicPr preferRelativeResize="0"/>
          <p:nvPr/>
        </p:nvPicPr>
        <p:blipFill rotWithShape="1">
          <a:blip r:embed="rId3">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3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4600"/>
                                        <p:tgtEl>
                                          <p:spTgt spid="161">
                                            <p:txEl>
                                              <p:pRg end="0" st="0"/>
                                            </p:txEl>
                                          </p:spTgt>
                                        </p:tgtEl>
                                      </p:cBhvr>
                                    </p:animEffect>
                                  </p:childTnLst>
                                </p:cTn>
                              </p:par>
                            </p:childTnLst>
                          </p:cTn>
                        </p:par>
                        <p:par>
                          <p:cTn fill="hold">
                            <p:stCondLst>
                              <p:cond delay="4600"/>
                            </p:stCondLst>
                            <p:childTnLst>
                              <p:par>
                                <p:cTn fill="hold" nodeType="after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4600"/>
                                        <p:tgtEl>
                                          <p:spTgt spid="161">
                                            <p:txEl>
                                              <p:pRg end="1" st="1"/>
                                            </p:txEl>
                                          </p:spTgt>
                                        </p:tgtEl>
                                      </p:cBhvr>
                                    </p:animEffect>
                                  </p:childTnLst>
                                </p:cTn>
                              </p:par>
                            </p:childTnLst>
                          </p:cTn>
                        </p:par>
                        <p:par>
                          <p:cTn fill="hold">
                            <p:stCondLst>
                              <p:cond delay="9200"/>
                            </p:stCondLst>
                            <p:childTnLst>
                              <p:par>
                                <p:cTn fill="hold" nodeType="after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4600"/>
                                        <p:tgtEl>
                                          <p:spTgt spid="16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166" name="Shape 166"/>
        <p:cNvGrpSpPr/>
        <p:nvPr/>
      </p:nvGrpSpPr>
      <p:grpSpPr>
        <a:xfrm>
          <a:off x="0" y="0"/>
          <a:ext cx="0" cy="0"/>
          <a:chOff x="0" y="0"/>
          <a:chExt cx="0" cy="0"/>
        </a:xfrm>
      </p:grpSpPr>
      <p:sp>
        <p:nvSpPr>
          <p:cNvPr id="167" name="Google Shape;167;p30"/>
          <p:cNvSpPr txBox="1"/>
          <p:nvPr>
            <p:ph type="title"/>
          </p:nvPr>
        </p:nvSpPr>
        <p:spPr>
          <a:xfrm>
            <a:off x="309450" y="380972"/>
            <a:ext cx="82221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The Importance of Warming up</a:t>
            </a:r>
            <a:endParaRPr sz="3600"/>
          </a:p>
        </p:txBody>
      </p:sp>
      <p:pic>
        <p:nvPicPr>
          <p:cNvPr id="168" name="Google Shape;168;p30"/>
          <p:cNvPicPr preferRelativeResize="0"/>
          <p:nvPr/>
        </p:nvPicPr>
        <p:blipFill rotWithShape="1">
          <a:blip r:embed="rId3">
            <a:alphaModFix amt="3000"/>
          </a:blip>
          <a:srcRect b="83534" l="0" r="0" t="6150"/>
          <a:stretch/>
        </p:blipFill>
        <p:spPr>
          <a:xfrm rot="1671762">
            <a:off x="-521071" y="2092312"/>
            <a:ext cx="10014390" cy="958876"/>
          </a:xfrm>
          <a:prstGeom prst="rect">
            <a:avLst/>
          </a:prstGeom>
          <a:noFill/>
          <a:ln>
            <a:noFill/>
          </a:ln>
        </p:spPr>
      </p:pic>
      <p:sp>
        <p:nvSpPr>
          <p:cNvPr id="169" name="Google Shape;169;p30"/>
          <p:cNvSpPr txBox="1"/>
          <p:nvPr/>
        </p:nvSpPr>
        <p:spPr>
          <a:xfrm>
            <a:off x="817425" y="1444475"/>
            <a:ext cx="7337400" cy="322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700">
                <a:solidFill>
                  <a:srgbClr val="F3F3F3"/>
                </a:solidFill>
                <a:latin typeface="Roboto"/>
                <a:ea typeface="Roboto"/>
                <a:cs typeface="Roboto"/>
                <a:sym typeface="Roboto"/>
              </a:rPr>
              <a:t>1)    Prepares the muscles for the following activity.</a:t>
            </a:r>
            <a:endParaRPr sz="1700">
              <a:solidFill>
                <a:srgbClr val="F3F3F3"/>
              </a:solidFill>
              <a:latin typeface="Roboto"/>
              <a:ea typeface="Roboto"/>
              <a:cs typeface="Roboto"/>
              <a:sym typeface="Roboto"/>
            </a:endParaRPr>
          </a:p>
          <a:p>
            <a:pPr indent="0" lvl="0" marL="0" rtl="0" algn="l">
              <a:lnSpc>
                <a:spcPct val="115000"/>
              </a:lnSpc>
              <a:spcBef>
                <a:spcPts val="1200"/>
              </a:spcBef>
              <a:spcAft>
                <a:spcPts val="0"/>
              </a:spcAft>
              <a:buNone/>
            </a:pPr>
            <a:r>
              <a:rPr lang="en" sz="1700">
                <a:solidFill>
                  <a:srgbClr val="F3F3F3"/>
                </a:solidFill>
                <a:latin typeface="Roboto"/>
                <a:ea typeface="Roboto"/>
                <a:cs typeface="Roboto"/>
                <a:sym typeface="Roboto"/>
              </a:rPr>
              <a:t>2)    Prepares the cardio-vascular system for vigorous activity.</a:t>
            </a:r>
            <a:endParaRPr sz="1700">
              <a:solidFill>
                <a:srgbClr val="F3F3F3"/>
              </a:solidFill>
              <a:latin typeface="Roboto"/>
              <a:ea typeface="Roboto"/>
              <a:cs typeface="Roboto"/>
              <a:sym typeface="Roboto"/>
            </a:endParaRPr>
          </a:p>
          <a:p>
            <a:pPr indent="0" lvl="0" marL="0" rtl="0" algn="l">
              <a:lnSpc>
                <a:spcPct val="115000"/>
              </a:lnSpc>
              <a:spcBef>
                <a:spcPts val="1200"/>
              </a:spcBef>
              <a:spcAft>
                <a:spcPts val="0"/>
              </a:spcAft>
              <a:buNone/>
            </a:pPr>
            <a:r>
              <a:rPr lang="en" sz="1700">
                <a:solidFill>
                  <a:srgbClr val="F3F3F3"/>
                </a:solidFill>
                <a:latin typeface="Roboto"/>
                <a:ea typeface="Roboto"/>
                <a:cs typeface="Roboto"/>
                <a:sym typeface="Roboto"/>
              </a:rPr>
              <a:t>3)    Prepares the joints by warming the synovial fluid.</a:t>
            </a:r>
            <a:endParaRPr sz="1700">
              <a:solidFill>
                <a:srgbClr val="F3F3F3"/>
              </a:solidFill>
              <a:latin typeface="Roboto"/>
              <a:ea typeface="Roboto"/>
              <a:cs typeface="Roboto"/>
              <a:sym typeface="Roboto"/>
            </a:endParaRPr>
          </a:p>
          <a:p>
            <a:pPr indent="0" lvl="0" marL="0" rtl="0" algn="l">
              <a:lnSpc>
                <a:spcPct val="115000"/>
              </a:lnSpc>
              <a:spcBef>
                <a:spcPts val="1200"/>
              </a:spcBef>
              <a:spcAft>
                <a:spcPts val="0"/>
              </a:spcAft>
              <a:buNone/>
            </a:pPr>
            <a:r>
              <a:rPr lang="en" sz="1700">
                <a:solidFill>
                  <a:srgbClr val="F3F3F3"/>
                </a:solidFill>
                <a:latin typeface="Roboto"/>
                <a:ea typeface="Roboto"/>
                <a:cs typeface="Roboto"/>
                <a:sym typeface="Roboto"/>
              </a:rPr>
              <a:t>4)    Prepares the individual psychologically.</a:t>
            </a:r>
            <a:endParaRPr sz="1700">
              <a:solidFill>
                <a:srgbClr val="F3F3F3"/>
              </a:solidFill>
              <a:latin typeface="Roboto"/>
              <a:ea typeface="Roboto"/>
              <a:cs typeface="Roboto"/>
              <a:sym typeface="Roboto"/>
            </a:endParaRPr>
          </a:p>
          <a:p>
            <a:pPr indent="0" lvl="0" marL="228600" rtl="0" algn="l">
              <a:lnSpc>
                <a:spcPct val="115000"/>
              </a:lnSpc>
              <a:spcBef>
                <a:spcPts val="1200"/>
              </a:spcBef>
              <a:spcAft>
                <a:spcPts val="1200"/>
              </a:spcAft>
              <a:buNone/>
            </a:pPr>
            <a:r>
              <a:rPr lang="en" sz="1700">
                <a:solidFill>
                  <a:srgbClr val="F3F3F3"/>
                </a:solidFill>
                <a:latin typeface="Roboto"/>
                <a:ea typeface="Roboto"/>
                <a:cs typeface="Roboto"/>
                <a:sym typeface="Roboto"/>
              </a:rPr>
              <a:t>                                                             </a:t>
            </a:r>
            <a:r>
              <a:rPr lang="en" sz="1600">
                <a:solidFill>
                  <a:srgbClr val="F3F3F3"/>
                </a:solidFill>
                <a:latin typeface="Roboto"/>
                <a:ea typeface="Roboto"/>
                <a:cs typeface="Roboto"/>
                <a:sym typeface="Roboto"/>
              </a:rPr>
              <a:t>                                      </a:t>
            </a:r>
            <a:r>
              <a:rPr lang="en"/>
              <a:t>  </a:t>
            </a:r>
            <a:endParaRPr/>
          </a:p>
        </p:txBody>
      </p:sp>
    </p:spTree>
  </p:cSld>
  <p:clrMapOvr>
    <a:masterClrMapping/>
  </p:clrMapOvr>
  <mc:AlternateContent>
    <mc:Choice Requires="p14">
      <p:transition spd="slow" p14:dur="3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 calcmode="lin" valueType="num">
                                      <p:cBhvr additive="base">
                                        <p:cTn dur="3700"/>
                                        <p:tgtEl>
                                          <p:spTgt spid="169">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3700"/>
                            </p:stCondLst>
                            <p:childTnLst>
                              <p:par>
                                <p:cTn fill="hold" nodeType="afterEffect" presetClass="entr" presetID="2" presetSubtype="4">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 calcmode="lin" valueType="num">
                                      <p:cBhvr additive="base">
                                        <p:cTn dur="3700"/>
                                        <p:tgtEl>
                                          <p:spTgt spid="169">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7400"/>
                            </p:stCondLst>
                            <p:childTnLst>
                              <p:par>
                                <p:cTn fill="hold" nodeType="afterEffect" presetClass="entr" presetID="2" presetSubtype="4">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 calcmode="lin" valueType="num">
                                      <p:cBhvr additive="base">
                                        <p:cTn dur="3700"/>
                                        <p:tgtEl>
                                          <p:spTgt spid="169">
                                            <p:txEl>
                                              <p:pRg end="2" st="2"/>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1100"/>
                            </p:stCondLst>
                            <p:childTnLst>
                              <p:par>
                                <p:cTn fill="hold" nodeType="afterEffect" presetClass="entr" presetID="2" presetSubtype="4">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 calcmode="lin" valueType="num">
                                      <p:cBhvr additive="base">
                                        <p:cTn dur="3700"/>
                                        <p:tgtEl>
                                          <p:spTgt spid="169">
                                            <p:txEl>
                                              <p:pRg end="3" st="3"/>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4800"/>
                            </p:stCondLst>
                            <p:childTnLst>
                              <p:par>
                                <p:cTn fill="hold" nodeType="afterEffect" presetClass="entr" presetID="2" presetSubtype="4">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 calcmode="lin" valueType="num">
                                      <p:cBhvr additive="base">
                                        <p:cTn dur="3700"/>
                                        <p:tgtEl>
                                          <p:spTgt spid="16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8B8DF"/>
            </a:gs>
            <a:gs pos="100000">
              <a:srgbClr val="516DB4"/>
            </a:gs>
          </a:gsLst>
          <a:path path="circle">
            <a:fillToRect b="50%" l="50%" r="50%" t="50%"/>
          </a:path>
          <a:tileRect/>
        </a:gradFill>
      </p:bgPr>
    </p:bg>
    <p:spTree>
      <p:nvGrpSpPr>
        <p:cNvPr id="173" name="Shape 173"/>
        <p:cNvGrpSpPr/>
        <p:nvPr/>
      </p:nvGrpSpPr>
      <p:grpSpPr>
        <a:xfrm>
          <a:off x="0" y="0"/>
          <a:ext cx="0" cy="0"/>
          <a:chOff x="0" y="0"/>
          <a:chExt cx="0" cy="0"/>
        </a:xfrm>
      </p:grpSpPr>
      <p:pic>
        <p:nvPicPr>
          <p:cNvPr id="174" name="Google Shape;174;p31"/>
          <p:cNvPicPr preferRelativeResize="0"/>
          <p:nvPr/>
        </p:nvPicPr>
        <p:blipFill>
          <a:blip r:embed="rId3">
            <a:alphaModFix/>
          </a:blip>
          <a:stretch>
            <a:fillRect/>
          </a:stretch>
        </p:blipFill>
        <p:spPr>
          <a:xfrm>
            <a:off x="0" y="0"/>
            <a:ext cx="6350976" cy="5143500"/>
          </a:xfrm>
          <a:prstGeom prst="rect">
            <a:avLst/>
          </a:prstGeom>
          <a:noFill/>
          <a:ln>
            <a:noFill/>
          </a:ln>
        </p:spPr>
      </p:pic>
      <p:pic>
        <p:nvPicPr>
          <p:cNvPr id="175" name="Google Shape;175;p31"/>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28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179" name="Shape 179"/>
        <p:cNvGrpSpPr/>
        <p:nvPr/>
      </p:nvGrpSpPr>
      <p:grpSpPr>
        <a:xfrm>
          <a:off x="0" y="0"/>
          <a:ext cx="0" cy="0"/>
          <a:chOff x="0" y="0"/>
          <a:chExt cx="0" cy="0"/>
        </a:xfrm>
      </p:grpSpPr>
      <p:sp>
        <p:nvSpPr>
          <p:cNvPr id="180" name="Google Shape;180;p32"/>
          <p:cNvSpPr txBox="1"/>
          <p:nvPr>
            <p:ph type="ctrTitle"/>
          </p:nvPr>
        </p:nvSpPr>
        <p:spPr>
          <a:xfrm>
            <a:off x="256950" y="318775"/>
            <a:ext cx="61335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Cool Down</a:t>
            </a:r>
            <a:endParaRPr/>
          </a:p>
        </p:txBody>
      </p:sp>
      <p:sp>
        <p:nvSpPr>
          <p:cNvPr id="181" name="Google Shape;181;p32"/>
          <p:cNvSpPr txBox="1"/>
          <p:nvPr>
            <p:ph idx="1" type="subTitle"/>
          </p:nvPr>
        </p:nvSpPr>
        <p:spPr>
          <a:xfrm>
            <a:off x="748225" y="1525050"/>
            <a:ext cx="7360800" cy="2950500"/>
          </a:xfrm>
          <a:prstGeom prst="rect">
            <a:avLst/>
          </a:prstGeom>
        </p:spPr>
        <p:txBody>
          <a:bodyPr anchorCtr="0" anchor="t" bIns="91425" lIns="91425" spcFirstLastPara="1" rIns="91425" wrap="square" tIns="91425">
            <a:noAutofit/>
          </a:bodyPr>
          <a:lstStyle/>
          <a:p>
            <a:pPr indent="0" lvl="0" marL="228600" rtl="0" algn="l">
              <a:lnSpc>
                <a:spcPct val="115000"/>
              </a:lnSpc>
              <a:spcBef>
                <a:spcPts val="1200"/>
              </a:spcBef>
              <a:spcAft>
                <a:spcPts val="0"/>
              </a:spcAft>
              <a:buNone/>
            </a:pPr>
            <a:r>
              <a:rPr lang="en" sz="1800">
                <a:solidFill>
                  <a:srgbClr val="F3F3F3"/>
                </a:solidFill>
              </a:rPr>
              <a:t>All physical activity sessions should end in a cool down (warm down) and is as important as the warm up.  It is advised not to go from hard exercise to rest.  Pace of activity should slowly decrease. Stretching is also recommended.</a:t>
            </a:r>
            <a:endParaRPr sz="1800">
              <a:solidFill>
                <a:srgbClr val="F3F3F3"/>
              </a:solidFill>
            </a:endParaRPr>
          </a:p>
          <a:p>
            <a:pPr indent="0" lvl="0" marL="228600" rtl="0" algn="l">
              <a:lnSpc>
                <a:spcPct val="115000"/>
              </a:lnSpc>
              <a:spcBef>
                <a:spcPts val="1200"/>
              </a:spcBef>
              <a:spcAft>
                <a:spcPts val="0"/>
              </a:spcAft>
              <a:buNone/>
            </a:pPr>
            <a:r>
              <a:rPr lang="en" sz="1800">
                <a:solidFill>
                  <a:srgbClr val="F3F3F3"/>
                </a:solidFill>
              </a:rPr>
              <a:t> </a:t>
            </a:r>
            <a:endParaRPr sz="1800">
              <a:solidFill>
                <a:srgbClr val="F3F3F3"/>
              </a:solidFill>
            </a:endParaRPr>
          </a:p>
          <a:p>
            <a:pPr indent="0" lvl="0" marL="0" rtl="0" algn="l">
              <a:spcBef>
                <a:spcPts val="1200"/>
              </a:spcBef>
              <a:spcAft>
                <a:spcPts val="0"/>
              </a:spcAft>
              <a:buNone/>
            </a:pPr>
            <a:r>
              <a:t/>
            </a:r>
            <a:endParaRPr sz="1800">
              <a:solidFill>
                <a:srgbClr val="F3F3F3"/>
              </a:solidFill>
            </a:endParaRPr>
          </a:p>
        </p:txBody>
      </p:sp>
      <p:pic>
        <p:nvPicPr>
          <p:cNvPr id="182" name="Google Shape;182;p32"/>
          <p:cNvPicPr preferRelativeResize="0"/>
          <p:nvPr/>
        </p:nvPicPr>
        <p:blipFill rotWithShape="1">
          <a:blip r:embed="rId3">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3000"/>
                                        <p:tgtEl>
                                          <p:spTgt spid="180"/>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mph" presetID="8" presetSubtype="0">
                                  <p:stCondLst>
                                    <p:cond delay="0"/>
                                  </p:stCondLst>
                                  <p:childTnLst>
                                    <p:animRot by="-21600000">
                                      <p:cBhvr>
                                        <p:cTn dur="1000" fill="hold"/>
                                        <p:tgtEl>
                                          <p:spTgt spid="181">
                                            <p:txEl>
                                              <p:pRg end="0" st="0"/>
                                            </p:txEl>
                                          </p:spTgt>
                                        </p:tgtEl>
                                        <p:attrNameLst>
                                          <p:attrName>r</p:attrName>
                                        </p:attrNameLst>
                                      </p:cBhvr>
                                    </p:animRot>
                                  </p:childTnLst>
                                </p:cTn>
                              </p:par>
                            </p:childTnLst>
                          </p:cTn>
                        </p:par>
                        <p:par>
                          <p:cTn fill="hold">
                            <p:stCondLst>
                              <p:cond delay="4000"/>
                            </p:stCondLst>
                            <p:childTnLst>
                              <p:par>
                                <p:cTn fill="hold" nodeType="afterEffect" presetClass="emph" presetID="8" presetSubtype="0">
                                  <p:stCondLst>
                                    <p:cond delay="0"/>
                                  </p:stCondLst>
                                  <p:childTnLst>
                                    <p:animRot by="-21600000">
                                      <p:cBhvr>
                                        <p:cTn dur="1000" fill="hold"/>
                                        <p:tgtEl>
                                          <p:spTgt spid="181">
                                            <p:txEl>
                                              <p:pRg end="1" st="1"/>
                                            </p:txEl>
                                          </p:spTgt>
                                        </p:tgtEl>
                                        <p:attrNameLst>
                                          <p:attrName>r</p:attrName>
                                        </p:attrNameLst>
                                      </p:cBhvr>
                                    </p:animRot>
                                  </p:childTnLst>
                                </p:cTn>
                              </p:par>
                            </p:childTnLst>
                          </p:cTn>
                        </p:par>
                        <p:par>
                          <p:cTn fill="hold">
                            <p:stCondLst>
                              <p:cond delay="5000"/>
                            </p:stCondLst>
                            <p:childTnLst>
                              <p:par>
                                <p:cTn fill="hold" nodeType="afterEffect" presetClass="emph" presetID="8" presetSubtype="0">
                                  <p:stCondLst>
                                    <p:cond delay="0"/>
                                  </p:stCondLst>
                                  <p:childTnLst>
                                    <p:animRot by="-21600000">
                                      <p:cBhvr>
                                        <p:cTn dur="1000" fill="hold"/>
                                        <p:tgtEl>
                                          <p:spTgt spid="181">
                                            <p:txEl>
                                              <p:pRg end="2" st="2"/>
                                            </p:txEl>
                                          </p:spTgt>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186" name="Shape 186"/>
        <p:cNvGrpSpPr/>
        <p:nvPr/>
      </p:nvGrpSpPr>
      <p:grpSpPr>
        <a:xfrm>
          <a:off x="0" y="0"/>
          <a:ext cx="0" cy="0"/>
          <a:chOff x="0" y="0"/>
          <a:chExt cx="0" cy="0"/>
        </a:xfrm>
      </p:grpSpPr>
      <p:sp>
        <p:nvSpPr>
          <p:cNvPr id="187" name="Google Shape;187;p33"/>
          <p:cNvSpPr txBox="1"/>
          <p:nvPr>
            <p:ph type="ctrTitle"/>
          </p:nvPr>
        </p:nvSpPr>
        <p:spPr>
          <a:xfrm>
            <a:off x="138875" y="358150"/>
            <a:ext cx="69963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The Importance of Cooling Down</a:t>
            </a:r>
            <a:endParaRPr sz="3600"/>
          </a:p>
        </p:txBody>
      </p:sp>
      <p:pic>
        <p:nvPicPr>
          <p:cNvPr id="188" name="Google Shape;188;p33"/>
          <p:cNvPicPr preferRelativeResize="0"/>
          <p:nvPr/>
        </p:nvPicPr>
        <p:blipFill rotWithShape="1">
          <a:blip r:embed="rId3">
            <a:alphaModFix amt="3000"/>
          </a:blip>
          <a:srcRect b="83534" l="0" r="0" t="6150"/>
          <a:stretch/>
        </p:blipFill>
        <p:spPr>
          <a:xfrm rot="1671762">
            <a:off x="-632056" y="2092310"/>
            <a:ext cx="10173960" cy="958876"/>
          </a:xfrm>
          <a:prstGeom prst="rect">
            <a:avLst/>
          </a:prstGeom>
          <a:noFill/>
          <a:ln>
            <a:noFill/>
          </a:ln>
        </p:spPr>
      </p:pic>
      <p:sp>
        <p:nvSpPr>
          <p:cNvPr id="189" name="Google Shape;189;p33"/>
          <p:cNvSpPr txBox="1"/>
          <p:nvPr>
            <p:ph idx="1" type="subTitle"/>
          </p:nvPr>
        </p:nvSpPr>
        <p:spPr>
          <a:xfrm>
            <a:off x="617025" y="1575700"/>
            <a:ext cx="7675800" cy="29784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sz="1800">
                <a:solidFill>
                  <a:srgbClr val="F3F3F3"/>
                </a:solidFill>
              </a:rPr>
              <a:t>1)    Removes Carbon dioxide, lactic acid and other waste products which have built up in the body.</a:t>
            </a:r>
            <a:endParaRPr sz="1800">
              <a:solidFill>
                <a:srgbClr val="F3F3F3"/>
              </a:solidFill>
            </a:endParaRPr>
          </a:p>
          <a:p>
            <a:pPr indent="0" lvl="0" marL="457200" rtl="0" algn="l">
              <a:lnSpc>
                <a:spcPct val="115000"/>
              </a:lnSpc>
              <a:spcBef>
                <a:spcPts val="1200"/>
              </a:spcBef>
              <a:spcAft>
                <a:spcPts val="0"/>
              </a:spcAft>
              <a:buNone/>
            </a:pPr>
            <a:r>
              <a:rPr lang="en" sz="1800">
                <a:solidFill>
                  <a:srgbClr val="F3F3F3"/>
                </a:solidFill>
              </a:rPr>
              <a:t>2)    Continues blood circulation in the skeletal muscles - prevents pooling i.e. the rapid lowering of blood pressure which can lead to dizziness, fainting or collapse.</a:t>
            </a:r>
            <a:endParaRPr sz="1800">
              <a:solidFill>
                <a:srgbClr val="F3F3F3"/>
              </a:solidFill>
            </a:endParaRPr>
          </a:p>
          <a:p>
            <a:pPr indent="0" lvl="0" marL="457200" rtl="0" algn="l">
              <a:lnSpc>
                <a:spcPct val="115000"/>
              </a:lnSpc>
              <a:spcBef>
                <a:spcPts val="1200"/>
              </a:spcBef>
              <a:spcAft>
                <a:spcPts val="0"/>
              </a:spcAft>
              <a:buNone/>
            </a:pPr>
            <a:r>
              <a:rPr lang="en" sz="1800">
                <a:solidFill>
                  <a:srgbClr val="F3F3F3"/>
                </a:solidFill>
              </a:rPr>
              <a:t>3)    Increases flexibility</a:t>
            </a:r>
            <a:endParaRPr sz="1800">
              <a:solidFill>
                <a:srgbClr val="F3F3F3"/>
              </a:solidFill>
            </a:endParaRPr>
          </a:p>
          <a:p>
            <a:pPr indent="0" lvl="0" marL="0" rtl="0" algn="l">
              <a:spcBef>
                <a:spcPts val="12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3700" fill="hold"/>
                                        <p:tgtEl>
                                          <p:spTgt spid="187">
                                            <p:txEl>
                                              <p:pRg end="0" st="0"/>
                                            </p:txEl>
                                          </p:spTgt>
                                        </p:tgtEl>
                                        <p:attrNameLst>
                                          <p:attrName>r</p:attrName>
                                        </p:attrNameLst>
                                      </p:cBhvr>
                                    </p:animRot>
                                  </p:childTnLst>
                                </p:cTn>
                              </p:par>
                            </p:childTnLst>
                          </p:cTn>
                        </p:par>
                        <p:par>
                          <p:cTn fill="hold">
                            <p:stCondLst>
                              <p:cond delay="3700"/>
                            </p:stCondLst>
                            <p:childTnLst>
                              <p:par>
                                <p:cTn fill="hold" nodeType="afterEffect" presetClass="entr" presetID="2" presetSubtype="2">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 calcmode="lin" valueType="num">
                                      <p:cBhvr additive="base">
                                        <p:cTn dur="3400"/>
                                        <p:tgtEl>
                                          <p:spTgt spid="18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7100"/>
                            </p:stCondLst>
                            <p:childTnLst>
                              <p:par>
                                <p:cTn fill="hold" nodeType="afterEffect" presetClass="entr" presetID="2" presetSubtype="2">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 calcmode="lin" valueType="num">
                                      <p:cBhvr additive="base">
                                        <p:cTn dur="3400"/>
                                        <p:tgtEl>
                                          <p:spTgt spid="189">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500"/>
                            </p:stCondLst>
                            <p:childTnLst>
                              <p:par>
                                <p:cTn fill="hold" nodeType="afterEffect" presetClass="entr" presetID="2" presetSubtype="2">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 calcmode="lin" valueType="num">
                                      <p:cBhvr additive="base">
                                        <p:cTn dur="3400"/>
                                        <p:tgtEl>
                                          <p:spTgt spid="189">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900"/>
                            </p:stCondLst>
                            <p:childTnLst>
                              <p:par>
                                <p:cTn fill="hold" nodeType="afterEffect" presetClass="entr" presetID="2" presetSubtype="2">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 calcmode="lin" valueType="num">
                                      <p:cBhvr additive="base">
                                        <p:cTn dur="3400"/>
                                        <p:tgtEl>
                                          <p:spTgt spid="18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