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0" r:id="rId4"/>
    <p:sldId id="257" r:id="rId5"/>
    <p:sldId id="258" r:id="rId6"/>
    <p:sldId id="260" r:id="rId7"/>
    <p:sldId id="259" r:id="rId8"/>
    <p:sldId id="263" r:id="rId9"/>
    <p:sldId id="261" r:id="rId10"/>
    <p:sldId id="262" r:id="rId11"/>
    <p:sldId id="264" r:id="rId12"/>
    <p:sldId id="265" r:id="rId13"/>
    <p:sldId id="266" r:id="rId14"/>
    <p:sldId id="267" r:id="rId15"/>
    <p:sldId id="268" r:id="rId16"/>
    <p:sldId id="269" r:id="rId17"/>
    <p:sldId id="270" r:id="rId18"/>
    <p:sldId id="272" r:id="rId19"/>
    <p:sldId id="271" r:id="rId20"/>
    <p:sldId id="273" r:id="rId21"/>
    <p:sldId id="274" r:id="rId22"/>
    <p:sldId id="277" r:id="rId23"/>
    <p:sldId id="275" r:id="rId24"/>
    <p:sldId id="278"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90" d="100"/>
          <a:sy n="90" d="100"/>
        </p:scale>
        <p:origin x="4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udy.com/academy/lesson/monohybrid-cross-definition-example-quiz.html" TargetMode="External"/><Relationship Id="rId2" Type="http://schemas.openxmlformats.org/officeDocument/2006/relationships/slideLayout" Target="../slideLayouts/slideLayout2.xml"/><Relationship Id="rId1" Type="http://schemas.openxmlformats.org/officeDocument/2006/relationships/video" Target="https://www.youtube.com/embed/cWt1RFnWNzk"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JMPE5wlB3Z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KGqQV6ObFC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Definition of some terms used in genetics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506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recessive gene</a:t>
            </a:r>
          </a:p>
        </p:txBody>
      </p:sp>
      <p:sp>
        <p:nvSpPr>
          <p:cNvPr id="3" name="Content Placeholder 2"/>
          <p:cNvSpPr>
            <a:spLocks noGrp="1"/>
          </p:cNvSpPr>
          <p:nvPr>
            <p:ph idx="1"/>
          </p:nvPr>
        </p:nvSpPr>
        <p:spPr/>
        <p:txBody>
          <a:bodyPr>
            <a:normAutofit/>
          </a:bodyPr>
          <a:lstStyle/>
          <a:p>
            <a:r>
              <a:rPr lang="en-US" sz="5400" dirty="0"/>
              <a:t>This is a gene that does not show its effects in the presence of the dominant gene</a:t>
            </a:r>
          </a:p>
        </p:txBody>
      </p:sp>
    </p:spTree>
    <p:extLst>
      <p:ext uri="{BB962C8B-B14F-4D97-AF65-F5344CB8AC3E}">
        <p14:creationId xmlns:p14="http://schemas.microsoft.com/office/powerpoint/2010/main" val="251897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Homozygous genes</a:t>
            </a:r>
          </a:p>
        </p:txBody>
      </p:sp>
      <p:sp>
        <p:nvSpPr>
          <p:cNvPr id="3" name="Content Placeholder 2"/>
          <p:cNvSpPr>
            <a:spLocks noGrp="1"/>
          </p:cNvSpPr>
          <p:nvPr>
            <p:ph idx="1"/>
          </p:nvPr>
        </p:nvSpPr>
        <p:spPr/>
        <p:txBody>
          <a:bodyPr>
            <a:normAutofit/>
          </a:bodyPr>
          <a:lstStyle/>
          <a:p>
            <a:r>
              <a:rPr lang="en-US" sz="5400" dirty="0"/>
              <a:t>When an individual has two of the same allele, whether dominant or recessive, they are homozygous.</a:t>
            </a:r>
          </a:p>
        </p:txBody>
      </p:sp>
    </p:spTree>
    <p:extLst>
      <p:ext uri="{BB962C8B-B14F-4D97-AF65-F5344CB8AC3E}">
        <p14:creationId xmlns:p14="http://schemas.microsoft.com/office/powerpoint/2010/main" val="368445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Heterozygous genes</a:t>
            </a:r>
          </a:p>
        </p:txBody>
      </p:sp>
      <p:sp>
        <p:nvSpPr>
          <p:cNvPr id="3" name="Content Placeholder 2"/>
          <p:cNvSpPr>
            <a:spLocks noGrp="1"/>
          </p:cNvSpPr>
          <p:nvPr>
            <p:ph idx="1"/>
          </p:nvPr>
        </p:nvSpPr>
        <p:spPr/>
        <p:txBody>
          <a:bodyPr>
            <a:normAutofit/>
          </a:bodyPr>
          <a:lstStyle/>
          <a:p>
            <a:r>
              <a:rPr lang="en-US" sz="5400" dirty="0"/>
              <a:t>Heterozygous means having one each of two different alleles.</a:t>
            </a:r>
          </a:p>
        </p:txBody>
      </p:sp>
    </p:spTree>
    <p:extLst>
      <p:ext uri="{BB962C8B-B14F-4D97-AF65-F5344CB8AC3E}">
        <p14:creationId xmlns:p14="http://schemas.microsoft.com/office/powerpoint/2010/main" val="95722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79" y="764373"/>
            <a:ext cx="10437421" cy="1293028"/>
          </a:xfrm>
        </p:spPr>
        <p:txBody>
          <a:bodyPr/>
          <a:lstStyle/>
          <a:p>
            <a:r>
              <a:rPr lang="en-US" dirty="0"/>
              <a:t>What is meant by the term ‘variation’</a:t>
            </a:r>
          </a:p>
        </p:txBody>
      </p:sp>
      <p:sp>
        <p:nvSpPr>
          <p:cNvPr id="3" name="Content Placeholder 2"/>
          <p:cNvSpPr>
            <a:spLocks noGrp="1"/>
          </p:cNvSpPr>
          <p:nvPr>
            <p:ph idx="1"/>
          </p:nvPr>
        </p:nvSpPr>
        <p:spPr/>
        <p:txBody>
          <a:bodyPr>
            <a:noAutofit/>
          </a:bodyPr>
          <a:lstStyle/>
          <a:p>
            <a:r>
              <a:rPr lang="en-US" sz="3200" dirty="0"/>
              <a:t>Genetic variation is the variation in alleles and genes, both within and among populations. Genetic variation increases the genetic diversity in and among populations, allowing for new traits to become more or less prominent in the gene pool. Individuals of a species have similar characteristics but they are rarely identical, the difference between them is called variation</a:t>
            </a:r>
          </a:p>
        </p:txBody>
      </p:sp>
    </p:spTree>
    <p:extLst>
      <p:ext uri="{BB962C8B-B14F-4D97-AF65-F5344CB8AC3E}">
        <p14:creationId xmlns:p14="http://schemas.microsoft.com/office/powerpoint/2010/main" val="169809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886" y="764373"/>
            <a:ext cx="11114314" cy="1293028"/>
          </a:xfrm>
        </p:spPr>
        <p:txBody>
          <a:bodyPr/>
          <a:lstStyle/>
          <a:p>
            <a:r>
              <a:rPr lang="en-US" dirty="0"/>
              <a:t>What is the difference between a cultivar and a variety</a:t>
            </a:r>
          </a:p>
        </p:txBody>
      </p:sp>
      <p:sp>
        <p:nvSpPr>
          <p:cNvPr id="5" name="Content Placeholder 4"/>
          <p:cNvSpPr>
            <a:spLocks noGrp="1"/>
          </p:cNvSpPr>
          <p:nvPr>
            <p:ph sz="half" idx="1"/>
          </p:nvPr>
        </p:nvSpPr>
        <p:spPr/>
        <p:txBody>
          <a:bodyPr>
            <a:normAutofit/>
          </a:bodyPr>
          <a:lstStyle/>
          <a:p>
            <a:r>
              <a:rPr lang="en-US" dirty="0"/>
              <a:t>Cultivars (short for "cultivated varieties") are plants that often have been propagated not from seed, but rather </a:t>
            </a:r>
            <a:r>
              <a:rPr lang="en-US" dirty="0" err="1"/>
              <a:t>vegetatively</a:t>
            </a:r>
            <a:r>
              <a:rPr lang="en-US" dirty="0"/>
              <a:t> (for example, via stem cuttings). With this method of propagation, you can be sure that the offspring will retain the characteristics of the parents for only that </a:t>
            </a:r>
            <a:r>
              <a:rPr lang="en-US" b="1" dirty="0">
                <a:solidFill>
                  <a:srgbClr val="FF0000"/>
                </a:solidFill>
              </a:rPr>
              <a:t>one</a:t>
            </a:r>
            <a:r>
              <a:rPr lang="en-US" dirty="0"/>
              <a:t> generation. That is, plants grown from the seeds of cultivars may fail to stay true to form.</a:t>
            </a:r>
          </a:p>
        </p:txBody>
      </p:sp>
      <p:sp>
        <p:nvSpPr>
          <p:cNvPr id="6" name="Content Placeholder 5"/>
          <p:cNvSpPr>
            <a:spLocks noGrp="1"/>
          </p:cNvSpPr>
          <p:nvPr>
            <p:ph sz="half" idx="2"/>
          </p:nvPr>
        </p:nvSpPr>
        <p:spPr/>
        <p:txBody>
          <a:bodyPr>
            <a:normAutofit/>
          </a:bodyPr>
          <a:lstStyle/>
          <a:p>
            <a:r>
              <a:rPr lang="en-US" dirty="0"/>
              <a:t> A "variety" (sometimes abbreviated as var.) can often be found growing and reproducing naturally in the plant kingdom. Plants grown from its seeds will often come out true to type. If you remember that "cultivar" stands for "cultivated variety," you will have no problem remembering the difference between the two.</a:t>
            </a:r>
          </a:p>
        </p:txBody>
      </p:sp>
    </p:spTree>
    <p:extLst>
      <p:ext uri="{BB962C8B-B14F-4D97-AF65-F5344CB8AC3E}">
        <p14:creationId xmlns:p14="http://schemas.microsoft.com/office/powerpoint/2010/main" val="414942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a:t>
            </a:r>
            <a:r>
              <a:rPr lang="en-US" dirty="0">
                <a:hlinkClick r:id="rId3"/>
              </a:rPr>
              <a:t>monohybrid cross</a:t>
            </a:r>
            <a:r>
              <a:rPr lang="en-US" dirty="0"/>
              <a:t>?</a:t>
            </a:r>
          </a:p>
        </p:txBody>
      </p:sp>
      <p:pic>
        <p:nvPicPr>
          <p:cNvPr id="7" name="cWt1RFnWNzk">
            <a:hlinkClick r:id="" action="ppaction://media"/>
          </p:cNvPr>
          <p:cNvPicPr>
            <a:picLocks noGrp="1" noRot="1" noChangeAspect="1"/>
          </p:cNvPicPr>
          <p:nvPr>
            <p:ph idx="1"/>
            <a:videoFile r:link="rId1"/>
          </p:nvPr>
        </p:nvPicPr>
        <p:blipFill>
          <a:blip r:embed="rId4"/>
          <a:stretch>
            <a:fillRect/>
          </a:stretch>
        </p:blipFill>
        <p:spPr>
          <a:xfrm>
            <a:off x="2895600" y="1804988"/>
            <a:ext cx="6400800" cy="4800600"/>
          </a:xfrm>
          <a:prstGeom prst="rect">
            <a:avLst/>
          </a:prstGeom>
        </p:spPr>
      </p:pic>
    </p:spTree>
    <p:extLst>
      <p:ext uri="{BB962C8B-B14F-4D97-AF65-F5344CB8AC3E}">
        <p14:creationId xmlns:p14="http://schemas.microsoft.com/office/powerpoint/2010/main" val="1294239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A monohybrid cross is the study of the inheritance of one characteristic.</a:t>
            </a:r>
          </a:p>
          <a:p>
            <a:r>
              <a:rPr lang="en-US" dirty="0"/>
              <a:t>A monohybrid cross is a breeding experiment between P generation (parental generation) organisms that differ in a single given trait. The P generation organisms are homozygous for the given trait, however each parent possesses different alleles for that particular trait.</a:t>
            </a:r>
          </a:p>
          <a:p>
            <a:endParaRPr lang="en-US" dirty="0"/>
          </a:p>
        </p:txBody>
      </p:sp>
    </p:spTree>
    <p:extLst>
      <p:ext uri="{BB962C8B-B14F-4D97-AF65-F5344CB8AC3E}">
        <p14:creationId xmlns:p14="http://schemas.microsoft.com/office/powerpoint/2010/main" val="418023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34696" y="1757549"/>
            <a:ext cx="6522608" cy="4897066"/>
          </a:xfrm>
        </p:spPr>
      </p:pic>
    </p:spTree>
    <p:extLst>
      <p:ext uri="{BB962C8B-B14F-4D97-AF65-F5344CB8AC3E}">
        <p14:creationId xmlns:p14="http://schemas.microsoft.com/office/powerpoint/2010/main" val="123896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784110" y="2595758"/>
            <a:ext cx="4925148" cy="3697722"/>
          </a:xfrm>
        </p:spPr>
      </p:pic>
      <p:graphicFrame>
        <p:nvGraphicFramePr>
          <p:cNvPr id="10" name="Content Placeholder 9"/>
          <p:cNvGraphicFramePr>
            <a:graphicFrameLocks noGrp="1"/>
          </p:cNvGraphicFramePr>
          <p:nvPr>
            <p:ph sz="quarter" idx="4"/>
            <p:extLst>
              <p:ext uri="{D42A27DB-BD31-4B8C-83A1-F6EECF244321}">
                <p14:modId xmlns:p14="http://schemas.microsoft.com/office/powerpoint/2010/main" val="2030455242"/>
              </p:ext>
            </p:extLst>
          </p:nvPr>
        </p:nvGraphicFramePr>
        <p:xfrm>
          <a:off x="7200900" y="2919486"/>
          <a:ext cx="2828262" cy="1377524"/>
        </p:xfrm>
        <a:graphic>
          <a:graphicData uri="http://schemas.openxmlformats.org/drawingml/2006/table">
            <a:tbl>
              <a:tblPr firstRow="1" bandRow="1">
                <a:tableStyleId>{5C22544A-7EE6-4342-B048-85BDC9FD1C3A}</a:tableStyleId>
              </a:tblPr>
              <a:tblGrid>
                <a:gridCol w="1414131">
                  <a:extLst>
                    <a:ext uri="{9D8B030D-6E8A-4147-A177-3AD203B41FA5}">
                      <a16:colId xmlns:a16="http://schemas.microsoft.com/office/drawing/2014/main" val="2508720530"/>
                    </a:ext>
                  </a:extLst>
                </a:gridCol>
                <a:gridCol w="1414131">
                  <a:extLst>
                    <a:ext uri="{9D8B030D-6E8A-4147-A177-3AD203B41FA5}">
                      <a16:colId xmlns:a16="http://schemas.microsoft.com/office/drawing/2014/main" val="1089489633"/>
                    </a:ext>
                  </a:extLst>
                </a:gridCol>
              </a:tblGrid>
              <a:tr h="688762">
                <a:tc>
                  <a:txBody>
                    <a:bodyPr/>
                    <a:lstStyle/>
                    <a:p>
                      <a:pPr algn="ctr"/>
                      <a:r>
                        <a:rPr lang="en-US" dirty="0"/>
                        <a:t>Pp</a:t>
                      </a:r>
                    </a:p>
                  </a:txBody>
                  <a:tcPr anchor="b"/>
                </a:tc>
                <a:tc>
                  <a:txBody>
                    <a:bodyPr/>
                    <a:lstStyle/>
                    <a:p>
                      <a:pPr algn="ctr"/>
                      <a:r>
                        <a:rPr lang="en-US" dirty="0"/>
                        <a:t>Pp</a:t>
                      </a:r>
                    </a:p>
                  </a:txBody>
                  <a:tcPr anchor="b"/>
                </a:tc>
                <a:extLst>
                  <a:ext uri="{0D108BD9-81ED-4DB2-BD59-A6C34878D82A}">
                    <a16:rowId xmlns:a16="http://schemas.microsoft.com/office/drawing/2014/main" val="2469385177"/>
                  </a:ext>
                </a:extLst>
              </a:tr>
              <a:tr h="688762">
                <a:tc>
                  <a:txBody>
                    <a:bodyPr/>
                    <a:lstStyle/>
                    <a:p>
                      <a:pPr algn="ctr"/>
                      <a:r>
                        <a:rPr lang="en-US" b="0" i="0" dirty="0">
                          <a:latin typeface="+mn-lt"/>
                        </a:rPr>
                        <a:t>Pp</a:t>
                      </a:r>
                    </a:p>
                  </a:txBody>
                  <a:tcPr anchor="b"/>
                </a:tc>
                <a:tc>
                  <a:txBody>
                    <a:bodyPr/>
                    <a:lstStyle/>
                    <a:p>
                      <a:pPr algn="ctr"/>
                      <a:r>
                        <a:rPr lang="en-US" dirty="0"/>
                        <a:t>Pp</a:t>
                      </a:r>
                    </a:p>
                  </a:txBody>
                  <a:tcPr anchor="b"/>
                </a:tc>
                <a:extLst>
                  <a:ext uri="{0D108BD9-81ED-4DB2-BD59-A6C34878D82A}">
                    <a16:rowId xmlns:a16="http://schemas.microsoft.com/office/drawing/2014/main" val="4033665105"/>
                  </a:ext>
                </a:extLst>
              </a:tr>
            </a:tbl>
          </a:graphicData>
        </a:graphic>
      </p:graphicFrame>
      <p:sp>
        <p:nvSpPr>
          <p:cNvPr id="12" name="Rectangle 11"/>
          <p:cNvSpPr/>
          <p:nvPr/>
        </p:nvSpPr>
        <p:spPr>
          <a:xfrm>
            <a:off x="7627493" y="2393474"/>
            <a:ext cx="336952" cy="369332"/>
          </a:xfrm>
          <a:prstGeom prst="rect">
            <a:avLst/>
          </a:prstGeom>
        </p:spPr>
        <p:txBody>
          <a:bodyPr wrap="none">
            <a:spAutoFit/>
          </a:bodyPr>
          <a:lstStyle/>
          <a:p>
            <a:pPr algn="ctr"/>
            <a:r>
              <a:rPr lang="en-US" b="1" dirty="0">
                <a:ln w="9525">
                  <a:solidFill>
                    <a:srgbClr val="7030A0"/>
                  </a:solidFill>
                  <a:prstDash val="solid"/>
                </a:ln>
              </a:rPr>
              <a:t>p</a:t>
            </a:r>
          </a:p>
        </p:txBody>
      </p:sp>
      <p:sp>
        <p:nvSpPr>
          <p:cNvPr id="13" name="Rectangle 12"/>
          <p:cNvSpPr/>
          <p:nvPr/>
        </p:nvSpPr>
        <p:spPr>
          <a:xfrm>
            <a:off x="9545728" y="2393474"/>
            <a:ext cx="336952" cy="369332"/>
          </a:xfrm>
          <a:prstGeom prst="rect">
            <a:avLst/>
          </a:prstGeom>
        </p:spPr>
        <p:txBody>
          <a:bodyPr wrap="none">
            <a:spAutoFit/>
          </a:bodyPr>
          <a:lstStyle/>
          <a:p>
            <a:pPr algn="ctr"/>
            <a:r>
              <a:rPr lang="en-US" b="1" dirty="0">
                <a:ln w="9525">
                  <a:solidFill>
                    <a:srgbClr val="7030A0"/>
                  </a:solidFill>
                  <a:prstDash val="solid"/>
                </a:ln>
              </a:rPr>
              <a:t>p</a:t>
            </a:r>
          </a:p>
        </p:txBody>
      </p:sp>
      <p:sp>
        <p:nvSpPr>
          <p:cNvPr id="14" name="Rectangle 13"/>
          <p:cNvSpPr/>
          <p:nvPr/>
        </p:nvSpPr>
        <p:spPr>
          <a:xfrm>
            <a:off x="6668348" y="3154911"/>
            <a:ext cx="314509" cy="369332"/>
          </a:xfrm>
          <a:prstGeom prst="rect">
            <a:avLst/>
          </a:prstGeom>
        </p:spPr>
        <p:txBody>
          <a:bodyPr wrap="none">
            <a:spAutoFit/>
          </a:bodyPr>
          <a:lstStyle/>
          <a:p>
            <a:pPr algn="ctr"/>
            <a:r>
              <a:rPr lang="en-US" b="1" dirty="0">
                <a:ln w="9525">
                  <a:solidFill>
                    <a:srgbClr val="7030A0"/>
                  </a:solidFill>
                  <a:prstDash val="solid"/>
                </a:ln>
                <a:solidFill>
                  <a:srgbClr val="7030A0"/>
                </a:solidFill>
              </a:rPr>
              <a:t>P</a:t>
            </a:r>
          </a:p>
        </p:txBody>
      </p:sp>
      <p:sp>
        <p:nvSpPr>
          <p:cNvPr id="15" name="Rectangle 14"/>
          <p:cNvSpPr/>
          <p:nvPr/>
        </p:nvSpPr>
        <p:spPr>
          <a:xfrm>
            <a:off x="6668349" y="3818545"/>
            <a:ext cx="314509" cy="369332"/>
          </a:xfrm>
          <a:prstGeom prst="rect">
            <a:avLst/>
          </a:prstGeom>
        </p:spPr>
        <p:txBody>
          <a:bodyPr wrap="none">
            <a:spAutoFit/>
          </a:bodyPr>
          <a:lstStyle/>
          <a:p>
            <a:pPr algn="ctr"/>
            <a:r>
              <a:rPr lang="en-US" b="1" dirty="0">
                <a:ln w="9525">
                  <a:solidFill>
                    <a:srgbClr val="7030A0"/>
                  </a:solidFill>
                  <a:prstDash val="solid"/>
                </a:ln>
                <a:solidFill>
                  <a:srgbClr val="7030A0"/>
                </a:solidFill>
              </a:rPr>
              <a:t>P</a:t>
            </a:r>
          </a:p>
        </p:txBody>
      </p:sp>
      <p:graphicFrame>
        <p:nvGraphicFramePr>
          <p:cNvPr id="16" name="Content Placeholder 9"/>
          <p:cNvGraphicFramePr>
            <a:graphicFrameLocks/>
          </p:cNvGraphicFramePr>
          <p:nvPr>
            <p:extLst>
              <p:ext uri="{D42A27DB-BD31-4B8C-83A1-F6EECF244321}">
                <p14:modId xmlns:p14="http://schemas.microsoft.com/office/powerpoint/2010/main" val="599707614"/>
              </p:ext>
            </p:extLst>
          </p:nvPr>
        </p:nvGraphicFramePr>
        <p:xfrm>
          <a:off x="7200900" y="4915956"/>
          <a:ext cx="2828262" cy="1377524"/>
        </p:xfrm>
        <a:graphic>
          <a:graphicData uri="http://schemas.openxmlformats.org/drawingml/2006/table">
            <a:tbl>
              <a:tblPr firstRow="1" bandRow="1">
                <a:tableStyleId>{5C22544A-7EE6-4342-B048-85BDC9FD1C3A}</a:tableStyleId>
              </a:tblPr>
              <a:tblGrid>
                <a:gridCol w="1414131">
                  <a:extLst>
                    <a:ext uri="{9D8B030D-6E8A-4147-A177-3AD203B41FA5}">
                      <a16:colId xmlns:a16="http://schemas.microsoft.com/office/drawing/2014/main" val="2508720530"/>
                    </a:ext>
                  </a:extLst>
                </a:gridCol>
                <a:gridCol w="1414131">
                  <a:extLst>
                    <a:ext uri="{9D8B030D-6E8A-4147-A177-3AD203B41FA5}">
                      <a16:colId xmlns:a16="http://schemas.microsoft.com/office/drawing/2014/main" val="1089489633"/>
                    </a:ext>
                  </a:extLst>
                </a:gridCol>
              </a:tblGrid>
              <a:tr h="688762">
                <a:tc>
                  <a:txBody>
                    <a:bodyPr/>
                    <a:lstStyle/>
                    <a:p>
                      <a:pPr algn="ctr"/>
                      <a:r>
                        <a:rPr lang="en-US" dirty="0"/>
                        <a:t>PP</a:t>
                      </a:r>
                    </a:p>
                  </a:txBody>
                  <a:tcPr anchor="b"/>
                </a:tc>
                <a:tc>
                  <a:txBody>
                    <a:bodyPr/>
                    <a:lstStyle/>
                    <a:p>
                      <a:pPr algn="ctr"/>
                      <a:r>
                        <a:rPr lang="en-US" dirty="0"/>
                        <a:t>Pp</a:t>
                      </a:r>
                    </a:p>
                  </a:txBody>
                  <a:tcPr anchor="b"/>
                </a:tc>
                <a:extLst>
                  <a:ext uri="{0D108BD9-81ED-4DB2-BD59-A6C34878D82A}">
                    <a16:rowId xmlns:a16="http://schemas.microsoft.com/office/drawing/2014/main" val="2469385177"/>
                  </a:ext>
                </a:extLst>
              </a:tr>
              <a:tr h="688762">
                <a:tc>
                  <a:txBody>
                    <a:bodyPr/>
                    <a:lstStyle/>
                    <a:p>
                      <a:pPr algn="ctr"/>
                      <a:r>
                        <a:rPr lang="en-US" b="0" i="0" dirty="0">
                          <a:latin typeface="+mn-lt"/>
                        </a:rPr>
                        <a:t>Pp</a:t>
                      </a:r>
                    </a:p>
                  </a:txBody>
                  <a:tcPr anchor="b"/>
                </a:tc>
                <a:tc>
                  <a:txBody>
                    <a:bodyPr/>
                    <a:lstStyle/>
                    <a:p>
                      <a:pPr algn="ctr"/>
                      <a:r>
                        <a:rPr lang="en-US" dirty="0"/>
                        <a:t>pp</a:t>
                      </a:r>
                    </a:p>
                  </a:txBody>
                  <a:tcPr anchor="b"/>
                </a:tc>
                <a:extLst>
                  <a:ext uri="{0D108BD9-81ED-4DB2-BD59-A6C34878D82A}">
                    <a16:rowId xmlns:a16="http://schemas.microsoft.com/office/drawing/2014/main" val="4033665105"/>
                  </a:ext>
                </a:extLst>
              </a:tr>
            </a:tbl>
          </a:graphicData>
        </a:graphic>
      </p:graphicFrame>
      <p:sp>
        <p:nvSpPr>
          <p:cNvPr id="17" name="Rectangle 16"/>
          <p:cNvSpPr/>
          <p:nvPr/>
        </p:nvSpPr>
        <p:spPr>
          <a:xfrm>
            <a:off x="6668348" y="5100722"/>
            <a:ext cx="314509" cy="369332"/>
          </a:xfrm>
          <a:prstGeom prst="rect">
            <a:avLst/>
          </a:prstGeom>
        </p:spPr>
        <p:txBody>
          <a:bodyPr wrap="none">
            <a:spAutoFit/>
          </a:bodyPr>
          <a:lstStyle/>
          <a:p>
            <a:pPr algn="ctr"/>
            <a:r>
              <a:rPr lang="en-US" b="1" dirty="0">
                <a:ln w="9525">
                  <a:solidFill>
                    <a:srgbClr val="7030A0"/>
                  </a:solidFill>
                  <a:prstDash val="solid"/>
                </a:ln>
                <a:solidFill>
                  <a:srgbClr val="7030A0"/>
                </a:solidFill>
              </a:rPr>
              <a:t>P</a:t>
            </a:r>
          </a:p>
        </p:txBody>
      </p:sp>
      <p:sp>
        <p:nvSpPr>
          <p:cNvPr id="18" name="Rectangle 17"/>
          <p:cNvSpPr/>
          <p:nvPr/>
        </p:nvSpPr>
        <p:spPr>
          <a:xfrm>
            <a:off x="7638714" y="4546624"/>
            <a:ext cx="314509" cy="369332"/>
          </a:xfrm>
          <a:prstGeom prst="rect">
            <a:avLst/>
          </a:prstGeom>
        </p:spPr>
        <p:txBody>
          <a:bodyPr wrap="none">
            <a:spAutoFit/>
          </a:bodyPr>
          <a:lstStyle/>
          <a:p>
            <a:pPr algn="ctr"/>
            <a:r>
              <a:rPr lang="en-US" b="1" dirty="0">
                <a:ln w="9525">
                  <a:solidFill>
                    <a:srgbClr val="7030A0"/>
                  </a:solidFill>
                  <a:prstDash val="solid"/>
                </a:ln>
                <a:solidFill>
                  <a:srgbClr val="7030A0"/>
                </a:solidFill>
              </a:rPr>
              <a:t>P</a:t>
            </a:r>
          </a:p>
        </p:txBody>
      </p:sp>
      <p:sp>
        <p:nvSpPr>
          <p:cNvPr id="19" name="Rectangle 18"/>
          <p:cNvSpPr/>
          <p:nvPr/>
        </p:nvSpPr>
        <p:spPr>
          <a:xfrm>
            <a:off x="6645905" y="5764356"/>
            <a:ext cx="336952" cy="369332"/>
          </a:xfrm>
          <a:prstGeom prst="rect">
            <a:avLst/>
          </a:prstGeom>
        </p:spPr>
        <p:txBody>
          <a:bodyPr wrap="none">
            <a:spAutoFit/>
          </a:bodyPr>
          <a:lstStyle/>
          <a:p>
            <a:pPr algn="ctr"/>
            <a:r>
              <a:rPr lang="en-US" b="1" dirty="0">
                <a:ln w="9525">
                  <a:solidFill>
                    <a:srgbClr val="7030A0"/>
                  </a:solidFill>
                  <a:prstDash val="solid"/>
                </a:ln>
              </a:rPr>
              <a:t>p</a:t>
            </a:r>
          </a:p>
        </p:txBody>
      </p:sp>
      <p:sp>
        <p:nvSpPr>
          <p:cNvPr id="20" name="Rectangle 19"/>
          <p:cNvSpPr/>
          <p:nvPr/>
        </p:nvSpPr>
        <p:spPr>
          <a:xfrm>
            <a:off x="9545727" y="4584441"/>
            <a:ext cx="336952" cy="369332"/>
          </a:xfrm>
          <a:prstGeom prst="rect">
            <a:avLst/>
          </a:prstGeom>
        </p:spPr>
        <p:txBody>
          <a:bodyPr wrap="none">
            <a:spAutoFit/>
          </a:bodyPr>
          <a:lstStyle/>
          <a:p>
            <a:pPr algn="ctr"/>
            <a:r>
              <a:rPr lang="en-US" b="1" dirty="0">
                <a:ln w="9525">
                  <a:solidFill>
                    <a:srgbClr val="7030A0"/>
                  </a:solidFill>
                  <a:prstDash val="solid"/>
                </a:ln>
              </a:rPr>
              <a:t>p</a:t>
            </a:r>
          </a:p>
        </p:txBody>
      </p:sp>
      <p:sp>
        <p:nvSpPr>
          <p:cNvPr id="21" name="TextBox 20"/>
          <p:cNvSpPr txBox="1"/>
          <p:nvPr/>
        </p:nvSpPr>
        <p:spPr>
          <a:xfrm>
            <a:off x="6028660" y="3349256"/>
            <a:ext cx="421645" cy="369332"/>
          </a:xfrm>
          <a:prstGeom prst="rect">
            <a:avLst/>
          </a:prstGeom>
          <a:noFill/>
        </p:spPr>
        <p:txBody>
          <a:bodyPr wrap="square" rtlCol="0">
            <a:spAutoFit/>
          </a:bodyPr>
          <a:lstStyle/>
          <a:p>
            <a:r>
              <a:rPr lang="en-US" dirty="0"/>
              <a:t>F</a:t>
            </a:r>
            <a:r>
              <a:rPr lang="en-US" baseline="-25000" dirty="0"/>
              <a:t>1</a:t>
            </a:r>
            <a:endParaRPr lang="en-US" dirty="0"/>
          </a:p>
        </p:txBody>
      </p:sp>
      <p:sp>
        <p:nvSpPr>
          <p:cNvPr id="22" name="Rectangle 21"/>
          <p:cNvSpPr/>
          <p:nvPr/>
        </p:nvSpPr>
        <p:spPr>
          <a:xfrm>
            <a:off x="6046026" y="5420052"/>
            <a:ext cx="381836" cy="369332"/>
          </a:xfrm>
          <a:prstGeom prst="rect">
            <a:avLst/>
          </a:prstGeom>
        </p:spPr>
        <p:txBody>
          <a:bodyPr wrap="none">
            <a:spAutoFit/>
          </a:bodyPr>
          <a:lstStyle/>
          <a:p>
            <a:r>
              <a:rPr lang="en-US" dirty="0"/>
              <a:t>F</a:t>
            </a:r>
            <a:r>
              <a:rPr lang="en-US" baseline="-25000" dirty="0"/>
              <a:t>2</a:t>
            </a:r>
            <a:endParaRPr lang="en-US" dirty="0"/>
          </a:p>
        </p:txBody>
      </p:sp>
      <p:pic>
        <p:nvPicPr>
          <p:cNvPr id="23" name="Content Placeholder 4"/>
          <p:cNvPicPr>
            <a:picLocks noChangeAspect="1"/>
          </p:cNvPicPr>
          <p:nvPr/>
        </p:nvPicPr>
        <p:blipFill rotWithShape="1">
          <a:blip r:embed="rId2"/>
          <a:srcRect l="34272" t="20988" r="19434" b="58113"/>
          <a:stretch/>
        </p:blipFill>
        <p:spPr>
          <a:xfrm>
            <a:off x="7196038" y="452947"/>
            <a:ext cx="2756268" cy="934166"/>
          </a:xfrm>
          <a:prstGeom prst="rect">
            <a:avLst/>
          </a:prstGeom>
        </p:spPr>
      </p:pic>
      <p:sp>
        <p:nvSpPr>
          <p:cNvPr id="24" name="TextBox 23"/>
          <p:cNvSpPr txBox="1"/>
          <p:nvPr/>
        </p:nvSpPr>
        <p:spPr>
          <a:xfrm>
            <a:off x="7638714" y="1543792"/>
            <a:ext cx="507759" cy="369332"/>
          </a:xfrm>
          <a:prstGeom prst="rect">
            <a:avLst/>
          </a:prstGeom>
          <a:noFill/>
        </p:spPr>
        <p:txBody>
          <a:bodyPr wrap="square" rtlCol="0">
            <a:spAutoFit/>
          </a:bodyPr>
          <a:lstStyle/>
          <a:p>
            <a:r>
              <a:rPr lang="en-US" dirty="0"/>
              <a:t>PP</a:t>
            </a:r>
          </a:p>
        </p:txBody>
      </p:sp>
      <p:sp>
        <p:nvSpPr>
          <p:cNvPr id="25" name="TextBox 24"/>
          <p:cNvSpPr txBox="1"/>
          <p:nvPr/>
        </p:nvSpPr>
        <p:spPr>
          <a:xfrm>
            <a:off x="8740239" y="1543792"/>
            <a:ext cx="688769" cy="369332"/>
          </a:xfrm>
          <a:prstGeom prst="rect">
            <a:avLst/>
          </a:prstGeom>
          <a:noFill/>
        </p:spPr>
        <p:txBody>
          <a:bodyPr wrap="square" rtlCol="0">
            <a:spAutoFit/>
          </a:bodyPr>
          <a:lstStyle/>
          <a:p>
            <a:r>
              <a:rPr lang="en-US" dirty="0"/>
              <a:t>pp</a:t>
            </a:r>
          </a:p>
        </p:txBody>
      </p:sp>
      <p:sp>
        <p:nvSpPr>
          <p:cNvPr id="26" name="TextBox 25"/>
          <p:cNvSpPr txBox="1"/>
          <p:nvPr/>
        </p:nvSpPr>
        <p:spPr>
          <a:xfrm>
            <a:off x="6062696" y="735364"/>
            <a:ext cx="387609"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73664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55521" y="693327"/>
            <a:ext cx="4670962" cy="5647972"/>
          </a:xfrm>
        </p:spPr>
      </p:pic>
    </p:spTree>
    <p:extLst>
      <p:ext uri="{BB962C8B-B14F-4D97-AF65-F5344CB8AC3E}">
        <p14:creationId xmlns:p14="http://schemas.microsoft.com/office/powerpoint/2010/main" val="358391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B11F42B3-2BD6-43F9-98DD-F89EE09E4FCF}"/>
              </a:ext>
            </a:extLst>
          </p:cNvPr>
          <p:cNvPicPr>
            <a:picLocks noGrp="1" noChangeAspect="1"/>
          </p:cNvPicPr>
          <p:nvPr>
            <p:ph idx="1"/>
          </p:nvPr>
        </p:nvPicPr>
        <p:blipFill>
          <a:blip r:embed="rId2"/>
          <a:stretch>
            <a:fillRect/>
          </a:stretch>
        </p:blipFill>
        <p:spPr>
          <a:xfrm>
            <a:off x="2355602" y="623702"/>
            <a:ext cx="7480796" cy="5610596"/>
          </a:xfrm>
        </p:spPr>
      </p:pic>
    </p:spTree>
    <p:extLst>
      <p:ext uri="{BB962C8B-B14F-4D97-AF65-F5344CB8AC3E}">
        <p14:creationId xmlns:p14="http://schemas.microsoft.com/office/powerpoint/2010/main" val="137613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selective breeding?</a:t>
            </a:r>
          </a:p>
        </p:txBody>
      </p:sp>
      <p:sp>
        <p:nvSpPr>
          <p:cNvPr id="3" name="Content Placeholder 2"/>
          <p:cNvSpPr>
            <a:spLocks noGrp="1"/>
          </p:cNvSpPr>
          <p:nvPr>
            <p:ph idx="1"/>
          </p:nvPr>
        </p:nvSpPr>
        <p:spPr/>
        <p:txBody>
          <a:bodyPr/>
          <a:lstStyle/>
          <a:p>
            <a:r>
              <a:rPr lang="en-US" dirty="0"/>
              <a:t>Selective breeding (also called artificial selection) is the process by which humans use animal breeding and plant breeding to selectively develop particular phenotypic traits (characteristics) by choosing which typically animal or plant males and females will sexually reproduce and have offspring together.</a:t>
            </a:r>
          </a:p>
        </p:txBody>
      </p:sp>
      <p:pic>
        <p:nvPicPr>
          <p:cNvPr id="5" name="Picture 4"/>
          <p:cNvPicPr>
            <a:picLocks noChangeAspect="1"/>
          </p:cNvPicPr>
          <p:nvPr/>
        </p:nvPicPr>
        <p:blipFill>
          <a:blip r:embed="rId2"/>
          <a:stretch>
            <a:fillRect/>
          </a:stretch>
        </p:blipFill>
        <p:spPr>
          <a:xfrm>
            <a:off x="4097482" y="3678382"/>
            <a:ext cx="3103418" cy="2327564"/>
          </a:xfrm>
          <a:prstGeom prst="rect">
            <a:avLst/>
          </a:prstGeom>
        </p:spPr>
      </p:pic>
    </p:spTree>
    <p:extLst>
      <p:ext uri="{BB962C8B-B14F-4D97-AF65-F5344CB8AC3E}">
        <p14:creationId xmlns:p14="http://schemas.microsoft.com/office/powerpoint/2010/main" val="6767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86742" y="973178"/>
            <a:ext cx="7188532" cy="5397030"/>
          </a:xfrm>
        </p:spPr>
      </p:pic>
    </p:spTree>
    <p:extLst>
      <p:ext uri="{BB962C8B-B14F-4D97-AF65-F5344CB8AC3E}">
        <p14:creationId xmlns:p14="http://schemas.microsoft.com/office/powerpoint/2010/main" val="329560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Biotechnology?</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a:t>
            </a:r>
          </a:p>
          <a:p>
            <a:r>
              <a:rPr lang="en-US" dirty="0"/>
              <a:t>Biotechnology is technology that utilizes biological systems, living organisms or parts of this to develop or create different products.</a:t>
            </a:r>
          </a:p>
          <a:p>
            <a:endParaRPr lang="en-US" dirty="0"/>
          </a:p>
          <a:p>
            <a:r>
              <a:rPr lang="en-US" dirty="0"/>
              <a:t>Brewing and baking bread are examples of processes that fall within the concept of biotechnology (use of yeast (= living organism) to produce the desired product). Such traditional processes usually utilize the living organisms in their natural form (or further developed by breeding), while the more modern form of biotechnology will generally involve a more advanced modification of the biological system or organism.</a:t>
            </a:r>
          </a:p>
          <a:p>
            <a:endParaRPr lang="en-US" dirty="0"/>
          </a:p>
          <a:p>
            <a:r>
              <a:rPr lang="en-US" dirty="0"/>
              <a:t>With the development of genetic engineering in the 1970s, research in biotechnology (and other related areas such as medicine, biology etc.) developed rapidly because of the new possibility to make changes in the organisms' genetic material (DNA).</a:t>
            </a:r>
          </a:p>
          <a:p>
            <a:endParaRPr lang="en-US" dirty="0"/>
          </a:p>
          <a:p>
            <a:r>
              <a:rPr lang="en-US" dirty="0"/>
              <a:t>Today, biotechnology covers many different disciplines (</a:t>
            </a:r>
            <a:r>
              <a:rPr lang="en-US" dirty="0" err="1"/>
              <a:t>eg</a:t>
            </a:r>
            <a:r>
              <a:rPr lang="en-US" dirty="0"/>
              <a:t>. genetics, biochemistry, molecular biology, etc.). New technologies and products are developed every year within the areas of </a:t>
            </a:r>
            <a:r>
              <a:rPr lang="en-US" dirty="0" err="1"/>
              <a:t>eg</a:t>
            </a:r>
            <a:r>
              <a:rPr lang="en-US" dirty="0"/>
              <a:t>. medicine (development of new medicines and therapies), agriculture (development of genetically modified plants, biofuels, biological treatment) or industrial biotechnology (production of chemicals, paper, textiles and food).</a:t>
            </a:r>
          </a:p>
        </p:txBody>
      </p:sp>
    </p:spTree>
    <p:extLst>
      <p:ext uri="{BB962C8B-B14F-4D97-AF65-F5344CB8AC3E}">
        <p14:creationId xmlns:p14="http://schemas.microsoft.com/office/powerpoint/2010/main" val="252358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3" y="764373"/>
            <a:ext cx="11756572" cy="1293028"/>
          </a:xfrm>
        </p:spPr>
        <p:txBody>
          <a:bodyPr/>
          <a:lstStyle/>
          <a:p>
            <a:r>
              <a:rPr lang="en-US" dirty="0"/>
              <a:t>What are </a:t>
            </a:r>
            <a:r>
              <a:rPr lang="en-US" dirty="0">
                <a:hlinkClick r:id="rId2"/>
              </a:rPr>
              <a:t>genetically modified organisms </a:t>
            </a:r>
            <a:r>
              <a:rPr lang="en-US" dirty="0"/>
              <a:t>(</a:t>
            </a:r>
            <a:r>
              <a:rPr lang="en-US" dirty="0" err="1"/>
              <a:t>gmo’s</a:t>
            </a:r>
            <a:r>
              <a:rPr lang="en-US" dirty="0"/>
              <a:t>)</a:t>
            </a:r>
          </a:p>
        </p:txBody>
      </p:sp>
      <p:sp>
        <p:nvSpPr>
          <p:cNvPr id="3" name="Content Placeholder 2"/>
          <p:cNvSpPr>
            <a:spLocks noGrp="1"/>
          </p:cNvSpPr>
          <p:nvPr>
            <p:ph idx="1"/>
          </p:nvPr>
        </p:nvSpPr>
        <p:spPr/>
        <p:txBody>
          <a:bodyPr>
            <a:normAutofit lnSpcReduction="10000"/>
          </a:bodyPr>
          <a:lstStyle/>
          <a:p>
            <a:r>
              <a:rPr lang="en-US" dirty="0"/>
              <a:t>A GMO (genetically modified organism) is the result of a laboratory process where genes from the DNA of one species are extracted and artificially forced into the genes of an unrelated plant or animal. The foreign genes may come from bacteria, viruses, insects, animals or even humans.</a:t>
            </a:r>
          </a:p>
          <a:p>
            <a:r>
              <a:rPr lang="en-US" dirty="0"/>
              <a:t>Genetically modified organisms (GMOs) can be defined as organisms (i.e. plants, animals or microorganisms) in which the genetic material (DNA) has been altered in a way that does not occur naturally by mating and/or natural recombination. The technology is often called “modern biotechnology” or “gene technology”, sometimes also “recombinant DNA technology” or “genetic engineering”. It allows selected individual genes to be transferred from one organism into another, also between nonrelated species (TRANSGENIC ORGANISMS). Foods produced from or using GM organisms are often referred to as GM foods.</a:t>
            </a:r>
          </a:p>
        </p:txBody>
      </p:sp>
    </p:spTree>
    <p:extLst>
      <p:ext uri="{BB962C8B-B14F-4D97-AF65-F5344CB8AC3E}">
        <p14:creationId xmlns:p14="http://schemas.microsoft.com/office/powerpoint/2010/main" val="312506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925" y="764373"/>
            <a:ext cx="9689275" cy="1293028"/>
          </a:xfrm>
        </p:spPr>
        <p:txBody>
          <a:bodyPr/>
          <a:lstStyle/>
          <a:p>
            <a:r>
              <a:rPr lang="en-US" dirty="0"/>
              <a:t>What are transgenic organisms?</a:t>
            </a:r>
          </a:p>
        </p:txBody>
      </p:sp>
      <p:sp>
        <p:nvSpPr>
          <p:cNvPr id="3" name="Content Placeholder 2"/>
          <p:cNvSpPr>
            <a:spLocks noGrp="1"/>
          </p:cNvSpPr>
          <p:nvPr>
            <p:ph sz="half" idx="1"/>
          </p:nvPr>
        </p:nvSpPr>
        <p:spPr/>
        <p:txBody>
          <a:bodyPr/>
          <a:lstStyle/>
          <a:p>
            <a:r>
              <a:rPr lang="en-US" dirty="0"/>
              <a:t>This process is also known as “genetic engineering.” Genes of one species can be modified, or genes can be transplanted from one species to another. Genetic engineering is made possible by recombinant DNA technology. Organisms that have altered genomes are known as transgenic.</a:t>
            </a:r>
          </a:p>
        </p:txBody>
      </p:sp>
      <p:pic>
        <p:nvPicPr>
          <p:cNvPr id="8" name="Content Placeholder 7"/>
          <p:cNvPicPr>
            <a:picLocks noGrp="1" noChangeAspect="1"/>
          </p:cNvPicPr>
          <p:nvPr>
            <p:ph sz="half" idx="2"/>
          </p:nvPr>
        </p:nvPicPr>
        <p:blipFill>
          <a:blip r:embed="rId2"/>
          <a:stretch>
            <a:fillRect/>
          </a:stretch>
        </p:blipFill>
        <p:spPr>
          <a:xfrm>
            <a:off x="7192488" y="1896933"/>
            <a:ext cx="3293424" cy="4618298"/>
          </a:xfrm>
        </p:spPr>
      </p:pic>
    </p:spTree>
    <p:extLst>
      <p:ext uri="{BB962C8B-B14F-4D97-AF65-F5344CB8AC3E}">
        <p14:creationId xmlns:p14="http://schemas.microsoft.com/office/powerpoint/2010/main" val="210764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GqQV6ObFCQ">
            <a:hlinkClick r:id="" action="ppaction://media"/>
          </p:cNvPr>
          <p:cNvPicPr>
            <a:picLocks noGrp="1" noRot="1" noChangeAspect="1"/>
          </p:cNvPicPr>
          <p:nvPr>
            <p:ph idx="1"/>
            <a:videoFile r:link="rId1"/>
          </p:nvPr>
        </p:nvPicPr>
        <p:blipFill>
          <a:blip r:embed="rId3"/>
          <a:stretch>
            <a:fillRect/>
          </a:stretch>
        </p:blipFill>
        <p:spPr>
          <a:xfrm>
            <a:off x="1878419" y="374909"/>
            <a:ext cx="8626548" cy="6469912"/>
          </a:xfrm>
          <a:prstGeom prst="rect">
            <a:avLst/>
          </a:prstGeom>
        </p:spPr>
      </p:pic>
    </p:spTree>
    <p:extLst>
      <p:ext uri="{BB962C8B-B14F-4D97-AF65-F5344CB8AC3E}">
        <p14:creationId xmlns:p14="http://schemas.microsoft.com/office/powerpoint/2010/main" val="3712240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generated with high confidence">
            <a:extLst>
              <a:ext uri="{FF2B5EF4-FFF2-40B4-BE49-F238E27FC236}">
                <a16:creationId xmlns:a16="http://schemas.microsoft.com/office/drawing/2014/main" id="{8FE8FF01-3F78-49CE-9C43-044948839D3A}"/>
              </a:ext>
            </a:extLst>
          </p:cNvPr>
          <p:cNvPicPr>
            <a:picLocks noGrp="1" noChangeAspect="1"/>
          </p:cNvPicPr>
          <p:nvPr>
            <p:ph sz="half" idx="1"/>
          </p:nvPr>
        </p:nvPicPr>
        <p:blipFill>
          <a:blip r:embed="rId2"/>
          <a:stretch>
            <a:fillRect/>
          </a:stretch>
        </p:blipFill>
        <p:spPr>
          <a:xfrm>
            <a:off x="422772" y="646552"/>
            <a:ext cx="4731648" cy="5571686"/>
          </a:xfrm>
        </p:spPr>
      </p:pic>
      <p:pic>
        <p:nvPicPr>
          <p:cNvPr id="10" name="Content Placeholder 9">
            <a:extLst>
              <a:ext uri="{FF2B5EF4-FFF2-40B4-BE49-F238E27FC236}">
                <a16:creationId xmlns:a16="http://schemas.microsoft.com/office/drawing/2014/main" id="{364D01D4-F815-4249-96E0-2FA2850F5BD7}"/>
              </a:ext>
            </a:extLst>
          </p:cNvPr>
          <p:cNvPicPr>
            <a:picLocks noGrp="1" noChangeAspect="1"/>
          </p:cNvPicPr>
          <p:nvPr>
            <p:ph sz="half" idx="2"/>
          </p:nvPr>
        </p:nvPicPr>
        <p:blipFill>
          <a:blip r:embed="rId3"/>
          <a:stretch>
            <a:fillRect/>
          </a:stretch>
        </p:blipFill>
        <p:spPr>
          <a:xfrm>
            <a:off x="5874348" y="646552"/>
            <a:ext cx="5894880" cy="5182580"/>
          </a:xfrm>
        </p:spPr>
      </p:pic>
    </p:spTree>
    <p:extLst>
      <p:ext uri="{BB962C8B-B14F-4D97-AF65-F5344CB8AC3E}">
        <p14:creationId xmlns:p14="http://schemas.microsoft.com/office/powerpoint/2010/main" val="259523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genotype</a:t>
            </a:r>
          </a:p>
        </p:txBody>
      </p:sp>
      <p:sp>
        <p:nvSpPr>
          <p:cNvPr id="3" name="Content Placeholder 2"/>
          <p:cNvSpPr>
            <a:spLocks noGrp="1"/>
          </p:cNvSpPr>
          <p:nvPr>
            <p:ph idx="1"/>
          </p:nvPr>
        </p:nvSpPr>
        <p:spPr/>
        <p:txBody>
          <a:bodyPr>
            <a:normAutofit/>
          </a:bodyPr>
          <a:lstStyle/>
          <a:p>
            <a:r>
              <a:rPr lang="en-US" sz="5400" dirty="0"/>
              <a:t>This term is used to describe the sum total of all the genes inherited from the parents</a:t>
            </a:r>
          </a:p>
        </p:txBody>
      </p:sp>
    </p:spTree>
    <p:extLst>
      <p:ext uri="{BB962C8B-B14F-4D97-AF65-F5344CB8AC3E}">
        <p14:creationId xmlns:p14="http://schemas.microsoft.com/office/powerpoint/2010/main" val="849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phenotype</a:t>
            </a:r>
          </a:p>
        </p:txBody>
      </p:sp>
      <p:sp>
        <p:nvSpPr>
          <p:cNvPr id="3" name="Content Placeholder 2"/>
          <p:cNvSpPr>
            <a:spLocks noGrp="1"/>
          </p:cNvSpPr>
          <p:nvPr>
            <p:ph idx="1"/>
          </p:nvPr>
        </p:nvSpPr>
        <p:spPr/>
        <p:txBody>
          <a:bodyPr>
            <a:normAutofit/>
          </a:bodyPr>
          <a:lstStyle/>
          <a:p>
            <a:r>
              <a:rPr lang="en-US" sz="5400" dirty="0"/>
              <a:t>This is the term used to describe an organism based on its physical characteristics e.g. coat </a:t>
            </a:r>
            <a:r>
              <a:rPr lang="en-US" sz="5400" dirty="0" err="1"/>
              <a:t>colour</a:t>
            </a:r>
            <a:endParaRPr lang="en-US" sz="5400" dirty="0"/>
          </a:p>
        </p:txBody>
      </p:sp>
    </p:spTree>
    <p:extLst>
      <p:ext uri="{BB962C8B-B14F-4D97-AF65-F5344CB8AC3E}">
        <p14:creationId xmlns:p14="http://schemas.microsoft.com/office/powerpoint/2010/main" val="305687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chromosome?</a:t>
            </a:r>
          </a:p>
        </p:txBody>
      </p:sp>
      <p:sp>
        <p:nvSpPr>
          <p:cNvPr id="3" name="Content Placeholder 2"/>
          <p:cNvSpPr>
            <a:spLocks noGrp="1"/>
          </p:cNvSpPr>
          <p:nvPr>
            <p:ph idx="1"/>
          </p:nvPr>
        </p:nvSpPr>
        <p:spPr/>
        <p:txBody>
          <a:bodyPr>
            <a:normAutofit/>
          </a:bodyPr>
          <a:lstStyle/>
          <a:p>
            <a:r>
              <a:rPr lang="en-US" sz="5400" dirty="0"/>
              <a:t>A chromosome consists of a long strand of DNA containing many genes</a:t>
            </a:r>
          </a:p>
        </p:txBody>
      </p:sp>
      <p:pic>
        <p:nvPicPr>
          <p:cNvPr id="4" name="Picture 3"/>
          <p:cNvPicPr>
            <a:picLocks noChangeAspect="1"/>
          </p:cNvPicPr>
          <p:nvPr/>
        </p:nvPicPr>
        <p:blipFill>
          <a:blip r:embed="rId2"/>
          <a:stretch>
            <a:fillRect/>
          </a:stretch>
        </p:blipFill>
        <p:spPr>
          <a:xfrm>
            <a:off x="3417650" y="4548997"/>
            <a:ext cx="5356700" cy="2033032"/>
          </a:xfrm>
          <a:prstGeom prst="rect">
            <a:avLst/>
          </a:prstGeom>
        </p:spPr>
      </p:pic>
    </p:spTree>
    <p:extLst>
      <p:ext uri="{BB962C8B-B14F-4D97-AF65-F5344CB8AC3E}">
        <p14:creationId xmlns:p14="http://schemas.microsoft.com/office/powerpoint/2010/main" val="24946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gene?</a:t>
            </a:r>
          </a:p>
        </p:txBody>
      </p:sp>
      <p:sp>
        <p:nvSpPr>
          <p:cNvPr id="3" name="Content Placeholder 2"/>
          <p:cNvSpPr>
            <a:spLocks noGrp="1"/>
          </p:cNvSpPr>
          <p:nvPr>
            <p:ph idx="1"/>
          </p:nvPr>
        </p:nvSpPr>
        <p:spPr>
          <a:xfrm>
            <a:off x="685800" y="2194560"/>
            <a:ext cx="10820400" cy="4498070"/>
          </a:xfrm>
        </p:spPr>
        <p:txBody>
          <a:bodyPr>
            <a:normAutofit lnSpcReduction="10000"/>
          </a:bodyPr>
          <a:lstStyle/>
          <a:p>
            <a:r>
              <a:rPr lang="en-US" sz="5400" dirty="0"/>
              <a:t>A gene is a region of DNA that encodes function. Genes, which are made up of DNA, act as instructions to make molecules called proteins. DNA = Deoxy-ribonucleic-acid</a:t>
            </a:r>
          </a:p>
        </p:txBody>
      </p:sp>
    </p:spTree>
    <p:extLst>
      <p:ext uri="{BB962C8B-B14F-4D97-AF65-F5344CB8AC3E}">
        <p14:creationId xmlns:p14="http://schemas.microsoft.com/office/powerpoint/2010/main" val="22526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allele?</a:t>
            </a:r>
          </a:p>
        </p:txBody>
      </p:sp>
      <p:sp>
        <p:nvSpPr>
          <p:cNvPr id="3" name="Content Placeholder 2"/>
          <p:cNvSpPr>
            <a:spLocks noGrp="1"/>
          </p:cNvSpPr>
          <p:nvPr>
            <p:ph idx="1"/>
          </p:nvPr>
        </p:nvSpPr>
        <p:spPr/>
        <p:txBody>
          <a:bodyPr>
            <a:normAutofit fontScale="92500" lnSpcReduction="10000"/>
          </a:bodyPr>
          <a:lstStyle/>
          <a:p>
            <a:r>
              <a:rPr lang="en-US" sz="5400" dirty="0"/>
              <a:t>Alleles are different forms of a gene. Alleles are like codes that determine hair color and eye color, height, and other genetic </a:t>
            </a:r>
            <a:r>
              <a:rPr lang="en-US" sz="5400" dirty="0" err="1"/>
              <a:t>features.They</a:t>
            </a:r>
            <a:r>
              <a:rPr lang="en-US" sz="5400" dirty="0"/>
              <a:t> can be </a:t>
            </a:r>
            <a:r>
              <a:rPr lang="en-US" sz="5400" b="1" u="sng" dirty="0"/>
              <a:t>dominant</a:t>
            </a:r>
            <a:r>
              <a:rPr lang="en-US" sz="5400" dirty="0"/>
              <a:t> or </a:t>
            </a:r>
            <a:r>
              <a:rPr lang="en-US" sz="5400" b="1" u="sng" dirty="0"/>
              <a:t>recessive</a:t>
            </a:r>
          </a:p>
        </p:txBody>
      </p:sp>
    </p:spTree>
    <p:extLst>
      <p:ext uri="{BB962C8B-B14F-4D97-AF65-F5344CB8AC3E}">
        <p14:creationId xmlns:p14="http://schemas.microsoft.com/office/powerpoint/2010/main" val="398374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 dominant gene</a:t>
            </a:r>
          </a:p>
        </p:txBody>
      </p:sp>
      <p:sp>
        <p:nvSpPr>
          <p:cNvPr id="3" name="Content Placeholder 2"/>
          <p:cNvSpPr>
            <a:spLocks noGrp="1"/>
          </p:cNvSpPr>
          <p:nvPr>
            <p:ph idx="1"/>
          </p:nvPr>
        </p:nvSpPr>
        <p:spPr/>
        <p:txBody>
          <a:bodyPr>
            <a:normAutofit/>
          </a:bodyPr>
          <a:lstStyle/>
          <a:p>
            <a:pPr marL="0" indent="0">
              <a:buNone/>
            </a:pPr>
            <a:r>
              <a:rPr lang="en-US" sz="5400" dirty="0"/>
              <a:t>Dominant genes are those that genes that are expressed in the organism even if the opposite trait is present e.g. “tallness” or “shortness”</a:t>
            </a:r>
          </a:p>
        </p:txBody>
      </p:sp>
    </p:spTree>
    <p:extLst>
      <p:ext uri="{BB962C8B-B14F-4D97-AF65-F5344CB8AC3E}">
        <p14:creationId xmlns:p14="http://schemas.microsoft.com/office/powerpoint/2010/main" val="14377496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727</TotalTime>
  <Words>1015</Words>
  <Application>Microsoft Office PowerPoint</Application>
  <PresentationFormat>Widescreen</PresentationFormat>
  <Paragraphs>65</Paragraphs>
  <Slides>25</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Vapor Trail</vt:lpstr>
      <vt:lpstr>Definition of some terms used in genetics</vt:lpstr>
      <vt:lpstr>PowerPoint Presentation</vt:lpstr>
      <vt:lpstr>PowerPoint Presentation</vt:lpstr>
      <vt:lpstr>genotype</vt:lpstr>
      <vt:lpstr>phenotype</vt:lpstr>
      <vt:lpstr>What is a chromosome?</vt:lpstr>
      <vt:lpstr>What is a gene?</vt:lpstr>
      <vt:lpstr>What is an allele?</vt:lpstr>
      <vt:lpstr> a dominant gene</vt:lpstr>
      <vt:lpstr>A recessive gene</vt:lpstr>
      <vt:lpstr>Homozygous genes</vt:lpstr>
      <vt:lpstr>Heterozygous genes</vt:lpstr>
      <vt:lpstr>What is meant by the term ‘variation’</vt:lpstr>
      <vt:lpstr>What is the difference between a cultivar and a variety</vt:lpstr>
      <vt:lpstr>What is a monohybrid cross?</vt:lpstr>
      <vt:lpstr>PowerPoint Presentation</vt:lpstr>
      <vt:lpstr>PowerPoint Presentation</vt:lpstr>
      <vt:lpstr>PowerPoint Presentation</vt:lpstr>
      <vt:lpstr>PowerPoint Presentation</vt:lpstr>
      <vt:lpstr>What is selective breeding?</vt:lpstr>
      <vt:lpstr>PowerPoint Presentation</vt:lpstr>
      <vt:lpstr>What is Biotechnology? </vt:lpstr>
      <vt:lpstr>What are genetically modified organisms (gmo’s)</vt:lpstr>
      <vt:lpstr>What are transgenic organisms?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some terms used in genetics</dc:title>
  <dc:creator>Derek Ramdatt</dc:creator>
  <cp:lastModifiedBy>Derek Ramdatt</cp:lastModifiedBy>
  <cp:revision>25</cp:revision>
  <dcterms:created xsi:type="dcterms:W3CDTF">2017-02-14T13:22:08Z</dcterms:created>
  <dcterms:modified xsi:type="dcterms:W3CDTF">2017-12-21T16:30:07Z</dcterms:modified>
</cp:coreProperties>
</file>