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6"/>
  </p:notesMasterIdLst>
  <p:sldIdLst>
    <p:sldId id="258" r:id="rId2"/>
    <p:sldId id="259" r:id="rId3"/>
    <p:sldId id="256" r:id="rId4"/>
    <p:sldId id="260" r:id="rId5"/>
  </p:sldIdLst>
  <p:sldSz cx="9144000" cy="5143500" type="screen16x9"/>
  <p:notesSz cx="6858000" cy="9144000"/>
  <p:embeddedFontLst>
    <p:embeddedFont>
      <p:font typeface="Bitter" panose="020B0604020202020204" charset="0"/>
      <p:regular r:id="rId7"/>
      <p:bold r:id="rId8"/>
      <p:italic r:id="rId9"/>
    </p:embeddedFont>
    <p:embeddedFont>
      <p:font typeface="Gill Sans MT" panose="020B0502020104020203" pitchFamily="34" charset="0"/>
      <p:regular r:id="rId10"/>
      <p:bold r:id="rId11"/>
      <p:italic r:id="rId12"/>
      <p:boldItalic r:id="rId13"/>
    </p:embeddedFont>
    <p:embeddedFont>
      <p:font typeface="Proxima Nova" panose="020B060402020202020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1904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3264408"/>
            <a:ext cx="5101209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4485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43553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702945"/>
            <a:ext cx="973956" cy="37376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3352" y="702945"/>
            <a:ext cx="4648867" cy="373761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604834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136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0D81-C728-4D52-B3E4-C8402B519E37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911EE-F348-4BE3-8164-15B7F6EF1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4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200150" y="1790058"/>
            <a:ext cx="674370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8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3264349"/>
            <a:ext cx="5101209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8044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6434" y="1978533"/>
            <a:ext cx="3203828" cy="23264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978533"/>
            <a:ext cx="3202685" cy="23264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64766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757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7577" y="2357438"/>
            <a:ext cx="3202686" cy="19475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357438"/>
            <a:ext cx="3190113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1735075"/>
            <a:ext cx="3202686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034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713093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006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1682871"/>
            <a:ext cx="3364992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603504"/>
            <a:ext cx="361188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7870643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2" y="1682871"/>
            <a:ext cx="3371249" cy="85098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165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2662439"/>
            <a:ext cx="2846070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4677156"/>
            <a:ext cx="3843598" cy="24003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3206973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2" y="723519"/>
            <a:ext cx="579729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1978534"/>
            <a:ext cx="579729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4679112"/>
            <a:ext cx="2065310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4677156"/>
            <a:ext cx="4425892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4663440"/>
            <a:ext cx="274320" cy="27432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111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10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4647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23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81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15" y="1099815"/>
            <a:ext cx="8923282" cy="2904626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INFORMATION AND COMMUNCATIONS TECHNOLOGY</a:t>
            </a:r>
            <a:r>
              <a:rPr lang="en-US" sz="2800" b="1" dirty="0" smtClean="0">
                <a:solidFill>
                  <a:srgbClr val="660066"/>
                </a:solidFill>
              </a:rPr>
              <a:t/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/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>Module </a:t>
            </a:r>
            <a:r>
              <a:rPr lang="en-US" sz="2800" b="1" dirty="0" smtClean="0">
                <a:solidFill>
                  <a:srgbClr val="660066"/>
                </a:solidFill>
              </a:rPr>
              <a:t>5 : </a:t>
            </a:r>
            <a:r>
              <a:rPr lang="en-US" sz="2800" b="1" dirty="0" smtClean="0">
                <a:solidFill>
                  <a:srgbClr val="660066"/>
                </a:solidFill>
              </a:rPr>
              <a:t>Programming Concepts and Computational </a:t>
            </a:r>
            <a:r>
              <a:rPr lang="en-US" sz="2800" b="1" dirty="0" smtClean="0">
                <a:solidFill>
                  <a:srgbClr val="660066"/>
                </a:solidFill>
              </a:rPr>
              <a:t>Thinking  (Obj. 10</a:t>
            </a:r>
            <a:r>
              <a:rPr lang="en-US" sz="2800" b="1" dirty="0" smtClean="0">
                <a:solidFill>
                  <a:srgbClr val="660066"/>
                </a:solidFill>
              </a:rPr>
              <a:t>)</a:t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800" b="1" dirty="0" smtClean="0">
                <a:solidFill>
                  <a:srgbClr val="660066"/>
                </a:solidFill>
              </a:rPr>
              <a:t/>
            </a:r>
            <a:br>
              <a:rPr lang="en-US" sz="2800" b="1" dirty="0" smtClean="0">
                <a:solidFill>
                  <a:srgbClr val="660066"/>
                </a:solidFill>
              </a:rPr>
            </a:br>
            <a:r>
              <a:rPr lang="en-US" sz="2400" b="1" dirty="0" smtClean="0">
                <a:solidFill>
                  <a:srgbClr val="660066"/>
                </a:solidFill>
              </a:rPr>
              <a:t>Topic : Programming Constructs (Sequential)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5131" y="4498428"/>
            <a:ext cx="5153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Sharon </a:t>
            </a:r>
            <a:r>
              <a:rPr lang="en-US" sz="1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Moonan-Seepaul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Curriculum Coordinator (ICT)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15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042" y="339539"/>
            <a:ext cx="5777015" cy="8315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PROGRAMMING CONSTRUCTS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055" y="1744717"/>
            <a:ext cx="6968359" cy="216513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250" dirty="0" smtClean="0"/>
              <a:t>One type of programming construct is </a:t>
            </a:r>
            <a:r>
              <a:rPr lang="en-US" sz="2800" b="1" dirty="0" smtClean="0">
                <a:solidFill>
                  <a:srgbClr val="7030A0"/>
                </a:solidFill>
              </a:rPr>
              <a:t>Sequential</a:t>
            </a:r>
            <a:r>
              <a:rPr lang="en-US" sz="2250" dirty="0" smtClean="0"/>
              <a:t>.</a:t>
            </a:r>
          </a:p>
          <a:p>
            <a:pPr marL="114300" indent="0">
              <a:buNone/>
            </a:pPr>
            <a:r>
              <a:rPr lang="en-US" sz="2250" dirty="0" smtClean="0"/>
              <a:t>- </a:t>
            </a:r>
            <a:r>
              <a:rPr lang="en-US" sz="2250" dirty="0" smtClean="0"/>
              <a:t>All </a:t>
            </a:r>
            <a:r>
              <a:rPr lang="en-US" sz="2250" dirty="0"/>
              <a:t>statements are executed in the order that they are </a:t>
            </a:r>
            <a:r>
              <a:rPr lang="en-US" sz="2250" dirty="0" smtClean="0"/>
              <a:t>written.</a:t>
            </a:r>
            <a:endParaRPr lang="en-US" sz="2250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3"/>
          <p:cNvCxnSpPr/>
          <p:nvPr/>
        </p:nvCxnSpPr>
        <p:spPr>
          <a:xfrm flipH="1">
            <a:off x="4570500" y="-29850"/>
            <a:ext cx="1500" cy="5187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/>
          <p:nvPr/>
        </p:nvSpPr>
        <p:spPr>
          <a:xfrm>
            <a:off x="273268" y="135450"/>
            <a:ext cx="8492359" cy="1256725"/>
          </a:xfrm>
          <a:prstGeom prst="rect">
            <a:avLst/>
          </a:prstGeom>
          <a:solidFill>
            <a:srgbClr val="6633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Instructions: </a:t>
            </a:r>
            <a:endParaRPr sz="16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r>
              <a:rPr lang="en-US" sz="1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Click and drag the instructions from the left to the right </a:t>
            </a:r>
            <a:r>
              <a:rPr lang="en-US" sz="1600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side, </a:t>
            </a:r>
            <a:r>
              <a:rPr lang="en-US" sz="1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placing them in the order the pseudocode </a:t>
            </a:r>
            <a:r>
              <a:rPr lang="en-US" sz="1600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algorithm </a:t>
            </a:r>
            <a:r>
              <a:rPr lang="en-US" sz="1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should be </a:t>
            </a:r>
            <a:r>
              <a:rPr lang="en-US" sz="1600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written, </a:t>
            </a:r>
            <a:r>
              <a:rPr lang="en-US" sz="1600" dirty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if the algorithm is supposed to input 2 numbers and calculate and print the sum and product of the 2 numbers.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(</a:t>
            </a:r>
            <a:r>
              <a:rPr lang="en-US" sz="1600" dirty="0" smtClean="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Check next slide for possible responses.)</a:t>
            </a:r>
            <a:endParaRPr sz="1600" dirty="0">
              <a:solidFill>
                <a:srgbClr val="FFFFFF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7104" y="1648029"/>
            <a:ext cx="2748454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INPUT A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867104" y="3939676"/>
            <a:ext cx="2748454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PRINT (SUM)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867103" y="2758204"/>
            <a:ext cx="2748455" cy="5277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PRINT (PRODUCT)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867104" y="4515724"/>
            <a:ext cx="2748454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PRODUCT = A * B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867104" y="2224077"/>
            <a:ext cx="2748454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SUM = A + 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867104" y="3370202"/>
            <a:ext cx="2748454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INPUT B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3"/>
          <p:cNvCxnSpPr/>
          <p:nvPr/>
        </p:nvCxnSpPr>
        <p:spPr>
          <a:xfrm flipH="1">
            <a:off x="4570500" y="-29850"/>
            <a:ext cx="1500" cy="51876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/>
          <p:nvPr/>
        </p:nvSpPr>
        <p:spPr>
          <a:xfrm>
            <a:off x="1471449" y="73010"/>
            <a:ext cx="6201104" cy="694867"/>
          </a:xfrm>
          <a:prstGeom prst="rect">
            <a:avLst/>
          </a:prstGeom>
          <a:solidFill>
            <a:srgbClr val="66336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ANSWER</a:t>
            </a:r>
            <a:endParaRPr sz="24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6551" y="1164835"/>
            <a:ext cx="2664372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INPUT A</a:t>
            </a:r>
            <a:endParaRPr lang="en-US" sz="2000" b="1" dirty="0"/>
          </a:p>
        </p:txBody>
      </p:sp>
      <p:sp>
        <p:nvSpPr>
          <p:cNvPr id="22" name="Rectangle 21"/>
          <p:cNvSpPr/>
          <p:nvPr/>
        </p:nvSpPr>
        <p:spPr>
          <a:xfrm>
            <a:off x="5386551" y="3662765"/>
            <a:ext cx="2664372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PRINT (SUM)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5386550" y="4265124"/>
            <a:ext cx="2664373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PRINT (PRODUCT)</a:t>
            </a:r>
            <a:endParaRPr lang="en-US" sz="2000" b="1" dirty="0"/>
          </a:p>
        </p:txBody>
      </p:sp>
      <p:sp>
        <p:nvSpPr>
          <p:cNvPr id="24" name="Rectangle 23"/>
          <p:cNvSpPr/>
          <p:nvPr/>
        </p:nvSpPr>
        <p:spPr>
          <a:xfrm>
            <a:off x="5386551" y="3046381"/>
            <a:ext cx="2664372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PRODUCT = A * B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5386551" y="2429997"/>
            <a:ext cx="2664372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SUM = A + B</a:t>
            </a:r>
            <a:endParaRPr lang="en-US" sz="2000" b="1" dirty="0"/>
          </a:p>
        </p:txBody>
      </p:sp>
      <p:sp>
        <p:nvSpPr>
          <p:cNvPr id="26" name="Rectangle 25"/>
          <p:cNvSpPr/>
          <p:nvPr/>
        </p:nvSpPr>
        <p:spPr>
          <a:xfrm>
            <a:off x="5386551" y="1822975"/>
            <a:ext cx="2664372" cy="462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INPUT B</a:t>
            </a:r>
            <a:endParaRPr lang="en-US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2966" y="2236172"/>
            <a:ext cx="3531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It is also correct to calculate the product before the sum and to print the product before the sum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81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112</TotalTime>
  <Words>183</Words>
  <Application>Microsoft Office PowerPoint</Application>
  <PresentationFormat>On-screen Show (16:9)</PresentationFormat>
  <Paragraphs>22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Bitter</vt:lpstr>
      <vt:lpstr>Gill Sans MT</vt:lpstr>
      <vt:lpstr>Arial</vt:lpstr>
      <vt:lpstr>Proxima Nova</vt:lpstr>
      <vt:lpstr>Parcel</vt:lpstr>
      <vt:lpstr>INFORMATION AND COMMUNCATIONS TECHNOLOGY  Module 5 : Programming Concepts and Computational Thinking  (Obj. 10)  Topic : Programming Constructs (Sequential)</vt:lpstr>
      <vt:lpstr>PROGRAMMING CONSTRUCTS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 User</dc:creator>
  <cp:lastModifiedBy>Moe User</cp:lastModifiedBy>
  <cp:revision>13</cp:revision>
  <dcterms:modified xsi:type="dcterms:W3CDTF">2020-04-25T18:31:44Z</dcterms:modified>
</cp:coreProperties>
</file>