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1" r:id="rId1"/>
  </p:sldMasterIdLst>
  <p:notesMasterIdLst>
    <p:notesMasterId r:id="rId6"/>
  </p:notesMasterIdLst>
  <p:sldIdLst>
    <p:sldId id="258" r:id="rId2"/>
    <p:sldId id="259" r:id="rId3"/>
    <p:sldId id="256" r:id="rId4"/>
    <p:sldId id="260" r:id="rId5"/>
  </p:sldIdLst>
  <p:sldSz cx="9144000" cy="5143500" type="screen16x9"/>
  <p:notesSz cx="6858000" cy="9144000"/>
  <p:embeddedFontLst>
    <p:embeddedFont>
      <p:font typeface="Bitter" panose="020B0604020202020204" charset="0"/>
      <p:regular r:id="rId7"/>
      <p:bold r:id="rId8"/>
      <p:italic r:id="rId9"/>
    </p:embeddedFont>
    <p:embeddedFont>
      <p:font typeface="Gill Sans MT" panose="020B0502020104020203" pitchFamily="34" charset="0"/>
      <p:regular r:id="rId10"/>
      <p:bold r:id="rId11"/>
      <p:italic r:id="rId12"/>
      <p:boldItalic r:id="rId13"/>
    </p:embeddedFont>
    <p:embeddedFont>
      <p:font typeface="Proxima Nova" panose="020B0604020202020204" charset="0"/>
      <p:regular r:id="rId14"/>
      <p:bold r:id="rId15"/>
      <p:italic r:id="rId16"/>
      <p:boldItalic r:id="rId17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78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font" Target="fonts/font11.fntdata"/><Relationship Id="rId2" Type="http://schemas.openxmlformats.org/officeDocument/2006/relationships/slide" Target="slides/slide1.xml"/><Relationship Id="rId16" Type="http://schemas.openxmlformats.org/officeDocument/2006/relationships/font" Target="fonts/font10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font" Target="fonts/font9.fntdata"/><Relationship Id="rId10" Type="http://schemas.openxmlformats.org/officeDocument/2006/relationships/font" Target="fonts/font4.fntdata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71904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200150" y="1790058"/>
            <a:ext cx="6743700" cy="123444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285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3264408"/>
            <a:ext cx="5101209" cy="929921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5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4/25/2020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0744857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4/25/2020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74355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702945"/>
            <a:ext cx="973956" cy="373761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3352" y="702945"/>
            <a:ext cx="4648867" cy="373761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4/25/2020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46048345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71367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50D81-C728-4D52-B3E4-C8402B519E37}" type="datetimeFigureOut">
              <a:rPr lang="en-US" smtClean="0"/>
              <a:pPr/>
              <a:t>4/25/2020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11EE-F348-4BE3-8164-15B7F6EF16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746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200150" y="1790058"/>
            <a:ext cx="6743700" cy="123444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285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3264349"/>
            <a:ext cx="5101209" cy="94881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4/25/2020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480449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6434" y="1978533"/>
            <a:ext cx="3203828" cy="23264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1978533"/>
            <a:ext cx="3202685" cy="23264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4/25/2020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40647666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7577" y="1735075"/>
            <a:ext cx="3202686" cy="528065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425" b="0" cap="all" spc="75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342900" indent="0">
              <a:buNone/>
              <a:defRPr sz="1425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7577" y="2357438"/>
            <a:ext cx="3202686" cy="19475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2357438"/>
            <a:ext cx="3190113" cy="1947582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1735075"/>
            <a:ext cx="3202686" cy="528065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425" b="0" cap="all" spc="75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342900" indent="0">
              <a:buNone/>
              <a:defRPr sz="1425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4/25/2020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60345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4/25/2020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77130939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4/25/2020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10061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03504" y="1682871"/>
            <a:ext cx="3364992" cy="856123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165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603504"/>
            <a:ext cx="3611880" cy="3936492"/>
          </a:xfrm>
        </p:spPr>
        <p:txBody>
          <a:bodyPr>
            <a:normAutofit/>
          </a:bodyPr>
          <a:lstStyle>
            <a:lvl1pPr>
              <a:defRPr sz="1425">
                <a:solidFill>
                  <a:schemeClr val="tx1"/>
                </a:solidFill>
              </a:defRPr>
            </a:lvl1pPr>
            <a:lvl2pPr>
              <a:defRPr sz="12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6676" y="2662439"/>
            <a:ext cx="2846070" cy="164552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4/25/2020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03504" y="4677156"/>
            <a:ext cx="3843598" cy="24003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578706436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06392" y="1682871"/>
            <a:ext cx="3371249" cy="85098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165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0"/>
            <a:ext cx="4576573" cy="51435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24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6676" y="2662439"/>
            <a:ext cx="2846070" cy="1645528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4/25/2020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03504" y="4677156"/>
            <a:ext cx="3843598" cy="24003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73206973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73352" y="723519"/>
            <a:ext cx="5797296" cy="89154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3352" y="1978534"/>
            <a:ext cx="5797296" cy="23264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66072" y="4679112"/>
            <a:ext cx="2065310" cy="2429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4/25/2020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00150" y="4677156"/>
            <a:ext cx="4425892" cy="2400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8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69192" y="4663440"/>
            <a:ext cx="274320" cy="27432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825" spc="0" baseline="0">
                <a:solidFill>
                  <a:srgbClr val="FFFFFF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841116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sldNum="0" hdr="0" ft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2100" kern="1200" cap="all" spc="15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2900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14350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685800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857250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984647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113235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013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412081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615" y="1099815"/>
            <a:ext cx="8923282" cy="2904626"/>
          </a:xfrm>
        </p:spPr>
        <p:txBody>
          <a:bodyPr/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INFORMATION AND COMMUNCATIONS TECHNOLOGY</a:t>
            </a:r>
            <a:r>
              <a:rPr lang="en-US" sz="2800" b="1" dirty="0" smtClean="0">
                <a:solidFill>
                  <a:srgbClr val="660066"/>
                </a:solidFill>
              </a:rPr>
              <a:t/>
            </a:r>
            <a:br>
              <a:rPr lang="en-US" sz="2800" b="1" dirty="0" smtClean="0">
                <a:solidFill>
                  <a:srgbClr val="660066"/>
                </a:solidFill>
              </a:rPr>
            </a:br>
            <a:r>
              <a:rPr lang="en-US" sz="2800" b="1" dirty="0" smtClean="0">
                <a:solidFill>
                  <a:srgbClr val="660066"/>
                </a:solidFill>
              </a:rPr>
              <a:t/>
            </a:r>
            <a:br>
              <a:rPr lang="en-US" sz="2800" b="1" dirty="0" smtClean="0">
                <a:solidFill>
                  <a:srgbClr val="660066"/>
                </a:solidFill>
              </a:rPr>
            </a:br>
            <a:r>
              <a:rPr lang="en-US" sz="2800" b="1" dirty="0" smtClean="0">
                <a:solidFill>
                  <a:srgbClr val="660066"/>
                </a:solidFill>
              </a:rPr>
              <a:t>Module </a:t>
            </a:r>
            <a:r>
              <a:rPr lang="en-US" sz="2800" b="1" dirty="0" smtClean="0">
                <a:solidFill>
                  <a:srgbClr val="660066"/>
                </a:solidFill>
              </a:rPr>
              <a:t>5 : </a:t>
            </a:r>
            <a:r>
              <a:rPr lang="en-US" sz="2800" b="1" dirty="0" smtClean="0">
                <a:solidFill>
                  <a:srgbClr val="660066"/>
                </a:solidFill>
              </a:rPr>
              <a:t>Programming Concepts and Computational </a:t>
            </a:r>
            <a:r>
              <a:rPr lang="en-US" sz="2800" b="1" dirty="0" smtClean="0">
                <a:solidFill>
                  <a:srgbClr val="660066"/>
                </a:solidFill>
              </a:rPr>
              <a:t>Thinking  (Obj. 10</a:t>
            </a:r>
            <a:r>
              <a:rPr lang="en-US" sz="2800" b="1" dirty="0" smtClean="0">
                <a:solidFill>
                  <a:srgbClr val="660066"/>
                </a:solidFill>
              </a:rPr>
              <a:t>)</a:t>
            </a:r>
            <a:br>
              <a:rPr lang="en-US" sz="2800" b="1" dirty="0" smtClean="0">
                <a:solidFill>
                  <a:srgbClr val="660066"/>
                </a:solidFill>
              </a:rPr>
            </a:br>
            <a:r>
              <a:rPr lang="en-US" sz="2800" b="1" dirty="0" smtClean="0">
                <a:solidFill>
                  <a:srgbClr val="660066"/>
                </a:solidFill>
              </a:rPr>
              <a:t/>
            </a:r>
            <a:br>
              <a:rPr lang="en-US" sz="2800" b="1" dirty="0" smtClean="0">
                <a:solidFill>
                  <a:srgbClr val="660066"/>
                </a:solidFill>
              </a:rPr>
            </a:br>
            <a:r>
              <a:rPr lang="en-US" sz="2400" b="1" dirty="0" smtClean="0">
                <a:solidFill>
                  <a:srgbClr val="660066"/>
                </a:solidFill>
              </a:rPr>
              <a:t>Topic : Programming Constructs (Sequential)</a:t>
            </a:r>
            <a:endParaRPr lang="en-US" sz="2400" b="1" dirty="0">
              <a:solidFill>
                <a:srgbClr val="660066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65131" y="4498428"/>
            <a:ext cx="51539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Sharon </a:t>
            </a:r>
            <a:r>
              <a:rPr lang="en-US" sz="1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Moonan-Seepaul</a:t>
            </a:r>
            <a:r>
              <a:rPr lang="en-US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Curriculum Coordinator (ICT)</a:t>
            </a:r>
            <a:endParaRPr lang="en-US" sz="1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6157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7042" y="339539"/>
            <a:ext cx="5777015" cy="831597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PROGRAMMING CONSTRUCTS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2055" y="1744717"/>
            <a:ext cx="6968359" cy="2165131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2250" dirty="0" smtClean="0"/>
              <a:t>One type of programming construct is </a:t>
            </a:r>
            <a:r>
              <a:rPr lang="en-US" sz="2800" b="1" dirty="0" smtClean="0">
                <a:solidFill>
                  <a:srgbClr val="7030A0"/>
                </a:solidFill>
              </a:rPr>
              <a:t>Sequential</a:t>
            </a:r>
            <a:r>
              <a:rPr lang="en-US" sz="2250" dirty="0" smtClean="0"/>
              <a:t>.</a:t>
            </a:r>
          </a:p>
          <a:p>
            <a:pPr marL="114300" indent="0">
              <a:buNone/>
            </a:pPr>
            <a:r>
              <a:rPr lang="en-US" sz="2250" dirty="0" smtClean="0"/>
              <a:t>- </a:t>
            </a:r>
            <a:r>
              <a:rPr lang="en-US" sz="2250" dirty="0" smtClean="0"/>
              <a:t>All </a:t>
            </a:r>
            <a:r>
              <a:rPr lang="en-US" sz="2250" dirty="0"/>
              <a:t>statements are executed in the order that they are </a:t>
            </a:r>
            <a:r>
              <a:rPr lang="en-US" sz="2250" dirty="0" smtClean="0"/>
              <a:t>written.</a:t>
            </a:r>
            <a:endParaRPr lang="en-US" sz="2250" dirty="0"/>
          </a:p>
          <a:p>
            <a:pPr marL="11430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746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Google Shape;55;p13"/>
          <p:cNvCxnSpPr/>
          <p:nvPr/>
        </p:nvCxnSpPr>
        <p:spPr>
          <a:xfrm flipH="1">
            <a:off x="4570500" y="-29850"/>
            <a:ext cx="1500" cy="51876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8" name="Google Shape;68;p13"/>
          <p:cNvSpPr/>
          <p:nvPr/>
        </p:nvSpPr>
        <p:spPr>
          <a:xfrm>
            <a:off x="273268" y="135450"/>
            <a:ext cx="8492359" cy="1256725"/>
          </a:xfrm>
          <a:prstGeom prst="rect">
            <a:avLst/>
          </a:prstGeom>
          <a:solidFill>
            <a:srgbClr val="663366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dirty="0" smtClean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Instructions: </a:t>
            </a:r>
            <a:endParaRPr sz="1600" dirty="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r>
              <a:rPr lang="en-US" sz="1600" dirty="0">
                <a:solidFill>
                  <a:srgbClr val="FFFFFF"/>
                </a:solidFill>
                <a:latin typeface="Bitter"/>
                <a:ea typeface="Bitter"/>
                <a:cs typeface="Bitter"/>
                <a:sym typeface="Bitter"/>
              </a:rPr>
              <a:t>Click and drag the instructions from the left to the right </a:t>
            </a:r>
            <a:r>
              <a:rPr lang="en-US" sz="1600" dirty="0" smtClean="0">
                <a:solidFill>
                  <a:srgbClr val="FFFFFF"/>
                </a:solidFill>
                <a:latin typeface="Bitter"/>
                <a:ea typeface="Bitter"/>
                <a:cs typeface="Bitter"/>
                <a:sym typeface="Bitter"/>
              </a:rPr>
              <a:t>side, </a:t>
            </a:r>
            <a:r>
              <a:rPr lang="en-US" sz="1600" dirty="0">
                <a:solidFill>
                  <a:srgbClr val="FFFFFF"/>
                </a:solidFill>
                <a:latin typeface="Bitter"/>
                <a:ea typeface="Bitter"/>
                <a:cs typeface="Bitter"/>
                <a:sym typeface="Bitter"/>
              </a:rPr>
              <a:t>placing them in the order the pseudocode </a:t>
            </a:r>
            <a:r>
              <a:rPr lang="en-US" sz="1600" dirty="0" smtClean="0">
                <a:solidFill>
                  <a:srgbClr val="FFFFFF"/>
                </a:solidFill>
                <a:latin typeface="Bitter"/>
                <a:ea typeface="Bitter"/>
                <a:cs typeface="Bitter"/>
                <a:sym typeface="Bitter"/>
              </a:rPr>
              <a:t>algorithm </a:t>
            </a:r>
            <a:r>
              <a:rPr lang="en-US" sz="1600" dirty="0">
                <a:solidFill>
                  <a:srgbClr val="FFFFFF"/>
                </a:solidFill>
                <a:latin typeface="Bitter"/>
                <a:ea typeface="Bitter"/>
                <a:cs typeface="Bitter"/>
                <a:sym typeface="Bitter"/>
              </a:rPr>
              <a:t>should be </a:t>
            </a:r>
            <a:r>
              <a:rPr lang="en-US" sz="1600" dirty="0" smtClean="0">
                <a:solidFill>
                  <a:srgbClr val="FFFFFF"/>
                </a:solidFill>
                <a:latin typeface="Bitter"/>
                <a:ea typeface="Bitter"/>
                <a:cs typeface="Bitter"/>
                <a:sym typeface="Bitter"/>
              </a:rPr>
              <a:t>written, </a:t>
            </a:r>
            <a:r>
              <a:rPr lang="en-US" sz="1600" dirty="0">
                <a:solidFill>
                  <a:srgbClr val="FFFFFF"/>
                </a:solidFill>
                <a:latin typeface="Bitter"/>
                <a:ea typeface="Bitter"/>
                <a:cs typeface="Bitter"/>
                <a:sym typeface="Bitter"/>
              </a:rPr>
              <a:t>if the algorithm is supposed to input 2 numbers and calculate and print the sum and product of the 2 numbers.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 smtClean="0">
                <a:solidFill>
                  <a:srgbClr val="FFFFFF"/>
                </a:solidFill>
                <a:latin typeface="Bitter"/>
                <a:ea typeface="Bitter"/>
                <a:cs typeface="Bitter"/>
                <a:sym typeface="Bitter"/>
              </a:rPr>
              <a:t>(</a:t>
            </a:r>
            <a:r>
              <a:rPr lang="en-US" sz="1600" dirty="0" smtClean="0">
                <a:solidFill>
                  <a:srgbClr val="FFFFFF"/>
                </a:solidFill>
                <a:latin typeface="Bitter"/>
                <a:ea typeface="Bitter"/>
                <a:cs typeface="Bitter"/>
                <a:sym typeface="Bitter"/>
              </a:rPr>
              <a:t>Check next slide for possible responses.)</a:t>
            </a:r>
            <a:endParaRPr sz="1600" dirty="0">
              <a:solidFill>
                <a:srgbClr val="FFFFFF"/>
              </a:solidFill>
              <a:latin typeface="Bitter"/>
              <a:ea typeface="Bitter"/>
              <a:cs typeface="Bitter"/>
              <a:sym typeface="Bitter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67104" y="1648029"/>
            <a:ext cx="2748454" cy="46245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INPUT A</a:t>
            </a:r>
            <a:endParaRPr lang="en-US" sz="2000" b="1" dirty="0"/>
          </a:p>
        </p:txBody>
      </p:sp>
      <p:sp>
        <p:nvSpPr>
          <p:cNvPr id="22" name="Rectangle 21"/>
          <p:cNvSpPr/>
          <p:nvPr/>
        </p:nvSpPr>
        <p:spPr>
          <a:xfrm>
            <a:off x="867104" y="3939676"/>
            <a:ext cx="2748454" cy="46245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PRINT (SUM)</a:t>
            </a:r>
            <a:endParaRPr lang="en-US" sz="2000" b="1" dirty="0"/>
          </a:p>
        </p:txBody>
      </p:sp>
      <p:sp>
        <p:nvSpPr>
          <p:cNvPr id="23" name="Rectangle 22"/>
          <p:cNvSpPr/>
          <p:nvPr/>
        </p:nvSpPr>
        <p:spPr>
          <a:xfrm>
            <a:off x="867103" y="2758204"/>
            <a:ext cx="2748455" cy="52773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PRINT (PRODUCT)</a:t>
            </a:r>
            <a:endParaRPr lang="en-US" sz="2000" b="1" dirty="0"/>
          </a:p>
        </p:txBody>
      </p:sp>
      <p:sp>
        <p:nvSpPr>
          <p:cNvPr id="24" name="Rectangle 23"/>
          <p:cNvSpPr/>
          <p:nvPr/>
        </p:nvSpPr>
        <p:spPr>
          <a:xfrm>
            <a:off x="867104" y="4515724"/>
            <a:ext cx="2748454" cy="46245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PRODUCT = A * B</a:t>
            </a:r>
            <a:endParaRPr lang="en-US" sz="2000" b="1" dirty="0"/>
          </a:p>
        </p:txBody>
      </p:sp>
      <p:sp>
        <p:nvSpPr>
          <p:cNvPr id="25" name="Rectangle 24"/>
          <p:cNvSpPr/>
          <p:nvPr/>
        </p:nvSpPr>
        <p:spPr>
          <a:xfrm>
            <a:off x="867104" y="2224077"/>
            <a:ext cx="2748454" cy="46245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SUM = A + B</a:t>
            </a:r>
            <a:endParaRPr lang="en-US" sz="2000" b="1" dirty="0"/>
          </a:p>
        </p:txBody>
      </p:sp>
      <p:sp>
        <p:nvSpPr>
          <p:cNvPr id="26" name="Rectangle 25"/>
          <p:cNvSpPr/>
          <p:nvPr/>
        </p:nvSpPr>
        <p:spPr>
          <a:xfrm>
            <a:off x="867104" y="3370202"/>
            <a:ext cx="2748454" cy="46245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INPUT B</a:t>
            </a:r>
            <a:endParaRPr lang="en-US" sz="20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Google Shape;55;p13"/>
          <p:cNvCxnSpPr/>
          <p:nvPr/>
        </p:nvCxnSpPr>
        <p:spPr>
          <a:xfrm flipH="1">
            <a:off x="4570500" y="-29850"/>
            <a:ext cx="1500" cy="51876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8" name="Google Shape;68;p13"/>
          <p:cNvSpPr/>
          <p:nvPr/>
        </p:nvSpPr>
        <p:spPr>
          <a:xfrm>
            <a:off x="1471449" y="73010"/>
            <a:ext cx="6201104" cy="694867"/>
          </a:xfrm>
          <a:prstGeom prst="rect">
            <a:avLst/>
          </a:prstGeom>
          <a:solidFill>
            <a:srgbClr val="663366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 smtClean="0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ANSWER</a:t>
            </a:r>
            <a:endParaRPr sz="2400" dirty="0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86551" y="1164835"/>
            <a:ext cx="2664372" cy="46245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INPUT A</a:t>
            </a:r>
            <a:endParaRPr lang="en-US" sz="2000" b="1" dirty="0"/>
          </a:p>
        </p:txBody>
      </p:sp>
      <p:sp>
        <p:nvSpPr>
          <p:cNvPr id="22" name="Rectangle 21"/>
          <p:cNvSpPr/>
          <p:nvPr/>
        </p:nvSpPr>
        <p:spPr>
          <a:xfrm>
            <a:off x="5386551" y="3662765"/>
            <a:ext cx="2664372" cy="46245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PRINT (SUM)</a:t>
            </a:r>
            <a:endParaRPr lang="en-US" sz="2000" b="1" dirty="0"/>
          </a:p>
        </p:txBody>
      </p:sp>
      <p:sp>
        <p:nvSpPr>
          <p:cNvPr id="23" name="Rectangle 22"/>
          <p:cNvSpPr/>
          <p:nvPr/>
        </p:nvSpPr>
        <p:spPr>
          <a:xfrm>
            <a:off x="5386550" y="4265124"/>
            <a:ext cx="2664373" cy="46245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PRINT (PRODUCT)</a:t>
            </a:r>
            <a:endParaRPr lang="en-US" sz="2000" b="1" dirty="0"/>
          </a:p>
        </p:txBody>
      </p:sp>
      <p:sp>
        <p:nvSpPr>
          <p:cNvPr id="24" name="Rectangle 23"/>
          <p:cNvSpPr/>
          <p:nvPr/>
        </p:nvSpPr>
        <p:spPr>
          <a:xfrm>
            <a:off x="5386551" y="3046381"/>
            <a:ext cx="2664372" cy="46245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PRODUCT = A * B</a:t>
            </a:r>
            <a:endParaRPr lang="en-US" sz="2000" b="1" dirty="0"/>
          </a:p>
        </p:txBody>
      </p:sp>
      <p:sp>
        <p:nvSpPr>
          <p:cNvPr id="25" name="Rectangle 24"/>
          <p:cNvSpPr/>
          <p:nvPr/>
        </p:nvSpPr>
        <p:spPr>
          <a:xfrm>
            <a:off x="5386551" y="2429997"/>
            <a:ext cx="2664372" cy="46245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SUM = A + B</a:t>
            </a:r>
            <a:endParaRPr lang="en-US" sz="2000" b="1" dirty="0"/>
          </a:p>
        </p:txBody>
      </p:sp>
      <p:sp>
        <p:nvSpPr>
          <p:cNvPr id="26" name="Rectangle 25"/>
          <p:cNvSpPr/>
          <p:nvPr/>
        </p:nvSpPr>
        <p:spPr>
          <a:xfrm>
            <a:off x="5386551" y="1822975"/>
            <a:ext cx="2664372" cy="46245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INPUT B</a:t>
            </a:r>
            <a:endParaRPr lang="en-US" sz="20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472966" y="2236172"/>
            <a:ext cx="35314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Note: It is also correct to calculate the product before the sum and to print the product before the sum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58102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112</TotalTime>
  <Words>183</Words>
  <Application>Microsoft Office PowerPoint</Application>
  <PresentationFormat>On-screen Show (16:9)</PresentationFormat>
  <Paragraphs>22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Times New Roman</vt:lpstr>
      <vt:lpstr>Bitter</vt:lpstr>
      <vt:lpstr>Gill Sans MT</vt:lpstr>
      <vt:lpstr>Arial</vt:lpstr>
      <vt:lpstr>Proxima Nova</vt:lpstr>
      <vt:lpstr>Parcel</vt:lpstr>
      <vt:lpstr>INFORMATION AND COMMUNCATIONS TECHNOLOGY  Module 5 : Programming Concepts and Computational Thinking  (Obj. 10)  Topic : Programming Constructs (Sequential)</vt:lpstr>
      <vt:lpstr>PROGRAMMING CONSTRUCTS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Moe User</dc:creator>
  <cp:lastModifiedBy>Moe User</cp:lastModifiedBy>
  <cp:revision>13</cp:revision>
  <dcterms:modified xsi:type="dcterms:W3CDTF">2020-04-25T18:31:44Z</dcterms:modified>
</cp:coreProperties>
</file>