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6" r:id="rId6"/>
    <p:sldId id="267" r:id="rId7"/>
    <p:sldId id="260" r:id="rId8"/>
    <p:sldId id="261" r:id="rId9"/>
    <p:sldId id="262" r:id="rId10"/>
    <p:sldId id="263" r:id="rId11"/>
    <p:sldId id="264" r:id="rId12"/>
    <p:sldId id="265"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81"/>
  </p:normalViewPr>
  <p:slideViewPr>
    <p:cSldViewPr snapToGrid="0" snapToObjects="1">
      <p:cViewPr varScale="1">
        <p:scale>
          <a:sx n="75" d="100"/>
          <a:sy n="75"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txBox="1">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81100" y="1160942"/>
            <a:ext cx="10642600" cy="55118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81100" y="6794500"/>
            <a:ext cx="10642600" cy="1511300"/>
          </a:xfrm>
          <a:prstGeom prst="rect">
            <a:avLst/>
          </a:prstGeom>
        </p:spPr>
        <p:txBody>
          <a:bodyPr/>
          <a:lstStyle/>
          <a:p>
            <a:r>
              <a:t>Title Text</a:t>
            </a:r>
          </a:p>
        </p:txBody>
      </p:sp>
      <p:sp>
        <p:nvSpPr>
          <p:cNvPr id="22" name="Body Level One…"/>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609600" y="1155700"/>
            <a:ext cx="5994400" cy="3568700"/>
          </a:xfrm>
          <a:prstGeom prst="rect">
            <a:avLst/>
          </a:prstGeom>
        </p:spPr>
        <p:txBody>
          <a:bodyPr anchor="b"/>
          <a:lstStyle>
            <a:lvl1pPr>
              <a:defRPr sz="5800"/>
            </a:lvl1pPr>
          </a:lstStyle>
          <a:p>
            <a:r>
              <a:t>Title Text</a:t>
            </a:r>
          </a:p>
        </p:txBody>
      </p:sp>
      <p:sp>
        <p:nvSpPr>
          <p:cNvPr id="40" name="Body Level One…"/>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3" y="9197831"/>
            <a:ext cx="409839" cy="45417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7831"/>
            <a:ext cx="409839" cy="454170"/>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youtube.com/watch?v=2-xMXSro76M" TargetMode="External"/><Relationship Id="rId1" Type="http://schemas.openxmlformats.org/officeDocument/2006/relationships/slideLayout" Target="../slideLayouts/slideLayout12.xml"/><Relationship Id="rId6" Type="http://schemas.openxmlformats.org/officeDocument/2006/relationships/hyperlink" Target="https://www.youtube.com/watch?v=eq92tRAQXh8" TargetMode="External"/><Relationship Id="rId5" Type="http://schemas.openxmlformats.org/officeDocument/2006/relationships/image" Target="../media/image7.png"/><Relationship Id="rId4" Type="http://schemas.openxmlformats.org/officeDocument/2006/relationships/hyperlink" Target="https://www.youtube.com/watch?v=3pzuGXGuDI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jL56Rd_WRA"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youtube.com/watch?v=r_5gexg2B8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r-blog-ellis-jones-visual-arts.jpg" descr="pr-blog-ellis-jones-visual-arts.jpg"/>
          <p:cNvPicPr>
            <a:picLocks noGrp="1"/>
          </p:cNvPicPr>
          <p:nvPr>
            <p:ph type="pic" idx="13"/>
          </p:nvPr>
        </p:nvPicPr>
        <p:blipFill>
          <a:blip r:embed="rId2"/>
          <a:stretch>
            <a:fillRect/>
          </a:stretch>
        </p:blipFill>
        <p:spPr>
          <a:xfrm>
            <a:off x="683121" y="1116492"/>
            <a:ext cx="11638360" cy="5600701"/>
          </a:xfrm>
          <a:prstGeom prst="rect">
            <a:avLst/>
          </a:prstGeom>
        </p:spPr>
      </p:pic>
      <p:sp>
        <p:nvSpPr>
          <p:cNvPr id="120" name="MARKETING FOR THE ARTS"/>
          <p:cNvSpPr txBox="1">
            <a:spLocks noGrp="1"/>
          </p:cNvSpPr>
          <p:nvPr>
            <p:ph type="title"/>
          </p:nvPr>
        </p:nvSpPr>
        <p:spPr>
          <a:prstGeom prst="rect">
            <a:avLst/>
          </a:prstGeom>
        </p:spPr>
        <p:txBody>
          <a:bodyPr>
            <a:normAutofit fontScale="90000"/>
          </a:bodyPr>
          <a:lstStyle>
            <a:lvl1pPr defTabSz="338327">
              <a:defRPr sz="5328"/>
            </a:lvl1pPr>
          </a:lstStyle>
          <a:p>
            <a:r>
              <a:t>MARKETING FOR THE ARTS</a:t>
            </a:r>
          </a:p>
        </p:txBody>
      </p:sp>
      <p:sp>
        <p:nvSpPr>
          <p:cNvPr id="121" name="MR. M. TAYLOR…"/>
          <p:cNvSpPr txBox="1">
            <a:spLocks noGrp="1"/>
          </p:cNvSpPr>
          <p:nvPr>
            <p:ph type="body" sz="quarter" idx="1"/>
          </p:nvPr>
        </p:nvSpPr>
        <p:spPr>
          <a:prstGeom prst="rect">
            <a:avLst/>
          </a:prstGeom>
        </p:spPr>
        <p:txBody>
          <a:bodyPr/>
          <a:lstStyle/>
          <a:p>
            <a:pPr algn="r" defTabSz="187452">
              <a:defRPr sz="1476"/>
            </a:pPr>
            <a:r>
              <a:rPr dirty="0"/>
              <a:t>MR. M</a:t>
            </a:r>
            <a:r>
              <a:rPr lang="en-US" dirty="0"/>
              <a:t>ICHAILEAN</a:t>
            </a:r>
            <a:r>
              <a:rPr dirty="0"/>
              <a:t> TAYLOR</a:t>
            </a:r>
            <a:endParaRPr lang="en-US" dirty="0"/>
          </a:p>
          <a:p>
            <a:pPr algn="r" defTabSz="187452">
              <a:defRPr sz="1476"/>
            </a:pPr>
            <a:r>
              <a:rPr lang="en-TT" dirty="0"/>
              <a:t>PG. DIP.ED-DRAMA</a:t>
            </a:r>
            <a:r>
              <a:rPr dirty="0"/>
              <a:t> </a:t>
            </a:r>
          </a:p>
          <a:p>
            <a:pPr algn="r" defTabSz="187452">
              <a:defRPr sz="1476"/>
            </a:pPr>
            <a:r>
              <a:rPr dirty="0"/>
              <a:t>MA ARTS ADMINISTRATION</a:t>
            </a:r>
            <a:endParaRPr lang="en-US"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19"/>
                                        </p:tgtEl>
                                        <p:attrNameLst>
                                          <p:attrName>style.visibility</p:attrName>
                                        </p:attrNameLst>
                                      </p:cBhvr>
                                      <p:to>
                                        <p:strVal val="visible"/>
                                      </p:to>
                                    </p:set>
                                    <p:animEffect transition="in" filter="wipe(left)">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Market Research Information"/>
          <p:cNvSpPr txBox="1">
            <a:spLocks noGrp="1"/>
          </p:cNvSpPr>
          <p:nvPr>
            <p:ph type="title"/>
          </p:nvPr>
        </p:nvSpPr>
        <p:spPr>
          <a:xfrm>
            <a:off x="745067" y="203200"/>
            <a:ext cx="10989733" cy="2540000"/>
          </a:xfrm>
          <a:prstGeom prst="rect">
            <a:avLst/>
          </a:prstGeom>
        </p:spPr>
        <p:txBody>
          <a:bodyPr>
            <a:normAutofit fontScale="90000"/>
          </a:bodyPr>
          <a:lstStyle/>
          <a:p>
            <a:r>
              <a:rPr dirty="0"/>
              <a:t>Market Research Information</a:t>
            </a:r>
            <a:r>
              <a:rPr lang="en-US" dirty="0"/>
              <a:t>/Checklist</a:t>
            </a:r>
            <a:endParaRPr dirty="0"/>
          </a:p>
        </p:txBody>
      </p:sp>
      <p:sp>
        <p:nvSpPr>
          <p:cNvPr id="145" name="Values and Beliefs…"/>
          <p:cNvSpPr txBox="1">
            <a:spLocks noGrp="1"/>
          </p:cNvSpPr>
          <p:nvPr>
            <p:ph type="body" idx="1"/>
          </p:nvPr>
        </p:nvSpPr>
        <p:spPr>
          <a:xfrm>
            <a:off x="785842" y="2774423"/>
            <a:ext cx="10464800" cy="5740400"/>
          </a:xfrm>
          <a:prstGeom prst="rect">
            <a:avLst/>
          </a:prstGeom>
        </p:spPr>
        <p:txBody>
          <a:bodyPr>
            <a:normAutofit fontScale="92500" lnSpcReduction="20000"/>
          </a:bodyPr>
          <a:lstStyle/>
          <a:p>
            <a:pPr marL="0" indent="0" defTabSz="288036">
              <a:spcBef>
                <a:spcPts val="2200"/>
              </a:spcBef>
              <a:buNone/>
              <a:defRPr sz="2268"/>
            </a:pPr>
            <a:r>
              <a:rPr lang="en-US" dirty="0"/>
              <a:t>Do you know your intended audience’s….</a:t>
            </a:r>
          </a:p>
          <a:p>
            <a:pPr marL="360045" indent="-360045" defTabSz="288036">
              <a:spcBef>
                <a:spcPts val="2200"/>
              </a:spcBef>
              <a:buBlip>
                <a:blip r:embed="rId2"/>
              </a:buBlip>
              <a:defRPr sz="2268"/>
            </a:pPr>
            <a:r>
              <a:rPr lang="en-US" dirty="0"/>
              <a:t>…v</a:t>
            </a:r>
            <a:r>
              <a:rPr dirty="0"/>
              <a:t>alues and Beliefs</a:t>
            </a:r>
            <a:r>
              <a:rPr lang="en-US" dirty="0"/>
              <a:t>?</a:t>
            </a:r>
          </a:p>
          <a:p>
            <a:pPr marL="360045" indent="-360045" defTabSz="288036">
              <a:spcBef>
                <a:spcPts val="2200"/>
              </a:spcBef>
              <a:buBlip>
                <a:blip r:embed="rId2"/>
              </a:buBlip>
              <a:defRPr sz="2268"/>
            </a:pPr>
            <a:r>
              <a:rPr lang="en-US" dirty="0"/>
              <a:t>…level of </a:t>
            </a:r>
            <a:r>
              <a:rPr dirty="0"/>
              <a:t>Arts Participation</a:t>
            </a:r>
            <a:r>
              <a:rPr lang="en-US" dirty="0"/>
              <a:t>/ </a:t>
            </a:r>
            <a:r>
              <a:rPr lang="en-US" dirty="0">
                <a:highlight>
                  <a:srgbClr val="808080"/>
                </a:highlight>
              </a:rPr>
              <a:t>PHYSICAL EVIDENCE</a:t>
            </a:r>
            <a:r>
              <a:rPr lang="en-US" dirty="0"/>
              <a:t> of participation?</a:t>
            </a:r>
            <a:endParaRPr dirty="0"/>
          </a:p>
          <a:p>
            <a:pPr marL="360045" indent="-360045" defTabSz="288036">
              <a:spcBef>
                <a:spcPts val="2200"/>
              </a:spcBef>
              <a:buBlip>
                <a:blip r:embed="rId2"/>
              </a:buBlip>
              <a:defRPr sz="2268"/>
            </a:pPr>
            <a:r>
              <a:rPr lang="en-US" dirty="0"/>
              <a:t>…specific type of l</a:t>
            </a:r>
            <a:r>
              <a:rPr dirty="0"/>
              <a:t>eisure Activity</a:t>
            </a:r>
            <a:r>
              <a:rPr lang="en-US" dirty="0"/>
              <a:t>?</a:t>
            </a:r>
            <a:endParaRPr dirty="0"/>
          </a:p>
          <a:p>
            <a:pPr marL="360045" indent="-360045" defTabSz="288036">
              <a:spcBef>
                <a:spcPts val="2200"/>
              </a:spcBef>
              <a:buBlip>
                <a:blip r:embed="rId2"/>
              </a:buBlip>
              <a:defRPr sz="2268"/>
            </a:pPr>
            <a:r>
              <a:rPr lang="en-US" dirty="0"/>
              <a:t>…m</a:t>
            </a:r>
            <a:r>
              <a:rPr dirty="0"/>
              <a:t>edia Habits</a:t>
            </a:r>
            <a:r>
              <a:rPr lang="en-US" dirty="0"/>
              <a:t> (social media)?</a:t>
            </a:r>
            <a:endParaRPr dirty="0"/>
          </a:p>
          <a:p>
            <a:pPr marL="360045" indent="-360045" defTabSz="288036">
              <a:spcBef>
                <a:spcPts val="2200"/>
              </a:spcBef>
              <a:buBlip>
                <a:blip r:embed="rId2"/>
              </a:buBlip>
              <a:defRPr sz="2268"/>
            </a:pPr>
            <a:r>
              <a:rPr lang="en-US" dirty="0"/>
              <a:t>…thoughts</a:t>
            </a:r>
            <a:r>
              <a:rPr dirty="0"/>
              <a:t> on completed/ongoing Programs and Events</a:t>
            </a:r>
            <a:r>
              <a:rPr lang="en-US" dirty="0"/>
              <a:t>?</a:t>
            </a:r>
            <a:endParaRPr dirty="0"/>
          </a:p>
          <a:p>
            <a:pPr marL="360045" indent="-360045" defTabSz="288036">
              <a:spcBef>
                <a:spcPts val="2200"/>
              </a:spcBef>
              <a:buBlip>
                <a:blip r:embed="rId2"/>
              </a:buBlip>
              <a:defRPr sz="2268"/>
            </a:pPr>
            <a:r>
              <a:rPr lang="en-US" dirty="0"/>
              <a:t>…willingness/ability to pay the ticket</a:t>
            </a:r>
            <a:r>
              <a:rPr lang="en-US" dirty="0">
                <a:highlight>
                  <a:srgbClr val="808080"/>
                </a:highlight>
              </a:rPr>
              <a:t> PRICE</a:t>
            </a:r>
            <a:r>
              <a:rPr lang="en-US" dirty="0"/>
              <a:t>?</a:t>
            </a:r>
            <a:endParaRPr dirty="0"/>
          </a:p>
          <a:p>
            <a:pPr marL="360045" indent="-360045" defTabSz="288036">
              <a:spcBef>
                <a:spcPts val="2200"/>
              </a:spcBef>
              <a:buBlip>
                <a:blip r:embed="rId2"/>
              </a:buBlip>
              <a:defRPr sz="2268"/>
            </a:pPr>
            <a:r>
              <a:rPr lang="en-US" dirty="0"/>
              <a:t>…interest on the </a:t>
            </a:r>
            <a:r>
              <a:rPr lang="en-US" dirty="0">
                <a:highlight>
                  <a:srgbClr val="808080"/>
                </a:highlight>
              </a:rPr>
              <a:t>PRODUCT</a:t>
            </a:r>
            <a:r>
              <a:rPr lang="en-US" dirty="0"/>
              <a:t> and its quality?</a:t>
            </a:r>
          </a:p>
          <a:p>
            <a:pPr marL="360045" indent="-360045" defTabSz="288036">
              <a:spcBef>
                <a:spcPts val="2200"/>
              </a:spcBef>
              <a:buBlip>
                <a:blip r:embed="rId2"/>
              </a:buBlip>
              <a:defRPr sz="2268"/>
            </a:pPr>
            <a:r>
              <a:rPr lang="en-US" dirty="0"/>
              <a:t>…accessibility/opinion to the </a:t>
            </a:r>
            <a:r>
              <a:rPr lang="en-US" dirty="0">
                <a:highlight>
                  <a:srgbClr val="808080"/>
                </a:highlight>
              </a:rPr>
              <a:t>PLACE</a:t>
            </a:r>
            <a:r>
              <a:rPr lang="en-US" dirty="0"/>
              <a:t> where your art is?</a:t>
            </a:r>
          </a:p>
          <a:p>
            <a:pPr marL="360045" indent="-360045" defTabSz="288036">
              <a:spcBef>
                <a:spcPts val="2200"/>
              </a:spcBef>
              <a:buBlip>
                <a:blip r:embed="rId2"/>
              </a:buBlip>
              <a:defRPr sz="2268"/>
            </a:pPr>
            <a:r>
              <a:rPr lang="en-US" dirty="0"/>
              <a:t>…knowledge on the current </a:t>
            </a:r>
            <a:r>
              <a:rPr lang="en-US" dirty="0">
                <a:highlight>
                  <a:srgbClr val="808080"/>
                </a:highlight>
              </a:rPr>
              <a:t>PROMOTION</a:t>
            </a:r>
            <a:r>
              <a:rPr lang="en-US" dirty="0"/>
              <a:t> of the product?</a:t>
            </a:r>
            <a:endParaRPr dirty="0"/>
          </a:p>
        </p:txBody>
      </p:sp>
      <p:sp>
        <p:nvSpPr>
          <p:cNvPr id="2" name="TextBox 1">
            <a:extLst>
              <a:ext uri="{FF2B5EF4-FFF2-40B4-BE49-F238E27FC236}">
                <a16:creationId xmlns:a16="http://schemas.microsoft.com/office/drawing/2014/main" id="{526C1089-EE58-FB49-BE52-FD9DDFB062BF}"/>
              </a:ext>
            </a:extLst>
          </p:cNvPr>
          <p:cNvSpPr txBox="1"/>
          <p:nvPr/>
        </p:nvSpPr>
        <p:spPr>
          <a:xfrm>
            <a:off x="785842" y="8514823"/>
            <a:ext cx="10989733" cy="10720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100" b="0" i="0" u="none" strike="noStrike" cap="none" spc="0" normalizeH="0" baseline="0" dirty="0">
                <a:ln>
                  <a:noFill/>
                </a:ln>
                <a:solidFill>
                  <a:srgbClr val="FFFFFF"/>
                </a:solidFill>
                <a:effectLst/>
                <a:uFillTx/>
                <a:latin typeface="+mn-lt"/>
                <a:ea typeface="+mn-ea"/>
                <a:cs typeface="+mn-cs"/>
                <a:sym typeface="Chalkduster"/>
              </a:rPr>
              <a:t>Two other things to consider is the </a:t>
            </a:r>
            <a:r>
              <a:rPr kumimoji="0" lang="en-US" sz="2100" b="0" i="0" u="none" strike="noStrike" cap="none" spc="0" normalizeH="0" baseline="0" dirty="0">
                <a:ln>
                  <a:noFill/>
                </a:ln>
                <a:solidFill>
                  <a:srgbClr val="FFFFFF"/>
                </a:solidFill>
                <a:effectLst/>
                <a:highlight>
                  <a:srgbClr val="808080"/>
                </a:highlight>
                <a:uFillTx/>
                <a:latin typeface="+mn-lt"/>
                <a:ea typeface="+mn-ea"/>
                <a:cs typeface="+mn-cs"/>
                <a:sym typeface="Chalkduster"/>
              </a:rPr>
              <a:t>PEOPLE</a:t>
            </a:r>
            <a:r>
              <a:rPr kumimoji="0" lang="en-US" sz="2100" b="0" i="0" u="none" strike="noStrike" cap="none" spc="0" normalizeH="0" baseline="0" dirty="0">
                <a:ln>
                  <a:noFill/>
                </a:ln>
                <a:solidFill>
                  <a:srgbClr val="FFFFFF"/>
                </a:solidFill>
                <a:effectLst/>
                <a:uFillTx/>
                <a:latin typeface="+mn-lt"/>
                <a:ea typeface="+mn-ea"/>
                <a:cs typeface="+mn-cs"/>
                <a:sym typeface="Chalkduster"/>
              </a:rPr>
              <a:t> needed for your arts experience and the </a:t>
            </a:r>
            <a:r>
              <a:rPr kumimoji="0" lang="en-US" sz="2100" b="0" i="0" u="none" strike="noStrike" cap="none" spc="0" normalizeH="0" baseline="0" dirty="0">
                <a:ln>
                  <a:noFill/>
                </a:ln>
                <a:solidFill>
                  <a:srgbClr val="FFFFFF"/>
                </a:solidFill>
                <a:effectLst/>
                <a:highlight>
                  <a:srgbClr val="808080"/>
                </a:highlight>
                <a:uFillTx/>
                <a:latin typeface="+mn-lt"/>
                <a:ea typeface="+mn-ea"/>
                <a:cs typeface="+mn-cs"/>
                <a:sym typeface="Chalkduster"/>
              </a:rPr>
              <a:t>PROCESS</a:t>
            </a:r>
            <a:r>
              <a:rPr kumimoji="0" lang="en-US" sz="2100" b="0" i="0" u="none" strike="noStrike" cap="none" spc="0" normalizeH="0" baseline="0" dirty="0">
                <a:ln>
                  <a:noFill/>
                </a:ln>
                <a:solidFill>
                  <a:srgbClr val="FFFFFF"/>
                </a:solidFill>
                <a:effectLst/>
                <a:uFillTx/>
                <a:latin typeface="+mn-lt"/>
                <a:ea typeface="+mn-ea"/>
                <a:cs typeface="+mn-cs"/>
                <a:sym typeface="Chalkduster"/>
              </a:rPr>
              <a:t> by which you will integrate all aspects of your marketing.</a:t>
            </a:r>
          </a:p>
        </p:txBody>
      </p:sp>
      <p:pic>
        <p:nvPicPr>
          <p:cNvPr id="4" name="Picture 3" descr="A picture containing device&#10;&#10;Description automatically generated">
            <a:extLst>
              <a:ext uri="{FF2B5EF4-FFF2-40B4-BE49-F238E27FC236}">
                <a16:creationId xmlns:a16="http://schemas.microsoft.com/office/drawing/2014/main" id="{706F1AF1-72D6-8D4E-80DE-A9E7CA7FF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660" y="2387599"/>
            <a:ext cx="3690270" cy="3653367"/>
          </a:xfrm>
          <a:prstGeom prst="rect">
            <a:avLst/>
          </a:prstGeom>
          <a:effectLst>
            <a:softEdge rad="317500"/>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4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45">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1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4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145">
                                            <p:txEl>
                                              <p:pRg st="8" end="8"/>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 nodeType="afterEffect">
                                  <p:stCondLst>
                                    <p:cond delay="0"/>
                                  </p:stCondLst>
                                  <p:iterate>
                                    <p:tmAbs val="0"/>
                                  </p:iterate>
                                  <p:childTnLst>
                                    <p:set>
                                      <p:cBhvr>
                                        <p:cTn id="41" fill="hold"/>
                                        <p:tgtEl>
                                          <p:spTgt spid="14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OMPETITOR ANALYSIS"/>
          <p:cNvSpPr txBox="1">
            <a:spLocks noGrp="1"/>
          </p:cNvSpPr>
          <p:nvPr>
            <p:ph type="title"/>
          </p:nvPr>
        </p:nvSpPr>
        <p:spPr>
          <a:prstGeom prst="rect">
            <a:avLst/>
          </a:prstGeom>
        </p:spPr>
        <p:txBody>
          <a:bodyPr/>
          <a:lstStyle/>
          <a:p>
            <a:r>
              <a:t>COMPETITOR ANALYSIS</a:t>
            </a:r>
          </a:p>
        </p:txBody>
      </p:sp>
      <p:sp>
        <p:nvSpPr>
          <p:cNvPr id="148" name="Helps to define your organisation’s own image and position in the market.…"/>
          <p:cNvSpPr txBox="1">
            <a:spLocks noGrp="1"/>
          </p:cNvSpPr>
          <p:nvPr>
            <p:ph type="body" idx="1"/>
          </p:nvPr>
        </p:nvSpPr>
        <p:spPr>
          <a:prstGeom prst="rect">
            <a:avLst/>
          </a:prstGeom>
        </p:spPr>
        <p:txBody>
          <a:bodyPr/>
          <a:lstStyle/>
          <a:p>
            <a:pPr marL="0" indent="0" defTabSz="443484">
              <a:spcBef>
                <a:spcPts val="3400"/>
              </a:spcBef>
              <a:buSzTx/>
              <a:buNone/>
              <a:defRPr sz="3492"/>
            </a:pPr>
            <a:r>
              <a:t>Helps to define your organisation’s own image and position in the market.</a:t>
            </a:r>
          </a:p>
          <a:p>
            <a:pPr marL="554355" indent="-554355" defTabSz="443484">
              <a:spcBef>
                <a:spcPts val="3400"/>
              </a:spcBef>
              <a:buBlip>
                <a:blip r:embed="rId2"/>
              </a:buBlip>
              <a:defRPr sz="3492"/>
            </a:pPr>
            <a:r>
              <a:t>Observe what programs are offered at what prices.</a:t>
            </a:r>
          </a:p>
          <a:p>
            <a:pPr marL="554355" indent="-554355" defTabSz="443484">
              <a:spcBef>
                <a:spcPts val="3400"/>
              </a:spcBef>
              <a:buBlip>
                <a:blip r:embed="rId2"/>
              </a:buBlip>
              <a:defRPr sz="3492"/>
            </a:pPr>
            <a:r>
              <a:t>Study other promotions for clues as to what audience segments are being targeted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ROUP EXERCISE (10 mins)…"/>
          <p:cNvSpPr txBox="1">
            <a:spLocks noGrp="1"/>
          </p:cNvSpPr>
          <p:nvPr>
            <p:ph type="title"/>
          </p:nvPr>
        </p:nvSpPr>
        <p:spPr>
          <a:xfrm>
            <a:off x="1270000" y="2286000"/>
            <a:ext cx="10464800" cy="5181600"/>
          </a:xfrm>
          <a:prstGeom prst="rect">
            <a:avLst/>
          </a:prstGeom>
        </p:spPr>
        <p:txBody>
          <a:bodyPr/>
          <a:lstStyle/>
          <a:p>
            <a:pPr defTabSz="182880">
              <a:defRPr sz="3480"/>
            </a:pPr>
            <a:r>
              <a:rPr dirty="0"/>
              <a:t>GROUP EXERCISE </a:t>
            </a:r>
          </a:p>
          <a:p>
            <a:pPr defTabSz="182880">
              <a:defRPr sz="2880"/>
            </a:pPr>
            <a:endParaRPr dirty="0"/>
          </a:p>
          <a:p>
            <a:pPr defTabSz="182880">
              <a:defRPr sz="2880"/>
            </a:pPr>
            <a:r>
              <a:rPr dirty="0"/>
              <a:t>In your IA groups, come up with a potential person/company/institution that you can interview to solicit market information from. Come up with 6 questions that you can ask them that will specifically help your group’s creative intervention. </a:t>
            </a:r>
            <a:r>
              <a:rPr lang="en-US" dirty="0"/>
              <a:t>Share your questions with your teacher.</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0"/>
                                        </p:tgtEl>
                                        <p:attrNameLst>
                                          <p:attrName>style.visibility</p:attrName>
                                        </p:attrNameLst>
                                      </p:cBhvr>
                                      <p:to>
                                        <p:strVal val="visible"/>
                                      </p:to>
                                    </p:set>
                                    <p:animEffect transition="in" filter="wipe(left)">
                                      <p:cBhvr>
                                        <p:cTn id="7" dur="125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BJECTIVES"/>
          <p:cNvSpPr txBox="1">
            <a:spLocks noGrp="1"/>
          </p:cNvSpPr>
          <p:nvPr>
            <p:ph type="title"/>
          </p:nvPr>
        </p:nvSpPr>
        <p:spPr>
          <a:prstGeom prst="rect">
            <a:avLst/>
          </a:prstGeom>
        </p:spPr>
        <p:txBody>
          <a:bodyPr/>
          <a:lstStyle/>
          <a:p>
            <a:r>
              <a:t>OBJECTIVES </a:t>
            </a:r>
          </a:p>
        </p:txBody>
      </p:sp>
      <p:sp>
        <p:nvSpPr>
          <p:cNvPr id="124" name="TO UNDERSTAND WHAT ARTS MARKETING IS…"/>
          <p:cNvSpPr txBox="1">
            <a:spLocks noGrp="1"/>
          </p:cNvSpPr>
          <p:nvPr>
            <p:ph type="body" sz="half" idx="1"/>
          </p:nvPr>
        </p:nvSpPr>
        <p:spPr>
          <a:prstGeom prst="rect">
            <a:avLst/>
          </a:prstGeom>
        </p:spPr>
        <p:txBody>
          <a:bodyPr/>
          <a:lstStyle/>
          <a:p>
            <a:pPr marL="448818" indent="-448818" defTabSz="425195">
              <a:spcBef>
                <a:spcPts val="2900"/>
              </a:spcBef>
              <a:buBlip>
                <a:blip r:embed="rId2"/>
              </a:buBlip>
              <a:defRPr sz="2976"/>
            </a:pPr>
            <a:r>
              <a:t>TO UNDERSTAND WHAT ARTS MARKETING IS</a:t>
            </a:r>
          </a:p>
          <a:p>
            <a:pPr marL="448818" indent="-448818" defTabSz="425195">
              <a:spcBef>
                <a:spcPts val="2900"/>
              </a:spcBef>
              <a:buBlip>
                <a:blip r:embed="rId2"/>
              </a:buBlip>
              <a:defRPr sz="2976"/>
            </a:pPr>
            <a:r>
              <a:t>TO UNDERSTAND WHY MARKET RESEARCH IS IMPORTANT</a:t>
            </a:r>
          </a:p>
          <a:p>
            <a:pPr marL="448818" indent="-448818" defTabSz="425195">
              <a:spcBef>
                <a:spcPts val="2900"/>
              </a:spcBef>
              <a:buBlip>
                <a:blip r:embed="rId2"/>
              </a:buBlip>
              <a:defRPr sz="2976"/>
            </a:pPr>
            <a:r>
              <a:t>TO KNOW HOW TO CONDUCT MARKET RESEARCH</a:t>
            </a:r>
          </a:p>
        </p:txBody>
      </p:sp>
      <p:pic>
        <p:nvPicPr>
          <p:cNvPr id="125" name="637200-1080x675.jpg" descr="637200-1080x675.jpg"/>
          <p:cNvPicPr>
            <a:picLocks noChangeAspect="1"/>
          </p:cNvPicPr>
          <p:nvPr/>
        </p:nvPicPr>
        <p:blipFill>
          <a:blip r:embed="rId3"/>
          <a:srcRect l="11000" r="11000"/>
          <a:stretch>
            <a:fillRect/>
          </a:stretch>
        </p:blipFill>
        <p:spPr>
          <a:xfrm>
            <a:off x="6871938" y="3483593"/>
            <a:ext cx="5410600" cy="4335490"/>
          </a:xfrm>
          <a:prstGeom prst="rect">
            <a:avLst/>
          </a:prstGeom>
          <a:ln w="88900">
            <a:miter lim="400000"/>
          </a:ln>
          <a:effectLst>
            <a:softEdge rad="101600"/>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1500" fill="hold"/>
                                        <p:tgtEl>
                                          <p:spTgt spid="125"/>
                                        </p:tgtEl>
                                        <p:attrNameLst>
                                          <p:attrName>ppt_x</p:attrName>
                                        </p:attrNameLst>
                                      </p:cBhvr>
                                      <p:tavLst>
                                        <p:tav tm="0">
                                          <p:val>
                                            <p:strVal val="0-#ppt_w/2"/>
                                          </p:val>
                                        </p:tav>
                                        <p:tav tm="100000">
                                          <p:val>
                                            <p:strVal val="#ppt_x"/>
                                          </p:val>
                                        </p:tav>
                                      </p:tavLst>
                                    </p:anim>
                                    <p:anim calcmode="lin" valueType="num">
                                      <p:cBhvr>
                                        <p:cTn id="8" dur="1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4">
                                            <p:bg/>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1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12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2" build="p" bldLvl="5" animBg="1" advAuto="0"/>
      <p:bldP spid="125"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rts Marketing is…"/>
          <p:cNvSpPr txBox="1">
            <a:spLocks noGrp="1"/>
          </p:cNvSpPr>
          <p:nvPr>
            <p:ph type="title"/>
          </p:nvPr>
        </p:nvSpPr>
        <p:spPr>
          <a:prstGeom prst="rect">
            <a:avLst/>
          </a:prstGeom>
        </p:spPr>
        <p:txBody>
          <a:bodyPr/>
          <a:lstStyle/>
          <a:p>
            <a:r>
              <a:t>Arts Marketing is… </a:t>
            </a:r>
          </a:p>
        </p:txBody>
      </p:sp>
      <p:sp>
        <p:nvSpPr>
          <p:cNvPr id="128" name="Communicating an experience…"/>
          <p:cNvSpPr txBox="1">
            <a:spLocks noGrp="1"/>
          </p:cNvSpPr>
          <p:nvPr>
            <p:ph type="body" idx="1"/>
          </p:nvPr>
        </p:nvSpPr>
        <p:spPr>
          <a:prstGeom prst="rect">
            <a:avLst/>
          </a:prstGeom>
        </p:spPr>
        <p:txBody>
          <a:bodyPr/>
          <a:lstStyle/>
          <a:p>
            <a:pPr marL="0" indent="0" defTabSz="393192">
              <a:spcBef>
                <a:spcPts val="3000"/>
              </a:spcBef>
              <a:buSzTx/>
              <a:buNone/>
              <a:defRPr sz="3096"/>
            </a:pPr>
            <a:r>
              <a:rPr dirty="0"/>
              <a:t>Communicating an </a:t>
            </a:r>
            <a:r>
              <a:rPr u="sng" dirty="0"/>
              <a:t>experience</a:t>
            </a:r>
            <a:r>
              <a:rPr lang="en-US" dirty="0"/>
              <a:t>. Use the five W’s and an H:</a:t>
            </a:r>
            <a:r>
              <a:rPr dirty="0"/>
              <a:t>  </a:t>
            </a:r>
          </a:p>
          <a:p>
            <a:pPr marL="491490" indent="-491490" defTabSz="393192">
              <a:spcBef>
                <a:spcPts val="3000"/>
              </a:spcBef>
              <a:buBlip>
                <a:blip r:embed="rId2"/>
              </a:buBlip>
              <a:defRPr sz="3096"/>
            </a:pPr>
            <a:r>
              <a:rPr u="sng" dirty="0"/>
              <a:t>Who</a:t>
            </a:r>
            <a:r>
              <a:rPr dirty="0"/>
              <a:t> you are</a:t>
            </a:r>
          </a:p>
          <a:p>
            <a:pPr marL="491490" indent="-491490" defTabSz="393192">
              <a:spcBef>
                <a:spcPts val="3000"/>
              </a:spcBef>
              <a:buBlip>
                <a:blip r:embed="rId2"/>
              </a:buBlip>
              <a:defRPr sz="3096"/>
            </a:pPr>
            <a:r>
              <a:rPr u="sng" dirty="0"/>
              <a:t>What</a:t>
            </a:r>
            <a:r>
              <a:rPr dirty="0"/>
              <a:t> you do</a:t>
            </a:r>
          </a:p>
          <a:p>
            <a:pPr marL="491490" indent="-491490" defTabSz="393192">
              <a:spcBef>
                <a:spcPts val="3000"/>
              </a:spcBef>
              <a:buBlip>
                <a:blip r:embed="rId2"/>
              </a:buBlip>
              <a:defRPr sz="3096"/>
            </a:pPr>
            <a:r>
              <a:rPr u="sng" dirty="0"/>
              <a:t>Where/When</a:t>
            </a:r>
            <a:r>
              <a:rPr dirty="0"/>
              <a:t> the experience will happen</a:t>
            </a:r>
          </a:p>
          <a:p>
            <a:pPr marL="491490" indent="-491490" defTabSz="393192">
              <a:spcBef>
                <a:spcPts val="3000"/>
              </a:spcBef>
              <a:buBlip>
                <a:blip r:embed="rId2"/>
              </a:buBlip>
              <a:defRPr sz="3096"/>
            </a:pPr>
            <a:r>
              <a:rPr u="sng" dirty="0"/>
              <a:t>How</a:t>
            </a:r>
            <a:r>
              <a:rPr dirty="0"/>
              <a:t> persons can be involved</a:t>
            </a:r>
          </a:p>
          <a:p>
            <a:pPr marL="491490" indent="-491490" defTabSz="393192">
              <a:spcBef>
                <a:spcPts val="3000"/>
              </a:spcBef>
              <a:buBlip>
                <a:blip r:embed="rId2"/>
              </a:buBlip>
              <a:defRPr sz="3096"/>
            </a:pPr>
            <a:r>
              <a:rPr u="sng" dirty="0"/>
              <a:t>Why</a:t>
            </a:r>
            <a:r>
              <a:rPr dirty="0"/>
              <a:t> people need to be involved.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cutcaster-vector-800887196-Elephant-Ballerina.jpg" descr="cutcaster-vector-800887196-Elephant-Ballerina.jpg">
            <a:hlinkClick r:id="rId2"/>
          </p:cNvPr>
          <p:cNvPicPr>
            <a:picLocks/>
          </p:cNvPicPr>
          <p:nvPr/>
        </p:nvPicPr>
        <p:blipFill>
          <a:blip r:embed="rId3"/>
          <a:stretch>
            <a:fillRect/>
          </a:stretch>
        </p:blipFill>
        <p:spPr>
          <a:xfrm>
            <a:off x="1405460" y="2491525"/>
            <a:ext cx="2946401" cy="3776135"/>
          </a:xfrm>
          <a:prstGeom prst="rect">
            <a:avLst/>
          </a:prstGeom>
        </p:spPr>
      </p:pic>
      <p:pic>
        <p:nvPicPr>
          <p:cNvPr id="131" name="duet1.png" descr="duet1.png">
            <a:hlinkClick r:id="rId4"/>
          </p:cNvPr>
          <p:cNvPicPr>
            <a:picLocks/>
          </p:cNvPicPr>
          <p:nvPr/>
        </p:nvPicPr>
        <p:blipFill>
          <a:blip r:embed="rId5"/>
          <a:stretch>
            <a:fillRect/>
          </a:stretch>
        </p:blipFill>
        <p:spPr>
          <a:xfrm>
            <a:off x="8088008" y="2467670"/>
            <a:ext cx="3104923" cy="3776135"/>
          </a:xfrm>
          <a:prstGeom prst="rect">
            <a:avLst/>
          </a:prstGeom>
        </p:spPr>
      </p:pic>
      <p:pic>
        <p:nvPicPr>
          <p:cNvPr id="132" name="maxresdefault.jpg" descr="maxresdefault.jpg">
            <a:hlinkClick r:id="rId6"/>
          </p:cNvPr>
          <p:cNvPicPr>
            <a:picLocks/>
          </p:cNvPicPr>
          <p:nvPr/>
        </p:nvPicPr>
        <p:blipFill>
          <a:blip r:embed="rId7"/>
          <a:stretch>
            <a:fillRect/>
          </a:stretch>
        </p:blipFill>
        <p:spPr>
          <a:xfrm>
            <a:off x="4047064" y="6681755"/>
            <a:ext cx="4910669" cy="2523068"/>
          </a:xfrm>
          <a:prstGeom prst="rect">
            <a:avLst/>
          </a:prstGeom>
        </p:spPr>
      </p:pic>
      <p:sp>
        <p:nvSpPr>
          <p:cNvPr id="3" name="TextBox 2">
            <a:extLst>
              <a:ext uri="{FF2B5EF4-FFF2-40B4-BE49-F238E27FC236}">
                <a16:creationId xmlns:a16="http://schemas.microsoft.com/office/drawing/2014/main" id="{35DFE0A6-11C4-584F-A37E-39E86C7A2B40}"/>
              </a:ext>
            </a:extLst>
          </p:cNvPr>
          <p:cNvSpPr txBox="1"/>
          <p:nvPr/>
        </p:nvSpPr>
        <p:spPr>
          <a:xfrm>
            <a:off x="0" y="189450"/>
            <a:ext cx="13004799"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3200" dirty="0"/>
              <a:t>Click on the images below. Three students, using the </a:t>
            </a:r>
            <a:r>
              <a:rPr lang="en-US" sz="3200" i="1" dirty="0"/>
              <a:t>Mantle of the Expert </a:t>
            </a:r>
            <a:r>
              <a:rPr lang="en-US" sz="3200" dirty="0"/>
              <a:t>(Dorothy Heathcote), created three advertisements. Do they all subscribe to the 5 W’s and H? Rate them out of 10.</a:t>
            </a:r>
            <a:endParaRPr kumimoji="0" lang="en-US" sz="3200" b="0" i="0" u="none" strike="noStrike" cap="none" spc="0" normalizeH="0" baseline="0" dirty="0">
              <a:ln>
                <a:noFill/>
              </a:ln>
              <a:solidFill>
                <a:srgbClr val="FFFFFF"/>
              </a:solidFill>
              <a:effectLst/>
              <a:uFillTx/>
              <a:latin typeface="+mn-lt"/>
              <a:ea typeface="+mn-ea"/>
              <a:cs typeface="+mn-cs"/>
              <a:sym typeface="Chalkduster"/>
            </a:endParaRPr>
          </a:p>
        </p:txBody>
      </p:sp>
      <p:sp>
        <p:nvSpPr>
          <p:cNvPr id="4" name="TextBox 3">
            <a:extLst>
              <a:ext uri="{FF2B5EF4-FFF2-40B4-BE49-F238E27FC236}">
                <a16:creationId xmlns:a16="http://schemas.microsoft.com/office/drawing/2014/main" id="{BEE6F149-DD34-8240-9F08-D6E17813BF28}"/>
              </a:ext>
            </a:extLst>
          </p:cNvPr>
          <p:cNvSpPr txBox="1"/>
          <p:nvPr/>
        </p:nvSpPr>
        <p:spPr>
          <a:xfrm>
            <a:off x="366754" y="6192386"/>
            <a:ext cx="502381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TT" sz="1400" dirty="0">
                <a:hlinkClick r:id="rId2"/>
              </a:rPr>
              <a:t>https://www.youtube.com/watch?v=2-xMXSro76M</a:t>
            </a:r>
            <a:r>
              <a:rPr lang="en-TT" sz="1400" dirty="0"/>
              <a:t> </a:t>
            </a:r>
            <a:endParaRPr kumimoji="0" lang="en-US" sz="1400" b="0" i="0" u="none" strike="noStrike" cap="none" spc="0" normalizeH="0" baseline="0" dirty="0">
              <a:ln>
                <a:noFill/>
              </a:ln>
              <a:solidFill>
                <a:srgbClr val="FFFFFF"/>
              </a:solidFill>
              <a:effectLst/>
              <a:uFillTx/>
              <a:latin typeface="+mn-lt"/>
              <a:ea typeface="+mn-ea"/>
              <a:cs typeface="+mn-cs"/>
              <a:sym typeface="Chalkduster"/>
            </a:endParaRPr>
          </a:p>
        </p:txBody>
      </p:sp>
      <p:sp>
        <p:nvSpPr>
          <p:cNvPr id="5" name="TextBox 4">
            <a:extLst>
              <a:ext uri="{FF2B5EF4-FFF2-40B4-BE49-F238E27FC236}">
                <a16:creationId xmlns:a16="http://schemas.microsoft.com/office/drawing/2014/main" id="{91CF771C-51BF-1944-B5F2-5409D209ECEB}"/>
              </a:ext>
            </a:extLst>
          </p:cNvPr>
          <p:cNvSpPr txBox="1"/>
          <p:nvPr/>
        </p:nvSpPr>
        <p:spPr>
          <a:xfrm>
            <a:off x="6689302" y="6161609"/>
            <a:ext cx="595515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TT" sz="1600" dirty="0">
                <a:hlinkClick r:id="rId4"/>
              </a:rPr>
              <a:t>https://www.youtube.com/watch?v=3pzuGXGuDIU</a:t>
            </a:r>
            <a:r>
              <a:rPr lang="en-TT" sz="1600" dirty="0"/>
              <a:t> </a:t>
            </a:r>
            <a:endParaRPr kumimoji="0" lang="en-US" sz="1600" b="0" i="0" u="none" strike="noStrike" cap="none" spc="0" normalizeH="0" baseline="0" dirty="0">
              <a:ln>
                <a:noFill/>
              </a:ln>
              <a:solidFill>
                <a:srgbClr val="FFFFFF"/>
              </a:solidFill>
              <a:effectLst/>
              <a:uFillTx/>
              <a:latin typeface="+mn-lt"/>
              <a:ea typeface="+mn-ea"/>
              <a:cs typeface="+mn-cs"/>
              <a:sym typeface="Chalkduster"/>
            </a:endParaRPr>
          </a:p>
        </p:txBody>
      </p:sp>
      <p:sp>
        <p:nvSpPr>
          <p:cNvPr id="6" name="TextBox 5">
            <a:extLst>
              <a:ext uri="{FF2B5EF4-FFF2-40B4-BE49-F238E27FC236}">
                <a16:creationId xmlns:a16="http://schemas.microsoft.com/office/drawing/2014/main" id="{7A6F3DD9-D876-9C40-9620-620E97F27DAF}"/>
              </a:ext>
            </a:extLst>
          </p:cNvPr>
          <p:cNvSpPr txBox="1"/>
          <p:nvPr/>
        </p:nvSpPr>
        <p:spPr>
          <a:xfrm>
            <a:off x="3625809" y="9204823"/>
            <a:ext cx="575317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TT" sz="1600" dirty="0">
                <a:hlinkClick r:id="rId6"/>
              </a:rPr>
              <a:t>https://www.youtube.com/watch?v=eq92tRAQXh8</a:t>
            </a:r>
            <a:r>
              <a:rPr lang="en-TT" sz="1600" dirty="0"/>
              <a:t> </a:t>
            </a:r>
            <a:endParaRPr kumimoji="0" lang="en-US" sz="1600" b="0" i="0" u="none" strike="noStrike" cap="none" spc="0" normalizeH="0" baseline="0" dirty="0">
              <a:ln>
                <a:noFill/>
              </a:ln>
              <a:solidFill>
                <a:srgbClr val="FFFFFF"/>
              </a:solidFill>
              <a:effectLst/>
              <a:uFillTx/>
              <a:latin typeface="+mn-lt"/>
              <a:ea typeface="+mn-ea"/>
              <a:cs typeface="+mn-cs"/>
              <a:sym typeface="Chalkduste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1" nodeType="clickEffect">
                                  <p:stCondLst>
                                    <p:cond delay="0"/>
                                  </p:stCondLst>
                                  <p:iterate>
                                    <p:tmAbs val="0"/>
                                  </p:iterate>
                                  <p:childTnLst>
                                    <p:set>
                                      <p:cBhvr>
                                        <p:cTn id="14" fill="hold"/>
                                        <p:tgtEl>
                                          <p:spTgt spid="130"/>
                                        </p:tgtEl>
                                        <p:attrNameLst>
                                          <p:attrName>style.visibility</p:attrName>
                                        </p:attrNameLst>
                                      </p:cBhvr>
                                      <p:to>
                                        <p:strVal val="visible"/>
                                      </p:to>
                                    </p:set>
                                    <p:anim calcmode="lin" valueType="num">
                                      <p:cBhvr>
                                        <p:cTn id="15" dur="1500" fill="hold"/>
                                        <p:tgtEl>
                                          <p:spTgt spid="130"/>
                                        </p:tgtEl>
                                        <p:attrNameLst>
                                          <p:attrName>ppt_w</p:attrName>
                                        </p:attrNameLst>
                                      </p:cBhvr>
                                      <p:tavLst>
                                        <p:tav tm="0" fmla="#ppt_w*sin(2.5*pi*$)">
                                          <p:val>
                                            <p:fltVal val="0"/>
                                          </p:val>
                                        </p:tav>
                                        <p:tav tm="100000">
                                          <p:val>
                                            <p:fltVal val="1"/>
                                          </p:val>
                                        </p:tav>
                                      </p:tavLst>
                                    </p:anim>
                                    <p:anim calcmode="lin" valueType="num">
                                      <p:cBhvr>
                                        <p:cTn id="16" dur="1500" fill="hold"/>
                                        <p:tgtEl>
                                          <p:spTgt spid="13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2" nodeType="clickEffect">
                                  <p:stCondLst>
                                    <p:cond delay="0"/>
                                  </p:stCondLst>
                                  <p:iterate>
                                    <p:tmAbs val="0"/>
                                  </p:iterate>
                                  <p:childTnLst>
                                    <p:set>
                                      <p:cBhvr>
                                        <p:cTn id="25" fill="hold"/>
                                        <p:tgtEl>
                                          <p:spTgt spid="131"/>
                                        </p:tgtEl>
                                        <p:attrNameLst>
                                          <p:attrName>style.visibility</p:attrName>
                                        </p:attrNameLst>
                                      </p:cBhvr>
                                      <p:to>
                                        <p:strVal val="visible"/>
                                      </p:to>
                                    </p:set>
                                    <p:anim calcmode="lin" valueType="num">
                                      <p:cBhvr>
                                        <p:cTn id="26" dur="1500" fill="hold"/>
                                        <p:tgtEl>
                                          <p:spTgt spid="131"/>
                                        </p:tgtEl>
                                        <p:attrNameLst>
                                          <p:attrName>ppt_w</p:attrName>
                                        </p:attrNameLst>
                                      </p:cBhvr>
                                      <p:tavLst>
                                        <p:tav tm="0">
                                          <p:val>
                                            <p:fltVal val="0"/>
                                          </p:val>
                                        </p:tav>
                                        <p:tav tm="100000">
                                          <p:val>
                                            <p:strVal val="#ppt_w"/>
                                          </p:val>
                                        </p:tav>
                                      </p:tavLst>
                                    </p:anim>
                                    <p:anim calcmode="lin" valueType="num">
                                      <p:cBhvr>
                                        <p:cTn id="27" dur="1500" fill="hold"/>
                                        <p:tgtEl>
                                          <p:spTgt spid="13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3" nodeType="clickEffect">
                                  <p:stCondLst>
                                    <p:cond delay="0"/>
                                  </p:stCondLst>
                                  <p:iterate>
                                    <p:tmAbs val="0"/>
                                  </p:iterate>
                                  <p:childTnLst>
                                    <p:set>
                                      <p:cBhvr>
                                        <p:cTn id="36" fill="hold"/>
                                        <p:tgtEl>
                                          <p:spTgt spid="132"/>
                                        </p:tgtEl>
                                        <p:attrNameLst>
                                          <p:attrName>style.visibility</p:attrName>
                                        </p:attrNameLst>
                                      </p:cBhvr>
                                      <p:to>
                                        <p:strVal val="visible"/>
                                      </p:to>
                                    </p:set>
                                    <p:anim calcmode="lin" valueType="num">
                                      <p:cBhvr>
                                        <p:cTn id="37" dur="1500" fill="hold"/>
                                        <p:tgtEl>
                                          <p:spTgt spid="132"/>
                                        </p:tgtEl>
                                        <p:attrNameLst>
                                          <p:attrName>ppt_x</p:attrName>
                                        </p:attrNameLst>
                                      </p:cBhvr>
                                      <p:tavLst>
                                        <p:tav tm="0">
                                          <p:val>
                                            <p:strVal val="#ppt_x"/>
                                          </p:val>
                                        </p:tav>
                                        <p:tav tm="100000">
                                          <p:val>
                                            <p:strVal val="#ppt_x"/>
                                          </p:val>
                                        </p:tav>
                                      </p:tavLst>
                                    </p:anim>
                                    <p:anim calcmode="lin" valueType="num">
                                      <p:cBhvr>
                                        <p:cTn id="38" dur="150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P spid="131" grpId="2" animBg="1" advAuto="0"/>
      <p:bldP spid="132" grpId="3" animBg="1" advAuto="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BF7E-6052-1446-A639-4DD6AE3EAE95}"/>
              </a:ext>
            </a:extLst>
          </p:cNvPr>
          <p:cNvSpPr>
            <a:spLocks noGrp="1"/>
          </p:cNvSpPr>
          <p:nvPr>
            <p:ph type="title"/>
          </p:nvPr>
        </p:nvSpPr>
        <p:spPr>
          <a:xfrm>
            <a:off x="1270000" y="0"/>
            <a:ext cx="10464800" cy="1591733"/>
          </a:xfrm>
        </p:spPr>
        <p:txBody>
          <a:bodyPr/>
          <a:lstStyle/>
          <a:p>
            <a:r>
              <a:rPr lang="en-US" dirty="0"/>
              <a:t>YOUR TURN! </a:t>
            </a:r>
          </a:p>
        </p:txBody>
      </p:sp>
      <p:sp>
        <p:nvSpPr>
          <p:cNvPr id="3" name="Text Placeholder 2">
            <a:extLst>
              <a:ext uri="{FF2B5EF4-FFF2-40B4-BE49-F238E27FC236}">
                <a16:creationId xmlns:a16="http://schemas.microsoft.com/office/drawing/2014/main" id="{CB813B98-E662-1540-A777-A73CFB19B9BD}"/>
              </a:ext>
            </a:extLst>
          </p:cNvPr>
          <p:cNvSpPr>
            <a:spLocks noGrp="1"/>
          </p:cNvSpPr>
          <p:nvPr>
            <p:ph type="body" idx="1"/>
          </p:nvPr>
        </p:nvSpPr>
        <p:spPr>
          <a:xfrm>
            <a:off x="1" y="2158999"/>
            <a:ext cx="7416800" cy="7425267"/>
          </a:xfrm>
        </p:spPr>
        <p:txBody>
          <a:bodyPr>
            <a:normAutofit lnSpcReduction="10000"/>
          </a:bodyPr>
          <a:lstStyle/>
          <a:p>
            <a:r>
              <a:rPr lang="en-US" dirty="0"/>
              <a:t>“Piano classes for puppies”</a:t>
            </a:r>
          </a:p>
          <a:p>
            <a:r>
              <a:rPr lang="en-US" dirty="0"/>
              <a:t>Record yourself in 60 seconds or less advertising piano classes for puppies.</a:t>
            </a:r>
          </a:p>
          <a:p>
            <a:r>
              <a:rPr lang="en-US" dirty="0"/>
              <a:t>Ensure to have the 5 </a:t>
            </a:r>
            <a:r>
              <a:rPr lang="en-US" dirty="0" err="1"/>
              <a:t>Ws</a:t>
            </a:r>
            <a:r>
              <a:rPr lang="en-US" dirty="0"/>
              <a:t> and an H.</a:t>
            </a:r>
          </a:p>
          <a:p>
            <a:r>
              <a:rPr lang="en-US" dirty="0"/>
              <a:t>Upload to your social media with the hashtag #</a:t>
            </a:r>
            <a:r>
              <a:rPr lang="en-US" dirty="0" err="1"/>
              <a:t>capeartsmarketing</a:t>
            </a:r>
            <a:r>
              <a:rPr lang="en-US" dirty="0"/>
              <a:t> </a:t>
            </a:r>
          </a:p>
          <a:p>
            <a:endParaRPr lang="en-US" dirty="0"/>
          </a:p>
        </p:txBody>
      </p:sp>
      <p:pic>
        <p:nvPicPr>
          <p:cNvPr id="5" name="Picture 4">
            <a:extLst>
              <a:ext uri="{FF2B5EF4-FFF2-40B4-BE49-F238E27FC236}">
                <a16:creationId xmlns:a16="http://schemas.microsoft.com/office/drawing/2014/main" id="{A829B4BC-CD6E-8441-A0AA-AAF273DD1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1" y="2603500"/>
            <a:ext cx="5385293" cy="4546600"/>
          </a:xfrm>
          <a:prstGeom prst="rect">
            <a:avLst/>
          </a:prstGeom>
          <a:effectLst>
            <a:glow rad="114300">
              <a:schemeClr val="accent1">
                <a:alpha val="40000"/>
              </a:schemeClr>
            </a:glow>
            <a:softEdge rad="215900"/>
          </a:effectLst>
        </p:spPr>
      </p:pic>
    </p:spTree>
    <p:extLst>
      <p:ext uri="{BB962C8B-B14F-4D97-AF65-F5344CB8AC3E}">
        <p14:creationId xmlns:p14="http://schemas.microsoft.com/office/powerpoint/2010/main" val="396057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fade">
                                      <p:cBhvr>
                                        <p:cTn id="30" dur="500"/>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ABF1-B3E6-834A-BD7C-BFDF8A2AABD1}"/>
              </a:ext>
            </a:extLst>
          </p:cNvPr>
          <p:cNvSpPr>
            <a:spLocks noGrp="1"/>
          </p:cNvSpPr>
          <p:nvPr>
            <p:ph type="title"/>
          </p:nvPr>
        </p:nvSpPr>
        <p:spPr/>
        <p:txBody>
          <a:bodyPr>
            <a:normAutofit fontScale="90000"/>
          </a:bodyPr>
          <a:lstStyle/>
          <a:p>
            <a:r>
              <a:rPr lang="en-US" dirty="0"/>
              <a:t>The many definitions of Arts Marketing </a:t>
            </a:r>
          </a:p>
        </p:txBody>
      </p:sp>
      <p:sp>
        <p:nvSpPr>
          <p:cNvPr id="3" name="Text Placeholder 2">
            <a:extLst>
              <a:ext uri="{FF2B5EF4-FFF2-40B4-BE49-F238E27FC236}">
                <a16:creationId xmlns:a16="http://schemas.microsoft.com/office/drawing/2014/main" id="{5CEB913D-3F96-4046-B19C-2A7CE5D8C2C3}"/>
              </a:ext>
            </a:extLst>
          </p:cNvPr>
          <p:cNvSpPr>
            <a:spLocks noGrp="1"/>
          </p:cNvSpPr>
          <p:nvPr>
            <p:ph type="body" idx="1"/>
          </p:nvPr>
        </p:nvSpPr>
        <p:spPr>
          <a:xfrm>
            <a:off x="270933" y="2768600"/>
            <a:ext cx="12530667" cy="5740400"/>
          </a:xfrm>
        </p:spPr>
        <p:txBody>
          <a:bodyPr>
            <a:normAutofit/>
          </a:bodyPr>
          <a:lstStyle/>
          <a:p>
            <a:pPr marL="0" indent="0">
              <a:buNone/>
            </a:pPr>
            <a:r>
              <a:rPr lang="en-US" sz="2000" dirty="0"/>
              <a:t>While there is no single definition for Arts Marketing, those offered below share common themes:</a:t>
            </a:r>
          </a:p>
          <a:p>
            <a:pPr marL="742950" indent="-742950">
              <a:buAutoNum type="arabicPeriod"/>
            </a:pPr>
            <a:r>
              <a:rPr lang="en-US" sz="2000" dirty="0"/>
              <a:t>“the process of planning and executing the conception, pricing, promotion, and distribution of ideas, goods and services to create exchanges that satisfy individual and organizational objective”</a:t>
            </a:r>
          </a:p>
          <a:p>
            <a:pPr marL="742950" indent="-742950">
              <a:buAutoNum type="arabicPeriod"/>
            </a:pPr>
            <a:r>
              <a:rPr lang="en-US" sz="2000" dirty="0"/>
              <a:t>”marketing is the analysis, planning, implementation, and control of carefully formulated programs designed to bring bout voluntary exchanges of values with target markets for the purpose of achieving the organizational objectives.”</a:t>
            </a:r>
          </a:p>
          <a:p>
            <a:pPr marL="742950" indent="-742950">
              <a:buAutoNum type="arabicPeriod"/>
            </a:pPr>
            <a:r>
              <a:rPr lang="en-US" sz="2000" dirty="0"/>
              <a:t>“the primary aim of arts marketing is to bring an appropriate number of people into an appropriate form of contact with the artist and in so doing to arrive at the best financial outcome that is compatible with the achievement of the aim”</a:t>
            </a:r>
          </a:p>
          <a:p>
            <a:pPr marL="742950" indent="-742950">
              <a:buAutoNum type="arabicPeriod"/>
            </a:pPr>
            <a:endParaRPr lang="en-US" sz="2000" dirty="0"/>
          </a:p>
        </p:txBody>
      </p:sp>
    </p:spTree>
    <p:extLst>
      <p:ext uri="{BB962C8B-B14F-4D97-AF65-F5344CB8AC3E}">
        <p14:creationId xmlns:p14="http://schemas.microsoft.com/office/powerpoint/2010/main" val="1075648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Arts Marketing Definition explained"/>
          <p:cNvSpPr txBox="1">
            <a:spLocks noGrp="1"/>
          </p:cNvSpPr>
          <p:nvPr>
            <p:ph type="title"/>
          </p:nvPr>
        </p:nvSpPr>
        <p:spPr>
          <a:prstGeom prst="rect">
            <a:avLst/>
          </a:prstGeom>
        </p:spPr>
        <p:txBody>
          <a:bodyPr>
            <a:normAutofit fontScale="90000"/>
          </a:bodyPr>
          <a:lstStyle>
            <a:lvl1pPr defTabSz="438911">
              <a:defRPr sz="6911"/>
            </a:lvl1pPr>
          </a:lstStyle>
          <a:p>
            <a:r>
              <a:rPr dirty="0"/>
              <a:t>Arts Marketing Definition</a:t>
            </a:r>
            <a:r>
              <a:rPr lang="en-US" dirty="0"/>
              <a:t>s</a:t>
            </a:r>
            <a:r>
              <a:rPr dirty="0"/>
              <a:t> explained</a:t>
            </a:r>
          </a:p>
        </p:txBody>
      </p:sp>
      <p:sp>
        <p:nvSpPr>
          <p:cNvPr id="135" name="See Handout on Definitions……"/>
          <p:cNvSpPr txBox="1">
            <a:spLocks noGrp="1"/>
          </p:cNvSpPr>
          <p:nvPr>
            <p:ph type="body" idx="1"/>
          </p:nvPr>
        </p:nvSpPr>
        <p:spPr>
          <a:prstGeom prst="rect">
            <a:avLst/>
          </a:prstGeom>
        </p:spPr>
        <p:txBody>
          <a:bodyPr/>
          <a:lstStyle/>
          <a:p>
            <a:pPr marL="0" indent="0" defTabSz="288036">
              <a:spcBef>
                <a:spcPts val="2200"/>
              </a:spcBef>
              <a:buSzTx/>
              <a:buNone/>
              <a:defRPr sz="2268"/>
            </a:pPr>
            <a:r>
              <a:rPr lang="en-US" b="1" u="sng" dirty="0"/>
              <a:t>COMMON THEMES</a:t>
            </a:r>
            <a:endParaRPr b="1" u="sng" dirty="0"/>
          </a:p>
          <a:p>
            <a:pPr marL="360045" indent="-360045" defTabSz="288036">
              <a:spcBef>
                <a:spcPts val="2200"/>
              </a:spcBef>
              <a:buBlip>
                <a:blip r:embed="rId2"/>
              </a:buBlip>
              <a:defRPr sz="2268"/>
            </a:pPr>
            <a:r>
              <a:rPr dirty="0"/>
              <a:t>MANAGEMENT- A managed process involving analysis, planning, implementation and control.</a:t>
            </a:r>
          </a:p>
          <a:p>
            <a:pPr marL="360045" indent="-360045" defTabSz="288036">
              <a:spcBef>
                <a:spcPts val="2200"/>
              </a:spcBef>
              <a:buBlip>
                <a:blip r:embed="rId2"/>
              </a:buBlip>
              <a:defRPr sz="2268"/>
            </a:pPr>
            <a:r>
              <a:rPr dirty="0"/>
              <a:t>EXCHANGE- Voluntary exchanges of things of value that are mutually beneficial. We ask audiences to exchange time and/or money for the experience of the arts.</a:t>
            </a:r>
          </a:p>
          <a:p>
            <a:pPr marL="360045" indent="-360045" defTabSz="288036">
              <a:spcBef>
                <a:spcPts val="2200"/>
              </a:spcBef>
              <a:buBlip>
                <a:blip r:embed="rId2"/>
              </a:buBlip>
              <a:defRPr sz="2268"/>
            </a:pPr>
            <a:r>
              <a:rPr dirty="0"/>
              <a:t>MARKETS- Identifying, selecting and cultivating targeted audiences. It is NOT an attempt to entice the general public- specific groups are identified and research conducted to understand their attitudes about the arts and gain insight into their lifestyles.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rts Marketing Videos"/>
          <p:cNvSpPr txBox="1">
            <a:spLocks noGrp="1"/>
          </p:cNvSpPr>
          <p:nvPr>
            <p:ph type="title"/>
          </p:nvPr>
        </p:nvSpPr>
        <p:spPr>
          <a:prstGeom prst="rect">
            <a:avLst/>
          </a:prstGeom>
        </p:spPr>
        <p:txBody>
          <a:bodyPr/>
          <a:lstStyle/>
          <a:p>
            <a:r>
              <a:rPr lang="en-US" dirty="0"/>
              <a:t>Some real </a:t>
            </a:r>
            <a:r>
              <a:rPr dirty="0"/>
              <a:t>Arts Marketing Videos</a:t>
            </a:r>
          </a:p>
        </p:txBody>
      </p:sp>
      <p:sp>
        <p:nvSpPr>
          <p:cNvPr id="138" name="NATIONAL THEATRE ARTS COMPANY OF TRINIDAD AND TOBAGO (NTAC)    https://www.youtube.com/watch?v=2jL56Rd_WRA…"/>
          <p:cNvSpPr txBox="1">
            <a:spLocks noGrp="1"/>
          </p:cNvSpPr>
          <p:nvPr>
            <p:ph type="body" idx="1"/>
          </p:nvPr>
        </p:nvSpPr>
        <p:spPr>
          <a:prstGeom prst="rect">
            <a:avLst/>
          </a:prstGeom>
        </p:spPr>
        <p:txBody>
          <a:bodyPr/>
          <a:lstStyle/>
          <a:p>
            <a:pPr marL="746125" indent="-746125">
              <a:buBlip>
                <a:blip r:embed="rId2"/>
              </a:buBlip>
            </a:pPr>
            <a:r>
              <a:rPr sz="4000" dirty="0"/>
              <a:t>NATIONAL THEATRE ARTS COMPANY OF TRINIDAD AND TOBAGO (NTAC)    </a:t>
            </a:r>
            <a:r>
              <a:rPr sz="2700" u="sng" dirty="0">
                <a:hlinkClick r:id="rId3"/>
              </a:rPr>
              <a:t>https://www.youtube.com/watch?v=2jL56Rd_WRA</a:t>
            </a:r>
            <a:r>
              <a:rPr dirty="0"/>
              <a:t> </a:t>
            </a:r>
          </a:p>
          <a:p>
            <a:pPr marL="746125" indent="-746125">
              <a:buBlip>
                <a:blip r:embed="rId2"/>
              </a:buBlip>
            </a:pPr>
            <a:r>
              <a:rPr sz="4000" dirty="0"/>
              <a:t>COACHELLA MUSIC FESTIVAL </a:t>
            </a:r>
            <a:r>
              <a:rPr sz="2700" u="sng" dirty="0">
                <a:hlinkClick r:id="rId4"/>
              </a:rPr>
              <a:t>https://www.youtube.com/watch?v=r_5gexg2B8U</a:t>
            </a:r>
            <a:r>
              <a:rPr sz="4700" dirty="0"/>
              <a:t> </a:t>
            </a:r>
            <a:r>
              <a:rPr dirty="0"/>
              <a:t>      </a:t>
            </a:r>
            <a:r>
              <a:rPr sz="2700" dirty="0"/>
              <a:t> </a:t>
            </a:r>
          </a:p>
        </p:txBody>
      </p:sp>
      <p:sp>
        <p:nvSpPr>
          <p:cNvPr id="2" name="TextBox 1">
            <a:extLst>
              <a:ext uri="{FF2B5EF4-FFF2-40B4-BE49-F238E27FC236}">
                <a16:creationId xmlns:a16="http://schemas.microsoft.com/office/drawing/2014/main" id="{A8574A54-561C-3645-BA13-64FA3D4B6E39}"/>
              </a:ext>
            </a:extLst>
          </p:cNvPr>
          <p:cNvSpPr txBox="1"/>
          <p:nvPr/>
        </p:nvSpPr>
        <p:spPr>
          <a:xfrm>
            <a:off x="203200" y="8307602"/>
            <a:ext cx="130048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Chalkduster"/>
              </a:rPr>
              <a:t>QUESTION:</a:t>
            </a:r>
          </a:p>
          <a:p>
            <a:pPr marL="0" marR="0" indent="0" algn="l" defTabSz="457200" rtl="0" fontAlgn="auto" latinLnBrk="0" hangingPunct="0">
              <a:lnSpc>
                <a:spcPct val="100000"/>
              </a:lnSpc>
              <a:spcBef>
                <a:spcPts val="0"/>
              </a:spcBef>
              <a:spcAft>
                <a:spcPts val="0"/>
              </a:spcAft>
              <a:buClrTx/>
              <a:buSzTx/>
              <a:buFontTx/>
              <a:buNone/>
              <a:tabLst/>
            </a:pPr>
            <a:r>
              <a:rPr lang="en-US" sz="3200" dirty="0"/>
              <a:t>Who is the intended target market of these videos?</a:t>
            </a:r>
            <a:r>
              <a:rPr kumimoji="0" lang="en-US" sz="3200" b="0" i="0" u="none" strike="noStrike" cap="none" spc="0" normalizeH="0" baseline="0" dirty="0">
                <a:ln>
                  <a:noFill/>
                </a:ln>
                <a:solidFill>
                  <a:srgbClr val="FFFFFF"/>
                </a:solidFill>
                <a:effectLst/>
                <a:uFillTx/>
                <a:latin typeface="+mn-lt"/>
                <a:ea typeface="+mn-ea"/>
                <a:cs typeface="+mn-cs"/>
                <a:sym typeface="Chalkduster"/>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38">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1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Market Research"/>
          <p:cNvSpPr txBox="1">
            <a:spLocks noGrp="1"/>
          </p:cNvSpPr>
          <p:nvPr>
            <p:ph type="title"/>
          </p:nvPr>
        </p:nvSpPr>
        <p:spPr>
          <a:xfrm>
            <a:off x="609600" y="1179611"/>
            <a:ext cx="5994400" cy="2363689"/>
          </a:xfrm>
          <a:prstGeom prst="rect">
            <a:avLst/>
          </a:prstGeom>
        </p:spPr>
        <p:txBody>
          <a:bodyPr/>
          <a:lstStyle/>
          <a:p>
            <a:r>
              <a:t>Market Research</a:t>
            </a:r>
          </a:p>
        </p:txBody>
      </p:sp>
      <p:sp>
        <p:nvSpPr>
          <p:cNvPr id="141" name="Market Research is a process of finding out more information about existing or prospective markets to help you make better program and marketing decisions and to help minimise the risk of developing new programs and services."/>
          <p:cNvSpPr txBox="1">
            <a:spLocks noGrp="1"/>
          </p:cNvSpPr>
          <p:nvPr>
            <p:ph type="body" sz="quarter" idx="1"/>
          </p:nvPr>
        </p:nvSpPr>
        <p:spPr>
          <a:xfrm>
            <a:off x="609600" y="4025900"/>
            <a:ext cx="5994400" cy="3568700"/>
          </a:xfrm>
          <a:prstGeom prst="rect">
            <a:avLst/>
          </a:prstGeom>
        </p:spPr>
        <p:txBody>
          <a:bodyPr/>
          <a:lstStyle>
            <a:lvl1pPr defTabSz="288036">
              <a:defRPr sz="2268"/>
            </a:lvl1pPr>
          </a:lstStyle>
          <a:p>
            <a:r>
              <a:t>Market Research is a process of finding out more information about existing or prospective markets to help you make better program and marketing decisions and to help minimise the risk of developing new programs and services.</a:t>
            </a:r>
          </a:p>
        </p:txBody>
      </p:sp>
      <p:pic>
        <p:nvPicPr>
          <p:cNvPr id="142" name="images.jpeg" descr="images.jpeg"/>
          <p:cNvPicPr>
            <a:picLocks/>
          </p:cNvPicPr>
          <p:nvPr/>
        </p:nvPicPr>
        <p:blipFill>
          <a:blip r:embed="rId2"/>
          <a:stretch>
            <a:fillRect/>
          </a:stretch>
        </p:blipFill>
        <p:spPr>
          <a:xfrm>
            <a:off x="6999364" y="1306646"/>
            <a:ext cx="5432272" cy="653210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ppt_w</p:attrName>
                                        </p:attrNameLst>
                                      </p:cBhvr>
                                      <p:tavLst>
                                        <p:tav tm="0">
                                          <p:val>
                                            <p:fltVal val="0"/>
                                          </p:val>
                                        </p:tav>
                                        <p:tav tm="100000">
                                          <p:val>
                                            <p:strVal val="#ppt_w"/>
                                          </p:val>
                                        </p:tav>
                                      </p:tavLst>
                                    </p:anim>
                                    <p:anim calcmode="lin" valueType="num">
                                      <p:cBhvr>
                                        <p:cTn id="8" dur="1000" fill="hold"/>
                                        <p:tgtEl>
                                          <p:spTgt spid="1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2" animBg="1" advAuto="0"/>
      <p:bldP spid="142"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TotalTime>
  <Words>738</Words>
  <Application>Microsoft Macintosh PowerPoint</Application>
  <PresentationFormat>Custom</PresentationFormat>
  <Paragraphs>60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Chalkduster</vt:lpstr>
      <vt:lpstr>Helvetica Neue</vt:lpstr>
      <vt:lpstr>Chalkboard</vt:lpstr>
      <vt:lpstr>MARKETING FOR THE ARTS</vt:lpstr>
      <vt:lpstr>OBJECTIVES </vt:lpstr>
      <vt:lpstr>Arts Marketing is… </vt:lpstr>
      <vt:lpstr>PowerPoint Presentation</vt:lpstr>
      <vt:lpstr>YOUR TURN! </vt:lpstr>
      <vt:lpstr>The many definitions of Arts Marketing </vt:lpstr>
      <vt:lpstr>Arts Marketing Definitions explained</vt:lpstr>
      <vt:lpstr>Some real Arts Marketing Videos</vt:lpstr>
      <vt:lpstr>Market Research</vt:lpstr>
      <vt:lpstr>Market Research Information/Checklist</vt:lpstr>
      <vt:lpstr>COMPETITOR ANALYSIS</vt:lpstr>
      <vt:lpstr>GROUP EXERCISE   In your IA groups, come up with a potential person/company/institution that you can interview to solicit market information from. Come up with 6 questions that you can ask them that will specifically help your group’s creative intervention. Share your questions with your teacher.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 THE ARTS</dc:title>
  <cp:lastModifiedBy>Joshua Reece</cp:lastModifiedBy>
  <cp:revision>15</cp:revision>
  <dcterms:modified xsi:type="dcterms:W3CDTF">2020-03-31T23:22:12Z</dcterms:modified>
</cp:coreProperties>
</file>