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5" r:id="rId3"/>
    <p:sldId id="266" r:id="rId4"/>
    <p:sldId id="267" r:id="rId5"/>
    <p:sldId id="270" r:id="rId6"/>
    <p:sldId id="269" r:id="rId7"/>
    <p:sldId id="271" r:id="rId8"/>
    <p:sldId id="268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AF53A8-CFA0-40E6-85E5-FECE12C5AF5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8C146A-6C6E-4B64-8A04-026C5E20447A}">
      <dgm:prSet phldrT="[Text]"/>
      <dgm:spPr/>
      <dgm:t>
        <a:bodyPr/>
        <a:lstStyle/>
        <a:p>
          <a:r>
            <a:rPr lang="en-US" dirty="0" smtClean="0"/>
            <a:t>New Building</a:t>
          </a:r>
          <a:endParaRPr lang="en-US" dirty="0"/>
        </a:p>
      </dgm:t>
    </dgm:pt>
    <dgm:pt modelId="{B7C8F5EE-A236-43DA-B29E-F96733D9BE97}" type="parTrans" cxnId="{0BC62B0B-C60E-4AB1-8065-FAE0CE6120F9}">
      <dgm:prSet/>
      <dgm:spPr/>
      <dgm:t>
        <a:bodyPr/>
        <a:lstStyle/>
        <a:p>
          <a:endParaRPr lang="en-US"/>
        </a:p>
      </dgm:t>
    </dgm:pt>
    <dgm:pt modelId="{578B2992-A7D1-4433-9CD1-3D8837D41976}" type="sibTrans" cxnId="{0BC62B0B-C60E-4AB1-8065-FAE0CE6120F9}">
      <dgm:prSet/>
      <dgm:spPr/>
      <dgm:t>
        <a:bodyPr/>
        <a:lstStyle/>
        <a:p>
          <a:endParaRPr lang="en-US"/>
        </a:p>
      </dgm:t>
    </dgm:pt>
    <dgm:pt modelId="{CBED65D7-CE5D-457D-B444-8CB551A1A2CE}">
      <dgm:prSet phldrT="[Text]"/>
      <dgm:spPr/>
      <dgm:t>
        <a:bodyPr/>
        <a:lstStyle/>
        <a:p>
          <a:r>
            <a:rPr lang="en-US" dirty="0" smtClean="0"/>
            <a:t>Second Hand</a:t>
          </a:r>
          <a:endParaRPr lang="en-US" dirty="0"/>
        </a:p>
      </dgm:t>
    </dgm:pt>
    <dgm:pt modelId="{639B8579-00B8-4AA4-87DC-0F9BAC5D04D5}" type="parTrans" cxnId="{A8F2518F-4233-4B5C-9BC3-1326A45F945B}">
      <dgm:prSet/>
      <dgm:spPr/>
      <dgm:t>
        <a:bodyPr/>
        <a:lstStyle/>
        <a:p>
          <a:endParaRPr lang="en-US"/>
        </a:p>
      </dgm:t>
    </dgm:pt>
    <dgm:pt modelId="{06243F2C-91AE-4D08-80F5-14BDCD8F9CF4}" type="sibTrans" cxnId="{A8F2518F-4233-4B5C-9BC3-1326A45F945B}">
      <dgm:prSet/>
      <dgm:spPr/>
      <dgm:t>
        <a:bodyPr/>
        <a:lstStyle/>
        <a:p>
          <a:endParaRPr lang="en-US"/>
        </a:p>
      </dgm:t>
    </dgm:pt>
    <dgm:pt modelId="{D370591F-96B5-4867-A71F-E3433A206BD8}">
      <dgm:prSet phldrT="[Text]"/>
      <dgm:spPr/>
      <dgm:t>
        <a:bodyPr/>
        <a:lstStyle/>
        <a:p>
          <a:r>
            <a:rPr lang="en-US" dirty="0" smtClean="0"/>
            <a:t>Ship Repair</a:t>
          </a:r>
          <a:endParaRPr lang="en-US" dirty="0"/>
        </a:p>
      </dgm:t>
    </dgm:pt>
    <dgm:pt modelId="{8353BC32-B2CF-4496-BA09-A8997AB5076E}" type="parTrans" cxnId="{BB4902A9-C296-40AF-B133-A68F945CE212}">
      <dgm:prSet/>
      <dgm:spPr/>
      <dgm:t>
        <a:bodyPr/>
        <a:lstStyle/>
        <a:p>
          <a:endParaRPr lang="en-US"/>
        </a:p>
      </dgm:t>
    </dgm:pt>
    <dgm:pt modelId="{F678DC1B-DD08-4756-8A6A-31892D20AF34}" type="sibTrans" cxnId="{BB4902A9-C296-40AF-B133-A68F945CE212}">
      <dgm:prSet/>
      <dgm:spPr/>
      <dgm:t>
        <a:bodyPr/>
        <a:lstStyle/>
        <a:p>
          <a:endParaRPr lang="en-US"/>
        </a:p>
      </dgm:t>
    </dgm:pt>
    <dgm:pt modelId="{1F26561F-618D-40AE-8962-2761683E3E4F}">
      <dgm:prSet phldrT="[Text]"/>
      <dgm:spPr/>
      <dgm:t>
        <a:bodyPr/>
        <a:lstStyle/>
        <a:p>
          <a:r>
            <a:rPr lang="en-US" dirty="0" smtClean="0"/>
            <a:t>Freight</a:t>
          </a:r>
          <a:endParaRPr lang="en-US" dirty="0"/>
        </a:p>
      </dgm:t>
    </dgm:pt>
    <dgm:pt modelId="{F17C646E-E9A3-467F-A82D-D46A04977D24}" type="parTrans" cxnId="{92F9F826-428C-4994-AE17-E22DE527F2C5}">
      <dgm:prSet/>
      <dgm:spPr/>
      <dgm:t>
        <a:bodyPr/>
        <a:lstStyle/>
        <a:p>
          <a:endParaRPr lang="en-US"/>
        </a:p>
      </dgm:t>
    </dgm:pt>
    <dgm:pt modelId="{A3B85DE4-D841-4692-8CA8-AC8720B7A346}" type="sibTrans" cxnId="{92F9F826-428C-4994-AE17-E22DE527F2C5}">
      <dgm:prSet/>
      <dgm:spPr/>
      <dgm:t>
        <a:bodyPr/>
        <a:lstStyle/>
        <a:p>
          <a:endParaRPr lang="en-US"/>
        </a:p>
      </dgm:t>
    </dgm:pt>
    <dgm:pt modelId="{C2CD6D37-D6D8-42E2-B3F8-757F22A00217}">
      <dgm:prSet phldrT="[Text]"/>
      <dgm:spPr/>
      <dgm:t>
        <a:bodyPr/>
        <a:lstStyle/>
        <a:p>
          <a:r>
            <a:rPr lang="en-US" dirty="0" smtClean="0"/>
            <a:t>Sales and Purchase</a:t>
          </a:r>
          <a:endParaRPr lang="en-US" dirty="0"/>
        </a:p>
      </dgm:t>
    </dgm:pt>
    <dgm:pt modelId="{783AEE02-C054-4514-82E2-6264F9B9791D}" type="parTrans" cxnId="{F0FAF0AD-9775-44AC-9017-C05F64E595F3}">
      <dgm:prSet/>
      <dgm:spPr/>
      <dgm:t>
        <a:bodyPr/>
        <a:lstStyle/>
        <a:p>
          <a:endParaRPr lang="en-US"/>
        </a:p>
      </dgm:t>
    </dgm:pt>
    <dgm:pt modelId="{B91EBC27-2D46-4066-A193-80979A35D5D6}" type="sibTrans" cxnId="{F0FAF0AD-9775-44AC-9017-C05F64E595F3}">
      <dgm:prSet/>
      <dgm:spPr/>
      <dgm:t>
        <a:bodyPr/>
        <a:lstStyle/>
        <a:p>
          <a:endParaRPr lang="en-US"/>
        </a:p>
      </dgm:t>
    </dgm:pt>
    <dgm:pt modelId="{CF49B820-45B3-405E-ADEF-D55E8383273F}">
      <dgm:prSet phldrT="[Text]"/>
      <dgm:spPr/>
      <dgm:t>
        <a:bodyPr/>
        <a:lstStyle/>
        <a:p>
          <a:r>
            <a:rPr lang="en-US" dirty="0" smtClean="0"/>
            <a:t>Demolition</a:t>
          </a:r>
          <a:endParaRPr lang="en-US" dirty="0"/>
        </a:p>
      </dgm:t>
    </dgm:pt>
    <dgm:pt modelId="{6B330A7F-622F-4318-97B0-F21A5CEF32E1}" type="parTrans" cxnId="{AB8D7705-D46E-4415-BA03-65DCD26AA549}">
      <dgm:prSet/>
      <dgm:spPr/>
      <dgm:t>
        <a:bodyPr/>
        <a:lstStyle/>
        <a:p>
          <a:endParaRPr lang="en-US"/>
        </a:p>
      </dgm:t>
    </dgm:pt>
    <dgm:pt modelId="{14046DD8-4129-48F0-BC4B-657263013447}" type="sibTrans" cxnId="{AB8D7705-D46E-4415-BA03-65DCD26AA549}">
      <dgm:prSet/>
      <dgm:spPr/>
      <dgm:t>
        <a:bodyPr/>
        <a:lstStyle/>
        <a:p>
          <a:endParaRPr lang="en-US"/>
        </a:p>
      </dgm:t>
    </dgm:pt>
    <dgm:pt modelId="{06FE91A7-57FB-4A53-A630-0843BCE4D7D0}">
      <dgm:prSet phldrT="[Text]"/>
      <dgm:spPr/>
      <dgm:t>
        <a:bodyPr/>
        <a:lstStyle/>
        <a:p>
          <a:r>
            <a:rPr lang="en-US" dirty="0" smtClean="0"/>
            <a:t>International Tanker and Dry Cargo</a:t>
          </a:r>
          <a:endParaRPr lang="en-US" dirty="0"/>
        </a:p>
      </dgm:t>
    </dgm:pt>
    <dgm:pt modelId="{FE183677-4BBC-4AAD-A93D-F47FCAE7EC64}" type="parTrans" cxnId="{1E551532-6899-49B0-B251-37BF28EFD6EC}">
      <dgm:prSet/>
      <dgm:spPr/>
      <dgm:t>
        <a:bodyPr/>
        <a:lstStyle/>
        <a:p>
          <a:endParaRPr lang="en-US"/>
        </a:p>
      </dgm:t>
    </dgm:pt>
    <dgm:pt modelId="{BEDB5C4A-C3A4-421E-8C7B-666E68944B03}" type="sibTrans" cxnId="{1E551532-6899-49B0-B251-37BF28EFD6EC}">
      <dgm:prSet/>
      <dgm:spPr/>
      <dgm:t>
        <a:bodyPr/>
        <a:lstStyle/>
        <a:p>
          <a:endParaRPr lang="en-US"/>
        </a:p>
      </dgm:t>
    </dgm:pt>
    <dgm:pt modelId="{5CD2170B-2D44-4D2B-BD54-16D8D7743BF8}" type="pres">
      <dgm:prSet presAssocID="{68AF53A8-CFA0-40E6-85E5-FECE12C5AF5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F61EC2-BA0B-439F-BE7A-335C70C963E4}" type="pres">
      <dgm:prSet presAssocID="{C68C146A-6C6E-4B64-8A04-026C5E20447A}" presName="node" presStyleLbl="node1" presStyleIdx="0" presStyleCnt="7" custScaleY="1070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A6B2A5-D564-43A7-B678-1241B1552CD4}" type="pres">
      <dgm:prSet presAssocID="{C68C146A-6C6E-4B64-8A04-026C5E20447A}" presName="spNode" presStyleCnt="0"/>
      <dgm:spPr/>
    </dgm:pt>
    <dgm:pt modelId="{E263E2F7-E6DF-40D4-8510-A28FE821055A}" type="pres">
      <dgm:prSet presAssocID="{578B2992-A7D1-4433-9CD1-3D8837D41976}" presName="sibTrans" presStyleLbl="sibTrans1D1" presStyleIdx="0" presStyleCnt="7"/>
      <dgm:spPr/>
      <dgm:t>
        <a:bodyPr/>
        <a:lstStyle/>
        <a:p>
          <a:endParaRPr lang="en-US"/>
        </a:p>
      </dgm:t>
    </dgm:pt>
    <dgm:pt modelId="{E526E5D7-102D-4B68-8450-9D6FAF4784F7}" type="pres">
      <dgm:prSet presAssocID="{CBED65D7-CE5D-457D-B444-8CB551A1A2C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61274-3B66-4AF0-B99F-45A4128A4A02}" type="pres">
      <dgm:prSet presAssocID="{CBED65D7-CE5D-457D-B444-8CB551A1A2CE}" presName="spNode" presStyleCnt="0"/>
      <dgm:spPr/>
    </dgm:pt>
    <dgm:pt modelId="{99AF7628-E80B-4F27-BAAA-3CC8DCC36C2C}" type="pres">
      <dgm:prSet presAssocID="{06243F2C-91AE-4D08-80F5-14BDCD8F9CF4}" presName="sibTrans" presStyleLbl="sibTrans1D1" presStyleIdx="1" presStyleCnt="7"/>
      <dgm:spPr/>
      <dgm:t>
        <a:bodyPr/>
        <a:lstStyle/>
        <a:p>
          <a:endParaRPr lang="en-US"/>
        </a:p>
      </dgm:t>
    </dgm:pt>
    <dgm:pt modelId="{405EF588-74DB-40F9-82F4-B3E4EF1FD3F8}" type="pres">
      <dgm:prSet presAssocID="{D370591F-96B5-4867-A71F-E3433A206BD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E15BB-1AB4-4DF8-9044-87F2FDE9233B}" type="pres">
      <dgm:prSet presAssocID="{D370591F-96B5-4867-A71F-E3433A206BD8}" presName="spNode" presStyleCnt="0"/>
      <dgm:spPr/>
    </dgm:pt>
    <dgm:pt modelId="{68DCF1DF-B070-4295-90E5-C74243C838C3}" type="pres">
      <dgm:prSet presAssocID="{F678DC1B-DD08-4756-8A6A-31892D20AF34}" presName="sibTrans" presStyleLbl="sibTrans1D1" presStyleIdx="2" presStyleCnt="7"/>
      <dgm:spPr/>
      <dgm:t>
        <a:bodyPr/>
        <a:lstStyle/>
        <a:p>
          <a:endParaRPr lang="en-US"/>
        </a:p>
      </dgm:t>
    </dgm:pt>
    <dgm:pt modelId="{95DCC1D4-C377-4E2F-9A81-07574D779613}" type="pres">
      <dgm:prSet presAssocID="{1F26561F-618D-40AE-8962-2761683E3E4F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5FCE9-9C9A-4C80-BAEA-6628744A05C8}" type="pres">
      <dgm:prSet presAssocID="{1F26561F-618D-40AE-8962-2761683E3E4F}" presName="spNode" presStyleCnt="0"/>
      <dgm:spPr/>
    </dgm:pt>
    <dgm:pt modelId="{F00CCCD1-8F87-4B1C-97D1-E066F248730F}" type="pres">
      <dgm:prSet presAssocID="{A3B85DE4-D841-4692-8CA8-AC8720B7A346}" presName="sibTrans" presStyleLbl="sibTrans1D1" presStyleIdx="3" presStyleCnt="7"/>
      <dgm:spPr/>
      <dgm:t>
        <a:bodyPr/>
        <a:lstStyle/>
        <a:p>
          <a:endParaRPr lang="en-US"/>
        </a:p>
      </dgm:t>
    </dgm:pt>
    <dgm:pt modelId="{695D5873-829A-431E-A38C-58FC510DEC4B}" type="pres">
      <dgm:prSet presAssocID="{C2CD6D37-D6D8-42E2-B3F8-757F22A0021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78390-2A71-4105-B978-52F00553E3AE}" type="pres">
      <dgm:prSet presAssocID="{C2CD6D37-D6D8-42E2-B3F8-757F22A00217}" presName="spNode" presStyleCnt="0"/>
      <dgm:spPr/>
    </dgm:pt>
    <dgm:pt modelId="{C8D2903C-CFE6-47F9-A45F-97B1F7051327}" type="pres">
      <dgm:prSet presAssocID="{B91EBC27-2D46-4066-A193-80979A35D5D6}" presName="sibTrans" presStyleLbl="sibTrans1D1" presStyleIdx="4" presStyleCnt="7"/>
      <dgm:spPr/>
      <dgm:t>
        <a:bodyPr/>
        <a:lstStyle/>
        <a:p>
          <a:endParaRPr lang="en-US"/>
        </a:p>
      </dgm:t>
    </dgm:pt>
    <dgm:pt modelId="{44112AB3-F300-4FA7-ABD7-619E8D744023}" type="pres">
      <dgm:prSet presAssocID="{CF49B820-45B3-405E-ADEF-D55E8383273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8FA8-D18D-4466-A2C8-C5C71E0FA221}" type="pres">
      <dgm:prSet presAssocID="{CF49B820-45B3-405E-ADEF-D55E8383273F}" presName="spNode" presStyleCnt="0"/>
      <dgm:spPr/>
    </dgm:pt>
    <dgm:pt modelId="{B26D6343-1259-41F6-AE3D-8D1DA0A85FE6}" type="pres">
      <dgm:prSet presAssocID="{14046DD8-4129-48F0-BC4B-657263013447}" presName="sibTrans" presStyleLbl="sibTrans1D1" presStyleIdx="5" presStyleCnt="7"/>
      <dgm:spPr/>
      <dgm:t>
        <a:bodyPr/>
        <a:lstStyle/>
        <a:p>
          <a:endParaRPr lang="en-US"/>
        </a:p>
      </dgm:t>
    </dgm:pt>
    <dgm:pt modelId="{217EB622-0F9B-4121-AB98-B69C82CCF5D4}" type="pres">
      <dgm:prSet presAssocID="{06FE91A7-57FB-4A53-A630-0843BCE4D7D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47D43-6B4C-4F3D-B328-1261D7891423}" type="pres">
      <dgm:prSet presAssocID="{06FE91A7-57FB-4A53-A630-0843BCE4D7D0}" presName="spNode" presStyleCnt="0"/>
      <dgm:spPr/>
    </dgm:pt>
    <dgm:pt modelId="{75F7EE2D-E713-492A-BF94-DA499ED69900}" type="pres">
      <dgm:prSet presAssocID="{BEDB5C4A-C3A4-421E-8C7B-666E68944B03}" presName="sibTrans" presStyleLbl="sibTrans1D1" presStyleIdx="6" presStyleCnt="7"/>
      <dgm:spPr/>
      <dgm:t>
        <a:bodyPr/>
        <a:lstStyle/>
        <a:p>
          <a:endParaRPr lang="en-US"/>
        </a:p>
      </dgm:t>
    </dgm:pt>
  </dgm:ptLst>
  <dgm:cxnLst>
    <dgm:cxn modelId="{8CE3C5B0-B70A-4D3E-8782-DFB471E3D40A}" type="presOf" srcId="{D370591F-96B5-4867-A71F-E3433A206BD8}" destId="{405EF588-74DB-40F9-82F4-B3E4EF1FD3F8}" srcOrd="0" destOrd="0" presId="urn:microsoft.com/office/officeart/2005/8/layout/cycle6"/>
    <dgm:cxn modelId="{F49A09EF-BB84-41D8-870E-30EA8DB67EC8}" type="presOf" srcId="{06243F2C-91AE-4D08-80F5-14BDCD8F9CF4}" destId="{99AF7628-E80B-4F27-BAAA-3CC8DCC36C2C}" srcOrd="0" destOrd="0" presId="urn:microsoft.com/office/officeart/2005/8/layout/cycle6"/>
    <dgm:cxn modelId="{A2F89230-DBEC-4B4D-BC0E-4D7BB8069130}" type="presOf" srcId="{B91EBC27-2D46-4066-A193-80979A35D5D6}" destId="{C8D2903C-CFE6-47F9-A45F-97B1F7051327}" srcOrd="0" destOrd="0" presId="urn:microsoft.com/office/officeart/2005/8/layout/cycle6"/>
    <dgm:cxn modelId="{9697F1E5-1449-4DC9-B6F4-CB6CFD301888}" type="presOf" srcId="{CF49B820-45B3-405E-ADEF-D55E8383273F}" destId="{44112AB3-F300-4FA7-ABD7-619E8D744023}" srcOrd="0" destOrd="0" presId="urn:microsoft.com/office/officeart/2005/8/layout/cycle6"/>
    <dgm:cxn modelId="{92F9F826-428C-4994-AE17-E22DE527F2C5}" srcId="{68AF53A8-CFA0-40E6-85E5-FECE12C5AF53}" destId="{1F26561F-618D-40AE-8962-2761683E3E4F}" srcOrd="3" destOrd="0" parTransId="{F17C646E-E9A3-467F-A82D-D46A04977D24}" sibTransId="{A3B85DE4-D841-4692-8CA8-AC8720B7A346}"/>
    <dgm:cxn modelId="{38EE765C-BE7A-4BDD-986C-2DB6970D5530}" type="presOf" srcId="{06FE91A7-57FB-4A53-A630-0843BCE4D7D0}" destId="{217EB622-0F9B-4121-AB98-B69C82CCF5D4}" srcOrd="0" destOrd="0" presId="urn:microsoft.com/office/officeart/2005/8/layout/cycle6"/>
    <dgm:cxn modelId="{292057DB-1007-45C0-9918-E1A7F3ECB5C4}" type="presOf" srcId="{A3B85DE4-D841-4692-8CA8-AC8720B7A346}" destId="{F00CCCD1-8F87-4B1C-97D1-E066F248730F}" srcOrd="0" destOrd="0" presId="urn:microsoft.com/office/officeart/2005/8/layout/cycle6"/>
    <dgm:cxn modelId="{F0FAF0AD-9775-44AC-9017-C05F64E595F3}" srcId="{68AF53A8-CFA0-40E6-85E5-FECE12C5AF53}" destId="{C2CD6D37-D6D8-42E2-B3F8-757F22A00217}" srcOrd="4" destOrd="0" parTransId="{783AEE02-C054-4514-82E2-6264F9B9791D}" sibTransId="{B91EBC27-2D46-4066-A193-80979A35D5D6}"/>
    <dgm:cxn modelId="{34ADA473-F167-420F-AF58-4AB2E291CA5C}" type="presOf" srcId="{C2CD6D37-D6D8-42E2-B3F8-757F22A00217}" destId="{695D5873-829A-431E-A38C-58FC510DEC4B}" srcOrd="0" destOrd="0" presId="urn:microsoft.com/office/officeart/2005/8/layout/cycle6"/>
    <dgm:cxn modelId="{1E551532-6899-49B0-B251-37BF28EFD6EC}" srcId="{68AF53A8-CFA0-40E6-85E5-FECE12C5AF53}" destId="{06FE91A7-57FB-4A53-A630-0843BCE4D7D0}" srcOrd="6" destOrd="0" parTransId="{FE183677-4BBC-4AAD-A93D-F47FCAE7EC64}" sibTransId="{BEDB5C4A-C3A4-421E-8C7B-666E68944B03}"/>
    <dgm:cxn modelId="{5131241F-4878-42BB-9A4F-192CD3A4D95A}" type="presOf" srcId="{1F26561F-618D-40AE-8962-2761683E3E4F}" destId="{95DCC1D4-C377-4E2F-9A81-07574D779613}" srcOrd="0" destOrd="0" presId="urn:microsoft.com/office/officeart/2005/8/layout/cycle6"/>
    <dgm:cxn modelId="{7A263DC5-A0EC-46AD-ADF3-498A8A93FB8E}" type="presOf" srcId="{BEDB5C4A-C3A4-421E-8C7B-666E68944B03}" destId="{75F7EE2D-E713-492A-BF94-DA499ED69900}" srcOrd="0" destOrd="0" presId="urn:microsoft.com/office/officeart/2005/8/layout/cycle6"/>
    <dgm:cxn modelId="{0BC62B0B-C60E-4AB1-8065-FAE0CE6120F9}" srcId="{68AF53A8-CFA0-40E6-85E5-FECE12C5AF53}" destId="{C68C146A-6C6E-4B64-8A04-026C5E20447A}" srcOrd="0" destOrd="0" parTransId="{B7C8F5EE-A236-43DA-B29E-F96733D9BE97}" sibTransId="{578B2992-A7D1-4433-9CD1-3D8837D41976}"/>
    <dgm:cxn modelId="{05E44067-51F3-46D8-9D9A-834B9A7E9767}" type="presOf" srcId="{578B2992-A7D1-4433-9CD1-3D8837D41976}" destId="{E263E2F7-E6DF-40D4-8510-A28FE821055A}" srcOrd="0" destOrd="0" presId="urn:microsoft.com/office/officeart/2005/8/layout/cycle6"/>
    <dgm:cxn modelId="{3A3121EB-17CE-4CD2-9AA5-2DF94802F3DA}" type="presOf" srcId="{68AF53A8-CFA0-40E6-85E5-FECE12C5AF53}" destId="{5CD2170B-2D44-4D2B-BD54-16D8D7743BF8}" srcOrd="0" destOrd="0" presId="urn:microsoft.com/office/officeart/2005/8/layout/cycle6"/>
    <dgm:cxn modelId="{1B6284A3-EBAC-4D20-A0EA-DBD778516DBA}" type="presOf" srcId="{F678DC1B-DD08-4756-8A6A-31892D20AF34}" destId="{68DCF1DF-B070-4295-90E5-C74243C838C3}" srcOrd="0" destOrd="0" presId="urn:microsoft.com/office/officeart/2005/8/layout/cycle6"/>
    <dgm:cxn modelId="{A8F2518F-4233-4B5C-9BC3-1326A45F945B}" srcId="{68AF53A8-CFA0-40E6-85E5-FECE12C5AF53}" destId="{CBED65D7-CE5D-457D-B444-8CB551A1A2CE}" srcOrd="1" destOrd="0" parTransId="{639B8579-00B8-4AA4-87DC-0F9BAC5D04D5}" sibTransId="{06243F2C-91AE-4D08-80F5-14BDCD8F9CF4}"/>
    <dgm:cxn modelId="{BB4902A9-C296-40AF-B133-A68F945CE212}" srcId="{68AF53A8-CFA0-40E6-85E5-FECE12C5AF53}" destId="{D370591F-96B5-4867-A71F-E3433A206BD8}" srcOrd="2" destOrd="0" parTransId="{8353BC32-B2CF-4496-BA09-A8997AB5076E}" sibTransId="{F678DC1B-DD08-4756-8A6A-31892D20AF34}"/>
    <dgm:cxn modelId="{85165A76-06E7-4941-B1C9-57A97FF4CE73}" type="presOf" srcId="{CBED65D7-CE5D-457D-B444-8CB551A1A2CE}" destId="{E526E5D7-102D-4B68-8450-9D6FAF4784F7}" srcOrd="0" destOrd="0" presId="urn:microsoft.com/office/officeart/2005/8/layout/cycle6"/>
    <dgm:cxn modelId="{E0F0A149-FA75-4C62-B163-789E2C61544B}" type="presOf" srcId="{14046DD8-4129-48F0-BC4B-657263013447}" destId="{B26D6343-1259-41F6-AE3D-8D1DA0A85FE6}" srcOrd="0" destOrd="0" presId="urn:microsoft.com/office/officeart/2005/8/layout/cycle6"/>
    <dgm:cxn modelId="{AB8D7705-D46E-4415-BA03-65DCD26AA549}" srcId="{68AF53A8-CFA0-40E6-85E5-FECE12C5AF53}" destId="{CF49B820-45B3-405E-ADEF-D55E8383273F}" srcOrd="5" destOrd="0" parTransId="{6B330A7F-622F-4318-97B0-F21A5CEF32E1}" sibTransId="{14046DD8-4129-48F0-BC4B-657263013447}"/>
    <dgm:cxn modelId="{8283995A-BF03-4F61-9A81-CB9F42DBCF86}" type="presOf" srcId="{C68C146A-6C6E-4B64-8A04-026C5E20447A}" destId="{4AF61EC2-BA0B-439F-BE7A-335C70C963E4}" srcOrd="0" destOrd="0" presId="urn:microsoft.com/office/officeart/2005/8/layout/cycle6"/>
    <dgm:cxn modelId="{61E9DA8D-21D4-47DF-8EDA-F1EF4D96850F}" type="presParOf" srcId="{5CD2170B-2D44-4D2B-BD54-16D8D7743BF8}" destId="{4AF61EC2-BA0B-439F-BE7A-335C70C963E4}" srcOrd="0" destOrd="0" presId="urn:microsoft.com/office/officeart/2005/8/layout/cycle6"/>
    <dgm:cxn modelId="{5CB9BD0F-72E2-4C53-AED3-59FCC2191CEE}" type="presParOf" srcId="{5CD2170B-2D44-4D2B-BD54-16D8D7743BF8}" destId="{2CA6B2A5-D564-43A7-B678-1241B1552CD4}" srcOrd="1" destOrd="0" presId="urn:microsoft.com/office/officeart/2005/8/layout/cycle6"/>
    <dgm:cxn modelId="{12EC4A32-DA9F-4F2D-983B-FD282A3F8127}" type="presParOf" srcId="{5CD2170B-2D44-4D2B-BD54-16D8D7743BF8}" destId="{E263E2F7-E6DF-40D4-8510-A28FE821055A}" srcOrd="2" destOrd="0" presId="urn:microsoft.com/office/officeart/2005/8/layout/cycle6"/>
    <dgm:cxn modelId="{86D0A5BD-8277-4CBE-8EE0-22B41179188E}" type="presParOf" srcId="{5CD2170B-2D44-4D2B-BD54-16D8D7743BF8}" destId="{E526E5D7-102D-4B68-8450-9D6FAF4784F7}" srcOrd="3" destOrd="0" presId="urn:microsoft.com/office/officeart/2005/8/layout/cycle6"/>
    <dgm:cxn modelId="{223BBDE3-7498-4139-8524-919A56F1643E}" type="presParOf" srcId="{5CD2170B-2D44-4D2B-BD54-16D8D7743BF8}" destId="{7F961274-3B66-4AF0-B99F-45A4128A4A02}" srcOrd="4" destOrd="0" presId="urn:microsoft.com/office/officeart/2005/8/layout/cycle6"/>
    <dgm:cxn modelId="{1DDCE504-FE09-43FF-BC1A-A6D443790236}" type="presParOf" srcId="{5CD2170B-2D44-4D2B-BD54-16D8D7743BF8}" destId="{99AF7628-E80B-4F27-BAAA-3CC8DCC36C2C}" srcOrd="5" destOrd="0" presId="urn:microsoft.com/office/officeart/2005/8/layout/cycle6"/>
    <dgm:cxn modelId="{0BAD80F5-19FB-4B51-8843-C1D46001BE52}" type="presParOf" srcId="{5CD2170B-2D44-4D2B-BD54-16D8D7743BF8}" destId="{405EF588-74DB-40F9-82F4-B3E4EF1FD3F8}" srcOrd="6" destOrd="0" presId="urn:microsoft.com/office/officeart/2005/8/layout/cycle6"/>
    <dgm:cxn modelId="{104180A8-FB94-495E-98C1-A39FEE7175E0}" type="presParOf" srcId="{5CD2170B-2D44-4D2B-BD54-16D8D7743BF8}" destId="{739E15BB-1AB4-4DF8-9044-87F2FDE9233B}" srcOrd="7" destOrd="0" presId="urn:microsoft.com/office/officeart/2005/8/layout/cycle6"/>
    <dgm:cxn modelId="{8AD362E9-F26E-44E1-8DBC-97590F327DE3}" type="presParOf" srcId="{5CD2170B-2D44-4D2B-BD54-16D8D7743BF8}" destId="{68DCF1DF-B070-4295-90E5-C74243C838C3}" srcOrd="8" destOrd="0" presId="urn:microsoft.com/office/officeart/2005/8/layout/cycle6"/>
    <dgm:cxn modelId="{4A26D19E-3C0E-4158-B1BB-88BFEE9DACFE}" type="presParOf" srcId="{5CD2170B-2D44-4D2B-BD54-16D8D7743BF8}" destId="{95DCC1D4-C377-4E2F-9A81-07574D779613}" srcOrd="9" destOrd="0" presId="urn:microsoft.com/office/officeart/2005/8/layout/cycle6"/>
    <dgm:cxn modelId="{78375C4E-75A9-43EE-9566-E66ADDBCADB5}" type="presParOf" srcId="{5CD2170B-2D44-4D2B-BD54-16D8D7743BF8}" destId="{FCE5FCE9-9C9A-4C80-BAEA-6628744A05C8}" srcOrd="10" destOrd="0" presId="urn:microsoft.com/office/officeart/2005/8/layout/cycle6"/>
    <dgm:cxn modelId="{2E5CE4C3-F5FF-44FF-BD84-225F1B4F57AC}" type="presParOf" srcId="{5CD2170B-2D44-4D2B-BD54-16D8D7743BF8}" destId="{F00CCCD1-8F87-4B1C-97D1-E066F248730F}" srcOrd="11" destOrd="0" presId="urn:microsoft.com/office/officeart/2005/8/layout/cycle6"/>
    <dgm:cxn modelId="{76AC8F15-CC9F-47D7-9A85-05F9D12FBB73}" type="presParOf" srcId="{5CD2170B-2D44-4D2B-BD54-16D8D7743BF8}" destId="{695D5873-829A-431E-A38C-58FC510DEC4B}" srcOrd="12" destOrd="0" presId="urn:microsoft.com/office/officeart/2005/8/layout/cycle6"/>
    <dgm:cxn modelId="{F149DA51-40C2-4863-A255-B28766822EB7}" type="presParOf" srcId="{5CD2170B-2D44-4D2B-BD54-16D8D7743BF8}" destId="{39778390-2A71-4105-B978-52F00553E3AE}" srcOrd="13" destOrd="0" presId="urn:microsoft.com/office/officeart/2005/8/layout/cycle6"/>
    <dgm:cxn modelId="{F5B0F5E9-7FAB-4376-ACEF-D446ADD4E0D7}" type="presParOf" srcId="{5CD2170B-2D44-4D2B-BD54-16D8D7743BF8}" destId="{C8D2903C-CFE6-47F9-A45F-97B1F7051327}" srcOrd="14" destOrd="0" presId="urn:microsoft.com/office/officeart/2005/8/layout/cycle6"/>
    <dgm:cxn modelId="{0836F3C9-1103-41BD-8EAE-A0CC1CD6FE3F}" type="presParOf" srcId="{5CD2170B-2D44-4D2B-BD54-16D8D7743BF8}" destId="{44112AB3-F300-4FA7-ABD7-619E8D744023}" srcOrd="15" destOrd="0" presId="urn:microsoft.com/office/officeart/2005/8/layout/cycle6"/>
    <dgm:cxn modelId="{2102B837-63F7-41C7-A33B-2018B11B7855}" type="presParOf" srcId="{5CD2170B-2D44-4D2B-BD54-16D8D7743BF8}" destId="{1B7C8FA8-D18D-4466-A2C8-C5C71E0FA221}" srcOrd="16" destOrd="0" presId="urn:microsoft.com/office/officeart/2005/8/layout/cycle6"/>
    <dgm:cxn modelId="{45F95A14-8A40-4A78-84EE-E48F646634AB}" type="presParOf" srcId="{5CD2170B-2D44-4D2B-BD54-16D8D7743BF8}" destId="{B26D6343-1259-41F6-AE3D-8D1DA0A85FE6}" srcOrd="17" destOrd="0" presId="urn:microsoft.com/office/officeart/2005/8/layout/cycle6"/>
    <dgm:cxn modelId="{422D38E8-4233-42C5-BCD0-71941E29BBE2}" type="presParOf" srcId="{5CD2170B-2D44-4D2B-BD54-16D8D7743BF8}" destId="{217EB622-0F9B-4121-AB98-B69C82CCF5D4}" srcOrd="18" destOrd="0" presId="urn:microsoft.com/office/officeart/2005/8/layout/cycle6"/>
    <dgm:cxn modelId="{F3EC1B90-85BC-4F51-8A3C-A36F140E8405}" type="presParOf" srcId="{5CD2170B-2D44-4D2B-BD54-16D8D7743BF8}" destId="{F6247D43-6B4C-4F3D-B328-1261D7891423}" srcOrd="19" destOrd="0" presId="urn:microsoft.com/office/officeart/2005/8/layout/cycle6"/>
    <dgm:cxn modelId="{E8206C46-A04E-46FB-A433-FFC09305C331}" type="presParOf" srcId="{5CD2170B-2D44-4D2B-BD54-16D8D7743BF8}" destId="{75F7EE2D-E713-492A-BF94-DA499ED69900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61EC2-BA0B-439F-BE7A-335C70C963E4}">
      <dsp:nvSpPr>
        <dsp:cNvPr id="0" name=""/>
        <dsp:cNvSpPr/>
      </dsp:nvSpPr>
      <dsp:spPr>
        <a:xfrm>
          <a:off x="4899945" y="-14691"/>
          <a:ext cx="1481827" cy="10307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New Building</a:t>
          </a:r>
          <a:endParaRPr lang="en-US" sz="1600" kern="1200" dirty="0"/>
        </a:p>
      </dsp:txBody>
      <dsp:txXfrm>
        <a:off x="4950262" y="35626"/>
        <a:ext cx="1381193" cy="930121"/>
      </dsp:txXfrm>
    </dsp:sp>
    <dsp:sp modelId="{E263E2F7-E6DF-40D4-8510-A28FE821055A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3498332" y="104543"/>
              </a:moveTo>
              <a:arcTo wR="2747624" hR="2747624" stAng="17151361" swAng="125516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6E5D7-102D-4B68-8450-9D6FAF4784F7}">
      <dsp:nvSpPr>
        <dsp:cNvPr id="0" name=""/>
        <dsp:cNvSpPr/>
      </dsp:nvSpPr>
      <dsp:spPr>
        <a:xfrm>
          <a:off x="7048125" y="105360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Second Hand</a:t>
          </a:r>
          <a:endParaRPr lang="en-US" sz="1600" kern="1200" dirty="0"/>
        </a:p>
      </dsp:txBody>
      <dsp:txXfrm>
        <a:off x="7095144" y="1100619"/>
        <a:ext cx="1387789" cy="869149"/>
      </dsp:txXfrm>
    </dsp:sp>
    <dsp:sp modelId="{99AF7628-E80B-4F27-BAAA-3CC8DCC36C2C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5210004" y="1528557"/>
              </a:moveTo>
              <a:arcTo wR="2747624" hR="2747624" stAng="20019664" swAng="172540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EF588-74DB-40F9-82F4-B3E4EF1FD3F8}">
      <dsp:nvSpPr>
        <dsp:cNvPr id="0" name=""/>
        <dsp:cNvSpPr/>
      </dsp:nvSpPr>
      <dsp:spPr>
        <a:xfrm>
          <a:off x="7578681" y="337812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Ship Repair</a:t>
          </a:r>
          <a:endParaRPr lang="en-US" sz="1600" kern="1200" dirty="0"/>
        </a:p>
      </dsp:txBody>
      <dsp:txXfrm>
        <a:off x="7625700" y="3425139"/>
        <a:ext cx="1387789" cy="869149"/>
      </dsp:txXfrm>
    </dsp:sp>
    <dsp:sp modelId="{68DCF1DF-B070-4295-90E5-C74243C838C3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5264101" y="3850702"/>
              </a:moveTo>
              <a:arcTo wR="2747624" hR="2747624" stAng="1420191" swAng="135763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CC1D4-C377-4E2F-9A81-07574D779613}">
      <dsp:nvSpPr>
        <dsp:cNvPr id="0" name=""/>
        <dsp:cNvSpPr/>
      </dsp:nvSpPr>
      <dsp:spPr>
        <a:xfrm>
          <a:off x="6092095" y="524224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Freight</a:t>
          </a:r>
          <a:endParaRPr lang="en-US" sz="1600" kern="1200" dirty="0"/>
        </a:p>
      </dsp:txBody>
      <dsp:txXfrm>
        <a:off x="6139114" y="5289259"/>
        <a:ext cx="1387789" cy="869149"/>
      </dsp:txXfrm>
    </dsp:sp>
    <dsp:sp modelId="{F00CCCD1-8F87-4B1C-97D1-E066F248730F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3189955" y="5459410"/>
              </a:moveTo>
              <a:arcTo wR="2747624" hR="2747624" stAng="4844149" swAng="111170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D5873-829A-431E-A38C-58FC510DEC4B}">
      <dsp:nvSpPr>
        <dsp:cNvPr id="0" name=""/>
        <dsp:cNvSpPr/>
      </dsp:nvSpPr>
      <dsp:spPr>
        <a:xfrm>
          <a:off x="3707796" y="524224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Sales and Purchase</a:t>
          </a:r>
          <a:endParaRPr lang="en-US" sz="1600" kern="1200" dirty="0"/>
        </a:p>
      </dsp:txBody>
      <dsp:txXfrm>
        <a:off x="3754815" y="5289259"/>
        <a:ext cx="1387789" cy="869149"/>
      </dsp:txXfrm>
    </dsp:sp>
    <dsp:sp modelId="{C8D2903C-CFE6-47F9-A45F-97B1F7051327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849241" y="4733972"/>
              </a:moveTo>
              <a:arcTo wR="2747624" hR="2747624" stAng="8022169" swAng="135763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12AB3-F300-4FA7-ABD7-619E8D744023}">
      <dsp:nvSpPr>
        <dsp:cNvPr id="0" name=""/>
        <dsp:cNvSpPr/>
      </dsp:nvSpPr>
      <dsp:spPr>
        <a:xfrm>
          <a:off x="2221210" y="337812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Demolition</a:t>
          </a:r>
          <a:endParaRPr lang="en-US" sz="1600" kern="1200" dirty="0"/>
        </a:p>
      </dsp:txBody>
      <dsp:txXfrm>
        <a:off x="2268229" y="3425139"/>
        <a:ext cx="1387789" cy="869149"/>
      </dsp:txXfrm>
    </dsp:sp>
    <dsp:sp modelId="{B26D6343-1259-41F6-AE3D-8D1DA0A85FE6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2445" y="2863532"/>
              </a:moveTo>
              <a:arcTo wR="2747624" hR="2747624" stAng="10654936" swAng="172540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7EB622-0F9B-4121-AB98-B69C82CCF5D4}">
      <dsp:nvSpPr>
        <dsp:cNvPr id="0" name=""/>
        <dsp:cNvSpPr/>
      </dsp:nvSpPr>
      <dsp:spPr>
        <a:xfrm>
          <a:off x="2751766" y="1053600"/>
          <a:ext cx="1481827" cy="963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International Tanker and Dry Cargo</a:t>
          </a:r>
          <a:endParaRPr lang="en-US" sz="1600" kern="1200" dirty="0"/>
        </a:p>
      </dsp:txBody>
      <dsp:txXfrm>
        <a:off x="2798785" y="1100619"/>
        <a:ext cx="1387789" cy="869149"/>
      </dsp:txXfrm>
    </dsp:sp>
    <dsp:sp modelId="{75F7EE2D-E713-492A-BF94-DA499ED69900}">
      <dsp:nvSpPr>
        <dsp:cNvPr id="0" name=""/>
        <dsp:cNvSpPr/>
      </dsp:nvSpPr>
      <dsp:spPr>
        <a:xfrm>
          <a:off x="2893235" y="500685"/>
          <a:ext cx="5495248" cy="5495248"/>
        </a:xfrm>
        <a:custGeom>
          <a:avLst/>
          <a:gdLst/>
          <a:ahLst/>
          <a:cxnLst/>
          <a:rect l="0" t="0" r="0" b="0"/>
          <a:pathLst>
            <a:path>
              <a:moveTo>
                <a:pt x="1102679" y="546807"/>
              </a:moveTo>
              <a:arcTo wR="2747624" hR="2747624" stAng="13993479" swAng="125516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9BD71-DCCB-4ED0-82BB-D5F7A6A2A39B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78D4-75C3-4A9A-A62B-2AC21A58D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7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63E7-8315-45C8-935D-572A7CE2516D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4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E809-72F3-421C-A00F-A746BD209BA7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7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5F46-04E8-4738-9D30-1C8EB6C4058A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48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C874-CFBF-4D90-85C1-B573F9329B2C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979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EC5-E941-469A-B7FD-8F433273416C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3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A550-7694-468F-95D4-862E5CF2BCB1}" type="datetime1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2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1101-6807-4EC5-9FCB-C969253038BE}" type="datetime1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10C8-09CB-4868-B62E-0B00FFEA5966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1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9DA9-8BC5-465C-A64A-DD1A42B53BD8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2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EBA0-EC3A-4108-8680-468BCD52A66A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1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A1D8-CAD6-4C13-B2E9-1272C611C2E1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996B-838D-4796-9B8F-A5683208AD63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8E51-BA06-409F-89F2-724DDE88AA89}" type="datetime1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0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BA10-0F56-4ABF-863B-8B2DED9C6FD3}" type="datetime1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7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F6A-709A-401A-90C6-864294E3F6A8}" type="datetime1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6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BD8C-7E55-4B60-AD22-6E0F7D9DD945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0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8E41-2588-4B22-9671-02D212D58740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68EA7-2A75-49F0-9C4B-E9CB19B3F74A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27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8582" y="1008108"/>
            <a:ext cx="106999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b="1" dirty="0" smtClean="0"/>
              <a:t>Subject Area:</a:t>
            </a:r>
            <a:r>
              <a:rPr lang="en-TT" sz="2800" dirty="0" smtClean="0"/>
              <a:t> Logistics and Supply Chain Operations</a:t>
            </a:r>
          </a:p>
          <a:p>
            <a:endParaRPr lang="en-TT" sz="2800" dirty="0" smtClean="0"/>
          </a:p>
          <a:p>
            <a:r>
              <a:rPr lang="en-TT" sz="2800" b="1" dirty="0" smtClean="0"/>
              <a:t>Level:</a:t>
            </a:r>
            <a:r>
              <a:rPr lang="en-TT" sz="2800" dirty="0" smtClean="0"/>
              <a:t> CAPE</a:t>
            </a:r>
          </a:p>
          <a:p>
            <a:r>
              <a:rPr lang="en-TT" sz="2800" dirty="0" smtClean="0"/>
              <a:t/>
            </a:r>
            <a:br>
              <a:rPr lang="en-TT" sz="2800" dirty="0" smtClean="0"/>
            </a:br>
            <a:r>
              <a:rPr lang="en-TT" sz="2800" b="1" dirty="0" smtClean="0"/>
              <a:t>Curriculum Topic:	Types of Shipping Markets</a:t>
            </a:r>
            <a:r>
              <a:rPr lang="en-TT" sz="2800" dirty="0" smtClean="0"/>
              <a:t/>
            </a:r>
            <a:br>
              <a:rPr lang="en-TT" sz="2800" dirty="0" smtClean="0"/>
            </a:br>
            <a:r>
              <a:rPr lang="en-TT" sz="2800" dirty="0" smtClean="0"/>
              <a:t>								Unit 2 Module 1 Objective 5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TT" sz="2800" b="1" dirty="0" smtClean="0"/>
              <a:t>Key teaching points: </a:t>
            </a:r>
          </a:p>
          <a:p>
            <a:r>
              <a:rPr lang="en-TT" sz="2800" b="1" dirty="0" smtClean="0"/>
              <a:t/>
            </a:r>
            <a:br>
              <a:rPr lang="en-TT" sz="2800" b="1" dirty="0" smtClean="0"/>
            </a:br>
            <a:r>
              <a:rPr lang="en-US" sz="2800" dirty="0" smtClean="0"/>
              <a:t>1.	Describe the different types of shipping markets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5416" y="6300022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531224"/>
            <a:ext cx="10353761" cy="762000"/>
          </a:xfrm>
        </p:spPr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1293225"/>
            <a:ext cx="11129555" cy="4497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Answer the following questions by providing the most appropriate response.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SD Enterprises need to transport crude oil from Trinidad to the Netherlands.  Which is the most appropriate shipping market for them?</a:t>
            </a:r>
          </a:p>
          <a:p>
            <a:pPr marL="457200" indent="-457200">
              <a:buAutoNum type="arabicPeriod"/>
            </a:pPr>
            <a:r>
              <a:rPr lang="en-US" dirty="0" smtClean="0"/>
              <a:t>The </a:t>
            </a:r>
            <a:r>
              <a:rPr lang="en-US" dirty="0" err="1" smtClean="0"/>
              <a:t>OceanSailors</a:t>
            </a:r>
            <a:r>
              <a:rPr lang="en-US" dirty="0" smtClean="0"/>
              <a:t> no longer have need for two 20 year old ships that are no longer seaworthy.  Which shipping market is the best choice for them to get rid of their ships?</a:t>
            </a:r>
          </a:p>
          <a:p>
            <a:pPr marL="457200" indent="-457200">
              <a:buAutoNum type="arabicPeriod"/>
            </a:pPr>
            <a:r>
              <a:rPr lang="en-US" dirty="0" smtClean="0"/>
              <a:t>ALZ Shipping Company needs to acquire a shipping vessel to transport cargo.  Due to limited finances they are unable to purchase a new vessel.  Which shipping market could afford them an alternative solution?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547256"/>
            <a:ext cx="10353762" cy="324394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International Tanker Market</a:t>
            </a:r>
          </a:p>
          <a:p>
            <a:pPr marL="457200" indent="-457200">
              <a:buAutoNum type="arabicPeriod"/>
            </a:pPr>
            <a:r>
              <a:rPr lang="en-US" dirty="0" smtClean="0"/>
              <a:t>Demolition Market</a:t>
            </a:r>
          </a:p>
          <a:p>
            <a:pPr marL="457200" indent="-457200">
              <a:buAutoNum type="arabicPeriod"/>
            </a:pPr>
            <a:r>
              <a:rPr lang="en-US" dirty="0" smtClean="0"/>
              <a:t>Secondhand Shipping Market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7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1188" y="2992395"/>
            <a:ext cx="2509028" cy="87321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Types of Shipping Markets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7635442"/>
              </p:ext>
            </p:extLst>
          </p:nvPr>
        </p:nvGraphicFramePr>
        <p:xfrm>
          <a:off x="444842" y="333632"/>
          <a:ext cx="11281719" cy="6190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28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96092"/>
            <a:ext cx="10353761" cy="1326321"/>
          </a:xfrm>
        </p:spPr>
        <p:txBody>
          <a:bodyPr/>
          <a:lstStyle/>
          <a:p>
            <a:r>
              <a:rPr lang="en-US" dirty="0" smtClean="0"/>
              <a:t>New Building Shipping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717241"/>
            <a:ext cx="10353762" cy="4004290"/>
          </a:xfrm>
        </p:spPr>
        <p:txBody>
          <a:bodyPr>
            <a:normAutofit/>
          </a:bodyPr>
          <a:lstStyle/>
          <a:p>
            <a:r>
              <a:rPr lang="en-US" dirty="0" smtClean="0"/>
              <a:t>This market </a:t>
            </a:r>
            <a:r>
              <a:rPr lang="en-US" dirty="0" smtClean="0"/>
              <a:t>brings </a:t>
            </a:r>
            <a:r>
              <a:rPr lang="en-US" dirty="0" smtClean="0"/>
              <a:t>into contact ship builders and ship owners.</a:t>
            </a:r>
          </a:p>
          <a:p>
            <a:r>
              <a:rPr lang="en-US" dirty="0" smtClean="0"/>
              <a:t>Specifications are given to the ship builder to produce a ship that the ship owners desire.</a:t>
            </a:r>
          </a:p>
          <a:p>
            <a:r>
              <a:rPr lang="en-US" dirty="0" smtClean="0"/>
              <a:t>There must be agreement between what price the ship builders are willing to accept (supply) and what price the ship owners are willing to pay (demand).</a:t>
            </a:r>
          </a:p>
          <a:p>
            <a:r>
              <a:rPr lang="en-US" dirty="0" smtClean="0"/>
              <a:t>The place where ships are built is called the shipyard and is typically near a waterway.</a:t>
            </a:r>
          </a:p>
          <a:p>
            <a:r>
              <a:rPr lang="en-US" dirty="0" smtClean="0"/>
              <a:t>The demand for new ships is dependent on price of the ship, price of second-hand ships and availability of finance/credit for purchase.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4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hand shipping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ship owners who cannot afford a new ship, there is also the second hand market.</a:t>
            </a:r>
          </a:p>
          <a:p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smtClean="0"/>
              <a:t>this market, used ships are bought and sold.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demand for these ships is dependent on the age, condition, use to which </a:t>
            </a:r>
            <a:r>
              <a:rPr lang="en-US" dirty="0" smtClean="0"/>
              <a:t>the ship can </a:t>
            </a:r>
            <a:r>
              <a:rPr lang="en-US" dirty="0" smtClean="0"/>
              <a:t>be </a:t>
            </a:r>
            <a:r>
              <a:rPr lang="en-US" dirty="0" smtClean="0"/>
              <a:t>put, </a:t>
            </a:r>
            <a:r>
              <a:rPr lang="en-US" dirty="0" smtClean="0"/>
              <a:t>etc.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 Repair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market there is a demand for ship repair and maintenance services.  </a:t>
            </a:r>
          </a:p>
          <a:p>
            <a:endParaRPr lang="en-US" dirty="0"/>
          </a:p>
          <a:p>
            <a:r>
              <a:rPr lang="en-US" dirty="0" smtClean="0"/>
              <a:t>Due to low demand for some products, excess stocks are stored on ships.  Any repairs necessary on these ships have to be done in a timely manner to protect the reserve stocks.  This has increased the demand for ship repair services.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7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Freight shipping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market, the owners of cargo purchase transportation services from the ship owner.</a:t>
            </a:r>
          </a:p>
          <a:p>
            <a:r>
              <a:rPr lang="en-US" dirty="0" smtClean="0"/>
              <a:t>The cost of transportation and responsibilities from departure port to arrival port must be worked out.</a:t>
            </a:r>
          </a:p>
          <a:p>
            <a:r>
              <a:rPr lang="en-US" dirty="0" smtClean="0"/>
              <a:t>For a freight charter the owner of the cargo will pay the ship owner according to the tonnage of cargo.</a:t>
            </a:r>
          </a:p>
          <a:p>
            <a:r>
              <a:rPr lang="en-US" dirty="0" smtClean="0"/>
              <a:t>For a time charter, the owner of the cargo will pay according to the time taken for the journey to the cargo’s destination.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 and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market there is the buying and selling of commercial shipping vessels through the services of ship brokers.</a:t>
            </a:r>
          </a:p>
          <a:p>
            <a:endParaRPr lang="en-US" dirty="0"/>
          </a:p>
          <a:p>
            <a:r>
              <a:rPr lang="en-US" dirty="0" smtClean="0"/>
              <a:t>There are three basic steps involved:</a:t>
            </a:r>
          </a:p>
          <a:p>
            <a:pPr lvl="1"/>
            <a:r>
              <a:rPr lang="en-US" dirty="0" smtClean="0"/>
              <a:t>Price Negotiation and Contract stage</a:t>
            </a:r>
          </a:p>
          <a:p>
            <a:pPr lvl="1"/>
            <a:r>
              <a:rPr lang="en-US" dirty="0" smtClean="0"/>
              <a:t>Inspection stage</a:t>
            </a:r>
          </a:p>
          <a:p>
            <a:pPr lvl="1"/>
            <a:r>
              <a:rPr lang="en-US" dirty="0" smtClean="0"/>
              <a:t>Completion stage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Demolition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market, the ship ceases to exist as a ship and is now sold for scrap.</a:t>
            </a:r>
          </a:p>
          <a:p>
            <a:endParaRPr lang="en-US" dirty="0"/>
          </a:p>
          <a:p>
            <a:r>
              <a:rPr lang="en-US" dirty="0" smtClean="0"/>
              <a:t>Scrap iron buyers or timber buyers will purchase these ships and break them down into usable sale items.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tanker and dry cargo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Tankers carry wet cargo and bulk carriers transport dry cargo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The market for the shipping of these products focuses on the most cost-effective and efficient means of transporting wet and dry cargo.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1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1492</TotalTime>
  <Words>602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Rockwell</vt:lpstr>
      <vt:lpstr>Damask</vt:lpstr>
      <vt:lpstr>PowerPoint Presentation</vt:lpstr>
      <vt:lpstr>Types of Shipping Markets</vt:lpstr>
      <vt:lpstr>New Building Shipping Market</vt:lpstr>
      <vt:lpstr>Second hand shipping market</vt:lpstr>
      <vt:lpstr>Ship Repair Market</vt:lpstr>
      <vt:lpstr>Freight shipping Market</vt:lpstr>
      <vt:lpstr>Sale and Purchase</vt:lpstr>
      <vt:lpstr>Demolition Market</vt:lpstr>
      <vt:lpstr>International tanker and dry cargo</vt:lpstr>
      <vt:lpstr>Activity 1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Nisa Suepaul</cp:lastModifiedBy>
  <cp:revision>66</cp:revision>
  <dcterms:created xsi:type="dcterms:W3CDTF">2020-04-29T00:50:45Z</dcterms:created>
  <dcterms:modified xsi:type="dcterms:W3CDTF">2020-10-01T23:13:44Z</dcterms:modified>
</cp:coreProperties>
</file>