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2" r:id="rId7"/>
    <p:sldId id="261" r:id="rId8"/>
    <p:sldId id="266" r:id="rId9"/>
    <p:sldId id="267" r:id="rId10"/>
    <p:sldId id="263" r:id="rId11"/>
    <p:sldId id="268" r:id="rId12"/>
    <p:sldId id="269" r:id="rId13"/>
    <p:sldId id="264" r:id="rId14"/>
    <p:sldId id="270" r:id="rId15"/>
    <p:sldId id="265" r:id="rId16"/>
    <p:sldId id="273" r:id="rId17"/>
    <p:sldId id="271" r:id="rId18"/>
    <p:sldId id="274" r:id="rId19"/>
    <p:sldId id="280" r:id="rId20"/>
    <p:sldId id="281" r:id="rId21"/>
    <p:sldId id="279" r:id="rId22"/>
    <p:sldId id="277" r:id="rId23"/>
    <p:sldId id="278" r:id="rId24"/>
    <p:sldId id="282" r:id="rId25"/>
    <p:sldId id="283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lickr.com/photos/30478819@N08/45680168564" TargetMode="External"/><Relationship Id="rId3" Type="http://schemas.openxmlformats.org/officeDocument/2006/relationships/hyperlink" Target="https://www.pikrepo.com/search?q=vitamins" TargetMode="External"/><Relationship Id="rId7" Type="http://schemas.openxmlformats.org/officeDocument/2006/relationships/hyperlink" Target="https://pixabay.com/photos/spinach-healthy-green-dieting-1427360/" TargetMode="External"/><Relationship Id="rId12" Type="http://schemas.openxmlformats.org/officeDocument/2006/relationships/hyperlink" Target="https://www.flickr.com/photos/30478819@N08/48840940686" TargetMode="External"/><Relationship Id="rId2" Type="http://schemas.openxmlformats.org/officeDocument/2006/relationships/hyperlink" Target="https://pixabay.com/illustrations/chicken-milk-dairy-food-559892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ikist.com/free-photo-iplgr" TargetMode="External"/><Relationship Id="rId11" Type="http://schemas.openxmlformats.org/officeDocument/2006/relationships/hyperlink" Target="https://commons.wikimedia.org/wiki/File:Margarine_BMK.jpg" TargetMode="External"/><Relationship Id="rId5" Type="http://schemas.openxmlformats.org/officeDocument/2006/relationships/hyperlink" Target="https://pixabay.com/photos/vegetables-carrots-tomatoes-yellow-4851504/" TargetMode="External"/><Relationship Id="rId10" Type="http://schemas.openxmlformats.org/officeDocument/2006/relationships/hyperlink" Target="https://www.piqsels.com/en/public-domain-photo-zomqt" TargetMode="External"/><Relationship Id="rId4" Type="http://schemas.openxmlformats.org/officeDocument/2006/relationships/hyperlink" Target="https://www.flickr.com/photos/160866001@N07/47448339861" TargetMode="External"/><Relationship Id="rId9" Type="http://schemas.openxmlformats.org/officeDocument/2006/relationships/hyperlink" Target="https://www.flickr.com/photos/53255320@N07/6805917663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lickr.com/photos/30478819@N08/32217897618" TargetMode="External"/><Relationship Id="rId3" Type="http://schemas.openxmlformats.org/officeDocument/2006/relationships/hyperlink" Target="https://www.publicdomainpictures.net/en/view-image.php?image=295&amp;picture=seeds" TargetMode="External"/><Relationship Id="rId7" Type="http://schemas.openxmlformats.org/officeDocument/2006/relationships/hyperlink" Target="https://www.pikist.com/free-photo-sshzd" TargetMode="External"/><Relationship Id="rId2" Type="http://schemas.openxmlformats.org/officeDocument/2006/relationships/hyperlink" Target="https://commons.wikimedia.org/wiki/File:Romaine_lettuce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lickr.com/photos/30478819@N08/45439050672" TargetMode="External"/><Relationship Id="rId5" Type="http://schemas.openxmlformats.org/officeDocument/2006/relationships/hyperlink" Target="https://www.pikrepo.com/fkjzx/green-leafy-vegetable-on-white-background" TargetMode="External"/><Relationship Id="rId4" Type="http://schemas.openxmlformats.org/officeDocument/2006/relationships/hyperlink" Target="https://commons.wikimedia.org/wiki/File:Sunflower_oil_and_sunflower.jpg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9058" y="1005840"/>
            <a:ext cx="8915399" cy="1437408"/>
          </a:xfrm>
        </p:spPr>
        <p:txBody>
          <a:bodyPr/>
          <a:lstStyle/>
          <a:p>
            <a:pPr algn="ctr"/>
            <a:r>
              <a:rPr lang="en-US" sz="8800" dirty="0">
                <a:solidFill>
                  <a:srgbClr val="2E5369"/>
                </a:solidFill>
                <a:latin typeface="Arial Black" panose="020B0A04020102020204" pitchFamily="34" charset="0"/>
              </a:rPr>
              <a:t>VITAMINS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99058" y="2276133"/>
            <a:ext cx="8915399" cy="112628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FF9900"/>
                </a:solidFill>
              </a:rPr>
              <a:t>FAT-SOLUBLE VITAMINS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8664" y="3518942"/>
            <a:ext cx="5035639" cy="294045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2729836" y="274321"/>
            <a:ext cx="8915399" cy="4310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>
                <a:solidFill>
                  <a:schemeClr val="tx1"/>
                </a:solidFill>
              </a:rPr>
              <a:t>Curriculum Planning &amp; Development Division, Ministry </a:t>
            </a:r>
            <a:r>
              <a:rPr lang="en-US" b="1" dirty="0">
                <a:solidFill>
                  <a:schemeClr val="tx1"/>
                </a:solidFill>
              </a:rPr>
              <a:t>o</a:t>
            </a:r>
            <a:r>
              <a:rPr lang="en-US" b="1" dirty="0" smtClean="0">
                <a:solidFill>
                  <a:schemeClr val="tx1"/>
                </a:solidFill>
              </a:rPr>
              <a:t>f Education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807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378" y="340775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 smtClean="0">
                <a:solidFill>
                  <a:schemeClr val="accent3">
                    <a:lumMod val="75000"/>
                  </a:schemeClr>
                </a:solidFill>
              </a:rPr>
              <a:t>VITAMIN D (CHOLECALCIFEROL)</a:t>
            </a:r>
            <a:endParaRPr lang="en-US" sz="4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2091" y="1798749"/>
            <a:ext cx="8915400" cy="3777622"/>
          </a:xfrm>
        </p:spPr>
        <p:txBody>
          <a:bodyPr/>
          <a:lstStyle/>
          <a:p>
            <a:pPr marL="0" lvl="0" indent="0" defTabSz="91440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1100"/>
              <a:buNone/>
            </a:pPr>
            <a:r>
              <a:rPr lang="en-US" sz="2400" i="1" u="sng" kern="0" dirty="0">
                <a:solidFill>
                  <a:srgbClr val="073763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FUNCTIONS </a:t>
            </a:r>
          </a:p>
          <a:p>
            <a:pPr marL="457200" lvl="0" indent="-355600" defTabSz="914400">
              <a:lnSpc>
                <a:spcPct val="150000"/>
              </a:lnSpc>
              <a:spcBef>
                <a:spcPts val="1600"/>
              </a:spcBef>
              <a:buClr>
                <a:srgbClr val="000000"/>
              </a:buClr>
              <a:buSzPts val="2000"/>
              <a:buFont typeface="Comic Sans MS"/>
              <a:buChar char="●"/>
            </a:pPr>
            <a:r>
              <a:rPr lang="en-US" sz="2400" kern="0" dirty="0">
                <a:solidFill>
                  <a:srgbClr val="000000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Needed for the proper formation of bones and teeth</a:t>
            </a:r>
          </a:p>
          <a:p>
            <a:pPr marL="457200" lvl="0" indent="-355600" defTabSz="91440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2000"/>
              <a:buFont typeface="Comic Sans MS"/>
              <a:buChar char="●"/>
            </a:pPr>
            <a:r>
              <a:rPr lang="en-US" sz="2400" kern="0" dirty="0">
                <a:solidFill>
                  <a:srgbClr val="000000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Helps to absorb calcium and phosphorous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2701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solidFill>
                  <a:srgbClr val="265991">
                    <a:lumMod val="75000"/>
                  </a:srgbClr>
                </a:solidFill>
              </a:rPr>
              <a:t>VITAMIN D (CHOLECALCIFEROL)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2925" y="1708597"/>
            <a:ext cx="8795776" cy="4743717"/>
          </a:xfrm>
        </p:spPr>
        <p:txBody>
          <a:bodyPr>
            <a:normAutofit lnSpcReduction="10000"/>
          </a:bodyPr>
          <a:lstStyle/>
          <a:p>
            <a:pPr marL="0" lv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rgbClr val="073763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Requirements</a:t>
            </a:r>
            <a:r>
              <a:rPr lang="en-US" sz="2400" dirty="0">
                <a:solidFill>
                  <a:schemeClr val="dk1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- Vitamin D can be stored in the body because it is fat soluble. Most people produce enough vitamin D from being exposed to the sun.</a:t>
            </a:r>
          </a:p>
          <a:p>
            <a:pPr marL="0" lvl="0" indent="0">
              <a:lnSpc>
                <a:spcPct val="17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None/>
            </a:pPr>
            <a:r>
              <a:rPr lang="en-US" sz="2400" dirty="0">
                <a:solidFill>
                  <a:schemeClr val="dk1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An excess of vitamin D however can be toxic. Too much vitamin D can cause too much absorption of calcium, which can lead to calcification….hardening of the blood vessels, heart and lungs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8284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</a:rPr>
              <a:t>SOURCES OF VITAMIN D</a:t>
            </a:r>
            <a:endParaRPr lang="en-US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39808" y="683479"/>
            <a:ext cx="2663279" cy="1776386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DAIRY PRODUCTS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OILY FISH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EGG YOLK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MARGARINE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6083" y="2042218"/>
            <a:ext cx="3047684" cy="17143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7407" y="3151233"/>
            <a:ext cx="2165931" cy="16256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8908" y="4396525"/>
            <a:ext cx="2230322" cy="185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6596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186228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 smtClean="0">
                <a:solidFill>
                  <a:schemeClr val="accent3">
                    <a:lumMod val="75000"/>
                  </a:schemeClr>
                </a:solidFill>
              </a:rPr>
              <a:t>VITAMIN E (TOCOPHEROL)</a:t>
            </a:r>
            <a:endParaRPr lang="en-US" sz="4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1" y="1467117"/>
            <a:ext cx="8911687" cy="4470043"/>
          </a:xfrm>
        </p:spPr>
        <p:txBody>
          <a:bodyPr/>
          <a:lstStyle/>
          <a:p>
            <a:pPr marL="0" lvl="0" indent="0" defTabSz="91440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1100"/>
              <a:buNone/>
            </a:pPr>
            <a:r>
              <a:rPr lang="en-US" sz="2400" i="1" u="sng" kern="0" dirty="0">
                <a:solidFill>
                  <a:srgbClr val="073763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FUNCTIONS </a:t>
            </a:r>
          </a:p>
          <a:p>
            <a:pPr marL="457200" lvl="0" indent="-368300" defTabSz="914400">
              <a:lnSpc>
                <a:spcPct val="150000"/>
              </a:lnSpc>
              <a:spcBef>
                <a:spcPts val="1600"/>
              </a:spcBef>
              <a:buClr>
                <a:srgbClr val="000000"/>
              </a:buClr>
              <a:buSzPts val="2200"/>
              <a:buFont typeface="Comic Sans MS"/>
              <a:buChar char="●"/>
            </a:pPr>
            <a:r>
              <a:rPr lang="en-US" sz="2400" kern="0" dirty="0">
                <a:solidFill>
                  <a:srgbClr val="000000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An antioxidant that protects cells from free radicals</a:t>
            </a:r>
          </a:p>
          <a:p>
            <a:pPr marL="457200" lvl="0" indent="-368300" defTabSz="91440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2200"/>
              <a:buFont typeface="Comic Sans MS"/>
              <a:buChar char="●"/>
            </a:pPr>
            <a:r>
              <a:rPr lang="en-US" sz="2400" kern="0" dirty="0">
                <a:solidFill>
                  <a:srgbClr val="000000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Prevents oxidation of fatty acids</a:t>
            </a:r>
          </a:p>
          <a:p>
            <a:pPr marL="457200" lvl="0" indent="-368300" defTabSz="91440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2200"/>
              <a:buFont typeface="Comic Sans MS"/>
              <a:buChar char="●"/>
            </a:pPr>
            <a:r>
              <a:rPr lang="en-US" sz="2400" kern="0" dirty="0">
                <a:solidFill>
                  <a:srgbClr val="000000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Protects against heart disease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5967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</a:rPr>
              <a:t>SOURCES OF VITAMIN E</a:t>
            </a:r>
            <a:endParaRPr lang="en-US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10134" y="292185"/>
            <a:ext cx="2709285" cy="1807071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PEANUTS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LETTUCE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SEEDS (E.G. SUNFLOWER, PUMPKIN)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SUNFLOWER OIL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9873" y="1436912"/>
            <a:ext cx="1630213" cy="19222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5860" y="2845095"/>
            <a:ext cx="2683559" cy="17694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2570" y="4052839"/>
            <a:ext cx="2924818" cy="194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0733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9741" y="263502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 smtClean="0">
                <a:solidFill>
                  <a:schemeClr val="accent3">
                    <a:lumMod val="75000"/>
                  </a:schemeClr>
                </a:solidFill>
              </a:rPr>
              <a:t>VITAMIN K</a:t>
            </a:r>
            <a:endParaRPr lang="en-US" sz="4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76333" y="1544392"/>
            <a:ext cx="8915400" cy="3777622"/>
          </a:xfrm>
        </p:spPr>
        <p:txBody>
          <a:bodyPr/>
          <a:lstStyle/>
          <a:p>
            <a:pPr marL="0" lvl="0" indent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en-US" sz="2400" i="1" u="sng" dirty="0">
                <a:solidFill>
                  <a:srgbClr val="073763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FUNCTIONS </a:t>
            </a:r>
          </a:p>
          <a:p>
            <a:pPr marL="457200" lvl="0" indent="-355600">
              <a:lnSpc>
                <a:spcPct val="150000"/>
              </a:lnSpc>
              <a:spcBef>
                <a:spcPts val="1600"/>
              </a:spcBef>
              <a:buClr>
                <a:schemeClr val="dk1"/>
              </a:buClr>
              <a:buSzPts val="2000"/>
              <a:buFont typeface="Comic Sans MS"/>
              <a:buChar char="●"/>
            </a:pPr>
            <a:r>
              <a:rPr lang="en-US" sz="2400" dirty="0">
                <a:solidFill>
                  <a:schemeClr val="dk1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Helps with the making of coagulation substances so that a clot forms properly after an injury.</a:t>
            </a:r>
          </a:p>
          <a:p>
            <a:pPr marL="457200" lvl="0" indent="-3556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2000"/>
              <a:buFont typeface="Comic Sans MS"/>
              <a:buChar char="●"/>
            </a:pPr>
            <a:r>
              <a:rPr lang="en-US" sz="2400" dirty="0">
                <a:solidFill>
                  <a:schemeClr val="dk1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Helps with the making of bone proteins that binds to the minerals that help to form bones.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5117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</a:rPr>
              <a:t>SOURCES OF VITAMIN K</a:t>
            </a:r>
            <a:endParaRPr lang="en-US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94224" y="464691"/>
            <a:ext cx="3191238" cy="1583652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GREEN LEAFY VEGETABLES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CEREALS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GREEN TEA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BROCCOLI</a:t>
            </a:r>
            <a:endParaRPr lang="en-US" sz="24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2030" y="1901576"/>
            <a:ext cx="2348248" cy="15662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4871" y="2684708"/>
            <a:ext cx="2524432" cy="17327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2282" y="4271694"/>
            <a:ext cx="2747996" cy="183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7347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3831" y="765778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 smtClean="0">
                <a:solidFill>
                  <a:schemeClr val="accent3">
                    <a:lumMod val="75000"/>
                  </a:schemeClr>
                </a:solidFill>
              </a:rPr>
              <a:t>DEFICIENCY DISEASES</a:t>
            </a:r>
            <a:endParaRPr lang="en-US" sz="66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6632" y="2627288"/>
            <a:ext cx="4676003" cy="27374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4497529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chemeClr val="accent3">
                    <a:lumMod val="75000"/>
                  </a:schemeClr>
                </a:solidFill>
              </a:rPr>
              <a:t>NIGHT BLINDNESS</a:t>
            </a:r>
            <a:endParaRPr lang="en-US" sz="4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/>
              <a:t>VITAMIN-</a:t>
            </a:r>
          </a:p>
          <a:p>
            <a:pPr marL="0" indent="0">
              <a:buNone/>
            </a:pPr>
            <a:r>
              <a:rPr lang="en-US" sz="2400" dirty="0" smtClean="0"/>
              <a:t>Night blindness is caused by a lack of Vitamin A (Retinol)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/>
              <a:t>SIGNS AND SYMPTOMS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651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solidFill>
                  <a:srgbClr val="265991">
                    <a:lumMod val="75000"/>
                  </a:srgbClr>
                </a:solidFill>
              </a:rPr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2592" y="1532586"/>
            <a:ext cx="9122020" cy="4378636"/>
          </a:xfrm>
        </p:spPr>
        <p:txBody>
          <a:bodyPr>
            <a:normAutofit lnSpcReduction="10000"/>
          </a:bodyPr>
          <a:lstStyle/>
          <a:p>
            <a:pPr marL="457200" lvl="0" indent="-381000" defTabSz="914400">
              <a:lnSpc>
                <a:spcPct val="150000"/>
              </a:lnSpc>
              <a:spcBef>
                <a:spcPts val="0"/>
              </a:spcBef>
              <a:buClr>
                <a:srgbClr val="595959"/>
              </a:buClr>
              <a:buSzPts val="2400"/>
              <a:buFont typeface="Arial"/>
              <a:buChar char="●"/>
            </a:pPr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Vitamins are chemical substances that can be classed as micronutrients.</a:t>
            </a:r>
          </a:p>
          <a:p>
            <a:pPr marL="457200" lvl="0" indent="-381000" defTabSz="914400">
              <a:lnSpc>
                <a:spcPct val="150000"/>
              </a:lnSpc>
              <a:spcBef>
                <a:spcPts val="0"/>
              </a:spcBef>
              <a:buClr>
                <a:srgbClr val="595959"/>
              </a:buClr>
              <a:buSzPts val="2400"/>
              <a:buFont typeface="Arial"/>
              <a:buChar char="●"/>
            </a:pPr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Vitamins can be divided into two groups based on whether they dissolve in fat or water.</a:t>
            </a:r>
          </a:p>
          <a:p>
            <a:pPr marL="457200" lvl="0" indent="-381000" defTabSz="914400">
              <a:lnSpc>
                <a:spcPct val="150000"/>
              </a:lnSpc>
              <a:spcBef>
                <a:spcPts val="0"/>
              </a:spcBef>
              <a:buClr>
                <a:srgbClr val="595959"/>
              </a:buClr>
              <a:buSzPts val="2400"/>
              <a:buFont typeface="Arial"/>
              <a:buChar char="●"/>
            </a:pPr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The two groups of vitamins are fat-soluble and water-soluble vitamins.</a:t>
            </a:r>
          </a:p>
          <a:p>
            <a:pPr marL="457200" lvl="0" indent="-381000" defTabSz="914400">
              <a:lnSpc>
                <a:spcPct val="150000"/>
              </a:lnSpc>
              <a:spcBef>
                <a:spcPts val="0"/>
              </a:spcBef>
              <a:buClr>
                <a:srgbClr val="595959"/>
              </a:buClr>
              <a:buSzPts val="2400"/>
              <a:buFont typeface="Arial"/>
              <a:buChar char="●"/>
            </a:pPr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Fat-soluble vitamins- A, D, E, and K vitamins.</a:t>
            </a:r>
          </a:p>
          <a:p>
            <a:pPr marL="457200" lvl="0" indent="-381000" defTabSz="914400">
              <a:lnSpc>
                <a:spcPct val="150000"/>
              </a:lnSpc>
              <a:spcBef>
                <a:spcPts val="0"/>
              </a:spcBef>
              <a:buClr>
                <a:srgbClr val="595959"/>
              </a:buClr>
              <a:buSzPts val="2400"/>
              <a:buFont typeface="Arial"/>
              <a:buChar char="●"/>
            </a:pPr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Water-soluble vitamins - C and B Complex vitamins.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1002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8677" y="518936"/>
            <a:ext cx="8911687" cy="1280890"/>
          </a:xfrm>
        </p:spPr>
        <p:txBody>
          <a:bodyPr/>
          <a:lstStyle/>
          <a:p>
            <a:pPr algn="ctr"/>
            <a:r>
              <a:rPr lang="en-US" sz="4400" dirty="0">
                <a:solidFill>
                  <a:srgbClr val="2E5369"/>
                </a:solidFill>
                <a:latin typeface="Arial Black" panose="020B0A04020102020204" pitchFamily="34" charset="0"/>
              </a:rPr>
              <a:t>CONTENT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302857" y="1561562"/>
            <a:ext cx="2202287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OBJECTIVES</a:t>
            </a:r>
            <a:endParaRPr lang="en-US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21709" y="4163090"/>
            <a:ext cx="2202288" cy="914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  <a:r>
              <a:rPr lang="en-US" dirty="0" smtClean="0">
                <a:solidFill>
                  <a:schemeClr val="tx1"/>
                </a:solidFill>
              </a:rPr>
              <a:t>.VITAMIN 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02857" y="2752858"/>
            <a:ext cx="2202288" cy="914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2. VITAMIN 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884005" y="2752858"/>
            <a:ext cx="2202288" cy="914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3. VITAMIN 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884005" y="4163090"/>
            <a:ext cx="2202288" cy="914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6.SUMMARY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02857" y="4122310"/>
            <a:ext cx="2202288" cy="914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5.VITAMIN K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21709" y="2752858"/>
            <a:ext cx="2202288" cy="914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1.VITAMINS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22853" y="5573322"/>
            <a:ext cx="2202288" cy="914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7.ASSIGNMENTS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62401" y="5532542"/>
            <a:ext cx="2202288" cy="914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8.REFERENCES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57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solidFill>
                  <a:srgbClr val="265991">
                    <a:lumMod val="75000"/>
                  </a:srgbClr>
                </a:solidFill>
              </a:rPr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2924" y="1635617"/>
            <a:ext cx="8911687" cy="4275605"/>
          </a:xfrm>
        </p:spPr>
        <p:txBody>
          <a:bodyPr/>
          <a:lstStyle/>
          <a:p>
            <a:pPr marL="0" lvl="0" indent="0" defTabSz="914400">
              <a:lnSpc>
                <a:spcPct val="150000"/>
              </a:lnSpc>
              <a:spcBef>
                <a:spcPts val="0"/>
              </a:spcBef>
              <a:buClr>
                <a:srgbClr val="595959"/>
              </a:buClr>
              <a:buSzPts val="1800"/>
              <a:buNone/>
            </a:pPr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Fat-Soluble vitamins - A, D, E and K</a:t>
            </a:r>
          </a:p>
          <a:p>
            <a:pPr marL="457200" lvl="0" indent="-381000" defTabSz="914400">
              <a:lnSpc>
                <a:spcPct val="150000"/>
              </a:lnSpc>
              <a:spcBef>
                <a:spcPts val="1600"/>
              </a:spcBef>
              <a:buClr>
                <a:srgbClr val="595959"/>
              </a:buClr>
              <a:buSzPts val="2400"/>
              <a:buFont typeface="Arial"/>
              <a:buChar char="●"/>
            </a:pPr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Perform different functions.</a:t>
            </a:r>
          </a:p>
          <a:p>
            <a:pPr marL="457200" lvl="0" indent="-381000" defTabSz="914400">
              <a:lnSpc>
                <a:spcPct val="150000"/>
              </a:lnSpc>
              <a:spcBef>
                <a:spcPts val="0"/>
              </a:spcBef>
              <a:buClr>
                <a:srgbClr val="595959"/>
              </a:buClr>
              <a:buSzPts val="2400"/>
              <a:buFont typeface="Arial"/>
              <a:buChar char="●"/>
            </a:pPr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Can be found in various food sources</a:t>
            </a:r>
          </a:p>
          <a:p>
            <a:pPr marL="457200" lvl="0" indent="-381000" defTabSz="914400">
              <a:lnSpc>
                <a:spcPct val="150000"/>
              </a:lnSpc>
              <a:spcBef>
                <a:spcPts val="0"/>
              </a:spcBef>
              <a:buClr>
                <a:srgbClr val="595959"/>
              </a:buClr>
              <a:buSzPts val="2400"/>
              <a:buFont typeface="Arial"/>
              <a:buChar char="●"/>
            </a:pPr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Have different requirements</a:t>
            </a:r>
          </a:p>
          <a:p>
            <a:pPr marL="457200" lvl="0" indent="-381000" defTabSz="914400">
              <a:lnSpc>
                <a:spcPct val="150000"/>
              </a:lnSpc>
              <a:spcBef>
                <a:spcPts val="0"/>
              </a:spcBef>
              <a:buClr>
                <a:srgbClr val="595959"/>
              </a:buClr>
              <a:buSzPts val="2400"/>
              <a:buFont typeface="Arial"/>
              <a:buChar char="●"/>
            </a:pPr>
            <a:r>
              <a:rPr lang="en-US" sz="2400" kern="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A lack of any of these vitamins, can lead to deficiency diseases.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9121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800" b="1" dirty="0" smtClean="0">
                <a:solidFill>
                  <a:schemeClr val="accent3">
                    <a:lumMod val="75000"/>
                  </a:schemeClr>
                </a:solidFill>
              </a:rPr>
              <a:t>COMPLETE THE WORKSHEETS ATTACHED</a:t>
            </a:r>
            <a:endParaRPr lang="en-US" sz="4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0765" y="2781834"/>
            <a:ext cx="4676003" cy="27374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6438492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 dirty="0" smtClean="0">
                <a:solidFill>
                  <a:schemeClr val="accent3">
                    <a:lumMod val="75000"/>
                  </a:schemeClr>
                </a:solidFill>
              </a:rPr>
              <a:t>REFERENCES</a:t>
            </a:r>
            <a:endParaRPr lang="en-US" sz="4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TEXTBOOK:</a:t>
            </a:r>
          </a:p>
          <a:p>
            <a:pPr marL="0" indent="0">
              <a:buNone/>
            </a:pPr>
            <a:r>
              <a:rPr lang="en-US" dirty="0" smtClean="0"/>
              <a:t>	Anita </a:t>
            </a:r>
            <a:r>
              <a:rPr lang="en-US" dirty="0" err="1"/>
              <a:t>Tull</a:t>
            </a:r>
            <a:r>
              <a:rPr lang="en-US" dirty="0"/>
              <a:t> and Antonia Coward, (2009), Caribbean Food and Nutrition for C.S.E.C. Oxford.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8426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 dirty="0" smtClean="0">
                <a:solidFill>
                  <a:schemeClr val="accent3">
                    <a:lumMod val="75000"/>
                  </a:schemeClr>
                </a:solidFill>
              </a:rPr>
              <a:t>REFERENCES</a:t>
            </a:r>
            <a:endParaRPr lang="en-US" sz="4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8197" y="1481070"/>
            <a:ext cx="9186415" cy="4430152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/>
              <a:t>IMAGES:</a:t>
            </a:r>
          </a:p>
          <a:p>
            <a:r>
              <a:rPr lang="en-US" dirty="0">
                <a:hlinkClick r:id="rId2"/>
              </a:rPr>
              <a:t>https://pixabay.com/illustrations/chicken-milk-dairy-food-559892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www.pikrepo.com/search?q=vitamins</a:t>
            </a:r>
            <a:endParaRPr lang="en-US" dirty="0" smtClean="0"/>
          </a:p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www.flickr.com/photos/160866001@N07/47448339861</a:t>
            </a:r>
            <a:endParaRPr lang="en-US" dirty="0" smtClean="0"/>
          </a:p>
          <a:p>
            <a:r>
              <a:rPr lang="en-US" dirty="0">
                <a:hlinkClick r:id="rId5"/>
              </a:rPr>
              <a:t>https://pixabay.com/photos/vegetables-carrots-tomatoes-yellow-4851504</a:t>
            </a:r>
            <a:r>
              <a:rPr lang="en-US" dirty="0" smtClean="0">
                <a:hlinkClick r:id="rId5"/>
              </a:rPr>
              <a:t>/</a:t>
            </a:r>
            <a:endParaRPr lang="en-US" dirty="0" smtClean="0"/>
          </a:p>
          <a:p>
            <a:r>
              <a:rPr lang="en-US" dirty="0">
                <a:hlinkClick r:id="rId6"/>
              </a:rPr>
              <a:t>https://www.pikist.com/free-photo-iplgr</a:t>
            </a:r>
            <a:endParaRPr lang="en-US" dirty="0" smtClean="0">
              <a:hlinkClick r:id="rId7"/>
            </a:endParaRPr>
          </a:p>
          <a:p>
            <a:r>
              <a:rPr lang="en-US" dirty="0" smtClean="0">
                <a:hlinkClick r:id="rId7"/>
              </a:rPr>
              <a:t>https</a:t>
            </a:r>
            <a:r>
              <a:rPr lang="en-US" dirty="0">
                <a:hlinkClick r:id="rId7"/>
              </a:rPr>
              <a:t>://pixabay.com/photos/spinach-healthy-green-dieting-1427360</a:t>
            </a:r>
            <a:r>
              <a:rPr lang="en-US" dirty="0" smtClean="0">
                <a:hlinkClick r:id="rId7"/>
              </a:rPr>
              <a:t>/</a:t>
            </a:r>
            <a:endParaRPr lang="en-US" dirty="0" smtClean="0"/>
          </a:p>
          <a:p>
            <a:r>
              <a:rPr lang="en-US" dirty="0">
                <a:hlinkClick r:id="rId8"/>
              </a:rPr>
              <a:t>https://</a:t>
            </a:r>
            <a:r>
              <a:rPr lang="en-US" dirty="0" smtClean="0">
                <a:hlinkClick r:id="rId8"/>
              </a:rPr>
              <a:t>www.flickr.com/photos/30478819@N08/45680168564</a:t>
            </a:r>
            <a:endParaRPr lang="en-US" dirty="0" smtClean="0"/>
          </a:p>
          <a:p>
            <a:r>
              <a:rPr lang="en-US" dirty="0">
                <a:hlinkClick r:id="rId9"/>
              </a:rPr>
              <a:t>https://</a:t>
            </a:r>
            <a:r>
              <a:rPr lang="en-US" dirty="0" smtClean="0">
                <a:hlinkClick r:id="rId9"/>
              </a:rPr>
              <a:t>www.flickr.com/photos/53255320@N07/6805917663</a:t>
            </a:r>
            <a:endParaRPr lang="en-US" dirty="0" smtClean="0"/>
          </a:p>
          <a:p>
            <a:r>
              <a:rPr lang="en-US" dirty="0">
                <a:hlinkClick r:id="rId10"/>
              </a:rPr>
              <a:t>https://</a:t>
            </a:r>
            <a:r>
              <a:rPr lang="en-US" dirty="0" smtClean="0">
                <a:hlinkClick r:id="rId10"/>
              </a:rPr>
              <a:t>www.piqsels.com/en/public-domain-photo-zomqt</a:t>
            </a:r>
            <a:endParaRPr lang="en-US" dirty="0" smtClean="0"/>
          </a:p>
          <a:p>
            <a:r>
              <a:rPr lang="en-US" dirty="0">
                <a:hlinkClick r:id="rId11"/>
              </a:rPr>
              <a:t>https://</a:t>
            </a:r>
            <a:r>
              <a:rPr lang="en-US" dirty="0" smtClean="0">
                <a:hlinkClick r:id="rId11"/>
              </a:rPr>
              <a:t>commons.wikimedia.org/wiki/File:Margarine_BMK.jpg</a:t>
            </a:r>
            <a:endParaRPr lang="en-US" dirty="0" smtClean="0"/>
          </a:p>
          <a:p>
            <a:r>
              <a:rPr lang="en-US" dirty="0">
                <a:hlinkClick r:id="rId12"/>
              </a:rPr>
              <a:t>https://www.flickr.com/photos/30478819@N08/48840940686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1804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accent3">
                    <a:lumMod val="75000"/>
                  </a:schemeClr>
                </a:solidFill>
              </a:rPr>
              <a:t>REFERENCES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9713" y="1528293"/>
            <a:ext cx="9134899" cy="4589172"/>
          </a:xfrm>
        </p:spPr>
        <p:txBody>
          <a:bodyPr/>
          <a:lstStyle/>
          <a:p>
            <a:r>
              <a:rPr lang="en-US" dirty="0" smtClean="0"/>
              <a:t>IMAGES:</a:t>
            </a:r>
          </a:p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commons.wikimedia.org/wiki/File:Romaine_lettuce.jpg</a:t>
            </a:r>
            <a:endParaRPr lang="en-US" dirty="0" smtClean="0"/>
          </a:p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www.publicdomainpictures.net/en/view-image.php?image=295&amp;picture=seeds</a:t>
            </a:r>
            <a:endParaRPr lang="en-US" dirty="0" smtClean="0"/>
          </a:p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commons.wikimedia.org/wiki/File:Sunflower_oil_and_sunflower.jpg</a:t>
            </a:r>
            <a:endParaRPr lang="en-US" dirty="0" smtClean="0"/>
          </a:p>
          <a:p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www.pikrepo.com/fkjzx/green-leafy-vegetable-on-white-background</a:t>
            </a:r>
            <a:endParaRPr lang="en-US" dirty="0" smtClean="0"/>
          </a:p>
          <a:p>
            <a:r>
              <a:rPr lang="en-US" dirty="0">
                <a:hlinkClick r:id="rId6"/>
              </a:rPr>
              <a:t>https://</a:t>
            </a:r>
            <a:r>
              <a:rPr lang="en-US" dirty="0" smtClean="0">
                <a:hlinkClick r:id="rId6"/>
              </a:rPr>
              <a:t>www.flickr.com/photos/30478819@N08/45439050672</a:t>
            </a:r>
            <a:endParaRPr lang="en-US" dirty="0" smtClean="0"/>
          </a:p>
          <a:p>
            <a:r>
              <a:rPr lang="en-US" dirty="0">
                <a:hlinkClick r:id="rId7"/>
              </a:rPr>
              <a:t>https://</a:t>
            </a:r>
            <a:r>
              <a:rPr lang="en-US" dirty="0" smtClean="0">
                <a:hlinkClick r:id="rId7"/>
              </a:rPr>
              <a:t>www.pikist.com/free-photo-sshzd</a:t>
            </a:r>
            <a:endParaRPr lang="en-US" dirty="0" smtClean="0"/>
          </a:p>
          <a:p>
            <a:r>
              <a:rPr lang="en-US" dirty="0">
                <a:hlinkClick r:id="rId8"/>
              </a:rPr>
              <a:t>https://www.flickr.com/photos/30478819@N08/32217897618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6322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Acknowledgement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9395" y="1480457"/>
            <a:ext cx="8915400" cy="3777622"/>
          </a:xfrm>
        </p:spPr>
        <p:txBody>
          <a:bodyPr/>
          <a:lstStyle/>
          <a:p>
            <a:r>
              <a:rPr lang="en-US" b="1" dirty="0" smtClean="0"/>
              <a:t>Lesson compiled by:</a:t>
            </a:r>
          </a:p>
          <a:p>
            <a:pPr lvl="4"/>
            <a:r>
              <a:rPr lang="en-US" sz="1800" dirty="0" smtClean="0"/>
              <a:t>Ms. Venita Ramcharan, Rio Claro East Secondary School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0807468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>
                <a:solidFill>
                  <a:srgbClr val="2E5369"/>
                </a:solidFill>
                <a:latin typeface="Arial Black" panose="020B0A04020102020204" pitchFamily="34" charset="0"/>
              </a:rPr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1820" y="1360867"/>
            <a:ext cx="9162792" cy="4808113"/>
          </a:xfrm>
        </p:spPr>
        <p:txBody>
          <a:bodyPr>
            <a:normAutofit fontScale="92500" lnSpcReduction="20000"/>
          </a:bodyPr>
          <a:lstStyle/>
          <a:p>
            <a:pPr marL="0" lv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0000"/>
                </a:solidFill>
                <a:ea typeface="Times New Roman"/>
                <a:cs typeface="Times New Roman"/>
                <a:sym typeface="Times New Roman"/>
              </a:rPr>
              <a:t>At the end of this lesson, students should be able to:</a:t>
            </a:r>
            <a:endParaRPr lang="en-US" sz="2400" dirty="0">
              <a:solidFill>
                <a:srgbClr val="000000"/>
              </a:solidFill>
              <a:ea typeface="Times New Roman"/>
              <a:cs typeface="Times New Roman"/>
              <a:sym typeface="Times New Roman"/>
            </a:endParaRPr>
          </a:p>
          <a:p>
            <a:pPr marL="457200" lvl="0" indent="-355600">
              <a:lnSpc>
                <a:spcPct val="160000"/>
              </a:lnSpc>
              <a:spcBef>
                <a:spcPts val="1600"/>
              </a:spcBef>
              <a:buClr>
                <a:srgbClr val="000000"/>
              </a:buClr>
              <a:buSzPts val="2000"/>
              <a:buFont typeface="Times New Roman"/>
              <a:buChar char="●"/>
            </a:pPr>
            <a:r>
              <a:rPr lang="en-US" sz="2400" dirty="0" smtClean="0">
                <a:solidFill>
                  <a:srgbClr val="000000"/>
                </a:solidFill>
                <a:ea typeface="Times New Roman"/>
                <a:cs typeface="Times New Roman"/>
                <a:sym typeface="Times New Roman"/>
              </a:rPr>
              <a:t>Define the term “vitamin.”</a:t>
            </a:r>
          </a:p>
          <a:p>
            <a:pPr marL="457200" lvl="0" indent="-355600">
              <a:lnSpc>
                <a:spcPct val="160000"/>
              </a:lnSpc>
              <a:spcBef>
                <a:spcPts val="0"/>
              </a:spcBef>
              <a:buClr>
                <a:srgbClr val="000000"/>
              </a:buClr>
              <a:buSzPts val="2000"/>
              <a:buFont typeface="Times New Roman"/>
              <a:buChar char="●"/>
            </a:pPr>
            <a:r>
              <a:rPr lang="en-US" sz="2400" dirty="0" smtClean="0">
                <a:solidFill>
                  <a:srgbClr val="000000"/>
                </a:solidFill>
                <a:ea typeface="Times New Roman"/>
                <a:cs typeface="Times New Roman"/>
                <a:sym typeface="Times New Roman"/>
              </a:rPr>
              <a:t>Explain why vitamins are grouped into fat-soluble and water-soluble vitamins.</a:t>
            </a:r>
          </a:p>
          <a:p>
            <a:pPr marL="457200" lvl="0" indent="-355600">
              <a:lnSpc>
                <a:spcPct val="160000"/>
              </a:lnSpc>
              <a:spcBef>
                <a:spcPts val="0"/>
              </a:spcBef>
              <a:buClr>
                <a:srgbClr val="000000"/>
              </a:buClr>
              <a:buSzPts val="2000"/>
              <a:buFont typeface="Times New Roman"/>
              <a:buChar char="●"/>
            </a:pPr>
            <a:r>
              <a:rPr lang="en-US" sz="2400" dirty="0" smtClean="0">
                <a:solidFill>
                  <a:srgbClr val="000000"/>
                </a:solidFill>
                <a:ea typeface="Times New Roman"/>
                <a:cs typeface="Times New Roman"/>
                <a:sym typeface="Times New Roman"/>
              </a:rPr>
              <a:t>List the fat soluble vitamins.</a:t>
            </a:r>
          </a:p>
          <a:p>
            <a:pPr marL="457200" lvl="0" indent="-355600">
              <a:lnSpc>
                <a:spcPct val="160000"/>
              </a:lnSpc>
              <a:spcBef>
                <a:spcPts val="0"/>
              </a:spcBef>
              <a:buClr>
                <a:srgbClr val="000000"/>
              </a:buClr>
              <a:buSzPts val="2000"/>
              <a:buFont typeface="Times New Roman"/>
              <a:buChar char="●"/>
            </a:pPr>
            <a:r>
              <a:rPr lang="en-US" sz="2400" dirty="0" smtClean="0">
                <a:solidFill>
                  <a:srgbClr val="000000"/>
                </a:solidFill>
                <a:ea typeface="Times New Roman"/>
                <a:cs typeface="Times New Roman"/>
                <a:sym typeface="Times New Roman"/>
              </a:rPr>
              <a:t>State the functions of fat-soluble vitamins.</a:t>
            </a:r>
          </a:p>
          <a:p>
            <a:pPr marL="457200" lvl="0" indent="-355600">
              <a:lnSpc>
                <a:spcPct val="160000"/>
              </a:lnSpc>
              <a:spcBef>
                <a:spcPts val="0"/>
              </a:spcBef>
              <a:buClr>
                <a:srgbClr val="000000"/>
              </a:buClr>
              <a:buSzPts val="2000"/>
              <a:buFont typeface="Times New Roman"/>
              <a:buChar char="●"/>
            </a:pPr>
            <a:r>
              <a:rPr lang="en-US" sz="2400" dirty="0" smtClean="0">
                <a:solidFill>
                  <a:srgbClr val="000000"/>
                </a:solidFill>
                <a:ea typeface="Times New Roman"/>
                <a:cs typeface="Times New Roman"/>
                <a:sym typeface="Times New Roman"/>
              </a:rPr>
              <a:t>Name the sources of fat soluble vitamins.</a:t>
            </a:r>
          </a:p>
          <a:p>
            <a:pPr marL="457200" lvl="0" indent="-355600">
              <a:lnSpc>
                <a:spcPct val="160000"/>
              </a:lnSpc>
              <a:spcBef>
                <a:spcPts val="0"/>
              </a:spcBef>
              <a:buClr>
                <a:srgbClr val="000000"/>
              </a:buClr>
              <a:buSzPts val="2000"/>
              <a:buFont typeface="Times New Roman"/>
              <a:buChar char="●"/>
            </a:pPr>
            <a:r>
              <a:rPr lang="en-US" sz="2400" dirty="0" smtClean="0">
                <a:solidFill>
                  <a:srgbClr val="000000"/>
                </a:solidFill>
                <a:ea typeface="Times New Roman"/>
                <a:cs typeface="Times New Roman"/>
                <a:sym typeface="Times New Roman"/>
              </a:rPr>
              <a:t>Discuss the deficiency diseases related to each fat soluble vitamin.</a:t>
            </a:r>
          </a:p>
          <a:p>
            <a:pPr>
              <a:lnSpc>
                <a:spcPct val="150000"/>
              </a:lnSpc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39132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2772" y="379927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2E5369"/>
                </a:solidFill>
                <a:latin typeface="Arial Black" panose="020B0A04020102020204" pitchFamily="34" charset="0"/>
              </a:rPr>
              <a:t>VITAMINS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2772" y="1446727"/>
            <a:ext cx="8911687" cy="4344473"/>
          </a:xfrm>
        </p:spPr>
        <p:txBody>
          <a:bodyPr/>
          <a:lstStyle/>
          <a:p>
            <a:pPr marL="0" lv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b="1" dirty="0" smtClean="0">
                <a:solidFill>
                  <a:srgbClr val="073763"/>
                </a:solidFill>
                <a:latin typeface="Comic Sans MS"/>
                <a:ea typeface="Comic Sans MS"/>
                <a:cs typeface="Comic Sans MS"/>
                <a:sym typeface="Comic Sans MS"/>
              </a:rPr>
              <a:t>	</a:t>
            </a:r>
            <a:r>
              <a:rPr lang="en-US" sz="2400" b="1" dirty="0" smtClean="0">
                <a:solidFill>
                  <a:srgbClr val="073763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Vitamins</a:t>
            </a:r>
            <a:r>
              <a:rPr lang="en-US" sz="2400" b="1" dirty="0" smtClean="0"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are chemical substances that are classed as micronutrients. They enable our bodies to function properly.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Our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bodies are unable to make most of the vitamins, so we get them from the foods that we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eat. A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diet that lacks any vitamins may lead to </a:t>
            </a:r>
            <a:r>
              <a:rPr lang="en-US" sz="2400" b="1" dirty="0">
                <a:solidFill>
                  <a:srgbClr val="073763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deficiency diseases.</a:t>
            </a:r>
            <a:r>
              <a:rPr lang="en-US" sz="2400" b="1" dirty="0"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 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7831" y="4475839"/>
            <a:ext cx="2983741" cy="1977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551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2E5369"/>
                </a:solidFill>
                <a:latin typeface="Arial Black" panose="020B0A04020102020204" pitchFamily="34" charset="0"/>
              </a:rPr>
              <a:t>VITAMINS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6709" y="1905000"/>
            <a:ext cx="8915400" cy="3777622"/>
          </a:xfrm>
        </p:spPr>
        <p:txBody>
          <a:bodyPr/>
          <a:lstStyle/>
          <a:p>
            <a:r>
              <a:rPr lang="en-US" sz="2400" b="1" dirty="0">
                <a:solidFill>
                  <a:srgbClr val="073763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Vitamins</a:t>
            </a:r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 can be separated into </a:t>
            </a:r>
            <a:r>
              <a:rPr lang="en-US" sz="2400" b="1" dirty="0">
                <a:solidFill>
                  <a:srgbClr val="073763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2 groups</a:t>
            </a:r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. This is based on their ability to </a:t>
            </a:r>
            <a:r>
              <a:rPr lang="en-US" sz="2400" b="1" dirty="0">
                <a:solidFill>
                  <a:srgbClr val="073763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dissolve in fat or water</a:t>
            </a:r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. The two groups are: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3880" y="3666480"/>
            <a:ext cx="8570732" cy="287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29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24110"/>
            <a:ext cx="9675811" cy="1280890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 smtClean="0">
                <a:solidFill>
                  <a:schemeClr val="accent3">
                    <a:lumMod val="75000"/>
                  </a:schemeClr>
                </a:solidFill>
              </a:rPr>
              <a:t>FAT – SOLUBLE VITAMINS</a:t>
            </a:r>
            <a:endParaRPr lang="en-US" sz="66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8148" y="3168201"/>
            <a:ext cx="4676003" cy="27374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82516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9590" y="250623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smtClean="0">
                <a:solidFill>
                  <a:schemeClr val="accent3">
                    <a:lumMod val="75000"/>
                  </a:schemeClr>
                </a:solidFill>
              </a:rPr>
              <a:t>VITAMIN A (RETINOL)</a:t>
            </a:r>
            <a:endParaRPr lang="en-US" sz="4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7088" y="1565857"/>
            <a:ext cx="9156320" cy="4435698"/>
          </a:xfrm>
        </p:spPr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2400" b="1" i="1" u="sng" dirty="0">
                <a:solidFill>
                  <a:srgbClr val="073763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FUNCTIONS </a:t>
            </a:r>
          </a:p>
          <a:p>
            <a:pPr marL="101600" lvl="0" indent="0">
              <a:lnSpc>
                <a:spcPct val="150000"/>
              </a:lnSpc>
              <a:spcBef>
                <a:spcPts val="1600"/>
              </a:spcBef>
              <a:buClr>
                <a:srgbClr val="000000"/>
              </a:buClr>
              <a:buSzPts val="2000"/>
              <a:buNone/>
            </a:pPr>
            <a:r>
              <a:rPr lang="en-US" sz="2400" dirty="0" smtClean="0">
                <a:solidFill>
                  <a:srgbClr val="000000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Needed:</a:t>
            </a:r>
          </a:p>
          <a:p>
            <a:pPr marL="457200" lvl="0" indent="-355600">
              <a:lnSpc>
                <a:spcPct val="150000"/>
              </a:lnSpc>
              <a:spcBef>
                <a:spcPts val="1600"/>
              </a:spcBef>
              <a:buClr>
                <a:srgbClr val="000000"/>
              </a:buClr>
              <a:buSzPts val="2000"/>
              <a:buFont typeface="Comic Sans MS"/>
              <a:buChar char="●"/>
            </a:pPr>
            <a:r>
              <a:rPr lang="en-US" sz="2400" dirty="0" smtClean="0">
                <a:solidFill>
                  <a:srgbClr val="000000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to </a:t>
            </a:r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make </a:t>
            </a:r>
            <a:r>
              <a:rPr lang="en-US" sz="2400" dirty="0">
                <a:solidFill>
                  <a:srgbClr val="073763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visual purple</a:t>
            </a:r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, which helps us to </a:t>
            </a:r>
            <a:r>
              <a:rPr lang="en-US" sz="2400" dirty="0">
                <a:solidFill>
                  <a:srgbClr val="073763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see in dim light.</a:t>
            </a:r>
          </a:p>
          <a:p>
            <a:pPr marL="457200" lvl="0" indent="-35560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2000"/>
              <a:buFont typeface="Comic Sans MS"/>
              <a:buChar char="●"/>
            </a:pPr>
            <a:r>
              <a:rPr lang="en-US" sz="2400" dirty="0" smtClean="0">
                <a:solidFill>
                  <a:srgbClr val="000000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t</a:t>
            </a:r>
            <a:r>
              <a:rPr lang="en-US" sz="2400" dirty="0" smtClean="0">
                <a:solidFill>
                  <a:srgbClr val="000000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o </a:t>
            </a:r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keep the </a:t>
            </a:r>
            <a:r>
              <a:rPr lang="en-US" sz="2400" dirty="0">
                <a:solidFill>
                  <a:srgbClr val="073763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mucous membranes </a:t>
            </a:r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moist and free from infection</a:t>
            </a:r>
          </a:p>
          <a:p>
            <a:pPr marL="457200" lvl="0" indent="-35560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2000"/>
              <a:buFont typeface="Comic Sans MS"/>
              <a:buChar char="●"/>
            </a:pPr>
            <a:r>
              <a:rPr lang="en-US" sz="2400" dirty="0" smtClean="0">
                <a:solidFill>
                  <a:srgbClr val="000000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to </a:t>
            </a:r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maintain the health of </a:t>
            </a:r>
            <a:r>
              <a:rPr lang="en-US" sz="2400" dirty="0">
                <a:solidFill>
                  <a:srgbClr val="073763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our skin</a:t>
            </a:r>
          </a:p>
          <a:p>
            <a:pPr marL="457200" lvl="0" indent="-35560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2000"/>
              <a:buFont typeface="Comic Sans MS"/>
              <a:buChar char="●"/>
            </a:pPr>
            <a:r>
              <a:rPr lang="en-US" sz="2400" dirty="0" smtClean="0">
                <a:solidFill>
                  <a:srgbClr val="000000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for </a:t>
            </a:r>
            <a:r>
              <a:rPr lang="en-US" sz="2400" dirty="0">
                <a:solidFill>
                  <a:srgbClr val="073763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normal growth</a:t>
            </a:r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 of children (their bones and teeth)</a:t>
            </a:r>
          </a:p>
          <a:p>
            <a:pPr>
              <a:lnSpc>
                <a:spcPct val="150000"/>
              </a:lnSpc>
            </a:pPr>
            <a:endParaRPr lang="en-US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74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chemeClr val="accent3">
                    <a:lumMod val="75000"/>
                  </a:schemeClr>
                </a:solidFill>
              </a:rPr>
              <a:t>VITAMIN A (RETINOL)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73763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	</a:t>
            </a:r>
            <a:r>
              <a:rPr lang="en-US" sz="2400" b="1" dirty="0" smtClean="0">
                <a:solidFill>
                  <a:srgbClr val="073763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Requirements</a:t>
            </a:r>
            <a:r>
              <a:rPr lang="en-US" sz="2400" dirty="0" smtClean="0">
                <a:solidFill>
                  <a:srgbClr val="000000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- </a:t>
            </a:r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Vitamin A can be stored in the fat, inside of the body. A daily supply is not needed.</a:t>
            </a:r>
          </a:p>
          <a:p>
            <a:pPr marL="0" lvl="0" indent="0">
              <a:lnSpc>
                <a:spcPct val="150000"/>
              </a:lnSpc>
              <a:spcBef>
                <a:spcPts val="1600"/>
              </a:spcBef>
              <a:buNone/>
            </a:pPr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  <a:ea typeface="Comic Sans MS"/>
                <a:cs typeface="Comic Sans MS"/>
                <a:sym typeface="Comic Sans MS"/>
              </a:rPr>
              <a:t>Children need lots of vitamin A and persons who cannot absorb or digest fat well.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10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</a:rPr>
              <a:t>SOURCES OF VITAMIN A</a:t>
            </a:r>
            <a:endParaRPr lang="en-US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EGGS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CHEESE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TOMATOES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CARROTS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CABBAGE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SPINACH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PUMPKIN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72035" y="631939"/>
            <a:ext cx="2798477" cy="18665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6387" y="1598613"/>
            <a:ext cx="3022244" cy="17000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4114" y="2684352"/>
            <a:ext cx="2254317" cy="17877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5686" y="3678095"/>
            <a:ext cx="2378298" cy="15880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4527" y="4806972"/>
            <a:ext cx="1971161" cy="175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8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114</TotalTime>
  <Words>699</Words>
  <Application>Microsoft Office PowerPoint</Application>
  <PresentationFormat>Widescreen</PresentationFormat>
  <Paragraphs>129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Arial Black</vt:lpstr>
      <vt:lpstr>Century Gothic</vt:lpstr>
      <vt:lpstr>Comic Sans MS</vt:lpstr>
      <vt:lpstr>Times New Roman</vt:lpstr>
      <vt:lpstr>Wingdings 3</vt:lpstr>
      <vt:lpstr>Wisp</vt:lpstr>
      <vt:lpstr>VITAMINS</vt:lpstr>
      <vt:lpstr>CONTENT</vt:lpstr>
      <vt:lpstr>OBJECTIVES</vt:lpstr>
      <vt:lpstr>VITAMINS</vt:lpstr>
      <vt:lpstr>VITAMINS</vt:lpstr>
      <vt:lpstr>FAT – SOLUBLE VITAMINS</vt:lpstr>
      <vt:lpstr>VITAMIN A (RETINOL)</vt:lpstr>
      <vt:lpstr>VITAMIN A (RETINOL)</vt:lpstr>
      <vt:lpstr>SOURCES OF VITAMIN A</vt:lpstr>
      <vt:lpstr>VITAMIN D (CHOLECALCIFEROL)</vt:lpstr>
      <vt:lpstr>VITAMIN D (CHOLECALCIFEROL)</vt:lpstr>
      <vt:lpstr>SOURCES OF VITAMIN D</vt:lpstr>
      <vt:lpstr>VITAMIN E (TOCOPHEROL)</vt:lpstr>
      <vt:lpstr>SOURCES OF VITAMIN E</vt:lpstr>
      <vt:lpstr>VITAMIN K</vt:lpstr>
      <vt:lpstr>SOURCES OF VITAMIN K</vt:lpstr>
      <vt:lpstr>DEFICIENCY DISEASES</vt:lpstr>
      <vt:lpstr>NIGHT BLINDNESS</vt:lpstr>
      <vt:lpstr>SUMMARY</vt:lpstr>
      <vt:lpstr>SUMMARY</vt:lpstr>
      <vt:lpstr>COMPLETE THE WORKSHEETS ATTACHED</vt:lpstr>
      <vt:lpstr>REFERENCES</vt:lpstr>
      <vt:lpstr>REFERENCES</vt:lpstr>
      <vt:lpstr>REFERENCES</vt:lpstr>
      <vt:lpstr>Acknowledgement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VITAMINS</dc:title>
  <dc:creator>Venita Ramcharan</dc:creator>
  <cp:lastModifiedBy>Charmaine Gellineau</cp:lastModifiedBy>
  <cp:revision>45</cp:revision>
  <dcterms:created xsi:type="dcterms:W3CDTF">2020-06-05T18:18:22Z</dcterms:created>
  <dcterms:modified xsi:type="dcterms:W3CDTF">2020-06-28T17:53:29Z</dcterms:modified>
</cp:coreProperties>
</file>