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8" r:id="rId4"/>
    <p:sldId id="259" r:id="rId5"/>
    <p:sldId id="260" r:id="rId6"/>
    <p:sldId id="276" r:id="rId7"/>
    <p:sldId id="263" r:id="rId8"/>
    <p:sldId id="264" r:id="rId9"/>
    <p:sldId id="265" r:id="rId10"/>
    <p:sldId id="266" r:id="rId11"/>
    <p:sldId id="267" r:id="rId12"/>
    <p:sldId id="278" r:id="rId13"/>
    <p:sldId id="277" r:id="rId14"/>
    <p:sldId id="272" r:id="rId15"/>
    <p:sldId id="274"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8" d="100"/>
          <a:sy n="58" d="100"/>
        </p:scale>
        <p:origin x="4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03C55-7967-4516-9236-811DC3A8897D}" type="datetimeFigureOut">
              <a:rPr lang="en-TT" smtClean="0"/>
              <a:t>03/06/2020</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D1073-BCF0-411D-A1CF-B32DF06A777D}" type="slidenum">
              <a:rPr lang="en-TT" smtClean="0"/>
              <a:t>‹#›</a:t>
            </a:fld>
            <a:endParaRPr lang="en-TT"/>
          </a:p>
        </p:txBody>
      </p:sp>
    </p:spTree>
    <p:extLst>
      <p:ext uri="{BB962C8B-B14F-4D97-AF65-F5344CB8AC3E}">
        <p14:creationId xmlns:p14="http://schemas.microsoft.com/office/powerpoint/2010/main" val="77093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8101-29E2-4CD5-BF38-E26258C23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T"/>
          </a:p>
        </p:txBody>
      </p:sp>
      <p:sp>
        <p:nvSpPr>
          <p:cNvPr id="3" name="Subtitle 2">
            <a:extLst>
              <a:ext uri="{FF2B5EF4-FFF2-40B4-BE49-F238E27FC236}">
                <a16:creationId xmlns:a16="http://schemas.microsoft.com/office/drawing/2014/main" id="{2ADA586D-DB64-4867-BBE6-52E5A19A8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T"/>
          </a:p>
        </p:txBody>
      </p:sp>
      <p:sp>
        <p:nvSpPr>
          <p:cNvPr id="4" name="Date Placeholder 3">
            <a:extLst>
              <a:ext uri="{FF2B5EF4-FFF2-40B4-BE49-F238E27FC236}">
                <a16:creationId xmlns:a16="http://schemas.microsoft.com/office/drawing/2014/main" id="{FFDAC94D-C9EE-43C1-9F68-D3D4395F9EB0}"/>
              </a:ext>
            </a:extLst>
          </p:cNvPr>
          <p:cNvSpPr>
            <a:spLocks noGrp="1"/>
          </p:cNvSpPr>
          <p:nvPr>
            <p:ph type="dt" sz="half" idx="10"/>
          </p:nvPr>
        </p:nvSpPr>
        <p:spPr/>
        <p:txBody>
          <a:bodyPr/>
          <a:lstStyle/>
          <a:p>
            <a:fld id="{07597760-4D99-48C1-9881-125898526EF3}" type="datetime1">
              <a:rPr lang="en-TT" smtClean="0"/>
              <a:t>03/06/2020</a:t>
            </a:fld>
            <a:endParaRPr lang="en-TT"/>
          </a:p>
        </p:txBody>
      </p:sp>
      <p:sp>
        <p:nvSpPr>
          <p:cNvPr id="5" name="Footer Placeholder 4">
            <a:extLst>
              <a:ext uri="{FF2B5EF4-FFF2-40B4-BE49-F238E27FC236}">
                <a16:creationId xmlns:a16="http://schemas.microsoft.com/office/drawing/2014/main" id="{FF68F842-D8F5-4197-8C59-250662B8105D}"/>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5AF1FFC4-7E63-43A3-8B81-E474851A50BC}"/>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352434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E774-C9AC-4D95-87E6-51B7A83B985B}"/>
              </a:ext>
            </a:extLst>
          </p:cNvPr>
          <p:cNvSpPr>
            <a:spLocks noGrp="1"/>
          </p:cNvSpPr>
          <p:nvPr>
            <p:ph type="title"/>
          </p:nvPr>
        </p:nvSpPr>
        <p:spPr/>
        <p:txBody>
          <a:bodyPr/>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F8953FF7-78A7-4280-B6B1-B0275FC1B1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A356AE20-62A0-439D-AE4A-D41BF4CAB730}"/>
              </a:ext>
            </a:extLst>
          </p:cNvPr>
          <p:cNvSpPr>
            <a:spLocks noGrp="1"/>
          </p:cNvSpPr>
          <p:nvPr>
            <p:ph type="dt" sz="half" idx="10"/>
          </p:nvPr>
        </p:nvSpPr>
        <p:spPr/>
        <p:txBody>
          <a:bodyPr/>
          <a:lstStyle/>
          <a:p>
            <a:fld id="{1FD03D55-29EB-4959-A245-96C3161D5C12}" type="datetime1">
              <a:rPr lang="en-TT" smtClean="0"/>
              <a:t>03/06/2020</a:t>
            </a:fld>
            <a:endParaRPr lang="en-TT"/>
          </a:p>
        </p:txBody>
      </p:sp>
      <p:sp>
        <p:nvSpPr>
          <p:cNvPr id="5" name="Footer Placeholder 4">
            <a:extLst>
              <a:ext uri="{FF2B5EF4-FFF2-40B4-BE49-F238E27FC236}">
                <a16:creationId xmlns:a16="http://schemas.microsoft.com/office/drawing/2014/main" id="{CC72E1A5-7D9C-40E5-88E1-5E79D24C58A1}"/>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A08DF83D-4C5E-4366-BB9B-24F41846D2C5}"/>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325407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25CF1-56FF-4D30-8C54-82C502B64F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ECEDBE68-DEC1-41FD-9BA7-8848D3970F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356BFE6E-24AF-47EB-BD44-806AA58CC54B}"/>
              </a:ext>
            </a:extLst>
          </p:cNvPr>
          <p:cNvSpPr>
            <a:spLocks noGrp="1"/>
          </p:cNvSpPr>
          <p:nvPr>
            <p:ph type="dt" sz="half" idx="10"/>
          </p:nvPr>
        </p:nvSpPr>
        <p:spPr/>
        <p:txBody>
          <a:bodyPr/>
          <a:lstStyle/>
          <a:p>
            <a:fld id="{75A5FA75-C9D2-4376-9C6F-BDF3D6FA66D7}" type="datetime1">
              <a:rPr lang="en-TT" smtClean="0"/>
              <a:t>03/06/2020</a:t>
            </a:fld>
            <a:endParaRPr lang="en-TT"/>
          </a:p>
        </p:txBody>
      </p:sp>
      <p:sp>
        <p:nvSpPr>
          <p:cNvPr id="5" name="Footer Placeholder 4">
            <a:extLst>
              <a:ext uri="{FF2B5EF4-FFF2-40B4-BE49-F238E27FC236}">
                <a16:creationId xmlns:a16="http://schemas.microsoft.com/office/drawing/2014/main" id="{9474E904-BDD2-4BA8-98AA-28FC5913E7B2}"/>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C3F53EFB-9EA0-4E85-8AA7-B49CBDA3539F}"/>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90782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A4EA-DA9D-4197-B89D-F9B265049B5A}"/>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BC9983E9-5513-4FB5-A06F-FD6E2B585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8ECF0AF3-1D53-40B6-A79E-C0DA64DF47B3}"/>
              </a:ext>
            </a:extLst>
          </p:cNvPr>
          <p:cNvSpPr>
            <a:spLocks noGrp="1"/>
          </p:cNvSpPr>
          <p:nvPr>
            <p:ph type="dt" sz="half" idx="10"/>
          </p:nvPr>
        </p:nvSpPr>
        <p:spPr/>
        <p:txBody>
          <a:bodyPr/>
          <a:lstStyle/>
          <a:p>
            <a:fld id="{F051929B-9224-4920-85FB-18EA100D98E7}" type="datetime1">
              <a:rPr lang="en-TT" smtClean="0"/>
              <a:t>03/06/2020</a:t>
            </a:fld>
            <a:endParaRPr lang="en-TT"/>
          </a:p>
        </p:txBody>
      </p:sp>
      <p:sp>
        <p:nvSpPr>
          <p:cNvPr id="5" name="Footer Placeholder 4">
            <a:extLst>
              <a:ext uri="{FF2B5EF4-FFF2-40B4-BE49-F238E27FC236}">
                <a16:creationId xmlns:a16="http://schemas.microsoft.com/office/drawing/2014/main" id="{E8B5FDE0-4B4D-4A39-A563-D7B85E0A8F26}"/>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739701FC-07CB-40A1-95B1-2C6525F8F0FF}"/>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419671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1488-F369-4E22-8DA8-3AE00DD13D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T"/>
          </a:p>
        </p:txBody>
      </p:sp>
      <p:sp>
        <p:nvSpPr>
          <p:cNvPr id="3" name="Text Placeholder 2">
            <a:extLst>
              <a:ext uri="{FF2B5EF4-FFF2-40B4-BE49-F238E27FC236}">
                <a16:creationId xmlns:a16="http://schemas.microsoft.com/office/drawing/2014/main" id="{5830B1D8-C1C1-4CBA-9146-77486AC87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C1E67-17F7-4A1F-8945-21599A8B3510}"/>
              </a:ext>
            </a:extLst>
          </p:cNvPr>
          <p:cNvSpPr>
            <a:spLocks noGrp="1"/>
          </p:cNvSpPr>
          <p:nvPr>
            <p:ph type="dt" sz="half" idx="10"/>
          </p:nvPr>
        </p:nvSpPr>
        <p:spPr/>
        <p:txBody>
          <a:bodyPr/>
          <a:lstStyle/>
          <a:p>
            <a:fld id="{F0946E2E-5B15-496A-B1C9-0BB6A6939DE5}" type="datetime1">
              <a:rPr lang="en-TT" smtClean="0"/>
              <a:t>03/06/2020</a:t>
            </a:fld>
            <a:endParaRPr lang="en-TT"/>
          </a:p>
        </p:txBody>
      </p:sp>
      <p:sp>
        <p:nvSpPr>
          <p:cNvPr id="5" name="Footer Placeholder 4">
            <a:extLst>
              <a:ext uri="{FF2B5EF4-FFF2-40B4-BE49-F238E27FC236}">
                <a16:creationId xmlns:a16="http://schemas.microsoft.com/office/drawing/2014/main" id="{34C69880-B912-4907-89EA-CBD9EBBA2976}"/>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A680DA57-D126-4EBD-B4B5-5F5C71B613E1}"/>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235268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0CDD-F4D8-437E-A790-6DBE6BF5BB54}"/>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C08F59AE-569D-419D-82CD-B2E8CC9E8F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a:extLst>
              <a:ext uri="{FF2B5EF4-FFF2-40B4-BE49-F238E27FC236}">
                <a16:creationId xmlns:a16="http://schemas.microsoft.com/office/drawing/2014/main" id="{CA3F7DC3-4639-4E8C-8DF9-5BE993978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a:extLst>
              <a:ext uri="{FF2B5EF4-FFF2-40B4-BE49-F238E27FC236}">
                <a16:creationId xmlns:a16="http://schemas.microsoft.com/office/drawing/2014/main" id="{1660B5A1-EC5D-4271-95B7-4FBAF80DE27A}"/>
              </a:ext>
            </a:extLst>
          </p:cNvPr>
          <p:cNvSpPr>
            <a:spLocks noGrp="1"/>
          </p:cNvSpPr>
          <p:nvPr>
            <p:ph type="dt" sz="half" idx="10"/>
          </p:nvPr>
        </p:nvSpPr>
        <p:spPr/>
        <p:txBody>
          <a:bodyPr/>
          <a:lstStyle/>
          <a:p>
            <a:fld id="{FD1AC272-FD05-4438-91E6-98B3F7C47277}" type="datetime1">
              <a:rPr lang="en-TT" smtClean="0"/>
              <a:t>03/06/2020</a:t>
            </a:fld>
            <a:endParaRPr lang="en-TT"/>
          </a:p>
        </p:txBody>
      </p:sp>
      <p:sp>
        <p:nvSpPr>
          <p:cNvPr id="6" name="Footer Placeholder 5">
            <a:extLst>
              <a:ext uri="{FF2B5EF4-FFF2-40B4-BE49-F238E27FC236}">
                <a16:creationId xmlns:a16="http://schemas.microsoft.com/office/drawing/2014/main" id="{D03266D5-FE75-4C9A-96B1-FD9C719AADFE}"/>
              </a:ext>
            </a:extLst>
          </p:cNvPr>
          <p:cNvSpPr>
            <a:spLocks noGrp="1"/>
          </p:cNvSpPr>
          <p:nvPr>
            <p:ph type="ftr" sz="quarter" idx="11"/>
          </p:nvPr>
        </p:nvSpPr>
        <p:spPr/>
        <p:txBody>
          <a:bodyPr/>
          <a:lstStyle/>
          <a:p>
            <a:r>
              <a:rPr lang="en-TT"/>
              <a:t>CPDD 2020</a:t>
            </a:r>
          </a:p>
        </p:txBody>
      </p:sp>
      <p:sp>
        <p:nvSpPr>
          <p:cNvPr id="7" name="Slide Number Placeholder 6">
            <a:extLst>
              <a:ext uri="{FF2B5EF4-FFF2-40B4-BE49-F238E27FC236}">
                <a16:creationId xmlns:a16="http://schemas.microsoft.com/office/drawing/2014/main" id="{94055221-A5E1-40B7-BD5C-723B35B233D1}"/>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183646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8192-F700-4C51-AE2B-D139D7C9C16F}"/>
              </a:ext>
            </a:extLst>
          </p:cNvPr>
          <p:cNvSpPr>
            <a:spLocks noGrp="1"/>
          </p:cNvSpPr>
          <p:nvPr>
            <p:ph type="title"/>
          </p:nvPr>
        </p:nvSpPr>
        <p:spPr>
          <a:xfrm>
            <a:off x="839788" y="365125"/>
            <a:ext cx="10515600" cy="1325563"/>
          </a:xfrm>
        </p:spPr>
        <p:txBody>
          <a:bodyPr/>
          <a:lstStyle/>
          <a:p>
            <a:r>
              <a:rPr lang="en-US"/>
              <a:t>Click to edit Master title style</a:t>
            </a:r>
            <a:endParaRPr lang="en-TT"/>
          </a:p>
        </p:txBody>
      </p:sp>
      <p:sp>
        <p:nvSpPr>
          <p:cNvPr id="3" name="Text Placeholder 2">
            <a:extLst>
              <a:ext uri="{FF2B5EF4-FFF2-40B4-BE49-F238E27FC236}">
                <a16:creationId xmlns:a16="http://schemas.microsoft.com/office/drawing/2014/main" id="{82F30B87-9448-419E-8370-313506629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EA66B0-D9A6-42B3-9427-1A94A7E1E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a:extLst>
              <a:ext uri="{FF2B5EF4-FFF2-40B4-BE49-F238E27FC236}">
                <a16:creationId xmlns:a16="http://schemas.microsoft.com/office/drawing/2014/main" id="{4120082E-0B36-4EDA-A447-55BE75E43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DBB1E0-2B35-443A-91AB-12AB3245C2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a:extLst>
              <a:ext uri="{FF2B5EF4-FFF2-40B4-BE49-F238E27FC236}">
                <a16:creationId xmlns:a16="http://schemas.microsoft.com/office/drawing/2014/main" id="{AF0849B1-7D21-4736-8B69-CD9BF9A15DBF}"/>
              </a:ext>
            </a:extLst>
          </p:cNvPr>
          <p:cNvSpPr>
            <a:spLocks noGrp="1"/>
          </p:cNvSpPr>
          <p:nvPr>
            <p:ph type="dt" sz="half" idx="10"/>
          </p:nvPr>
        </p:nvSpPr>
        <p:spPr/>
        <p:txBody>
          <a:bodyPr/>
          <a:lstStyle/>
          <a:p>
            <a:fld id="{B9B285DC-F4BB-42B0-B0B2-E164675FCB3D}" type="datetime1">
              <a:rPr lang="en-TT" smtClean="0"/>
              <a:t>03/06/2020</a:t>
            </a:fld>
            <a:endParaRPr lang="en-TT"/>
          </a:p>
        </p:txBody>
      </p:sp>
      <p:sp>
        <p:nvSpPr>
          <p:cNvPr id="8" name="Footer Placeholder 7">
            <a:extLst>
              <a:ext uri="{FF2B5EF4-FFF2-40B4-BE49-F238E27FC236}">
                <a16:creationId xmlns:a16="http://schemas.microsoft.com/office/drawing/2014/main" id="{BA9D33DC-CC3D-45CD-A0D8-2B5AA6D4C46D}"/>
              </a:ext>
            </a:extLst>
          </p:cNvPr>
          <p:cNvSpPr>
            <a:spLocks noGrp="1"/>
          </p:cNvSpPr>
          <p:nvPr>
            <p:ph type="ftr" sz="quarter" idx="11"/>
          </p:nvPr>
        </p:nvSpPr>
        <p:spPr/>
        <p:txBody>
          <a:bodyPr/>
          <a:lstStyle/>
          <a:p>
            <a:r>
              <a:rPr lang="en-TT"/>
              <a:t>CPDD 2020</a:t>
            </a:r>
          </a:p>
        </p:txBody>
      </p:sp>
      <p:sp>
        <p:nvSpPr>
          <p:cNvPr id="9" name="Slide Number Placeholder 8">
            <a:extLst>
              <a:ext uri="{FF2B5EF4-FFF2-40B4-BE49-F238E27FC236}">
                <a16:creationId xmlns:a16="http://schemas.microsoft.com/office/drawing/2014/main" id="{89A42496-81E8-4795-A6D5-6DABEB334050}"/>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266877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0CC5-A8C1-433D-B93B-37E6810238A4}"/>
              </a:ext>
            </a:extLst>
          </p:cNvPr>
          <p:cNvSpPr>
            <a:spLocks noGrp="1"/>
          </p:cNvSpPr>
          <p:nvPr>
            <p:ph type="title"/>
          </p:nvPr>
        </p:nvSpPr>
        <p:spPr/>
        <p:txBody>
          <a:bodyPr/>
          <a:lstStyle/>
          <a:p>
            <a:r>
              <a:rPr lang="en-US"/>
              <a:t>Click to edit Master title style</a:t>
            </a:r>
            <a:endParaRPr lang="en-TT"/>
          </a:p>
        </p:txBody>
      </p:sp>
      <p:sp>
        <p:nvSpPr>
          <p:cNvPr id="3" name="Date Placeholder 2">
            <a:extLst>
              <a:ext uri="{FF2B5EF4-FFF2-40B4-BE49-F238E27FC236}">
                <a16:creationId xmlns:a16="http://schemas.microsoft.com/office/drawing/2014/main" id="{ACDE7E7F-72D1-4195-A949-F0A57D1F1716}"/>
              </a:ext>
            </a:extLst>
          </p:cNvPr>
          <p:cNvSpPr>
            <a:spLocks noGrp="1"/>
          </p:cNvSpPr>
          <p:nvPr>
            <p:ph type="dt" sz="half" idx="10"/>
          </p:nvPr>
        </p:nvSpPr>
        <p:spPr/>
        <p:txBody>
          <a:bodyPr/>
          <a:lstStyle/>
          <a:p>
            <a:fld id="{C8EDEAA7-40F1-411A-A527-83A2F8959BA6}" type="datetime1">
              <a:rPr lang="en-TT" smtClean="0"/>
              <a:t>03/06/2020</a:t>
            </a:fld>
            <a:endParaRPr lang="en-TT"/>
          </a:p>
        </p:txBody>
      </p:sp>
      <p:sp>
        <p:nvSpPr>
          <p:cNvPr id="4" name="Footer Placeholder 3">
            <a:extLst>
              <a:ext uri="{FF2B5EF4-FFF2-40B4-BE49-F238E27FC236}">
                <a16:creationId xmlns:a16="http://schemas.microsoft.com/office/drawing/2014/main" id="{335D829B-5803-4EC4-BBC5-8374B5DCF3CF}"/>
              </a:ext>
            </a:extLst>
          </p:cNvPr>
          <p:cNvSpPr>
            <a:spLocks noGrp="1"/>
          </p:cNvSpPr>
          <p:nvPr>
            <p:ph type="ftr" sz="quarter" idx="11"/>
          </p:nvPr>
        </p:nvSpPr>
        <p:spPr/>
        <p:txBody>
          <a:bodyPr/>
          <a:lstStyle/>
          <a:p>
            <a:r>
              <a:rPr lang="en-TT"/>
              <a:t>CPDD 2020</a:t>
            </a:r>
          </a:p>
        </p:txBody>
      </p:sp>
      <p:sp>
        <p:nvSpPr>
          <p:cNvPr id="5" name="Slide Number Placeholder 4">
            <a:extLst>
              <a:ext uri="{FF2B5EF4-FFF2-40B4-BE49-F238E27FC236}">
                <a16:creationId xmlns:a16="http://schemas.microsoft.com/office/drawing/2014/main" id="{3A05937D-2526-46BC-9D3A-59E27D02496C}"/>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64382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86164-72DF-43BB-89FF-F31EC0B36AEA}"/>
              </a:ext>
            </a:extLst>
          </p:cNvPr>
          <p:cNvSpPr>
            <a:spLocks noGrp="1"/>
          </p:cNvSpPr>
          <p:nvPr>
            <p:ph type="dt" sz="half" idx="10"/>
          </p:nvPr>
        </p:nvSpPr>
        <p:spPr/>
        <p:txBody>
          <a:bodyPr/>
          <a:lstStyle/>
          <a:p>
            <a:fld id="{BDAD58CB-2A35-4784-A0F7-60E79311D550}" type="datetime1">
              <a:rPr lang="en-TT" smtClean="0"/>
              <a:t>03/06/2020</a:t>
            </a:fld>
            <a:endParaRPr lang="en-TT"/>
          </a:p>
        </p:txBody>
      </p:sp>
      <p:sp>
        <p:nvSpPr>
          <p:cNvPr id="3" name="Footer Placeholder 2">
            <a:extLst>
              <a:ext uri="{FF2B5EF4-FFF2-40B4-BE49-F238E27FC236}">
                <a16:creationId xmlns:a16="http://schemas.microsoft.com/office/drawing/2014/main" id="{249E6C65-28C8-4DBA-9159-C76D16E2C53E}"/>
              </a:ext>
            </a:extLst>
          </p:cNvPr>
          <p:cNvSpPr>
            <a:spLocks noGrp="1"/>
          </p:cNvSpPr>
          <p:nvPr>
            <p:ph type="ftr" sz="quarter" idx="11"/>
          </p:nvPr>
        </p:nvSpPr>
        <p:spPr/>
        <p:txBody>
          <a:bodyPr/>
          <a:lstStyle/>
          <a:p>
            <a:r>
              <a:rPr lang="en-TT"/>
              <a:t>CPDD 2020</a:t>
            </a:r>
          </a:p>
        </p:txBody>
      </p:sp>
      <p:sp>
        <p:nvSpPr>
          <p:cNvPr id="4" name="Slide Number Placeholder 3">
            <a:extLst>
              <a:ext uri="{FF2B5EF4-FFF2-40B4-BE49-F238E27FC236}">
                <a16:creationId xmlns:a16="http://schemas.microsoft.com/office/drawing/2014/main" id="{2E0C733D-FF2B-4FAB-9CF1-8E2A3813AEF8}"/>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407815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7B8D-9920-4A7B-B0FC-6575CC6B0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Content Placeholder 2">
            <a:extLst>
              <a:ext uri="{FF2B5EF4-FFF2-40B4-BE49-F238E27FC236}">
                <a16:creationId xmlns:a16="http://schemas.microsoft.com/office/drawing/2014/main" id="{4D6CCF0D-3404-4474-B6AE-9E3E714F7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a:extLst>
              <a:ext uri="{FF2B5EF4-FFF2-40B4-BE49-F238E27FC236}">
                <a16:creationId xmlns:a16="http://schemas.microsoft.com/office/drawing/2014/main" id="{55EED69B-7A18-43A0-BB54-DADF22BCD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88F82-A6EE-4904-9D52-BA9A27F9F8C7}"/>
              </a:ext>
            </a:extLst>
          </p:cNvPr>
          <p:cNvSpPr>
            <a:spLocks noGrp="1"/>
          </p:cNvSpPr>
          <p:nvPr>
            <p:ph type="dt" sz="half" idx="10"/>
          </p:nvPr>
        </p:nvSpPr>
        <p:spPr/>
        <p:txBody>
          <a:bodyPr/>
          <a:lstStyle/>
          <a:p>
            <a:fld id="{FD716B3D-A3BB-4E17-8977-094092851760}" type="datetime1">
              <a:rPr lang="en-TT" smtClean="0"/>
              <a:t>03/06/2020</a:t>
            </a:fld>
            <a:endParaRPr lang="en-TT"/>
          </a:p>
        </p:txBody>
      </p:sp>
      <p:sp>
        <p:nvSpPr>
          <p:cNvPr id="6" name="Footer Placeholder 5">
            <a:extLst>
              <a:ext uri="{FF2B5EF4-FFF2-40B4-BE49-F238E27FC236}">
                <a16:creationId xmlns:a16="http://schemas.microsoft.com/office/drawing/2014/main" id="{FC600027-3285-4778-BF15-23B331269ED6}"/>
              </a:ext>
            </a:extLst>
          </p:cNvPr>
          <p:cNvSpPr>
            <a:spLocks noGrp="1"/>
          </p:cNvSpPr>
          <p:nvPr>
            <p:ph type="ftr" sz="quarter" idx="11"/>
          </p:nvPr>
        </p:nvSpPr>
        <p:spPr/>
        <p:txBody>
          <a:bodyPr/>
          <a:lstStyle/>
          <a:p>
            <a:r>
              <a:rPr lang="en-TT"/>
              <a:t>CPDD 2020</a:t>
            </a:r>
          </a:p>
        </p:txBody>
      </p:sp>
      <p:sp>
        <p:nvSpPr>
          <p:cNvPr id="7" name="Slide Number Placeholder 6">
            <a:extLst>
              <a:ext uri="{FF2B5EF4-FFF2-40B4-BE49-F238E27FC236}">
                <a16:creationId xmlns:a16="http://schemas.microsoft.com/office/drawing/2014/main" id="{130D04D1-918E-4882-8133-0D788FCDEEF5}"/>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421843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9DE7-0F07-4130-9877-78E811C4F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Picture Placeholder 2">
            <a:extLst>
              <a:ext uri="{FF2B5EF4-FFF2-40B4-BE49-F238E27FC236}">
                <a16:creationId xmlns:a16="http://schemas.microsoft.com/office/drawing/2014/main" id="{336E30AC-6EC1-46AC-88A9-DC67E6631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a:extLst>
              <a:ext uri="{FF2B5EF4-FFF2-40B4-BE49-F238E27FC236}">
                <a16:creationId xmlns:a16="http://schemas.microsoft.com/office/drawing/2014/main" id="{9A1F3081-7367-4E71-807D-B9A17069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2CF18-536E-40AB-8131-0D2B1656262A}"/>
              </a:ext>
            </a:extLst>
          </p:cNvPr>
          <p:cNvSpPr>
            <a:spLocks noGrp="1"/>
          </p:cNvSpPr>
          <p:nvPr>
            <p:ph type="dt" sz="half" idx="10"/>
          </p:nvPr>
        </p:nvSpPr>
        <p:spPr/>
        <p:txBody>
          <a:bodyPr/>
          <a:lstStyle/>
          <a:p>
            <a:fld id="{5D51539E-F958-4CF5-B4FB-655920A5C2CB}" type="datetime1">
              <a:rPr lang="en-TT" smtClean="0"/>
              <a:t>03/06/2020</a:t>
            </a:fld>
            <a:endParaRPr lang="en-TT"/>
          </a:p>
        </p:txBody>
      </p:sp>
      <p:sp>
        <p:nvSpPr>
          <p:cNvPr id="6" name="Footer Placeholder 5">
            <a:extLst>
              <a:ext uri="{FF2B5EF4-FFF2-40B4-BE49-F238E27FC236}">
                <a16:creationId xmlns:a16="http://schemas.microsoft.com/office/drawing/2014/main" id="{92EA9D40-D619-48D4-8F79-1130AA4FC883}"/>
              </a:ext>
            </a:extLst>
          </p:cNvPr>
          <p:cNvSpPr>
            <a:spLocks noGrp="1"/>
          </p:cNvSpPr>
          <p:nvPr>
            <p:ph type="ftr" sz="quarter" idx="11"/>
          </p:nvPr>
        </p:nvSpPr>
        <p:spPr/>
        <p:txBody>
          <a:bodyPr/>
          <a:lstStyle/>
          <a:p>
            <a:r>
              <a:rPr lang="en-TT"/>
              <a:t>CPDD 2020</a:t>
            </a:r>
          </a:p>
        </p:txBody>
      </p:sp>
      <p:sp>
        <p:nvSpPr>
          <p:cNvPr id="7" name="Slide Number Placeholder 6">
            <a:extLst>
              <a:ext uri="{FF2B5EF4-FFF2-40B4-BE49-F238E27FC236}">
                <a16:creationId xmlns:a16="http://schemas.microsoft.com/office/drawing/2014/main" id="{792F7AFE-7191-432B-9048-CCDBD3F14444}"/>
              </a:ext>
            </a:extLst>
          </p:cNvPr>
          <p:cNvSpPr>
            <a:spLocks noGrp="1"/>
          </p:cNvSpPr>
          <p:nvPr>
            <p:ph type="sldNum" sz="quarter" idx="12"/>
          </p:nvPr>
        </p:nvSpPr>
        <p:spPr/>
        <p:txBody>
          <a:bodyPr/>
          <a:lstStyle/>
          <a:p>
            <a:fld id="{378C6515-6423-40BB-AD88-D4DF121C7DAC}" type="slidenum">
              <a:rPr lang="en-TT" smtClean="0"/>
              <a:t>‹#›</a:t>
            </a:fld>
            <a:endParaRPr lang="en-TT"/>
          </a:p>
        </p:txBody>
      </p:sp>
    </p:spTree>
    <p:extLst>
      <p:ext uri="{BB962C8B-B14F-4D97-AF65-F5344CB8AC3E}">
        <p14:creationId xmlns:p14="http://schemas.microsoft.com/office/powerpoint/2010/main" val="304945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5B1317-526E-4411-AF1A-8D208DBB9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a:extLst>
              <a:ext uri="{FF2B5EF4-FFF2-40B4-BE49-F238E27FC236}">
                <a16:creationId xmlns:a16="http://schemas.microsoft.com/office/drawing/2014/main" id="{CE1AA0A8-87A0-406A-B96D-90550C874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0F94D039-4376-47AD-98EC-DBD39217B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9B208-A706-461A-968F-0523041B158D}" type="datetime1">
              <a:rPr lang="en-TT" smtClean="0"/>
              <a:t>03/06/2020</a:t>
            </a:fld>
            <a:endParaRPr lang="en-TT"/>
          </a:p>
        </p:txBody>
      </p:sp>
      <p:sp>
        <p:nvSpPr>
          <p:cNvPr id="5" name="Footer Placeholder 4">
            <a:extLst>
              <a:ext uri="{FF2B5EF4-FFF2-40B4-BE49-F238E27FC236}">
                <a16:creationId xmlns:a16="http://schemas.microsoft.com/office/drawing/2014/main" id="{8A2F073D-58AB-4A96-995B-19FCB69A6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TT"/>
              <a:t>CPDD 2020</a:t>
            </a:r>
          </a:p>
        </p:txBody>
      </p:sp>
      <p:sp>
        <p:nvSpPr>
          <p:cNvPr id="6" name="Slide Number Placeholder 5">
            <a:extLst>
              <a:ext uri="{FF2B5EF4-FFF2-40B4-BE49-F238E27FC236}">
                <a16:creationId xmlns:a16="http://schemas.microsoft.com/office/drawing/2014/main" id="{64A6A6AE-7401-4DBB-BF7A-D43F408FB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6515-6423-40BB-AD88-D4DF121C7DAC}" type="slidenum">
              <a:rPr lang="en-TT" smtClean="0"/>
              <a:t>‹#›</a:t>
            </a:fld>
            <a:endParaRPr lang="en-TT"/>
          </a:p>
        </p:txBody>
      </p:sp>
    </p:spTree>
    <p:extLst>
      <p:ext uri="{BB962C8B-B14F-4D97-AF65-F5344CB8AC3E}">
        <p14:creationId xmlns:p14="http://schemas.microsoft.com/office/powerpoint/2010/main" val="124917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sc.sans.edu/diary/Do+you+have+your+network+perimeter+secured+against+downloading+malicious+content?/16676"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quizlet.com/_8g1yfv?x=1qqt&amp;i=1eph2e" TargetMode="Externa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Internet_Explor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_CRGpGIc8AI" TargetMode="External"/><Relationship Id="rId2" Type="http://schemas.openxmlformats.org/officeDocument/2006/relationships/slideLayout" Target="../slideLayouts/slideLayout4.xml"/><Relationship Id="rId1" Type="http://schemas.openxmlformats.org/officeDocument/2006/relationships/video" Target="https://www.youtube.com/embed/_CRGpGIc8AI?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5Jr-_Za5yQM" TargetMode="External"/><Relationship Id="rId2" Type="http://schemas.openxmlformats.org/officeDocument/2006/relationships/slideLayout" Target="../slideLayouts/slideLayout4.xml"/><Relationship Id="rId1" Type="http://schemas.openxmlformats.org/officeDocument/2006/relationships/video" Target="https://www.youtube.com/embed/5Jr-_Za5yQM?feature=oembe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7RlB1CJovTs" TargetMode="External"/><Relationship Id="rId2" Type="http://schemas.openxmlformats.org/officeDocument/2006/relationships/slideLayout" Target="../slideLayouts/slideLayout4.xml"/><Relationship Id="rId1" Type="http://schemas.openxmlformats.org/officeDocument/2006/relationships/video" Target="https://www.youtube.com/embed/7RlB1CJovTs?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GCWBf7WKYyA" TargetMode="External"/><Relationship Id="rId2" Type="http://schemas.openxmlformats.org/officeDocument/2006/relationships/slideLayout" Target="../slideLayouts/slideLayout4.xml"/><Relationship Id="rId1" Type="http://schemas.openxmlformats.org/officeDocument/2006/relationships/video" Target="https://www.youtube.com/embed/GCWBf7WKYyA?feature=oembed"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roprofs.com/quiz-school/story.php?title=Internet-Literacy"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rkblog.wordpress.com/2012/04/27/wise-106-eportfolio-requirements/"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hMX6dVa61t0" TargetMode="External"/><Relationship Id="rId7" Type="http://schemas.openxmlformats.org/officeDocument/2006/relationships/hyperlink" Target="https://youtu.be/GCWBf7WKYyA" TargetMode="External"/><Relationship Id="rId2" Type="http://schemas.openxmlformats.org/officeDocument/2006/relationships/hyperlink" Target="http://www.ntarestore.org/nta-services/occupational-standards/download-ros" TargetMode="External"/><Relationship Id="rId1" Type="http://schemas.openxmlformats.org/officeDocument/2006/relationships/slideLayout" Target="../slideLayouts/slideLayout4.xml"/><Relationship Id="rId6" Type="http://schemas.openxmlformats.org/officeDocument/2006/relationships/hyperlink" Target="https://youtu.be/7RlB1CJovTs" TargetMode="External"/><Relationship Id="rId5" Type="http://schemas.openxmlformats.org/officeDocument/2006/relationships/hyperlink" Target="https://youtu.be/5Jr-_Za5yQM" TargetMode="External"/><Relationship Id="rId4" Type="http://schemas.openxmlformats.org/officeDocument/2006/relationships/hyperlink" Target="https://youtu.be/_CRGpGIc8A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eveshank.com/cgi-bin/article.pl?aid=34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hMX6dVa61t0" TargetMode="External"/><Relationship Id="rId2" Type="http://schemas.openxmlformats.org/officeDocument/2006/relationships/slideLayout" Target="../slideLayouts/slideLayout4.xml"/><Relationship Id="rId1" Type="http://schemas.openxmlformats.org/officeDocument/2006/relationships/video" Target="https://www.youtube.com/embed/hMX6dVa61t0?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networkengineering.stackexchange.com/questions/23053/difference-wisp-from-isp"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blogs.lse.ac.uk/impactofsocialsciences/2014/01/09/judging-a-book-by-its-urls/"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athematica.stackexchange.com/questions/44099/web-browser-screen-shot"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8F7C1A31-C628-46D1-A669-A41F20E7931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506" r="8242"/>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AD57D7-0288-400F-BACD-903B6C3E5E6B}"/>
              </a:ext>
            </a:extLst>
          </p:cNvPr>
          <p:cNvSpPr>
            <a:spLocks noGrp="1"/>
          </p:cNvSpPr>
          <p:nvPr>
            <p:ph type="ctrTitle"/>
          </p:nvPr>
        </p:nvSpPr>
        <p:spPr>
          <a:xfrm>
            <a:off x="477981" y="1122363"/>
            <a:ext cx="4023360" cy="3204134"/>
          </a:xfrm>
        </p:spPr>
        <p:txBody>
          <a:bodyPr anchor="b">
            <a:normAutofit/>
          </a:bodyPr>
          <a:lstStyle/>
          <a:p>
            <a:pPr algn="l"/>
            <a:r>
              <a:rPr lang="en-TT" sz="4800" dirty="0"/>
              <a:t>CVQ Data Operations</a:t>
            </a:r>
          </a:p>
        </p:txBody>
      </p:sp>
      <p:sp>
        <p:nvSpPr>
          <p:cNvPr id="3" name="Subtitle 2">
            <a:extLst>
              <a:ext uri="{FF2B5EF4-FFF2-40B4-BE49-F238E27FC236}">
                <a16:creationId xmlns:a16="http://schemas.microsoft.com/office/drawing/2014/main" id="{C3229970-0696-489F-944A-0975735020F7}"/>
              </a:ext>
            </a:extLst>
          </p:cNvPr>
          <p:cNvSpPr>
            <a:spLocks noGrp="1"/>
          </p:cNvSpPr>
          <p:nvPr>
            <p:ph type="subTitle" idx="1"/>
          </p:nvPr>
        </p:nvSpPr>
        <p:spPr>
          <a:xfrm>
            <a:off x="477980" y="4872922"/>
            <a:ext cx="4703620" cy="1208141"/>
          </a:xfrm>
        </p:spPr>
        <p:txBody>
          <a:bodyPr>
            <a:normAutofit/>
          </a:bodyPr>
          <a:lstStyle/>
          <a:p>
            <a:pPr algn="l"/>
            <a:r>
              <a:rPr lang="en-TT" sz="2000" b="1" dirty="0"/>
              <a:t>ITICOR0471A</a:t>
            </a:r>
            <a:r>
              <a:rPr lang="en-TT" sz="2000" dirty="0"/>
              <a:t> – </a:t>
            </a:r>
            <a:r>
              <a:rPr lang="en-TT" sz="2000" b="1" dirty="0"/>
              <a:t>ACCESS THE INTERNET</a:t>
            </a:r>
          </a:p>
          <a:p>
            <a:pPr algn="l"/>
            <a:r>
              <a:rPr lang="en-TT" sz="2000" dirty="0"/>
              <a:t>Lesson Time – 60 minutes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1A3942-6414-4E6C-867E-33BDF9133BF7}"/>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s://isc.sans.edu/diary/Do+you+have+your+network+perimeter+secured+against+downloading+malicious+content?/16676">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TT" sz="700">
              <a:solidFill>
                <a:srgbClr val="FFFFFF"/>
              </a:solidFill>
            </a:endParaRPr>
          </a:p>
        </p:txBody>
      </p:sp>
    </p:spTree>
    <p:extLst>
      <p:ext uri="{BB962C8B-B14F-4D97-AF65-F5344CB8AC3E}">
        <p14:creationId xmlns:p14="http://schemas.microsoft.com/office/powerpoint/2010/main" val="423100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2D94-B72A-4AF3-9D17-455CEBEFE377}"/>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Let’s Review – Internet Vocabulary</a:t>
            </a:r>
          </a:p>
        </p:txBody>
      </p:sp>
      <p:sp>
        <p:nvSpPr>
          <p:cNvPr id="3" name="Content Placeholder 2">
            <a:extLst>
              <a:ext uri="{FF2B5EF4-FFF2-40B4-BE49-F238E27FC236}">
                <a16:creationId xmlns:a16="http://schemas.microsoft.com/office/drawing/2014/main" id="{672F2B41-13BD-46EF-BAB4-413A66A11838}"/>
              </a:ext>
            </a:extLst>
          </p:cNvPr>
          <p:cNvSpPr>
            <a:spLocks noGrp="1"/>
          </p:cNvSpPr>
          <p:nvPr>
            <p:ph sz="half" idx="1"/>
          </p:nvPr>
        </p:nvSpPr>
        <p:spPr>
          <a:xfrm>
            <a:off x="6746627" y="4750893"/>
            <a:ext cx="4645250" cy="1147863"/>
          </a:xfrm>
        </p:spPr>
        <p:txBody>
          <a:bodyPr vert="horz" lIns="91440" tIns="45720" rIns="91440" bIns="45720" rtlCol="0" anchor="t">
            <a:normAutofit/>
          </a:bodyPr>
          <a:lstStyle/>
          <a:p>
            <a:pPr marL="0" indent="0">
              <a:buNone/>
            </a:pPr>
            <a:r>
              <a:rPr lang="en-US" sz="2000" dirty="0"/>
              <a:t>Click the </a:t>
            </a:r>
            <a:r>
              <a:rPr lang="en-US" sz="2000" dirty="0">
                <a:hlinkClick r:id="rId2"/>
              </a:rPr>
              <a:t>link</a:t>
            </a:r>
            <a:r>
              <a:rPr lang="en-US" sz="2000" dirty="0"/>
              <a:t> to access the </a:t>
            </a:r>
            <a:r>
              <a:rPr lang="en-US" sz="2000" dirty="0" err="1"/>
              <a:t>quizlet</a:t>
            </a:r>
            <a:r>
              <a:rPr lang="en-US" sz="2000" dirty="0"/>
              <a:t>.</a:t>
            </a:r>
          </a:p>
        </p:txBody>
      </p:sp>
      <p:sp>
        <p:nvSpPr>
          <p:cNvPr id="29" name="Freeform: Shape 2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graphics, drawing&#10;&#10;Description automatically generated">
            <a:extLst>
              <a:ext uri="{FF2B5EF4-FFF2-40B4-BE49-F238E27FC236}">
                <a16:creationId xmlns:a16="http://schemas.microsoft.com/office/drawing/2014/main" id="{DF2DDA93-82A6-4123-B1CC-BF09BE82DEE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657" r="550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extBox 6">
            <a:extLst>
              <a:ext uri="{FF2B5EF4-FFF2-40B4-BE49-F238E27FC236}">
                <a16:creationId xmlns:a16="http://schemas.microsoft.com/office/drawing/2014/main" id="{CA5B4B9F-8502-4C13-938E-A3519EC2AACE}"/>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4" tooltip="https://en.wikipedia.org/wiki/Internet_Explorer">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TT" sz="700">
              <a:solidFill>
                <a:srgbClr val="FFFFFF"/>
              </a:solidFill>
            </a:endParaRPr>
          </a:p>
        </p:txBody>
      </p:sp>
      <p:sp>
        <p:nvSpPr>
          <p:cNvPr id="8" name="Footer Placeholder 7">
            <a:extLst>
              <a:ext uri="{FF2B5EF4-FFF2-40B4-BE49-F238E27FC236}">
                <a16:creationId xmlns:a16="http://schemas.microsoft.com/office/drawing/2014/main" id="{6B02AB8C-ADEC-4CA0-BA30-DEDF29F7B4E6}"/>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56879518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439E9E66-93FA-4711-AB71-F5BCBD28CDC6}"/>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Searching for Information on the Internet</a:t>
            </a:r>
          </a:p>
        </p:txBody>
      </p:sp>
      <p:sp>
        <p:nvSpPr>
          <p:cNvPr id="10" name="Content Placeholder 9">
            <a:extLst>
              <a:ext uri="{FF2B5EF4-FFF2-40B4-BE49-F238E27FC236}">
                <a16:creationId xmlns:a16="http://schemas.microsoft.com/office/drawing/2014/main" id="{C02577ED-C8AF-48E0-9390-4F12DAD12FCD}"/>
              </a:ext>
            </a:extLst>
          </p:cNvPr>
          <p:cNvSpPr>
            <a:spLocks noGrp="1"/>
          </p:cNvSpPr>
          <p:nvPr>
            <p:ph sz="half" idx="2"/>
          </p:nvPr>
        </p:nvSpPr>
        <p:spPr>
          <a:xfrm>
            <a:off x="870148" y="3962792"/>
            <a:ext cx="5221185" cy="2102108"/>
          </a:xfrm>
        </p:spPr>
        <p:txBody>
          <a:bodyPr vert="horz" lIns="91440" tIns="45720" rIns="91440" bIns="45720" rtlCol="0" anchor="t">
            <a:normAutofit/>
          </a:bodyPr>
          <a:lstStyle/>
          <a:p>
            <a:pPr marL="0" indent="0" algn="ctr">
              <a:buNone/>
            </a:pPr>
            <a:r>
              <a:rPr lang="en-US" sz="2400" kern="1200" dirty="0">
                <a:solidFill>
                  <a:schemeClr val="tx1"/>
                </a:solidFill>
                <a:latin typeface="+mn-lt"/>
                <a:ea typeface="+mn-ea"/>
                <a:cs typeface="+mn-cs"/>
              </a:rPr>
              <a:t>Click the </a:t>
            </a:r>
            <a:r>
              <a:rPr lang="en-US" sz="2400" kern="1200" dirty="0">
                <a:solidFill>
                  <a:schemeClr val="tx1"/>
                </a:solidFill>
                <a:latin typeface="+mn-lt"/>
                <a:ea typeface="+mn-ea"/>
                <a:cs typeface="+mn-cs"/>
                <a:hlinkClick r:id="rId3"/>
              </a:rPr>
              <a:t>link</a:t>
            </a:r>
            <a:r>
              <a:rPr lang="en-US" sz="2400" kern="1200" dirty="0">
                <a:solidFill>
                  <a:schemeClr val="tx1"/>
                </a:solidFill>
                <a:latin typeface="+mn-lt"/>
                <a:ea typeface="+mn-ea"/>
                <a:cs typeface="+mn-cs"/>
              </a:rPr>
              <a:t> to view the video</a:t>
            </a:r>
          </a:p>
        </p:txBody>
      </p:sp>
      <p:sp>
        <p:nvSpPr>
          <p:cNvPr id="17" name="Freeform: Shape 1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Online Media 8" title="6 Ways to Find What You Want on the Internet">
            <a:hlinkClick r:id="" action="ppaction://media"/>
            <a:extLst>
              <a:ext uri="{FF2B5EF4-FFF2-40B4-BE49-F238E27FC236}">
                <a16:creationId xmlns:a16="http://schemas.microsoft.com/office/drawing/2014/main" id="{ADB5702C-448D-4782-8106-6B315F35D9CD}"/>
              </a:ext>
            </a:extLst>
          </p:cNvPr>
          <p:cNvPicPr>
            <a:picLocks noGrp="1" noRot="1" noChangeAspect="1"/>
          </p:cNvPicPr>
          <p:nvPr>
            <p:ph sz="half" idx="1"/>
            <a:videoFile r:link="rId1"/>
          </p:nvPr>
        </p:nvPicPr>
        <p:blipFill>
          <a:blip r:embed="rId4"/>
          <a:stretch>
            <a:fillRect/>
          </a:stretch>
        </p:blipFill>
        <p:spPr>
          <a:xfrm>
            <a:off x="6651243" y="1848291"/>
            <a:ext cx="4939504" cy="2778471"/>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1" name="Freeform: Shape 20">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1" name="Footer Placeholder 10">
            <a:extLst>
              <a:ext uri="{FF2B5EF4-FFF2-40B4-BE49-F238E27FC236}">
                <a16:creationId xmlns:a16="http://schemas.microsoft.com/office/drawing/2014/main" id="{52C878AB-8F4A-4B8F-AA2C-3E7333ADA975}"/>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4700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B0EABD-CA16-4603-B528-0F923D887336}"/>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Understanding URLs</a:t>
            </a:r>
          </a:p>
        </p:txBody>
      </p:sp>
      <p:sp>
        <p:nvSpPr>
          <p:cNvPr id="3" name="Content Placeholder 2">
            <a:extLst>
              <a:ext uri="{FF2B5EF4-FFF2-40B4-BE49-F238E27FC236}">
                <a16:creationId xmlns:a16="http://schemas.microsoft.com/office/drawing/2014/main" id="{661D7679-3FB4-4260-B46A-5CA5387DBE98}"/>
              </a:ext>
            </a:extLst>
          </p:cNvPr>
          <p:cNvSpPr>
            <a:spLocks noGrp="1"/>
          </p:cNvSpPr>
          <p:nvPr>
            <p:ph sz="half" idx="1"/>
          </p:nvPr>
        </p:nvSpPr>
        <p:spPr>
          <a:xfrm>
            <a:off x="643468" y="2638043"/>
            <a:ext cx="3363974" cy="3415623"/>
          </a:xfrm>
        </p:spPr>
        <p:txBody>
          <a:bodyPr vert="horz" lIns="91440" tIns="45720" rIns="91440" bIns="45720" rtlCol="0">
            <a:normAutofit/>
          </a:bodyPr>
          <a:lstStyle/>
          <a:p>
            <a:r>
              <a:rPr lang="en-US" sz="2000" dirty="0"/>
              <a:t>Every time you click a link on a website or type a web address into your browser, it’s a </a:t>
            </a:r>
            <a:r>
              <a:rPr lang="en-US" sz="2000" b="1" dirty="0"/>
              <a:t>URL</a:t>
            </a:r>
            <a:r>
              <a:rPr lang="en-US" sz="2000" dirty="0"/>
              <a:t>.</a:t>
            </a:r>
          </a:p>
          <a:p>
            <a:r>
              <a:rPr lang="en-US" sz="2000" dirty="0"/>
              <a:t>URL stands for Uniform Resource Locator. </a:t>
            </a:r>
          </a:p>
          <a:p>
            <a:r>
              <a:rPr lang="en-US" sz="2000" dirty="0"/>
              <a:t>Click the </a:t>
            </a:r>
            <a:r>
              <a:rPr lang="en-US" sz="2000" dirty="0">
                <a:hlinkClick r:id="rId3"/>
              </a:rPr>
              <a:t>video</a:t>
            </a:r>
            <a:r>
              <a:rPr lang="en-US" sz="2000" dirty="0"/>
              <a:t> to learn more about URLs.</a:t>
            </a:r>
          </a:p>
        </p:txBody>
      </p:sp>
      <p:pic>
        <p:nvPicPr>
          <p:cNvPr id="8" name="Online Media 7" title="Internet Tips: Understanding URLs">
            <a:hlinkClick r:id="" action="ppaction://media"/>
            <a:extLst>
              <a:ext uri="{FF2B5EF4-FFF2-40B4-BE49-F238E27FC236}">
                <a16:creationId xmlns:a16="http://schemas.microsoft.com/office/drawing/2014/main" id="{6F8FAF47-CFDD-4596-B99D-DB6861F57031}"/>
              </a:ext>
            </a:extLst>
          </p:cNvPr>
          <p:cNvPicPr>
            <a:picLocks noGrp="1" noRot="1" noChangeAspect="1"/>
          </p:cNvPicPr>
          <p:nvPr>
            <p:ph sz="half" idx="2"/>
            <a:videoFile r:link="rId1"/>
          </p:nvPr>
        </p:nvPicPr>
        <p:blipFill>
          <a:blip r:embed="rId4"/>
          <a:stretch>
            <a:fillRect/>
          </a:stretch>
        </p:blipFill>
        <p:spPr>
          <a:xfrm>
            <a:off x="5297763" y="1590538"/>
            <a:ext cx="6250769" cy="3516057"/>
          </a:xfrm>
          <a:prstGeom prst="rect">
            <a:avLst/>
          </a:prstGeom>
        </p:spPr>
      </p:pic>
      <p:sp>
        <p:nvSpPr>
          <p:cNvPr id="9" name="Footer Placeholder 8">
            <a:extLst>
              <a:ext uri="{FF2B5EF4-FFF2-40B4-BE49-F238E27FC236}">
                <a16:creationId xmlns:a16="http://schemas.microsoft.com/office/drawing/2014/main" id="{574BE354-E7A9-4352-B7E9-DB28A06DF707}"/>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704085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8BCA-220E-4C92-98B2-86FEE3983D00}"/>
              </a:ext>
            </a:extLst>
          </p:cNvPr>
          <p:cNvSpPr>
            <a:spLocks noGrp="1"/>
          </p:cNvSpPr>
          <p:nvPr>
            <p:ph type="title"/>
          </p:nvPr>
        </p:nvSpPr>
        <p:spPr/>
        <p:txBody>
          <a:bodyPr/>
          <a:lstStyle/>
          <a:p>
            <a:r>
              <a:rPr lang="en-TT" dirty="0"/>
              <a:t>Using Search Engines</a:t>
            </a:r>
          </a:p>
        </p:txBody>
      </p:sp>
      <p:sp>
        <p:nvSpPr>
          <p:cNvPr id="3" name="Content Placeholder 2">
            <a:extLst>
              <a:ext uri="{FF2B5EF4-FFF2-40B4-BE49-F238E27FC236}">
                <a16:creationId xmlns:a16="http://schemas.microsoft.com/office/drawing/2014/main" id="{1A84D189-F15D-4249-8E0D-A1AA8FC9C45B}"/>
              </a:ext>
            </a:extLst>
          </p:cNvPr>
          <p:cNvSpPr>
            <a:spLocks noGrp="1"/>
          </p:cNvSpPr>
          <p:nvPr>
            <p:ph sz="half" idx="1"/>
          </p:nvPr>
        </p:nvSpPr>
        <p:spPr/>
        <p:txBody>
          <a:bodyPr>
            <a:normAutofit fontScale="92500"/>
          </a:bodyPr>
          <a:lstStyle/>
          <a:p>
            <a:r>
              <a:rPr lang="en-TT" dirty="0"/>
              <a:t>Click the </a:t>
            </a:r>
            <a:r>
              <a:rPr lang="en-TT" dirty="0">
                <a:hlinkClick r:id="rId3"/>
              </a:rPr>
              <a:t>link</a:t>
            </a:r>
            <a:r>
              <a:rPr lang="en-TT" dirty="0"/>
              <a:t> to view the video</a:t>
            </a:r>
          </a:p>
          <a:p>
            <a:r>
              <a:rPr lang="en-TT" dirty="0"/>
              <a:t>Conduct the following searches after looking at the video</a:t>
            </a:r>
          </a:p>
          <a:p>
            <a:pPr marL="0" indent="0">
              <a:buNone/>
              <a:tabLst>
                <a:tab pos="365125" algn="l"/>
                <a:tab pos="714375" algn="l"/>
              </a:tabLst>
            </a:pPr>
            <a:r>
              <a:rPr lang="en-TT" dirty="0"/>
              <a:t>	-	</a:t>
            </a:r>
            <a:r>
              <a:rPr lang="en-TT" sz="2400" dirty="0"/>
              <a:t>Information Technology Jobs</a:t>
            </a:r>
          </a:p>
          <a:p>
            <a:pPr lvl="1">
              <a:buFontTx/>
              <a:buChar char="-"/>
            </a:pPr>
            <a:r>
              <a:rPr lang="en-TT" dirty="0"/>
              <a:t>information technology “vacancies”</a:t>
            </a:r>
          </a:p>
          <a:p>
            <a:pPr lvl="1">
              <a:buFontTx/>
              <a:buChar char="-"/>
            </a:pPr>
            <a:r>
              <a:rPr lang="en-TT" dirty="0"/>
              <a:t>information technology </a:t>
            </a:r>
            <a:r>
              <a:rPr lang="en-TT" dirty="0" err="1"/>
              <a:t>careers+USA</a:t>
            </a:r>
            <a:endParaRPr lang="en-TT" dirty="0"/>
          </a:p>
          <a:p>
            <a:pPr lvl="1">
              <a:buFontTx/>
              <a:buChar char="-"/>
            </a:pPr>
            <a:r>
              <a:rPr lang="en-TT" dirty="0"/>
              <a:t>Information technology  “Jobs T&amp;T”</a:t>
            </a:r>
          </a:p>
          <a:p>
            <a:r>
              <a:rPr lang="en-TT" dirty="0"/>
              <a:t>Take a screen shot of each search result to place in your portfolio.</a:t>
            </a:r>
          </a:p>
        </p:txBody>
      </p:sp>
      <p:pic>
        <p:nvPicPr>
          <p:cNvPr id="5" name="Online Media 4" title="Basic Search Strategies">
            <a:hlinkClick r:id="" action="ppaction://media"/>
            <a:extLst>
              <a:ext uri="{FF2B5EF4-FFF2-40B4-BE49-F238E27FC236}">
                <a16:creationId xmlns:a16="http://schemas.microsoft.com/office/drawing/2014/main" id="{FE5C72D1-90A6-4611-A04A-0E39D0259B0F}"/>
              </a:ext>
            </a:extLst>
          </p:cNvPr>
          <p:cNvPicPr>
            <a:picLocks noGrp="1" noRot="1" noChangeAspect="1"/>
          </p:cNvPicPr>
          <p:nvPr>
            <p:ph sz="half" idx="2"/>
            <a:videoFile r:link="rId1"/>
          </p:nvPr>
        </p:nvPicPr>
        <p:blipFill>
          <a:blip r:embed="rId4"/>
          <a:stretch>
            <a:fillRect/>
          </a:stretch>
        </p:blipFill>
        <p:spPr>
          <a:xfrm>
            <a:off x="6172200" y="2543175"/>
            <a:ext cx="5181600" cy="2914650"/>
          </a:xfrm>
          <a:prstGeom prst="rect">
            <a:avLst/>
          </a:prstGeom>
        </p:spPr>
      </p:pic>
      <p:sp>
        <p:nvSpPr>
          <p:cNvPr id="6" name="Footer Placeholder 5">
            <a:extLst>
              <a:ext uri="{FF2B5EF4-FFF2-40B4-BE49-F238E27FC236}">
                <a16:creationId xmlns:a16="http://schemas.microsoft.com/office/drawing/2014/main" id="{E0080059-9BAF-45E8-B464-CCD9486A007B}"/>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9599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DB4EF8-C796-4434-99EC-0CA7B61AC095}"/>
              </a:ext>
            </a:extLst>
          </p:cNvPr>
          <p:cNvSpPr>
            <a:spLocks noGrp="1"/>
          </p:cNvSpPr>
          <p:nvPr>
            <p:ph type="title"/>
          </p:nvPr>
        </p:nvSpPr>
        <p:spPr>
          <a:xfrm>
            <a:off x="643468" y="226649"/>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mj-lt"/>
                <a:ea typeface="+mj-ea"/>
                <a:cs typeface="+mj-cs"/>
              </a:rPr>
              <a:t>Tips for staying safe online</a:t>
            </a:r>
          </a:p>
        </p:txBody>
      </p:sp>
      <p:sp>
        <p:nvSpPr>
          <p:cNvPr id="3" name="Content Placeholder 2">
            <a:extLst>
              <a:ext uri="{FF2B5EF4-FFF2-40B4-BE49-F238E27FC236}">
                <a16:creationId xmlns:a16="http://schemas.microsoft.com/office/drawing/2014/main" id="{8EAA06AC-158F-4BFB-9046-EA09D4E99104}"/>
              </a:ext>
            </a:extLst>
          </p:cNvPr>
          <p:cNvSpPr>
            <a:spLocks noGrp="1"/>
          </p:cNvSpPr>
          <p:nvPr>
            <p:ph sz="half" idx="1"/>
          </p:nvPr>
        </p:nvSpPr>
        <p:spPr>
          <a:xfrm>
            <a:off x="643468" y="2060358"/>
            <a:ext cx="3363974" cy="3415623"/>
          </a:xfrm>
        </p:spPr>
        <p:txBody>
          <a:bodyPr vert="horz" lIns="91440" tIns="45720" rIns="91440" bIns="45720" rtlCol="0">
            <a:noAutofit/>
          </a:bodyPr>
          <a:lstStyle/>
          <a:p>
            <a:r>
              <a:rPr lang="en-US" sz="1800" dirty="0"/>
              <a:t>There's almost no limit to what you can do online. The Internet makes it possible to access information quickly, communicate around the world, and much more. </a:t>
            </a:r>
          </a:p>
          <a:p>
            <a:r>
              <a:rPr lang="en-US" sz="1800" dirty="0"/>
              <a:t>Unfortunately, the Internet is also home to certain risks, such as malware, spam, and phishing. </a:t>
            </a:r>
          </a:p>
          <a:p>
            <a:r>
              <a:rPr lang="en-US" sz="1800" dirty="0"/>
              <a:t>If you want to stay safe online, you'll need to understand these risks and learn how to avoid them.</a:t>
            </a:r>
          </a:p>
          <a:p>
            <a:r>
              <a:rPr lang="en-US" sz="1800" dirty="0"/>
              <a:t>Click the </a:t>
            </a:r>
            <a:r>
              <a:rPr lang="en-US" sz="1800" dirty="0">
                <a:hlinkClick r:id="rId3"/>
              </a:rPr>
              <a:t>link</a:t>
            </a:r>
            <a:r>
              <a:rPr lang="en-US" sz="1800" dirty="0"/>
              <a:t> to learn more about internet safety.</a:t>
            </a:r>
          </a:p>
        </p:txBody>
      </p:sp>
      <p:pic>
        <p:nvPicPr>
          <p:cNvPr id="5" name="Online Media 4" title="Social, Smart, Secure. Tips for Staying Safe Online">
            <a:hlinkClick r:id="" action="ppaction://media"/>
            <a:extLst>
              <a:ext uri="{FF2B5EF4-FFF2-40B4-BE49-F238E27FC236}">
                <a16:creationId xmlns:a16="http://schemas.microsoft.com/office/drawing/2014/main" id="{FC094E43-F50E-4EEA-B2E1-275A909E146C}"/>
              </a:ext>
            </a:extLst>
          </p:cNvPr>
          <p:cNvPicPr>
            <a:picLocks noGrp="1" noRot="1" noChangeAspect="1"/>
          </p:cNvPicPr>
          <p:nvPr>
            <p:ph sz="half" idx="2"/>
            <a:videoFile r:link="rId1"/>
          </p:nvPr>
        </p:nvPicPr>
        <p:blipFill>
          <a:blip r:embed="rId4"/>
          <a:stretch>
            <a:fillRect/>
          </a:stretch>
        </p:blipFill>
        <p:spPr>
          <a:xfrm>
            <a:off x="5297763" y="1590538"/>
            <a:ext cx="6250769" cy="3516057"/>
          </a:xfrm>
          <a:prstGeom prst="rect">
            <a:avLst/>
          </a:prstGeom>
        </p:spPr>
      </p:pic>
      <p:sp>
        <p:nvSpPr>
          <p:cNvPr id="6" name="Footer Placeholder 5">
            <a:extLst>
              <a:ext uri="{FF2B5EF4-FFF2-40B4-BE49-F238E27FC236}">
                <a16:creationId xmlns:a16="http://schemas.microsoft.com/office/drawing/2014/main" id="{D1512E69-EB6A-4736-807B-60B6BDD242C6}"/>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1777814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7E3D96-2EFB-4D86-8F95-95906179D1AD}"/>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600" kern="1200">
                <a:solidFill>
                  <a:schemeClr val="tx1"/>
                </a:solidFill>
                <a:latin typeface="+mj-lt"/>
                <a:ea typeface="+mj-ea"/>
                <a:cs typeface="+mj-cs"/>
              </a:rPr>
              <a:t>Lets Review</a:t>
            </a:r>
          </a:p>
        </p:txBody>
      </p:sp>
      <p:sp>
        <p:nvSpPr>
          <p:cNvPr id="3" name="Content Placeholder 2">
            <a:extLst>
              <a:ext uri="{FF2B5EF4-FFF2-40B4-BE49-F238E27FC236}">
                <a16:creationId xmlns:a16="http://schemas.microsoft.com/office/drawing/2014/main" id="{14E5472B-17BB-49FB-B14C-9A8CFDA92CD3}"/>
              </a:ext>
            </a:extLst>
          </p:cNvPr>
          <p:cNvSpPr>
            <a:spLocks noGrp="1"/>
          </p:cNvSpPr>
          <p:nvPr>
            <p:ph sz="half" idx="1"/>
          </p:nvPr>
        </p:nvSpPr>
        <p:spPr>
          <a:xfrm>
            <a:off x="518474" y="1774372"/>
            <a:ext cx="4064409" cy="2754086"/>
          </a:xfrm>
        </p:spPr>
        <p:txBody>
          <a:bodyPr vert="horz" lIns="91440" tIns="45720" rIns="91440" bIns="45720" rtlCol="0" anchor="t">
            <a:normAutofit/>
          </a:bodyPr>
          <a:lstStyle/>
          <a:p>
            <a:r>
              <a:rPr lang="en-US" sz="1800"/>
              <a:t>Click the </a:t>
            </a:r>
            <a:r>
              <a:rPr lang="en-US" sz="1800">
                <a:hlinkClick r:id="rId2"/>
              </a:rPr>
              <a:t>link</a:t>
            </a:r>
            <a:r>
              <a:rPr lang="en-US" sz="1800"/>
              <a:t> to review the unit.</a:t>
            </a:r>
          </a:p>
          <a:p>
            <a:r>
              <a:rPr lang="en-US" sz="1800"/>
              <a:t>Take a screen shot of the results page to place in your portfolio!</a:t>
            </a:r>
          </a:p>
        </p:txBody>
      </p:sp>
      <p:pic>
        <p:nvPicPr>
          <p:cNvPr id="5" name="Content Placeholder 4">
            <a:extLst>
              <a:ext uri="{FF2B5EF4-FFF2-40B4-BE49-F238E27FC236}">
                <a16:creationId xmlns:a16="http://schemas.microsoft.com/office/drawing/2014/main" id="{0DB19268-B79B-4E7A-AFF3-FC21DF75883D}"/>
              </a:ext>
            </a:extLst>
          </p:cNvPr>
          <p:cNvPicPr>
            <a:picLocks noGrp="1" noChangeAspect="1"/>
          </p:cNvPicPr>
          <p:nvPr>
            <p:ph sz="half" idx="2"/>
          </p:nvPr>
        </p:nvPicPr>
        <p:blipFill rotWithShape="1">
          <a:blip r:embed="rId3"/>
          <a:srcRect l="12535" t="23754" r="40406" b="8488"/>
          <a:stretch/>
        </p:blipFill>
        <p:spPr>
          <a:xfrm>
            <a:off x="6038101" y="1050903"/>
            <a:ext cx="5510771" cy="4463268"/>
          </a:xfrm>
          <a:prstGeom prst="rect">
            <a:avLst/>
          </a:prstGeom>
        </p:spPr>
      </p:pic>
      <p:sp>
        <p:nvSpPr>
          <p:cNvPr id="6" name="Footer Placeholder 5">
            <a:extLst>
              <a:ext uri="{FF2B5EF4-FFF2-40B4-BE49-F238E27FC236}">
                <a16:creationId xmlns:a16="http://schemas.microsoft.com/office/drawing/2014/main" id="{163716F0-A9DC-48F2-8165-0E88864C6585}"/>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5656559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8B2E05-5C37-4D89-966A-3C3EC721C6C5}"/>
              </a:ext>
            </a:extLst>
          </p:cNvPr>
          <p:cNvSpPr>
            <a:spLocks noGrp="1"/>
          </p:cNvSpPr>
          <p:nvPr>
            <p:ph type="title"/>
          </p:nvPr>
        </p:nvSpPr>
        <p:spPr>
          <a:xfrm>
            <a:off x="838200" y="1412488"/>
            <a:ext cx="2899189" cy="4363844"/>
          </a:xfrm>
        </p:spPr>
        <p:txBody>
          <a:bodyPr anchor="t">
            <a:normAutofit/>
          </a:bodyPr>
          <a:lstStyle/>
          <a:p>
            <a:r>
              <a:rPr lang="en-TT" sz="4000">
                <a:solidFill>
                  <a:srgbClr val="FFFFFF"/>
                </a:solidFill>
              </a:rPr>
              <a:t>Portfolio Activities</a:t>
            </a:r>
          </a:p>
        </p:txBody>
      </p:sp>
      <p:sp>
        <p:nvSpPr>
          <p:cNvPr id="3" name="Content Placeholder 2">
            <a:extLst>
              <a:ext uri="{FF2B5EF4-FFF2-40B4-BE49-F238E27FC236}">
                <a16:creationId xmlns:a16="http://schemas.microsoft.com/office/drawing/2014/main" id="{9BD1BBD9-4CDF-41E9-8716-12637804CF36}"/>
              </a:ext>
            </a:extLst>
          </p:cNvPr>
          <p:cNvSpPr>
            <a:spLocks noGrp="1"/>
          </p:cNvSpPr>
          <p:nvPr>
            <p:ph sz="half" idx="1"/>
          </p:nvPr>
        </p:nvSpPr>
        <p:spPr>
          <a:xfrm>
            <a:off x="4380855" y="1412489"/>
            <a:ext cx="3427283" cy="4363844"/>
          </a:xfrm>
        </p:spPr>
        <p:txBody>
          <a:bodyPr>
            <a:normAutofit/>
          </a:bodyPr>
          <a:lstStyle/>
          <a:p>
            <a:r>
              <a:rPr lang="en-TT" sz="2000" dirty="0"/>
              <a:t>Take a picture of your modem or router at home to add to your portfolio. Don’t forget to label and date your picture.  Identify the make and model of the modem or router.</a:t>
            </a:r>
          </a:p>
          <a:p>
            <a:r>
              <a:rPr lang="en-TT" sz="2000" dirty="0"/>
              <a:t>Complete the internet vocabulary test and take a screen shot (</a:t>
            </a:r>
            <a:r>
              <a:rPr lang="en-TT" sz="2000" b="1" i="1" dirty="0"/>
              <a:t>use the ctrl key +</a:t>
            </a:r>
            <a:r>
              <a:rPr lang="en-TT" sz="2000" b="1" i="1" dirty="0" err="1"/>
              <a:t>prntscr</a:t>
            </a:r>
            <a:r>
              <a:rPr lang="en-TT" sz="2000" b="1" i="1" dirty="0"/>
              <a:t> key on your keyboard</a:t>
            </a:r>
            <a:r>
              <a:rPr lang="en-TT" sz="2000" dirty="0"/>
              <a:t>) of your result to place in your portfolio</a:t>
            </a:r>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57D9C59-3A9C-452F-8D5F-A5D239745F1A}"/>
              </a:ext>
            </a:extLst>
          </p:cNvPr>
          <p:cNvSpPr>
            <a:spLocks noGrp="1"/>
          </p:cNvSpPr>
          <p:nvPr>
            <p:ph sz="half" idx="2"/>
          </p:nvPr>
        </p:nvSpPr>
        <p:spPr>
          <a:xfrm>
            <a:off x="8451604" y="1412489"/>
            <a:ext cx="3197701" cy="4363844"/>
          </a:xfrm>
        </p:spPr>
        <p:txBody>
          <a:bodyPr>
            <a:normAutofit/>
          </a:bodyPr>
          <a:lstStyle/>
          <a:p>
            <a:r>
              <a:rPr lang="en-TT" sz="2000" dirty="0"/>
              <a:t>Use search engines - take a screen shot of each search result to place in your portfolio.  Label the screen shot and date the picture.</a:t>
            </a:r>
          </a:p>
          <a:p>
            <a:r>
              <a:rPr lang="en-TT" sz="2000" dirty="0"/>
              <a:t>Create a flyer titled “Internet Safety Tips”. Outline four (4) tips to help internet users stay safe online. Be creative!</a:t>
            </a:r>
          </a:p>
        </p:txBody>
      </p:sp>
      <p:pic>
        <p:nvPicPr>
          <p:cNvPr id="6" name="Picture 5" descr="A picture containing table, indoor, computer, laptop&#10;&#10;Description automatically generated">
            <a:extLst>
              <a:ext uri="{FF2B5EF4-FFF2-40B4-BE49-F238E27FC236}">
                <a16:creationId xmlns:a16="http://schemas.microsoft.com/office/drawing/2014/main" id="{BD42DB4F-2CE6-4AB7-A96D-046F3A17A1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6088" y="2891667"/>
            <a:ext cx="1873981" cy="1405486"/>
          </a:xfrm>
          <a:prstGeom prst="rect">
            <a:avLst/>
          </a:prstGeom>
        </p:spPr>
      </p:pic>
      <p:sp>
        <p:nvSpPr>
          <p:cNvPr id="7" name="TextBox 6">
            <a:extLst>
              <a:ext uri="{FF2B5EF4-FFF2-40B4-BE49-F238E27FC236}">
                <a16:creationId xmlns:a16="http://schemas.microsoft.com/office/drawing/2014/main" id="{E10CABAE-7335-4518-8EC3-6F17398F3CB8}"/>
              </a:ext>
            </a:extLst>
          </p:cNvPr>
          <p:cNvSpPr txBox="1"/>
          <p:nvPr/>
        </p:nvSpPr>
        <p:spPr>
          <a:xfrm>
            <a:off x="765205" y="4468655"/>
            <a:ext cx="2195945" cy="369332"/>
          </a:xfrm>
          <a:prstGeom prst="rect">
            <a:avLst/>
          </a:prstGeom>
          <a:noFill/>
        </p:spPr>
        <p:txBody>
          <a:bodyPr wrap="square" rtlCol="0">
            <a:spAutoFit/>
          </a:bodyPr>
          <a:lstStyle/>
          <a:p>
            <a:pPr>
              <a:spcAft>
                <a:spcPts val="600"/>
              </a:spcAft>
            </a:pPr>
            <a:r>
              <a:rPr lang="en-TT" sz="900" dirty="0">
                <a:hlinkClick r:id="rId3" tooltip="https://drkblog.wordpress.com/2012/04/27/wise-106-eportfolio-requirements/"/>
              </a:rPr>
              <a:t>This Photo</a:t>
            </a:r>
            <a:r>
              <a:rPr lang="en-TT" sz="900" dirty="0"/>
              <a:t> by Unknown Author is licensed under </a:t>
            </a:r>
            <a:r>
              <a:rPr lang="en-TT" sz="900" dirty="0">
                <a:hlinkClick r:id="rId4" tooltip="https://creativecommons.org/licenses/by-nc-sa/3.0/"/>
              </a:rPr>
              <a:t>CC BY-SA-NC</a:t>
            </a:r>
            <a:endParaRPr lang="en-TT" sz="900" dirty="0"/>
          </a:p>
        </p:txBody>
      </p:sp>
      <p:sp>
        <p:nvSpPr>
          <p:cNvPr id="8" name="Footer Placeholder 7">
            <a:extLst>
              <a:ext uri="{FF2B5EF4-FFF2-40B4-BE49-F238E27FC236}">
                <a16:creationId xmlns:a16="http://schemas.microsoft.com/office/drawing/2014/main" id="{D55C5B90-E8DE-4F98-A7BE-C0110DC65482}"/>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28898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A5CCAB-DDF1-4627-BCF5-ACF9DB1B3850}"/>
              </a:ext>
            </a:extLst>
          </p:cNvPr>
          <p:cNvSpPr>
            <a:spLocks noGrp="1"/>
          </p:cNvSpPr>
          <p:nvPr>
            <p:ph type="title"/>
          </p:nvPr>
        </p:nvSpPr>
        <p:spPr>
          <a:xfrm>
            <a:off x="804672" y="1412489"/>
            <a:ext cx="2871095" cy="2127124"/>
          </a:xfrm>
        </p:spPr>
        <p:txBody>
          <a:bodyPr anchor="t">
            <a:normAutofit/>
          </a:bodyPr>
          <a:lstStyle/>
          <a:p>
            <a:r>
              <a:rPr lang="en-TT" sz="3600">
                <a:solidFill>
                  <a:schemeClr val="bg1"/>
                </a:solidFill>
              </a:rPr>
              <a:t>References</a:t>
            </a:r>
          </a:p>
        </p:txBody>
      </p:sp>
      <p:sp>
        <p:nvSpPr>
          <p:cNvPr id="3" name="Content Placeholder 2">
            <a:extLst>
              <a:ext uri="{FF2B5EF4-FFF2-40B4-BE49-F238E27FC236}">
                <a16:creationId xmlns:a16="http://schemas.microsoft.com/office/drawing/2014/main" id="{ACF7DD12-19FE-47F3-9384-859A6C145D4B}"/>
              </a:ext>
            </a:extLst>
          </p:cNvPr>
          <p:cNvSpPr>
            <a:spLocks noGrp="1"/>
          </p:cNvSpPr>
          <p:nvPr>
            <p:ph sz="half" idx="1"/>
          </p:nvPr>
        </p:nvSpPr>
        <p:spPr>
          <a:xfrm>
            <a:off x="5198993" y="1412489"/>
            <a:ext cx="2926080" cy="4363844"/>
          </a:xfrm>
        </p:spPr>
        <p:txBody>
          <a:bodyPr>
            <a:normAutofit/>
          </a:bodyPr>
          <a:lstStyle/>
          <a:p>
            <a:r>
              <a:rPr lang="en-TT" sz="2000"/>
              <a:t>CVQ Data Operations Standard retrieved from </a:t>
            </a:r>
            <a:r>
              <a:rPr lang="en-TT" sz="2000">
                <a:hlinkClick r:id="rId2"/>
              </a:rPr>
              <a:t>http://www.ntarestore.org/nta-services/occupational-standards/download-ros</a:t>
            </a:r>
            <a:endParaRPr lang="en-TT" sz="2000"/>
          </a:p>
          <a:p>
            <a:r>
              <a:rPr lang="en-TT" sz="2000">
                <a:hlinkClick r:id="rId3"/>
              </a:rPr>
              <a:t>https://youtu.be/hMX6dVa61t0</a:t>
            </a:r>
            <a:endParaRPr lang="en-TT" sz="2000"/>
          </a:p>
          <a:p>
            <a:endParaRPr lang="en-TT" sz="2000"/>
          </a:p>
          <a:p>
            <a:endParaRPr lang="en-TT" sz="2000"/>
          </a:p>
        </p:txBody>
      </p:sp>
      <p:sp>
        <p:nvSpPr>
          <p:cNvPr id="4" name="Content Placeholder 3">
            <a:extLst>
              <a:ext uri="{FF2B5EF4-FFF2-40B4-BE49-F238E27FC236}">
                <a16:creationId xmlns:a16="http://schemas.microsoft.com/office/drawing/2014/main" id="{23DE12DE-6B9C-4C36-A451-7D07D430DE32}"/>
              </a:ext>
            </a:extLst>
          </p:cNvPr>
          <p:cNvSpPr>
            <a:spLocks noGrp="1"/>
          </p:cNvSpPr>
          <p:nvPr>
            <p:ph sz="half" idx="2"/>
          </p:nvPr>
        </p:nvSpPr>
        <p:spPr>
          <a:xfrm>
            <a:off x="8451604" y="1412489"/>
            <a:ext cx="2926080" cy="4363844"/>
          </a:xfrm>
        </p:spPr>
        <p:txBody>
          <a:bodyPr>
            <a:normAutofit/>
          </a:bodyPr>
          <a:lstStyle/>
          <a:p>
            <a:r>
              <a:rPr lang="en-TT" sz="2000">
                <a:hlinkClick r:id="rId4"/>
              </a:rPr>
              <a:t>https://youtu.be/_CRGpGIc8AI</a:t>
            </a:r>
            <a:endParaRPr lang="en-TT" sz="2000"/>
          </a:p>
          <a:p>
            <a:r>
              <a:rPr lang="en-TT" sz="2000">
                <a:hlinkClick r:id="rId5"/>
              </a:rPr>
              <a:t>https://youtu.be/5Jr-_Za5yQM</a:t>
            </a:r>
            <a:endParaRPr lang="en-TT" sz="2000"/>
          </a:p>
          <a:p>
            <a:r>
              <a:rPr lang="en-TT" sz="2000">
                <a:hlinkClick r:id="rId6"/>
              </a:rPr>
              <a:t>https://youtu.be/7RlB1CJovTs</a:t>
            </a:r>
            <a:endParaRPr lang="en-TT" sz="2000"/>
          </a:p>
          <a:p>
            <a:r>
              <a:rPr lang="en-TT" sz="2000">
                <a:hlinkClick r:id="rId7"/>
              </a:rPr>
              <a:t>https://youtu.be/GCWBf7WKYyA</a:t>
            </a:r>
            <a:endParaRPr lang="en-TT" sz="2000"/>
          </a:p>
        </p:txBody>
      </p:sp>
      <p:sp>
        <p:nvSpPr>
          <p:cNvPr id="5" name="Footer Placeholder 4">
            <a:extLst>
              <a:ext uri="{FF2B5EF4-FFF2-40B4-BE49-F238E27FC236}">
                <a16:creationId xmlns:a16="http://schemas.microsoft.com/office/drawing/2014/main" id="{7EB49182-B946-406B-B871-1E640E841BB5}"/>
              </a:ext>
            </a:extLst>
          </p:cNvPr>
          <p:cNvSpPr>
            <a:spLocks noGrp="1"/>
          </p:cNvSpPr>
          <p:nvPr>
            <p:ph type="ftr" sz="quarter" idx="11"/>
          </p:nvPr>
        </p:nvSpPr>
        <p:spPr>
          <a:xfrm>
            <a:off x="4209866" y="6171998"/>
            <a:ext cx="6649579" cy="365125"/>
          </a:xfrm>
        </p:spPr>
        <p:txBody>
          <a:bodyPr>
            <a:normAutofit/>
          </a:bodyPr>
          <a:lstStyle/>
          <a:p>
            <a:pPr algn="r">
              <a:spcAft>
                <a:spcPts val="600"/>
              </a:spcAft>
            </a:pPr>
            <a:r>
              <a:rPr lang="en-TT" sz="1100">
                <a:solidFill>
                  <a:schemeClr val="tx1">
                    <a:alpha val="80000"/>
                  </a:schemeClr>
                </a:solidFill>
              </a:rPr>
              <a:t>CPDD 2020</a:t>
            </a:r>
          </a:p>
        </p:txBody>
      </p:sp>
    </p:spTree>
    <p:extLst>
      <p:ext uri="{BB962C8B-B14F-4D97-AF65-F5344CB8AC3E}">
        <p14:creationId xmlns:p14="http://schemas.microsoft.com/office/powerpoint/2010/main" val="46221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F2DED-581E-4ADB-B0C7-007ADEA2DCB4}"/>
              </a:ext>
            </a:extLst>
          </p:cNvPr>
          <p:cNvSpPr>
            <a:spLocks noGrp="1"/>
          </p:cNvSpPr>
          <p:nvPr>
            <p:ph type="title"/>
          </p:nvPr>
        </p:nvSpPr>
        <p:spPr>
          <a:xfrm>
            <a:off x="686834" y="1153572"/>
            <a:ext cx="3200400" cy="4461163"/>
          </a:xfrm>
        </p:spPr>
        <p:txBody>
          <a:bodyPr>
            <a:normAutofit/>
          </a:bodyPr>
          <a:lstStyle/>
          <a:p>
            <a:r>
              <a:rPr lang="en-TT">
                <a:solidFill>
                  <a:srgbClr val="FFFFFF"/>
                </a:solidFill>
              </a:rPr>
              <a:t>Competency Descriptor</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9A98D8-4DA8-488E-9677-26F466FFCCE9}"/>
              </a:ext>
            </a:extLst>
          </p:cNvPr>
          <p:cNvSpPr>
            <a:spLocks noGrp="1"/>
          </p:cNvSpPr>
          <p:nvPr>
            <p:ph idx="1"/>
          </p:nvPr>
        </p:nvSpPr>
        <p:spPr>
          <a:xfrm>
            <a:off x="4447308" y="591344"/>
            <a:ext cx="6906491" cy="5585619"/>
          </a:xfrm>
        </p:spPr>
        <p:txBody>
          <a:bodyPr anchor="ctr">
            <a:normAutofit/>
          </a:bodyPr>
          <a:lstStyle/>
          <a:p>
            <a:pPr marL="0" indent="0">
              <a:buNone/>
            </a:pPr>
            <a:r>
              <a:rPr lang="en-TT" dirty="0"/>
              <a:t>This unit deals with the skill and knowledge required to access the Internet and applies to all individuals operating in the information and communication industry.</a:t>
            </a:r>
          </a:p>
          <a:p>
            <a:pPr marL="0" indent="0">
              <a:buNone/>
            </a:pPr>
            <a:r>
              <a:rPr lang="en-TT" b="1" dirty="0"/>
              <a:t>Element of Competency</a:t>
            </a:r>
          </a:p>
          <a:p>
            <a:r>
              <a:rPr lang="en-TT" dirty="0"/>
              <a:t>Identify and use local resources</a:t>
            </a:r>
          </a:p>
          <a:p>
            <a:r>
              <a:rPr lang="en-TT" dirty="0"/>
              <a:t>Identify and use remote resources</a:t>
            </a:r>
          </a:p>
        </p:txBody>
      </p:sp>
      <p:sp>
        <p:nvSpPr>
          <p:cNvPr id="4" name="Footer Placeholder 3">
            <a:extLst>
              <a:ext uri="{FF2B5EF4-FFF2-40B4-BE49-F238E27FC236}">
                <a16:creationId xmlns:a16="http://schemas.microsoft.com/office/drawing/2014/main" id="{69E9E18C-8CC9-4D58-B988-7B25505F6766}"/>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88092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AB8FDB-8FEE-43E2-A8C1-EA00AC06B79A}"/>
              </a:ext>
            </a:extLst>
          </p:cNvPr>
          <p:cNvSpPr>
            <a:spLocks noGrp="1"/>
          </p:cNvSpPr>
          <p:nvPr>
            <p:ph type="title"/>
          </p:nvPr>
        </p:nvSpPr>
        <p:spPr>
          <a:xfrm>
            <a:off x="750242" y="632990"/>
            <a:ext cx="4062643" cy="1043409"/>
          </a:xfrm>
        </p:spPr>
        <p:txBody>
          <a:bodyPr>
            <a:normAutofit/>
          </a:bodyPr>
          <a:lstStyle/>
          <a:p>
            <a:r>
              <a:rPr lang="en-TT" sz="3300" dirty="0"/>
              <a:t>Internet Access</a:t>
            </a:r>
          </a:p>
        </p:txBody>
      </p:sp>
      <p:sp>
        <p:nvSpPr>
          <p:cNvPr id="3" name="Content Placeholder 2">
            <a:extLst>
              <a:ext uri="{FF2B5EF4-FFF2-40B4-BE49-F238E27FC236}">
                <a16:creationId xmlns:a16="http://schemas.microsoft.com/office/drawing/2014/main" id="{FFE92478-DB26-4433-A118-4A3CDDD54265}"/>
              </a:ext>
            </a:extLst>
          </p:cNvPr>
          <p:cNvSpPr>
            <a:spLocks noGrp="1"/>
          </p:cNvSpPr>
          <p:nvPr>
            <p:ph idx="1"/>
          </p:nvPr>
        </p:nvSpPr>
        <p:spPr>
          <a:xfrm>
            <a:off x="522959" y="1541088"/>
            <a:ext cx="4064409" cy="2754086"/>
          </a:xfrm>
        </p:spPr>
        <p:txBody>
          <a:bodyPr anchor="t">
            <a:noAutofit/>
          </a:bodyPr>
          <a:lstStyle/>
          <a:p>
            <a:r>
              <a:rPr lang="en-TT" sz="2400" dirty="0"/>
              <a:t>Internet access is the ability of individuals and organizations to connect to the Internet using computer terminals, computers, and other devices and to access services such as:</a:t>
            </a:r>
          </a:p>
          <a:p>
            <a:pPr marL="0" indent="0">
              <a:buNone/>
            </a:pPr>
            <a:r>
              <a:rPr lang="en-TT" sz="2400" dirty="0"/>
              <a:t>	- email, and </a:t>
            </a:r>
          </a:p>
          <a:p>
            <a:pPr marL="0" indent="0">
              <a:buNone/>
            </a:pPr>
            <a:r>
              <a:rPr lang="en-TT" sz="2400" dirty="0"/>
              <a:t>	- the World Wide Web. </a:t>
            </a:r>
          </a:p>
        </p:txBody>
      </p:sp>
      <p:pic>
        <p:nvPicPr>
          <p:cNvPr id="5" name="Picture 4" descr="A close up of a map&#10;&#10;Description automatically generated">
            <a:extLst>
              <a:ext uri="{FF2B5EF4-FFF2-40B4-BE49-F238E27FC236}">
                <a16:creationId xmlns:a16="http://schemas.microsoft.com/office/drawing/2014/main" id="{2384E807-99A9-4EC7-BA68-F863A15EDA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38101" y="1463983"/>
            <a:ext cx="5510771" cy="3637108"/>
          </a:xfrm>
          <a:prstGeom prst="rect">
            <a:avLst/>
          </a:prstGeom>
        </p:spPr>
      </p:pic>
      <p:sp>
        <p:nvSpPr>
          <p:cNvPr id="6" name="TextBox 5">
            <a:extLst>
              <a:ext uri="{FF2B5EF4-FFF2-40B4-BE49-F238E27FC236}">
                <a16:creationId xmlns:a16="http://schemas.microsoft.com/office/drawing/2014/main" id="{081000AE-2A8A-4A45-A17F-8AF49B4E9FDF}"/>
              </a:ext>
            </a:extLst>
          </p:cNvPr>
          <p:cNvSpPr txBox="1"/>
          <p:nvPr/>
        </p:nvSpPr>
        <p:spPr>
          <a:xfrm>
            <a:off x="9222594" y="4901036"/>
            <a:ext cx="2326278"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s://steveshank.com/cgi-bin/article.pl?aid=344">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TT" sz="700">
              <a:solidFill>
                <a:srgbClr val="FFFFFF"/>
              </a:solidFill>
            </a:endParaRPr>
          </a:p>
        </p:txBody>
      </p:sp>
      <p:sp>
        <p:nvSpPr>
          <p:cNvPr id="7" name="Footer Placeholder 6">
            <a:extLst>
              <a:ext uri="{FF2B5EF4-FFF2-40B4-BE49-F238E27FC236}">
                <a16:creationId xmlns:a16="http://schemas.microsoft.com/office/drawing/2014/main" id="{0524F12A-71C9-432E-A543-79E176D12320}"/>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6087010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179EE4-7391-4266-BAF8-75A3C9949D28}"/>
              </a:ext>
            </a:extLst>
          </p:cNvPr>
          <p:cNvSpPr>
            <a:spLocks noGrp="1"/>
          </p:cNvSpPr>
          <p:nvPr>
            <p:ph type="title"/>
          </p:nvPr>
        </p:nvSpPr>
        <p:spPr>
          <a:xfrm>
            <a:off x="643468" y="214997"/>
            <a:ext cx="3363974" cy="849032"/>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Accessing the Internet</a:t>
            </a:r>
          </a:p>
        </p:txBody>
      </p:sp>
      <p:sp>
        <p:nvSpPr>
          <p:cNvPr id="4" name="Content Placeholder 3">
            <a:extLst>
              <a:ext uri="{FF2B5EF4-FFF2-40B4-BE49-F238E27FC236}">
                <a16:creationId xmlns:a16="http://schemas.microsoft.com/office/drawing/2014/main" id="{60B408A1-E871-48AA-AF52-44D486709140}"/>
              </a:ext>
            </a:extLst>
          </p:cNvPr>
          <p:cNvSpPr>
            <a:spLocks noGrp="1"/>
          </p:cNvSpPr>
          <p:nvPr>
            <p:ph sz="half" idx="1"/>
          </p:nvPr>
        </p:nvSpPr>
        <p:spPr>
          <a:xfrm>
            <a:off x="643468" y="1279026"/>
            <a:ext cx="3363974" cy="3415623"/>
          </a:xfrm>
        </p:spPr>
        <p:txBody>
          <a:bodyPr vert="horz" lIns="91440" tIns="45720" rIns="91440" bIns="45720" rtlCol="0">
            <a:noAutofit/>
          </a:bodyPr>
          <a:lstStyle/>
          <a:p>
            <a:r>
              <a:rPr lang="en-US" sz="2000" dirty="0"/>
              <a:t>Click the </a:t>
            </a:r>
            <a:r>
              <a:rPr lang="en-US" sz="2000" dirty="0">
                <a:hlinkClick r:id="rId3"/>
              </a:rPr>
              <a:t>link</a:t>
            </a:r>
            <a:r>
              <a:rPr lang="en-US" sz="2000" dirty="0"/>
              <a:t> to view the video and answer the following questions:</a:t>
            </a:r>
          </a:p>
          <a:p>
            <a:pPr lvl="1"/>
            <a:r>
              <a:rPr lang="en-US" sz="2000" dirty="0"/>
              <a:t>List four reasons for setting up an internet connection.</a:t>
            </a:r>
          </a:p>
          <a:p>
            <a:pPr lvl="1"/>
            <a:r>
              <a:rPr lang="en-US" sz="2000" dirty="0"/>
              <a:t>List four types of internet connections available on the market today.</a:t>
            </a:r>
          </a:p>
          <a:p>
            <a:pPr lvl="1"/>
            <a:r>
              <a:rPr lang="en-US" sz="2000" dirty="0"/>
              <a:t>What is the meaning of the following acronyms: ISP, WIFI, SSID</a:t>
            </a:r>
          </a:p>
          <a:p>
            <a:pPr lvl="1"/>
            <a:r>
              <a:rPr lang="en-US" sz="2000" dirty="0"/>
              <a:t>Identify three (3) functions of an ISP.</a:t>
            </a:r>
          </a:p>
          <a:p>
            <a:pPr lvl="1"/>
            <a:r>
              <a:rPr lang="en-US" sz="2000" dirty="0"/>
              <a:t>Connection to the internet is made via a ……………………………?</a:t>
            </a:r>
          </a:p>
        </p:txBody>
      </p:sp>
      <p:pic>
        <p:nvPicPr>
          <p:cNvPr id="6" name="Online Media 5" title="Computer Basics: Connecting to the Internet">
            <a:hlinkClick r:id="" action="ppaction://media"/>
            <a:extLst>
              <a:ext uri="{FF2B5EF4-FFF2-40B4-BE49-F238E27FC236}">
                <a16:creationId xmlns:a16="http://schemas.microsoft.com/office/drawing/2014/main" id="{63A4EC65-78D4-4E34-971A-5DCC7068B04C}"/>
              </a:ext>
            </a:extLst>
          </p:cNvPr>
          <p:cNvPicPr>
            <a:picLocks noGrp="1" noRot="1" noChangeAspect="1"/>
          </p:cNvPicPr>
          <p:nvPr>
            <p:ph sz="half" idx="2"/>
            <a:videoFile r:link="rId1"/>
          </p:nvPr>
        </p:nvPicPr>
        <p:blipFill>
          <a:blip r:embed="rId4"/>
          <a:stretch>
            <a:fillRect/>
          </a:stretch>
        </p:blipFill>
        <p:spPr>
          <a:xfrm>
            <a:off x="5297763" y="1590538"/>
            <a:ext cx="6250769" cy="3516057"/>
          </a:xfrm>
          <a:prstGeom prst="rect">
            <a:avLst/>
          </a:prstGeom>
        </p:spPr>
      </p:pic>
      <p:sp>
        <p:nvSpPr>
          <p:cNvPr id="7" name="Footer Placeholder 6">
            <a:extLst>
              <a:ext uri="{FF2B5EF4-FFF2-40B4-BE49-F238E27FC236}">
                <a16:creationId xmlns:a16="http://schemas.microsoft.com/office/drawing/2014/main" id="{1F6F1EC5-1AA1-4F99-BF4D-D091DD732242}"/>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882395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EB79-C6EC-4B1B-8546-826EDEBB0CE3}"/>
              </a:ext>
            </a:extLst>
          </p:cNvPr>
          <p:cNvSpPr>
            <a:spLocks noGrp="1"/>
          </p:cNvSpPr>
          <p:nvPr>
            <p:ph type="title"/>
          </p:nvPr>
        </p:nvSpPr>
        <p:spPr>
          <a:xfrm>
            <a:off x="841248" y="470411"/>
            <a:ext cx="3660327" cy="1344975"/>
          </a:xfrm>
        </p:spPr>
        <p:txBody>
          <a:bodyPr>
            <a:normAutofit/>
          </a:bodyPr>
          <a:lstStyle/>
          <a:p>
            <a:pPr algn="ctr"/>
            <a:r>
              <a:rPr lang="en-TT" sz="4000" dirty="0"/>
              <a:t>Internet Services</a:t>
            </a:r>
          </a:p>
        </p:txBody>
      </p:sp>
      <p:sp>
        <p:nvSpPr>
          <p:cNvPr id="5" name="Content Placeholder 4">
            <a:extLst>
              <a:ext uri="{FF2B5EF4-FFF2-40B4-BE49-F238E27FC236}">
                <a16:creationId xmlns:a16="http://schemas.microsoft.com/office/drawing/2014/main" id="{6CD7795D-C878-4D22-AD06-567032629995}"/>
              </a:ext>
            </a:extLst>
          </p:cNvPr>
          <p:cNvSpPr>
            <a:spLocks noGrp="1"/>
          </p:cNvSpPr>
          <p:nvPr>
            <p:ph idx="1"/>
          </p:nvPr>
        </p:nvSpPr>
        <p:spPr>
          <a:xfrm>
            <a:off x="667512" y="1815386"/>
            <a:ext cx="3657600" cy="4092771"/>
          </a:xfrm>
        </p:spPr>
        <p:txBody>
          <a:bodyPr>
            <a:normAutofit lnSpcReduction="10000"/>
          </a:bodyPr>
          <a:lstStyle/>
          <a:p>
            <a:r>
              <a:rPr lang="en-TT" sz="2400" dirty="0"/>
              <a:t>The type of Internet service you choose will largely depend on which Internet service providers (ISPs) serve your area, along with the types of service they offer. </a:t>
            </a:r>
          </a:p>
          <a:p>
            <a:r>
              <a:rPr lang="en-TT" sz="2400" dirty="0"/>
              <a:t>The table on the next slide details some common types of Internet service that are available for home and office use. </a:t>
            </a:r>
          </a:p>
        </p:txBody>
      </p:sp>
      <p:sp>
        <p:nvSpPr>
          <p:cNvPr id="30" name="Rectangle 27">
            <a:extLst>
              <a:ext uri="{FF2B5EF4-FFF2-40B4-BE49-F238E27FC236}">
                <a16:creationId xmlns:a16="http://schemas.microsoft.com/office/drawing/2014/main" id="{9C9E83AF-030E-4F9E-A53E-41FDC8659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4538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refrigerator, room&#10;&#10;Description automatically generated">
            <a:extLst>
              <a:ext uri="{FF2B5EF4-FFF2-40B4-BE49-F238E27FC236}">
                <a16:creationId xmlns:a16="http://schemas.microsoft.com/office/drawing/2014/main" id="{A0A37E02-6057-4E27-BF9E-556BFA292EB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633" r="19506"/>
          <a:stretch/>
        </p:blipFill>
        <p:spPr>
          <a:xfrm>
            <a:off x="4959096" y="495300"/>
            <a:ext cx="6565392" cy="5705856"/>
          </a:xfrm>
          <a:prstGeom prst="rect">
            <a:avLst/>
          </a:prstGeom>
        </p:spPr>
      </p:pic>
      <p:sp>
        <p:nvSpPr>
          <p:cNvPr id="13" name="TextBox 12">
            <a:extLst>
              <a:ext uri="{FF2B5EF4-FFF2-40B4-BE49-F238E27FC236}">
                <a16:creationId xmlns:a16="http://schemas.microsoft.com/office/drawing/2014/main" id="{6BD9EB7F-24E9-449E-A0BC-A3A08C1768E0}"/>
              </a:ext>
            </a:extLst>
          </p:cNvPr>
          <p:cNvSpPr txBox="1"/>
          <p:nvPr/>
        </p:nvSpPr>
        <p:spPr>
          <a:xfrm>
            <a:off x="9217446" y="6001101"/>
            <a:ext cx="2307042"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s://networkengineering.stackexchange.com/questions/23053/difference-wisp-from-isp">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TT" sz="700">
              <a:solidFill>
                <a:srgbClr val="FFFFFF"/>
              </a:solidFill>
            </a:endParaRPr>
          </a:p>
        </p:txBody>
      </p:sp>
      <p:sp>
        <p:nvSpPr>
          <p:cNvPr id="15" name="Footer Placeholder 14">
            <a:extLst>
              <a:ext uri="{FF2B5EF4-FFF2-40B4-BE49-F238E27FC236}">
                <a16:creationId xmlns:a16="http://schemas.microsoft.com/office/drawing/2014/main" id="{803E07AD-B5A5-4943-855D-63CFF671FE3D}"/>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37512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7A7B52-E271-4E39-AEC5-13A57E4F18A0}"/>
              </a:ext>
            </a:extLst>
          </p:cNvPr>
          <p:cNvSpPr txBox="1"/>
          <p:nvPr/>
        </p:nvSpPr>
        <p:spPr>
          <a:xfrm>
            <a:off x="594360" y="637125"/>
            <a:ext cx="3163824" cy="525637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bg1"/>
                </a:solidFill>
                <a:latin typeface="+mj-lt"/>
                <a:ea typeface="+mj-ea"/>
                <a:cs typeface="+mj-cs"/>
              </a:rPr>
              <a:t>Type of Internet Services</a:t>
            </a:r>
          </a:p>
        </p:txBody>
      </p:sp>
      <p:graphicFrame>
        <p:nvGraphicFramePr>
          <p:cNvPr id="19" name="Table 4">
            <a:extLst>
              <a:ext uri="{FF2B5EF4-FFF2-40B4-BE49-F238E27FC236}">
                <a16:creationId xmlns:a16="http://schemas.microsoft.com/office/drawing/2014/main" id="{D7E2D245-AA89-4142-AD46-0881BA197167}"/>
              </a:ext>
            </a:extLst>
          </p:cNvPr>
          <p:cNvGraphicFramePr>
            <a:graphicFrameLocks noGrp="1"/>
          </p:cNvGraphicFramePr>
          <p:nvPr>
            <p:ph idx="1"/>
            <p:extLst>
              <p:ext uri="{D42A27DB-BD31-4B8C-83A1-F6EECF244321}">
                <p14:modId xmlns:p14="http://schemas.microsoft.com/office/powerpoint/2010/main" val="954099982"/>
              </p:ext>
            </p:extLst>
          </p:nvPr>
        </p:nvGraphicFramePr>
        <p:xfrm>
          <a:off x="4573389" y="303591"/>
          <a:ext cx="7129543" cy="5896747"/>
        </p:xfrm>
        <a:graphic>
          <a:graphicData uri="http://schemas.openxmlformats.org/drawingml/2006/table">
            <a:tbl>
              <a:tblPr firstRow="1" bandRow="1">
                <a:tableStyleId>{5C22544A-7EE6-4342-B048-85BDC9FD1C3A}</a:tableStyleId>
              </a:tblPr>
              <a:tblGrid>
                <a:gridCol w="1081662">
                  <a:extLst>
                    <a:ext uri="{9D8B030D-6E8A-4147-A177-3AD203B41FA5}">
                      <a16:colId xmlns:a16="http://schemas.microsoft.com/office/drawing/2014/main" val="39065905"/>
                    </a:ext>
                  </a:extLst>
                </a:gridCol>
                <a:gridCol w="6047881">
                  <a:extLst>
                    <a:ext uri="{9D8B030D-6E8A-4147-A177-3AD203B41FA5}">
                      <a16:colId xmlns:a16="http://schemas.microsoft.com/office/drawing/2014/main" val="251113300"/>
                    </a:ext>
                  </a:extLst>
                </a:gridCol>
              </a:tblGrid>
              <a:tr h="514488">
                <a:tc>
                  <a:txBody>
                    <a:bodyPr/>
                    <a:lstStyle/>
                    <a:p>
                      <a:r>
                        <a:rPr lang="en-TT" sz="1300"/>
                        <a:t>Internet Service</a:t>
                      </a:r>
                    </a:p>
                  </a:txBody>
                  <a:tcPr marL="69296" marR="69296" marT="34647" marB="34647"/>
                </a:tc>
                <a:tc>
                  <a:txBody>
                    <a:bodyPr/>
                    <a:lstStyle/>
                    <a:p>
                      <a:r>
                        <a:rPr lang="en-TT" sz="1300" dirty="0"/>
                        <a:t>How does it Work!</a:t>
                      </a:r>
                    </a:p>
                  </a:txBody>
                  <a:tcPr marL="69296" marR="69296" marT="34647" marB="34647"/>
                </a:tc>
                <a:extLst>
                  <a:ext uri="{0D108BD9-81ED-4DB2-BD59-A6C34878D82A}">
                    <a16:rowId xmlns:a16="http://schemas.microsoft.com/office/drawing/2014/main" val="1894067791"/>
                  </a:ext>
                </a:extLst>
              </a:tr>
              <a:tr h="1116592">
                <a:tc>
                  <a:txBody>
                    <a:bodyPr/>
                    <a:lstStyle/>
                    <a:p>
                      <a:r>
                        <a:rPr lang="en-TT" sz="1300"/>
                        <a:t>Dial-up</a:t>
                      </a:r>
                    </a:p>
                  </a:txBody>
                  <a:tcPr marL="69296" marR="69296" marT="34647" marB="34647"/>
                </a:tc>
                <a:tc>
                  <a:txBody>
                    <a:bodyPr/>
                    <a:lstStyle/>
                    <a:p>
                      <a:pPr marL="285750" indent="-285750">
                        <a:buFont typeface="Arial" panose="020B0604020202020204" pitchFamily="34" charset="0"/>
                        <a:buChar char="•"/>
                      </a:pPr>
                      <a:r>
                        <a:rPr lang="en-TT" sz="1300"/>
                        <a:t>This is generally the slowest type of Internet connection, and you should probably avoid it unless it is the only service available in your area. </a:t>
                      </a:r>
                    </a:p>
                    <a:p>
                      <a:pPr marL="285750" indent="-285750">
                        <a:buFont typeface="Arial" panose="020B0604020202020204" pitchFamily="34" charset="0"/>
                        <a:buChar char="•"/>
                      </a:pPr>
                      <a:r>
                        <a:rPr lang="en-TT" sz="1300"/>
                        <a:t>Dial-up Internet uses your phone line, so unless you have multiple phone lines you will not be able to use your landline and the Internet at the same time.</a:t>
                      </a:r>
                    </a:p>
                  </a:txBody>
                  <a:tcPr marL="69296" marR="69296" marT="34647" marB="34647"/>
                </a:tc>
                <a:extLst>
                  <a:ext uri="{0D108BD9-81ED-4DB2-BD59-A6C34878D82A}">
                    <a16:rowId xmlns:a16="http://schemas.microsoft.com/office/drawing/2014/main" val="1846881707"/>
                  </a:ext>
                </a:extLst>
              </a:tr>
              <a:tr h="1116592">
                <a:tc>
                  <a:txBody>
                    <a:bodyPr/>
                    <a:lstStyle/>
                    <a:p>
                      <a:r>
                        <a:rPr lang="en-TT" sz="1300"/>
                        <a:t>DSL</a:t>
                      </a:r>
                    </a:p>
                  </a:txBody>
                  <a:tcPr marL="69296" marR="69296" marT="34647" marB="34647"/>
                </a:tc>
                <a:tc>
                  <a:txBody>
                    <a:bodyPr/>
                    <a:lstStyle/>
                    <a:p>
                      <a:pPr marL="285750" indent="-285750">
                        <a:buFont typeface="Arial" panose="020B0604020202020204" pitchFamily="34" charset="0"/>
                        <a:buChar char="•"/>
                      </a:pPr>
                      <a:r>
                        <a:rPr lang="en-TT" sz="1300"/>
                        <a:t>DSL service uses a broadband connection, which makes it much faster than dial-up.</a:t>
                      </a:r>
                    </a:p>
                    <a:p>
                      <a:pPr marL="285750" indent="-285750">
                        <a:buFont typeface="Arial" panose="020B0604020202020204" pitchFamily="34" charset="0"/>
                        <a:buChar char="•"/>
                      </a:pPr>
                      <a:r>
                        <a:rPr lang="en-TT" sz="1300"/>
                        <a:t>DSL connects to the Internet via a phone line but does not require you to have a landline at home, and unlike dial-up, you'll be able to use the Internet and your phone line at the same time.</a:t>
                      </a:r>
                    </a:p>
                  </a:txBody>
                  <a:tcPr marL="69296" marR="69296" marT="34647" marB="34647"/>
                </a:tc>
                <a:extLst>
                  <a:ext uri="{0D108BD9-81ED-4DB2-BD59-A6C34878D82A}">
                    <a16:rowId xmlns:a16="http://schemas.microsoft.com/office/drawing/2014/main" val="2729117638"/>
                  </a:ext>
                </a:extLst>
              </a:tr>
              <a:tr h="915891">
                <a:tc>
                  <a:txBody>
                    <a:bodyPr/>
                    <a:lstStyle/>
                    <a:p>
                      <a:r>
                        <a:rPr lang="en-TT" sz="1300"/>
                        <a:t>Cable</a:t>
                      </a:r>
                    </a:p>
                  </a:txBody>
                  <a:tcPr marL="69296" marR="69296" marT="34647" marB="34647"/>
                </a:tc>
                <a:tc>
                  <a:txBody>
                    <a:bodyPr/>
                    <a:lstStyle/>
                    <a:p>
                      <a:pPr marL="285750" indent="-285750">
                        <a:buFont typeface="Arial" panose="020B0604020202020204" pitchFamily="34" charset="0"/>
                        <a:buChar char="•"/>
                      </a:pPr>
                      <a:r>
                        <a:rPr lang="en-TT" sz="1300"/>
                        <a:t>Cable service connects to the Internet via cable TV, although you do not necessarily need to have cable TV in order to get it. </a:t>
                      </a:r>
                    </a:p>
                    <a:p>
                      <a:pPr marL="285750" indent="-285750">
                        <a:buFont typeface="Arial" panose="020B0604020202020204" pitchFamily="34" charset="0"/>
                        <a:buChar char="•"/>
                      </a:pPr>
                      <a:r>
                        <a:rPr lang="en-TT" sz="1300"/>
                        <a:t>It uses a broadband connection and can be faster than both dial-up and DSL service; however, it is only available where cable TV is available.</a:t>
                      </a:r>
                    </a:p>
                  </a:txBody>
                  <a:tcPr marL="69296" marR="69296" marT="34647" marB="34647"/>
                </a:tc>
                <a:extLst>
                  <a:ext uri="{0D108BD9-81ED-4DB2-BD59-A6C34878D82A}">
                    <a16:rowId xmlns:a16="http://schemas.microsoft.com/office/drawing/2014/main" val="2254421379"/>
                  </a:ext>
                </a:extLst>
              </a:tr>
              <a:tr h="1116592">
                <a:tc>
                  <a:txBody>
                    <a:bodyPr/>
                    <a:lstStyle/>
                    <a:p>
                      <a:r>
                        <a:rPr lang="en-TT" sz="1300"/>
                        <a:t>Satellite</a:t>
                      </a:r>
                    </a:p>
                  </a:txBody>
                  <a:tcPr marL="69296" marR="69296" marT="34647" marB="34647"/>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TT" sz="1300"/>
                        <a:t>A satellite connection uses broadband but does not require cable or phone lines; it connects to the Internet through satellites orbiting the Earth. As a result, it can be used almost anywhere in the world, but the connection may be affected by weather patterns.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TT" sz="1300"/>
                        <a:t>Satellite connections are also usually slower than DSL or cable.</a:t>
                      </a:r>
                    </a:p>
                  </a:txBody>
                  <a:tcPr marL="69296" marR="69296" marT="34647" marB="34647"/>
                </a:tc>
                <a:extLst>
                  <a:ext uri="{0D108BD9-81ED-4DB2-BD59-A6C34878D82A}">
                    <a16:rowId xmlns:a16="http://schemas.microsoft.com/office/drawing/2014/main" val="261714270"/>
                  </a:ext>
                </a:extLst>
              </a:tr>
              <a:tr h="1116592">
                <a:tc>
                  <a:txBody>
                    <a:bodyPr/>
                    <a:lstStyle/>
                    <a:p>
                      <a:r>
                        <a:rPr lang="en-TT" sz="1300"/>
                        <a:t>3G and 4G</a:t>
                      </a:r>
                    </a:p>
                  </a:txBody>
                  <a:tcPr marL="69296" marR="69296" marT="34647" marB="34647"/>
                </a:tc>
                <a:tc>
                  <a:txBody>
                    <a:bodyPr/>
                    <a:lstStyle/>
                    <a:p>
                      <a:pPr marL="285750" indent="-285750">
                        <a:buFont typeface="Arial" panose="020B0604020202020204" pitchFamily="34" charset="0"/>
                        <a:buChar char="•"/>
                      </a:pPr>
                      <a:r>
                        <a:rPr lang="en-TT" sz="1300" dirty="0"/>
                        <a:t>3G and 4G service is most commonly used with mobile phones, and it connects wirelessly through your ISP's network. However, these types of connections aren't always as fast as DSL or cable. </a:t>
                      </a:r>
                    </a:p>
                    <a:p>
                      <a:pPr marL="285750" indent="-285750">
                        <a:buFont typeface="Arial" panose="020B0604020202020204" pitchFamily="34" charset="0"/>
                        <a:buChar char="•"/>
                      </a:pPr>
                      <a:r>
                        <a:rPr lang="en-TT" sz="1300" dirty="0"/>
                        <a:t>They will also limit the amount of data you can use each month, which isn't the case with most broadband plans.</a:t>
                      </a:r>
                    </a:p>
                  </a:txBody>
                  <a:tcPr marL="69296" marR="69296" marT="34647" marB="34647"/>
                </a:tc>
                <a:extLst>
                  <a:ext uri="{0D108BD9-81ED-4DB2-BD59-A6C34878D82A}">
                    <a16:rowId xmlns:a16="http://schemas.microsoft.com/office/drawing/2014/main" val="2920476464"/>
                  </a:ext>
                </a:extLst>
              </a:tr>
            </a:tbl>
          </a:graphicData>
        </a:graphic>
      </p:graphicFrame>
      <p:pic>
        <p:nvPicPr>
          <p:cNvPr id="10" name="Picture 9" descr="A close up of a sign&#10;&#10;Description automatically generated">
            <a:extLst>
              <a:ext uri="{FF2B5EF4-FFF2-40B4-BE49-F238E27FC236}">
                <a16:creationId xmlns:a16="http://schemas.microsoft.com/office/drawing/2014/main" id="{4F762AFE-8A20-42B8-9921-5B41DB9C50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04606" y="637125"/>
            <a:ext cx="1559282" cy="1255222"/>
          </a:xfrm>
          <a:prstGeom prst="rect">
            <a:avLst/>
          </a:prstGeom>
        </p:spPr>
      </p:pic>
      <p:sp>
        <p:nvSpPr>
          <p:cNvPr id="12" name="TextBox 11">
            <a:extLst>
              <a:ext uri="{FF2B5EF4-FFF2-40B4-BE49-F238E27FC236}">
                <a16:creationId xmlns:a16="http://schemas.microsoft.com/office/drawing/2014/main" id="{3FDAD1AB-A591-4672-A553-151678D4F29A}"/>
              </a:ext>
            </a:extLst>
          </p:cNvPr>
          <p:cNvSpPr txBox="1"/>
          <p:nvPr/>
        </p:nvSpPr>
        <p:spPr>
          <a:xfrm>
            <a:off x="1775877" y="1971965"/>
            <a:ext cx="1559282" cy="507831"/>
          </a:xfrm>
          <a:prstGeom prst="rect">
            <a:avLst/>
          </a:prstGeom>
          <a:noFill/>
        </p:spPr>
        <p:txBody>
          <a:bodyPr wrap="square" rtlCol="0">
            <a:spAutoFit/>
          </a:bodyPr>
          <a:lstStyle/>
          <a:p>
            <a:r>
              <a:rPr lang="en-TT" sz="900" dirty="0">
                <a:hlinkClick r:id="rId3" tooltip="http://blogs.lse.ac.uk/impactofsocialsciences/2014/01/09/judging-a-book-by-its-urls/"/>
              </a:rPr>
              <a:t>This Photo</a:t>
            </a:r>
            <a:r>
              <a:rPr lang="en-TT" sz="900" dirty="0"/>
              <a:t> by Unknown Author is licensed under </a:t>
            </a:r>
            <a:r>
              <a:rPr lang="en-TT" sz="900" dirty="0">
                <a:hlinkClick r:id="rId4" tooltip="https://creativecommons.org/licenses/by/3.0/"/>
              </a:rPr>
              <a:t>CC BY</a:t>
            </a:r>
            <a:endParaRPr lang="en-TT" sz="900" dirty="0"/>
          </a:p>
        </p:txBody>
      </p:sp>
      <p:sp>
        <p:nvSpPr>
          <p:cNvPr id="14" name="Footer Placeholder 13">
            <a:extLst>
              <a:ext uri="{FF2B5EF4-FFF2-40B4-BE49-F238E27FC236}">
                <a16:creationId xmlns:a16="http://schemas.microsoft.com/office/drawing/2014/main" id="{DDE4E765-2B1C-4E01-949D-C50218327B78}"/>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34756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9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broadband modem">
            <a:extLst>
              <a:ext uri="{FF2B5EF4-FFF2-40B4-BE49-F238E27FC236}">
                <a16:creationId xmlns:a16="http://schemas.microsoft.com/office/drawing/2014/main" id="{D3FEE173-D10D-478F-AAA5-016E5F46043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7665" b="2"/>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3" name="Arc 19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F457F-0DCF-4C6B-B642-5BD2E48CAED3}"/>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dirty="0"/>
              <a:t>Internet Hardware</a:t>
            </a:r>
          </a:p>
        </p:txBody>
      </p:sp>
      <p:sp>
        <p:nvSpPr>
          <p:cNvPr id="4" name="Content Placeholder 3">
            <a:extLst>
              <a:ext uri="{FF2B5EF4-FFF2-40B4-BE49-F238E27FC236}">
                <a16:creationId xmlns:a16="http://schemas.microsoft.com/office/drawing/2014/main" id="{3CE7C06A-76D6-41D6-81E2-B21C45CF653B}"/>
              </a:ext>
            </a:extLst>
          </p:cNvPr>
          <p:cNvSpPr>
            <a:spLocks noGrp="1"/>
          </p:cNvSpPr>
          <p:nvPr>
            <p:ph sz="half" idx="1"/>
          </p:nvPr>
        </p:nvSpPr>
        <p:spPr>
          <a:xfrm>
            <a:off x="5827048" y="1868487"/>
            <a:ext cx="5721484" cy="4351338"/>
          </a:xfrm>
        </p:spPr>
        <p:txBody>
          <a:bodyPr vert="horz" lIns="91440" tIns="45720" rIns="91440" bIns="45720" rtlCol="0">
            <a:normAutofit/>
          </a:bodyPr>
          <a:lstStyle/>
          <a:p>
            <a:pPr marL="0" indent="0">
              <a:buNone/>
            </a:pPr>
            <a:r>
              <a:rPr lang="en-US" sz="1800" dirty="0"/>
              <a:t>Modem</a:t>
            </a:r>
          </a:p>
          <a:p>
            <a:pPr marL="0"/>
            <a:endParaRPr lang="en-US" sz="1800" dirty="0"/>
          </a:p>
          <a:p>
            <a:r>
              <a:rPr lang="en-US" sz="1800" dirty="0"/>
              <a:t>The type of Internet access you choose will determine the type of modem you need. </a:t>
            </a:r>
          </a:p>
          <a:p>
            <a:r>
              <a:rPr lang="en-US" sz="1800" dirty="0"/>
              <a:t>Dial-up access uses a telephone modem, DSL service uses a DSL modem, cable access uses a cable modem, and satellite service uses a satellite adapter. </a:t>
            </a:r>
          </a:p>
          <a:p>
            <a:r>
              <a:rPr lang="en-US" sz="1800" dirty="0"/>
              <a:t>Your ISP may give you a modem—often for a fee—when you sign a contract, which helps ensure that you have the right type of modem. </a:t>
            </a:r>
          </a:p>
          <a:p>
            <a:r>
              <a:rPr lang="en-US" sz="1800" dirty="0"/>
              <a:t>However, if you would prefer to shop for a better or less expensive modem, you can choose to buy one separately.</a:t>
            </a:r>
          </a:p>
        </p:txBody>
      </p:sp>
      <p:sp>
        <p:nvSpPr>
          <p:cNvPr id="6" name="Footer Placeholder 5">
            <a:extLst>
              <a:ext uri="{FF2B5EF4-FFF2-40B4-BE49-F238E27FC236}">
                <a16:creationId xmlns:a16="http://schemas.microsoft.com/office/drawing/2014/main" id="{8D02F333-CA5D-4DFF-99AF-79100EA0E6F7}"/>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92193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599427D6-7B24-4088-9384-2E118F43F8A9}"/>
              </a:ext>
            </a:extLst>
          </p:cNvPr>
          <p:cNvPicPr>
            <a:picLocks noGrp="1" noChangeAspect="1"/>
          </p:cNvPicPr>
          <p:nvPr>
            <p:ph sz="half" idx="2"/>
          </p:nvPr>
        </p:nvPicPr>
        <p:blipFill rotWithShape="1">
          <a:blip r:embed="rId2"/>
          <a:srcRect l="9292" r="10732" b="2"/>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9BB3AD-33E6-476E-88CB-2700A2D148A5}"/>
              </a:ext>
            </a:extLst>
          </p:cNvPr>
          <p:cNvSpPr>
            <a:spLocks noGrp="1"/>
          </p:cNvSpPr>
          <p:nvPr>
            <p:ph type="title"/>
          </p:nvPr>
        </p:nvSpPr>
        <p:spPr>
          <a:xfrm>
            <a:off x="5827048" y="444272"/>
            <a:ext cx="6176530" cy="1325563"/>
          </a:xfrm>
        </p:spPr>
        <p:txBody>
          <a:bodyPr vert="horz" lIns="91440" tIns="45720" rIns="91440" bIns="45720" rtlCol="0" anchor="ctr">
            <a:normAutofit/>
          </a:bodyPr>
          <a:lstStyle/>
          <a:p>
            <a:r>
              <a:rPr lang="en-US" dirty="0"/>
              <a:t>Internet Hardware cont’d</a:t>
            </a:r>
          </a:p>
        </p:txBody>
      </p:sp>
      <p:sp>
        <p:nvSpPr>
          <p:cNvPr id="3" name="Content Placeholder 2">
            <a:extLst>
              <a:ext uri="{FF2B5EF4-FFF2-40B4-BE49-F238E27FC236}">
                <a16:creationId xmlns:a16="http://schemas.microsoft.com/office/drawing/2014/main" id="{6A0C573B-CFF0-4193-A7CD-BD11FC130C14}"/>
              </a:ext>
            </a:extLst>
          </p:cNvPr>
          <p:cNvSpPr>
            <a:spLocks noGrp="1"/>
          </p:cNvSpPr>
          <p:nvPr>
            <p:ph sz="half" idx="1"/>
          </p:nvPr>
        </p:nvSpPr>
        <p:spPr>
          <a:xfrm>
            <a:off x="5827048" y="1904772"/>
            <a:ext cx="5721484" cy="4351338"/>
          </a:xfrm>
        </p:spPr>
        <p:txBody>
          <a:bodyPr vert="horz" lIns="91440" tIns="45720" rIns="91440" bIns="45720" rtlCol="0">
            <a:normAutofit fontScale="92500" lnSpcReduction="20000"/>
          </a:bodyPr>
          <a:lstStyle/>
          <a:p>
            <a:pPr marL="0" indent="0">
              <a:buNone/>
            </a:pPr>
            <a:r>
              <a:rPr lang="en-US" sz="2000" dirty="0"/>
              <a:t>Router</a:t>
            </a:r>
          </a:p>
          <a:p>
            <a:r>
              <a:rPr lang="en-US" sz="2000" dirty="0"/>
              <a:t>A router is a hardware device that allows you to connect several computers and other devices to a single Internet connection, which is known as a home network. </a:t>
            </a:r>
          </a:p>
          <a:p>
            <a:r>
              <a:rPr lang="en-US" sz="2000" dirty="0"/>
              <a:t>Many routers are wireless, which allows you to create a home wireless network, commonly known as a Wi-Fi network.</a:t>
            </a:r>
          </a:p>
          <a:p>
            <a:endParaRPr lang="en-US" sz="2000" dirty="0"/>
          </a:p>
          <a:p>
            <a:r>
              <a:rPr lang="en-US" sz="2000" dirty="0"/>
              <a:t>You don't necessarily need to buy a router to connect to the Internet. </a:t>
            </a:r>
          </a:p>
          <a:p>
            <a:r>
              <a:rPr lang="en-US" sz="2000" dirty="0"/>
              <a:t>It's possible to connect your computer directly to your modem using an Ethernet cable. </a:t>
            </a:r>
          </a:p>
          <a:p>
            <a:r>
              <a:rPr lang="en-US" sz="2000" dirty="0"/>
              <a:t>Also, many modems include a built-in router, so you have the option of creating a Wi-Fi network without buying extra hardware.</a:t>
            </a:r>
          </a:p>
        </p:txBody>
      </p:sp>
      <p:sp>
        <p:nvSpPr>
          <p:cNvPr id="6" name="Footer Placeholder 5">
            <a:extLst>
              <a:ext uri="{FF2B5EF4-FFF2-40B4-BE49-F238E27FC236}">
                <a16:creationId xmlns:a16="http://schemas.microsoft.com/office/drawing/2014/main" id="{3DE4401E-2DB2-4598-81C9-0FE91E51A028}"/>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9556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41E5-10EB-49BF-AE70-FA9943AB126D}"/>
              </a:ext>
            </a:extLst>
          </p:cNvPr>
          <p:cNvSpPr>
            <a:spLocks noGrp="1"/>
          </p:cNvSpPr>
          <p:nvPr>
            <p:ph type="title"/>
          </p:nvPr>
        </p:nvSpPr>
        <p:spPr>
          <a:xfrm>
            <a:off x="481013" y="327026"/>
            <a:ext cx="3290887" cy="2287588"/>
          </a:xfrm>
        </p:spPr>
        <p:txBody>
          <a:bodyPr vert="horz" lIns="91440" tIns="45720" rIns="91440" bIns="45720" rtlCol="0" anchor="ctr">
            <a:normAutofit/>
          </a:bodyPr>
          <a:lstStyle/>
          <a:p>
            <a:pPr algn="ctr"/>
            <a:r>
              <a:rPr lang="en-US" sz="3600" dirty="0"/>
              <a:t>Setting up your Internet connection</a:t>
            </a:r>
          </a:p>
        </p:txBody>
      </p:sp>
      <p:sp>
        <p:nvSpPr>
          <p:cNvPr id="3" name="Content Placeholder 2">
            <a:extLst>
              <a:ext uri="{FF2B5EF4-FFF2-40B4-BE49-F238E27FC236}">
                <a16:creationId xmlns:a16="http://schemas.microsoft.com/office/drawing/2014/main" id="{7D0D464D-D1BD-4FBE-936D-16A1EAA78513}"/>
              </a:ext>
            </a:extLst>
          </p:cNvPr>
          <p:cNvSpPr>
            <a:spLocks noGrp="1"/>
          </p:cNvSpPr>
          <p:nvPr>
            <p:ph sz="half" idx="1"/>
          </p:nvPr>
        </p:nvSpPr>
        <p:spPr>
          <a:xfrm>
            <a:off x="4223982" y="327026"/>
            <a:ext cx="7485413" cy="2287587"/>
          </a:xfrm>
        </p:spPr>
        <p:txBody>
          <a:bodyPr vert="horz" lIns="91440" tIns="45720" rIns="91440" bIns="45720" rtlCol="0" anchor="ctr">
            <a:noAutofit/>
          </a:bodyPr>
          <a:lstStyle/>
          <a:p>
            <a:r>
              <a:rPr lang="en-US" sz="2000" dirty="0">
                <a:latin typeface="Times New Roman" panose="02020603050405020304" pitchFamily="18" charset="0"/>
                <a:cs typeface="Times New Roman" panose="02020603050405020304" pitchFamily="18" charset="0"/>
              </a:rPr>
              <a:t>Once you've chosen an ISP, most providers will send a technician to your house to turn on the connection. If not, you should be able to use the instructions provided by your ISP—or included with the modem—to set up your Internet connection.</a:t>
            </a:r>
          </a:p>
          <a:p>
            <a:r>
              <a:rPr lang="en-US" sz="2000" dirty="0">
                <a:latin typeface="Times New Roman" panose="02020603050405020304" pitchFamily="18" charset="0"/>
                <a:cs typeface="Times New Roman" panose="02020603050405020304" pitchFamily="18" charset="0"/>
              </a:rPr>
              <a:t>After you have everything set up, you can open your web browser and begin using the Internet. If you have any problems with your Internet connection, you can call your ISP's technical support number.</a:t>
            </a:r>
          </a:p>
        </p:txBody>
      </p:sp>
      <p:pic>
        <p:nvPicPr>
          <p:cNvPr id="6" name="Content Placeholder 5" descr="A picture containing small, blue&#10;&#10;Description automatically generated">
            <a:extLst>
              <a:ext uri="{FF2B5EF4-FFF2-40B4-BE49-F238E27FC236}">
                <a16:creationId xmlns:a16="http://schemas.microsoft.com/office/drawing/2014/main" id="{CE23E2C3-30F8-49FC-9B06-0868E797A8A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06" b="12448"/>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7" name="TextBox 6">
            <a:extLst>
              <a:ext uri="{FF2B5EF4-FFF2-40B4-BE49-F238E27FC236}">
                <a16:creationId xmlns:a16="http://schemas.microsoft.com/office/drawing/2014/main" id="{98E26F3D-6302-424F-AD40-9713918107E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s://mathematica.stackexchange.com/questions/44099/web-browser-screen-shot">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TT" sz="700">
              <a:solidFill>
                <a:srgbClr val="FFFFFF"/>
              </a:solidFill>
            </a:endParaRPr>
          </a:p>
        </p:txBody>
      </p:sp>
      <p:sp>
        <p:nvSpPr>
          <p:cNvPr id="11" name="Footer Placeholder 10">
            <a:extLst>
              <a:ext uri="{FF2B5EF4-FFF2-40B4-BE49-F238E27FC236}">
                <a16:creationId xmlns:a16="http://schemas.microsoft.com/office/drawing/2014/main" id="{00E593C5-8C5F-4207-A21D-FAC16954452F}"/>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427973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Widescreen</PresentationFormat>
  <Paragraphs>117</Paragraphs>
  <Slides>17</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CVQ Data Operations</vt:lpstr>
      <vt:lpstr>Competency Descriptor</vt:lpstr>
      <vt:lpstr>Internet Access</vt:lpstr>
      <vt:lpstr>Accessing the Internet</vt:lpstr>
      <vt:lpstr>Internet Services</vt:lpstr>
      <vt:lpstr>PowerPoint Presentation</vt:lpstr>
      <vt:lpstr>Internet Hardware</vt:lpstr>
      <vt:lpstr>Internet Hardware cont’d</vt:lpstr>
      <vt:lpstr>Setting up your Internet connection</vt:lpstr>
      <vt:lpstr>Let’s Review – Internet Vocabulary</vt:lpstr>
      <vt:lpstr>Searching for Information on the Internet</vt:lpstr>
      <vt:lpstr>Understanding URLs</vt:lpstr>
      <vt:lpstr>Using Search Engines</vt:lpstr>
      <vt:lpstr>Tips for staying safe online</vt:lpstr>
      <vt:lpstr>Lets Review</vt:lpstr>
      <vt:lpstr>Portfolio Activities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CVQ Data Operations</dc:title>
  <dc:creator>Roxanne Phillip</dc:creator>
  <cp:lastModifiedBy>Roxanne Phillip</cp:lastModifiedBy>
  <cp:revision>1</cp:revision>
  <dcterms:created xsi:type="dcterms:W3CDTF">2020-06-03T17:07:08Z</dcterms:created>
  <dcterms:modified xsi:type="dcterms:W3CDTF">2020-06-03T17:07:52Z</dcterms:modified>
</cp:coreProperties>
</file>