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80" r:id="rId6"/>
    <p:sldId id="257" r:id="rId7"/>
    <p:sldId id="266" r:id="rId8"/>
    <p:sldId id="276" r:id="rId9"/>
    <p:sldId id="376" r:id="rId10"/>
    <p:sldId id="278" r:id="rId11"/>
    <p:sldId id="267" r:id="rId12"/>
    <p:sldId id="269" r:id="rId13"/>
    <p:sldId id="270" r:id="rId14"/>
    <p:sldId id="279" r:id="rId15"/>
    <p:sldId id="281" r:id="rId16"/>
    <p:sldId id="280" r:id="rId17"/>
    <p:sldId id="282" r:id="rId18"/>
    <p:sldId id="263" r:id="rId19"/>
    <p:sldId id="286" r:id="rId20"/>
    <p:sldId id="289" r:id="rId21"/>
    <p:sldId id="377" r:id="rId22"/>
    <p:sldId id="364" r:id="rId23"/>
    <p:sldId id="363" r:id="rId24"/>
    <p:sldId id="287" r:id="rId25"/>
    <p:sldId id="290" r:id="rId26"/>
    <p:sldId id="291" r:id="rId27"/>
    <p:sldId id="378" r:id="rId28"/>
    <p:sldId id="379" r:id="rId29"/>
    <p:sldId id="295" r:id="rId30"/>
    <p:sldId id="285" r:id="rId31"/>
    <p:sldId id="271" r:id="rId32"/>
    <p:sldId id="272" r:id="rId33"/>
    <p:sldId id="300" r:id="rId34"/>
    <p:sldId id="297" r:id="rId35"/>
    <p:sldId id="298" r:id="rId36"/>
    <p:sldId id="315" r:id="rId37"/>
    <p:sldId id="301" r:id="rId38"/>
    <p:sldId id="296" r:id="rId39"/>
    <p:sldId id="318" r:id="rId40"/>
    <p:sldId id="311" r:id="rId41"/>
    <p:sldId id="312" r:id="rId42"/>
    <p:sldId id="316" r:id="rId43"/>
    <p:sldId id="283" r:id="rId44"/>
    <p:sldId id="319" r:id="rId45"/>
    <p:sldId id="321" r:id="rId46"/>
    <p:sldId id="323" r:id="rId47"/>
    <p:sldId id="332" r:id="rId48"/>
    <p:sldId id="320" r:id="rId49"/>
    <p:sldId id="324" r:id="rId50"/>
    <p:sldId id="334" r:id="rId51"/>
    <p:sldId id="366" r:id="rId52"/>
    <p:sldId id="367" r:id="rId53"/>
    <p:sldId id="359" r:id="rId54"/>
    <p:sldId id="373" r:id="rId55"/>
    <p:sldId id="369" r:id="rId56"/>
    <p:sldId id="333" r:id="rId57"/>
    <p:sldId id="335" r:id="rId58"/>
    <p:sldId id="339" r:id="rId59"/>
    <p:sldId id="340" r:id="rId60"/>
    <p:sldId id="341" r:id="rId61"/>
    <p:sldId id="342" r:id="rId62"/>
    <p:sldId id="338" r:id="rId63"/>
    <p:sldId id="327" r:id="rId64"/>
    <p:sldId id="348" r:id="rId65"/>
    <p:sldId id="344" r:id="rId66"/>
    <p:sldId id="347" r:id="rId67"/>
    <p:sldId id="360" r:id="rId68"/>
    <p:sldId id="374" r:id="rId69"/>
    <p:sldId id="361" r:id="rId70"/>
    <p:sldId id="346" r:id="rId71"/>
    <p:sldId id="328" r:id="rId72"/>
    <p:sldId id="352" r:id="rId73"/>
    <p:sldId id="353" r:id="rId74"/>
    <p:sldId id="354" r:id="rId75"/>
    <p:sldId id="356" r:id="rId76"/>
    <p:sldId id="372" r:id="rId77"/>
    <p:sldId id="350" r:id="rId78"/>
    <p:sldId id="351" r:id="rId79"/>
    <p:sldId id="35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0ECC1-F501-4E42-81AF-F5A32BF514FB}" v="102" dt="2020-03-24T02:42:57.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userId="404f1874-de40-43b4-bdcb-594583818c34" providerId="ADAL" clId="{4030ECC1-F501-4E42-81AF-F5A32BF514FB}"/>
    <pc:docChg chg="undo custSel addSld delSld modSld sldOrd">
      <pc:chgData name="Gillian" userId="404f1874-de40-43b4-bdcb-594583818c34" providerId="ADAL" clId="{4030ECC1-F501-4E42-81AF-F5A32BF514FB}" dt="2020-03-24T02:42:57.414" v="102" actId="47"/>
      <pc:docMkLst>
        <pc:docMk/>
      </pc:docMkLst>
      <pc:sldChg chg="modSp modAnim">
        <pc:chgData name="Gillian" userId="404f1874-de40-43b4-bdcb-594583818c34" providerId="ADAL" clId="{4030ECC1-F501-4E42-81AF-F5A32BF514FB}" dt="2020-03-24T02:25:06.417" v="9" actId="20577"/>
        <pc:sldMkLst>
          <pc:docMk/>
          <pc:sldMk cId="1760521959" sldId="287"/>
        </pc:sldMkLst>
        <pc:spChg chg="mod">
          <ac:chgData name="Gillian" userId="404f1874-de40-43b4-bdcb-594583818c34" providerId="ADAL" clId="{4030ECC1-F501-4E42-81AF-F5A32BF514FB}" dt="2020-03-24T02:25:06.417" v="9" actId="20577"/>
          <ac:spMkLst>
            <pc:docMk/>
            <pc:sldMk cId="1760521959" sldId="287"/>
            <ac:spMk id="3" creationId="{AC3ABB9E-9AC0-4B8C-8A90-F34D73F451A4}"/>
          </ac:spMkLst>
        </pc:spChg>
      </pc:sldChg>
      <pc:sldChg chg="modSp">
        <pc:chgData name="Gillian" userId="404f1874-de40-43b4-bdcb-594583818c34" providerId="ADAL" clId="{4030ECC1-F501-4E42-81AF-F5A32BF514FB}" dt="2020-03-24T02:34:04.977" v="93" actId="20577"/>
        <pc:sldMkLst>
          <pc:docMk/>
          <pc:sldMk cId="3817871994" sldId="319"/>
        </pc:sldMkLst>
        <pc:spChg chg="mod">
          <ac:chgData name="Gillian" userId="404f1874-de40-43b4-bdcb-594583818c34" providerId="ADAL" clId="{4030ECC1-F501-4E42-81AF-F5A32BF514FB}" dt="2020-03-24T02:34:04.977" v="93" actId="20577"/>
          <ac:spMkLst>
            <pc:docMk/>
            <pc:sldMk cId="3817871994" sldId="319"/>
            <ac:spMk id="17" creationId="{00000000-0000-0000-0000-000000000000}"/>
          </ac:spMkLst>
        </pc:spChg>
      </pc:sldChg>
      <pc:sldChg chg="modSp">
        <pc:chgData name="Gillian" userId="404f1874-de40-43b4-bdcb-594583818c34" providerId="ADAL" clId="{4030ECC1-F501-4E42-81AF-F5A32BF514FB}" dt="2020-03-24T02:34:31.044" v="94" actId="122"/>
        <pc:sldMkLst>
          <pc:docMk/>
          <pc:sldMk cId="2379119480" sldId="323"/>
        </pc:sldMkLst>
        <pc:spChg chg="mod">
          <ac:chgData name="Gillian" userId="404f1874-de40-43b4-bdcb-594583818c34" providerId="ADAL" clId="{4030ECC1-F501-4E42-81AF-F5A32BF514FB}" dt="2020-03-24T02:34:31.044" v="94" actId="122"/>
          <ac:spMkLst>
            <pc:docMk/>
            <pc:sldMk cId="2379119480" sldId="323"/>
            <ac:spMk id="2" creationId="{2B44675F-4E07-4C47-BFCF-99F34C0AFCE1}"/>
          </ac:spMkLst>
        </pc:spChg>
      </pc:sldChg>
      <pc:sldChg chg="modSp">
        <pc:chgData name="Gillian" userId="404f1874-de40-43b4-bdcb-594583818c34" providerId="ADAL" clId="{4030ECC1-F501-4E42-81AF-F5A32BF514FB}" dt="2020-03-24T02:38:34.052" v="100" actId="255"/>
        <pc:sldMkLst>
          <pc:docMk/>
          <pc:sldMk cId="4054965250" sldId="359"/>
        </pc:sldMkLst>
        <pc:graphicFrameChg chg="modGraphic">
          <ac:chgData name="Gillian" userId="404f1874-de40-43b4-bdcb-594583818c34" providerId="ADAL" clId="{4030ECC1-F501-4E42-81AF-F5A32BF514FB}" dt="2020-03-24T02:38:34.052" v="100" actId="255"/>
          <ac:graphicFrameMkLst>
            <pc:docMk/>
            <pc:sldMk cId="4054965250" sldId="359"/>
            <ac:graphicFrameMk id="4" creationId="{B83C2FA1-C968-45B9-9998-5E73BEBFB46E}"/>
          </ac:graphicFrameMkLst>
        </pc:graphicFrameChg>
      </pc:sldChg>
      <pc:sldChg chg="ord">
        <pc:chgData name="Gillian" userId="404f1874-de40-43b4-bdcb-594583818c34" providerId="ADAL" clId="{4030ECC1-F501-4E42-81AF-F5A32BF514FB}" dt="2020-03-24T02:26:13.032" v="17"/>
        <pc:sldMkLst>
          <pc:docMk/>
          <pc:sldMk cId="2938221159" sldId="363"/>
        </pc:sldMkLst>
      </pc:sldChg>
      <pc:sldChg chg="delSp modSp add del ord delAnim modAnim">
        <pc:chgData name="Gillian" userId="404f1874-de40-43b4-bdcb-594583818c34" providerId="ADAL" clId="{4030ECC1-F501-4E42-81AF-F5A32BF514FB}" dt="2020-03-24T02:26:02.624" v="15" actId="478"/>
        <pc:sldMkLst>
          <pc:docMk/>
          <pc:sldMk cId="614378612" sldId="364"/>
        </pc:sldMkLst>
        <pc:spChg chg="del mod">
          <ac:chgData name="Gillian" userId="404f1874-de40-43b4-bdcb-594583818c34" providerId="ADAL" clId="{4030ECC1-F501-4E42-81AF-F5A32BF514FB}" dt="2020-03-24T02:26:02.624" v="15" actId="478"/>
          <ac:spMkLst>
            <pc:docMk/>
            <pc:sldMk cId="614378612" sldId="364"/>
            <ac:spMk id="3" creationId="{AC3ABB9E-9AC0-4B8C-8A90-F34D73F451A4}"/>
          </ac:spMkLst>
        </pc:spChg>
      </pc:sldChg>
      <pc:sldChg chg="modSp">
        <pc:chgData name="Gillian" userId="404f1874-de40-43b4-bdcb-594583818c34" providerId="ADAL" clId="{4030ECC1-F501-4E42-81AF-F5A32BF514FB}" dt="2020-03-24T02:37:59.697" v="99" actId="14100"/>
        <pc:sldMkLst>
          <pc:docMk/>
          <pc:sldMk cId="1810342723" sldId="367"/>
        </pc:sldMkLst>
        <pc:spChg chg="mod">
          <ac:chgData name="Gillian" userId="404f1874-de40-43b4-bdcb-594583818c34" providerId="ADAL" clId="{4030ECC1-F501-4E42-81AF-F5A32BF514FB}" dt="2020-03-24T02:37:34.833" v="95" actId="1076"/>
          <ac:spMkLst>
            <pc:docMk/>
            <pc:sldMk cId="1810342723" sldId="367"/>
            <ac:spMk id="2" creationId="{47EF2520-7BC5-4DD2-B59B-777043860C21}"/>
          </ac:spMkLst>
        </pc:spChg>
        <pc:spChg chg="mod">
          <ac:chgData name="Gillian" userId="404f1874-de40-43b4-bdcb-594583818c34" providerId="ADAL" clId="{4030ECC1-F501-4E42-81AF-F5A32BF514FB}" dt="2020-03-24T02:37:37.833" v="96" actId="1076"/>
          <ac:spMkLst>
            <pc:docMk/>
            <pc:sldMk cId="1810342723" sldId="367"/>
            <ac:spMk id="3" creationId="{32FF5EB9-4CE8-444D-B656-4A4119666912}"/>
          </ac:spMkLst>
        </pc:spChg>
        <pc:spChg chg="mod">
          <ac:chgData name="Gillian" userId="404f1874-de40-43b4-bdcb-594583818c34" providerId="ADAL" clId="{4030ECC1-F501-4E42-81AF-F5A32BF514FB}" dt="2020-03-24T02:37:41.240" v="97" actId="1076"/>
          <ac:spMkLst>
            <pc:docMk/>
            <pc:sldMk cId="1810342723" sldId="367"/>
            <ac:spMk id="4" creationId="{FE9671E3-06EF-4BE5-BFC5-26259FE4CD6E}"/>
          </ac:spMkLst>
        </pc:spChg>
        <pc:spChg chg="mod">
          <ac:chgData name="Gillian" userId="404f1874-de40-43b4-bdcb-594583818c34" providerId="ADAL" clId="{4030ECC1-F501-4E42-81AF-F5A32BF514FB}" dt="2020-03-24T02:37:59.697" v="99" actId="14100"/>
          <ac:spMkLst>
            <pc:docMk/>
            <pc:sldMk cId="1810342723" sldId="367"/>
            <ac:spMk id="5" creationId="{2AEE41DC-C049-4670-8F0E-18ED61F69A9E}"/>
          </ac:spMkLst>
        </pc:spChg>
      </pc:sldChg>
      <pc:sldChg chg="modSp">
        <pc:chgData name="Gillian" userId="404f1874-de40-43b4-bdcb-594583818c34" providerId="ADAL" clId="{4030ECC1-F501-4E42-81AF-F5A32BF514FB}" dt="2020-03-24T02:38:51.509" v="101" actId="255"/>
        <pc:sldMkLst>
          <pc:docMk/>
          <pc:sldMk cId="36717947" sldId="369"/>
        </pc:sldMkLst>
        <pc:graphicFrameChg chg="modGraphic">
          <ac:chgData name="Gillian" userId="404f1874-de40-43b4-bdcb-594583818c34" providerId="ADAL" clId="{4030ECC1-F501-4E42-81AF-F5A32BF514FB}" dt="2020-03-24T02:38:51.509" v="101" actId="255"/>
          <ac:graphicFrameMkLst>
            <pc:docMk/>
            <pc:sldMk cId="36717947" sldId="369"/>
            <ac:graphicFrameMk id="4" creationId="{B83C2FA1-C968-45B9-9998-5E73BEBFB46E}"/>
          </ac:graphicFrameMkLst>
        </pc:graphicFrameChg>
      </pc:sldChg>
      <pc:sldChg chg="del">
        <pc:chgData name="Gillian" userId="404f1874-de40-43b4-bdcb-594583818c34" providerId="ADAL" clId="{4030ECC1-F501-4E42-81AF-F5A32BF514FB}" dt="2020-03-24T02:42:57.414" v="102" actId="47"/>
        <pc:sldMkLst>
          <pc:docMk/>
          <pc:sldMk cId="3922193701" sldId="3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12B47-5F97-408A-BB9E-2A90E636A254}" type="doc">
      <dgm:prSet loTypeId="urn:microsoft.com/office/officeart/2005/8/layout/process1" loCatId="process" qsTypeId="urn:microsoft.com/office/officeart/2005/8/quickstyle/simple1" qsCatId="simple" csTypeId="urn:microsoft.com/office/officeart/2005/8/colors/accent1_2" csCatId="accent1" phldr="1"/>
      <dgm:spPr/>
    </dgm:pt>
    <dgm:pt modelId="{CC3D46EB-74B0-4D31-BC3D-CCF746672470}">
      <dgm:prSet phldrT="[Text]"/>
      <dgm:spPr/>
      <dgm:t>
        <a:bodyPr/>
        <a:lstStyle/>
        <a:p>
          <a:r>
            <a:rPr lang="en-GB"/>
            <a:t>Step 1</a:t>
          </a:r>
        </a:p>
      </dgm:t>
    </dgm:pt>
    <dgm:pt modelId="{D1A35CDC-FAE9-40A6-B487-67A6E3EAB866}" type="parTrans" cxnId="{4A08C172-2491-45E8-8776-686B4CDE0D54}">
      <dgm:prSet/>
      <dgm:spPr/>
      <dgm:t>
        <a:bodyPr/>
        <a:lstStyle/>
        <a:p>
          <a:endParaRPr lang="en-GB"/>
        </a:p>
      </dgm:t>
    </dgm:pt>
    <dgm:pt modelId="{BE7543C6-67FE-407B-9596-5B5A6EE493F9}" type="sibTrans" cxnId="{4A08C172-2491-45E8-8776-686B4CDE0D54}">
      <dgm:prSet/>
      <dgm:spPr/>
      <dgm:t>
        <a:bodyPr/>
        <a:lstStyle/>
        <a:p>
          <a:endParaRPr lang="en-GB"/>
        </a:p>
      </dgm:t>
    </dgm:pt>
    <dgm:pt modelId="{41B26BC0-1419-411A-8E24-BFDE627C1D86}">
      <dgm:prSet phldrT="[Text]"/>
      <dgm:spPr/>
      <dgm:t>
        <a:bodyPr/>
        <a:lstStyle/>
        <a:p>
          <a:r>
            <a:rPr lang="en-GB"/>
            <a:t>Step 2</a:t>
          </a:r>
        </a:p>
      </dgm:t>
    </dgm:pt>
    <dgm:pt modelId="{81C74C12-1B3F-4EF5-B8A2-1F645DCEF0A1}" type="parTrans" cxnId="{55B8F92C-A592-428F-AB32-F38E56514036}">
      <dgm:prSet/>
      <dgm:spPr/>
      <dgm:t>
        <a:bodyPr/>
        <a:lstStyle/>
        <a:p>
          <a:endParaRPr lang="en-GB"/>
        </a:p>
      </dgm:t>
    </dgm:pt>
    <dgm:pt modelId="{A2A15426-6926-48B9-A47E-DD8BAC78405C}" type="sibTrans" cxnId="{55B8F92C-A592-428F-AB32-F38E56514036}">
      <dgm:prSet/>
      <dgm:spPr/>
      <dgm:t>
        <a:bodyPr/>
        <a:lstStyle/>
        <a:p>
          <a:endParaRPr lang="en-GB"/>
        </a:p>
      </dgm:t>
    </dgm:pt>
    <dgm:pt modelId="{6CE490A0-FA53-47AA-A8D6-A2E7556C43F4}">
      <dgm:prSet phldrT="[Text]"/>
      <dgm:spPr/>
      <dgm:t>
        <a:bodyPr/>
        <a:lstStyle/>
        <a:p>
          <a:r>
            <a:rPr lang="en-GB"/>
            <a:t>Step 3</a:t>
          </a:r>
        </a:p>
      </dgm:t>
    </dgm:pt>
    <dgm:pt modelId="{F95C059E-F38E-481E-8322-0B8239945BDC}" type="parTrans" cxnId="{16A19896-9D42-4C9B-AAC8-AE77F832BC93}">
      <dgm:prSet/>
      <dgm:spPr/>
      <dgm:t>
        <a:bodyPr/>
        <a:lstStyle/>
        <a:p>
          <a:endParaRPr lang="en-GB"/>
        </a:p>
      </dgm:t>
    </dgm:pt>
    <dgm:pt modelId="{C464AEB2-34EC-4976-A50B-77D13222E02A}" type="sibTrans" cxnId="{16A19896-9D42-4C9B-AAC8-AE77F832BC93}">
      <dgm:prSet/>
      <dgm:spPr/>
      <dgm:t>
        <a:bodyPr/>
        <a:lstStyle/>
        <a:p>
          <a:endParaRPr lang="en-GB"/>
        </a:p>
      </dgm:t>
    </dgm:pt>
    <dgm:pt modelId="{B752718C-9D3B-4094-A9BA-5CC15C789C04}" type="pres">
      <dgm:prSet presAssocID="{51E12B47-5F97-408A-BB9E-2A90E636A254}" presName="Name0" presStyleCnt="0">
        <dgm:presLayoutVars>
          <dgm:dir/>
          <dgm:resizeHandles val="exact"/>
        </dgm:presLayoutVars>
      </dgm:prSet>
      <dgm:spPr/>
    </dgm:pt>
    <dgm:pt modelId="{CA164153-58A9-4142-9B9E-2D45B2C7F1E6}" type="pres">
      <dgm:prSet presAssocID="{CC3D46EB-74B0-4D31-BC3D-CCF746672470}" presName="node" presStyleLbl="node1" presStyleIdx="0" presStyleCnt="3">
        <dgm:presLayoutVars>
          <dgm:bulletEnabled val="1"/>
        </dgm:presLayoutVars>
      </dgm:prSet>
      <dgm:spPr/>
    </dgm:pt>
    <dgm:pt modelId="{70A9A4D1-2131-47BA-AE30-61D430F5CC8E}" type="pres">
      <dgm:prSet presAssocID="{BE7543C6-67FE-407B-9596-5B5A6EE493F9}" presName="sibTrans" presStyleLbl="sibTrans2D1" presStyleIdx="0" presStyleCnt="2"/>
      <dgm:spPr/>
    </dgm:pt>
    <dgm:pt modelId="{5320C6FA-185D-4ACD-80A4-D4A8078AED97}" type="pres">
      <dgm:prSet presAssocID="{BE7543C6-67FE-407B-9596-5B5A6EE493F9}" presName="connectorText" presStyleLbl="sibTrans2D1" presStyleIdx="0" presStyleCnt="2"/>
      <dgm:spPr/>
    </dgm:pt>
    <dgm:pt modelId="{5594231D-4758-4ADF-B4FA-380B0ED176A0}" type="pres">
      <dgm:prSet presAssocID="{41B26BC0-1419-411A-8E24-BFDE627C1D86}" presName="node" presStyleLbl="node1" presStyleIdx="1" presStyleCnt="3">
        <dgm:presLayoutVars>
          <dgm:bulletEnabled val="1"/>
        </dgm:presLayoutVars>
      </dgm:prSet>
      <dgm:spPr/>
    </dgm:pt>
    <dgm:pt modelId="{8B3FBF60-0FDD-44C1-82E1-1CF54FB39029}" type="pres">
      <dgm:prSet presAssocID="{A2A15426-6926-48B9-A47E-DD8BAC78405C}" presName="sibTrans" presStyleLbl="sibTrans2D1" presStyleIdx="1" presStyleCnt="2"/>
      <dgm:spPr/>
    </dgm:pt>
    <dgm:pt modelId="{B00760A6-E186-403D-BFBC-59FE874C49FE}" type="pres">
      <dgm:prSet presAssocID="{A2A15426-6926-48B9-A47E-DD8BAC78405C}" presName="connectorText" presStyleLbl="sibTrans2D1" presStyleIdx="1" presStyleCnt="2"/>
      <dgm:spPr/>
    </dgm:pt>
    <dgm:pt modelId="{E8814404-33B3-46E6-A9F5-567D7568072F}" type="pres">
      <dgm:prSet presAssocID="{6CE490A0-FA53-47AA-A8D6-A2E7556C43F4}" presName="node" presStyleLbl="node1" presStyleIdx="2" presStyleCnt="3">
        <dgm:presLayoutVars>
          <dgm:bulletEnabled val="1"/>
        </dgm:presLayoutVars>
      </dgm:prSet>
      <dgm:spPr/>
    </dgm:pt>
  </dgm:ptLst>
  <dgm:cxnLst>
    <dgm:cxn modelId="{C3A64821-0AB5-4204-A6AB-A7E45DC5698E}" type="presOf" srcId="{6CE490A0-FA53-47AA-A8D6-A2E7556C43F4}" destId="{E8814404-33B3-46E6-A9F5-567D7568072F}" srcOrd="0" destOrd="0" presId="urn:microsoft.com/office/officeart/2005/8/layout/process1"/>
    <dgm:cxn modelId="{11FA5327-9E99-4E82-970F-A511CA60DFAF}" type="presOf" srcId="{A2A15426-6926-48B9-A47E-DD8BAC78405C}" destId="{8B3FBF60-0FDD-44C1-82E1-1CF54FB39029}" srcOrd="0" destOrd="0" presId="urn:microsoft.com/office/officeart/2005/8/layout/process1"/>
    <dgm:cxn modelId="{55B8F92C-A592-428F-AB32-F38E56514036}" srcId="{51E12B47-5F97-408A-BB9E-2A90E636A254}" destId="{41B26BC0-1419-411A-8E24-BFDE627C1D86}" srcOrd="1" destOrd="0" parTransId="{81C74C12-1B3F-4EF5-B8A2-1F645DCEF0A1}" sibTransId="{A2A15426-6926-48B9-A47E-DD8BAC78405C}"/>
    <dgm:cxn modelId="{4A08C172-2491-45E8-8776-686B4CDE0D54}" srcId="{51E12B47-5F97-408A-BB9E-2A90E636A254}" destId="{CC3D46EB-74B0-4D31-BC3D-CCF746672470}" srcOrd="0" destOrd="0" parTransId="{D1A35CDC-FAE9-40A6-B487-67A6E3EAB866}" sibTransId="{BE7543C6-67FE-407B-9596-5B5A6EE493F9}"/>
    <dgm:cxn modelId="{0469B876-E0C6-487D-B4CD-BB35AD71FAA5}" type="presOf" srcId="{51E12B47-5F97-408A-BB9E-2A90E636A254}" destId="{B752718C-9D3B-4094-A9BA-5CC15C789C04}" srcOrd="0" destOrd="0" presId="urn:microsoft.com/office/officeart/2005/8/layout/process1"/>
    <dgm:cxn modelId="{9015A588-D523-45DC-A65C-AC8B31CCB83B}" type="presOf" srcId="{A2A15426-6926-48B9-A47E-DD8BAC78405C}" destId="{B00760A6-E186-403D-BFBC-59FE874C49FE}" srcOrd="1" destOrd="0" presId="urn:microsoft.com/office/officeart/2005/8/layout/process1"/>
    <dgm:cxn modelId="{46D1888C-CB0F-4855-AF59-B22573DCE8DF}" type="presOf" srcId="{CC3D46EB-74B0-4D31-BC3D-CCF746672470}" destId="{CA164153-58A9-4142-9B9E-2D45B2C7F1E6}" srcOrd="0" destOrd="0" presId="urn:microsoft.com/office/officeart/2005/8/layout/process1"/>
    <dgm:cxn modelId="{16A19896-9D42-4C9B-AAC8-AE77F832BC93}" srcId="{51E12B47-5F97-408A-BB9E-2A90E636A254}" destId="{6CE490A0-FA53-47AA-A8D6-A2E7556C43F4}" srcOrd="2" destOrd="0" parTransId="{F95C059E-F38E-481E-8322-0B8239945BDC}" sibTransId="{C464AEB2-34EC-4976-A50B-77D13222E02A}"/>
    <dgm:cxn modelId="{A1B4F697-D7F2-4CBD-8AD7-D132D2E31FE4}" type="presOf" srcId="{BE7543C6-67FE-407B-9596-5B5A6EE493F9}" destId="{5320C6FA-185D-4ACD-80A4-D4A8078AED97}" srcOrd="1" destOrd="0" presId="urn:microsoft.com/office/officeart/2005/8/layout/process1"/>
    <dgm:cxn modelId="{5F2598C2-9B05-439B-A8BE-DA25275F89DE}" type="presOf" srcId="{41B26BC0-1419-411A-8E24-BFDE627C1D86}" destId="{5594231D-4758-4ADF-B4FA-380B0ED176A0}" srcOrd="0" destOrd="0" presId="urn:microsoft.com/office/officeart/2005/8/layout/process1"/>
    <dgm:cxn modelId="{93D7E8DD-A758-4A95-9AF2-6769A0D115B3}" type="presOf" srcId="{BE7543C6-67FE-407B-9596-5B5A6EE493F9}" destId="{70A9A4D1-2131-47BA-AE30-61D430F5CC8E}" srcOrd="0" destOrd="0" presId="urn:microsoft.com/office/officeart/2005/8/layout/process1"/>
    <dgm:cxn modelId="{475B1605-02D3-4940-B064-DDAC94EFA412}" type="presParOf" srcId="{B752718C-9D3B-4094-A9BA-5CC15C789C04}" destId="{CA164153-58A9-4142-9B9E-2D45B2C7F1E6}" srcOrd="0" destOrd="0" presId="urn:microsoft.com/office/officeart/2005/8/layout/process1"/>
    <dgm:cxn modelId="{53BF48F3-B1B1-434D-BD7F-3AB2FA1F1B97}" type="presParOf" srcId="{B752718C-9D3B-4094-A9BA-5CC15C789C04}" destId="{70A9A4D1-2131-47BA-AE30-61D430F5CC8E}" srcOrd="1" destOrd="0" presId="urn:microsoft.com/office/officeart/2005/8/layout/process1"/>
    <dgm:cxn modelId="{23054FD0-8E4D-4488-BFD6-0D5901DC83E2}" type="presParOf" srcId="{70A9A4D1-2131-47BA-AE30-61D430F5CC8E}" destId="{5320C6FA-185D-4ACD-80A4-D4A8078AED97}" srcOrd="0" destOrd="0" presId="urn:microsoft.com/office/officeart/2005/8/layout/process1"/>
    <dgm:cxn modelId="{895C3589-FD57-4D77-917F-068D7DB56516}" type="presParOf" srcId="{B752718C-9D3B-4094-A9BA-5CC15C789C04}" destId="{5594231D-4758-4ADF-B4FA-380B0ED176A0}" srcOrd="2" destOrd="0" presId="urn:microsoft.com/office/officeart/2005/8/layout/process1"/>
    <dgm:cxn modelId="{757B85A9-4207-4574-9486-354AB101CA41}" type="presParOf" srcId="{B752718C-9D3B-4094-A9BA-5CC15C789C04}" destId="{8B3FBF60-0FDD-44C1-82E1-1CF54FB39029}" srcOrd="3" destOrd="0" presId="urn:microsoft.com/office/officeart/2005/8/layout/process1"/>
    <dgm:cxn modelId="{6169121A-8C7F-42C4-B3D8-17E7A748BBA2}" type="presParOf" srcId="{8B3FBF60-0FDD-44C1-82E1-1CF54FB39029}" destId="{B00760A6-E186-403D-BFBC-59FE874C49FE}" srcOrd="0" destOrd="0" presId="urn:microsoft.com/office/officeart/2005/8/layout/process1"/>
    <dgm:cxn modelId="{1F9FD63F-89A6-4893-B4E3-543407B01A10}" type="presParOf" srcId="{B752718C-9D3B-4094-A9BA-5CC15C789C04}" destId="{E8814404-33B3-46E6-A9F5-567D756807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8954F3-FC14-4F07-BBD0-9F87D295FDA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CC46C6B-C086-40CA-A99E-05037D450ECF}">
      <dgm:prSet phldrT="[Text]"/>
      <dgm:spPr/>
      <dgm:t>
        <a:bodyPr/>
        <a:lstStyle/>
        <a:p>
          <a:r>
            <a:rPr lang="en-GB"/>
            <a:t>Drafting</a:t>
          </a:r>
        </a:p>
      </dgm:t>
    </dgm:pt>
    <dgm:pt modelId="{B5DA9DC6-F54B-4CBE-A820-CB6C52AEFB40}" type="parTrans" cxnId="{C0EEAE33-E277-416B-A508-7441A2DC7E60}">
      <dgm:prSet/>
      <dgm:spPr/>
      <dgm:t>
        <a:bodyPr/>
        <a:lstStyle/>
        <a:p>
          <a:endParaRPr lang="en-GB"/>
        </a:p>
      </dgm:t>
    </dgm:pt>
    <dgm:pt modelId="{9B4D7DCE-A2D3-45FC-B3E5-4CC093403B6D}" type="sibTrans" cxnId="{C0EEAE33-E277-416B-A508-7441A2DC7E60}">
      <dgm:prSet/>
      <dgm:spPr/>
      <dgm:t>
        <a:bodyPr/>
        <a:lstStyle/>
        <a:p>
          <a:endParaRPr lang="en-GB"/>
        </a:p>
      </dgm:t>
    </dgm:pt>
    <dgm:pt modelId="{1E6D7C46-A367-4EFE-BDC5-147013A46575}">
      <dgm:prSet phldrT="[Text]"/>
      <dgm:spPr/>
      <dgm:t>
        <a:bodyPr/>
        <a:lstStyle/>
        <a:p>
          <a:r>
            <a:rPr lang="en-GB"/>
            <a:t>Revising</a:t>
          </a:r>
        </a:p>
      </dgm:t>
    </dgm:pt>
    <dgm:pt modelId="{7847C486-D316-48A3-9D2A-6EDFF9FA3D22}" type="parTrans" cxnId="{74F6A726-79D3-4568-80BC-F4C7A866A899}">
      <dgm:prSet/>
      <dgm:spPr/>
      <dgm:t>
        <a:bodyPr/>
        <a:lstStyle/>
        <a:p>
          <a:endParaRPr lang="en-GB"/>
        </a:p>
      </dgm:t>
    </dgm:pt>
    <dgm:pt modelId="{008EFA4C-CC72-4E3C-BC5B-08376CF81D7F}" type="sibTrans" cxnId="{74F6A726-79D3-4568-80BC-F4C7A866A899}">
      <dgm:prSet/>
      <dgm:spPr/>
      <dgm:t>
        <a:bodyPr/>
        <a:lstStyle/>
        <a:p>
          <a:endParaRPr lang="en-GB"/>
        </a:p>
      </dgm:t>
    </dgm:pt>
    <dgm:pt modelId="{D895F41B-A7E7-4E53-9E92-20BA594991DA}">
      <dgm:prSet phldrT="[Text]"/>
      <dgm:spPr/>
      <dgm:t>
        <a:bodyPr/>
        <a:lstStyle/>
        <a:p>
          <a:r>
            <a:rPr lang="en-GB"/>
            <a:t>Editing</a:t>
          </a:r>
        </a:p>
      </dgm:t>
    </dgm:pt>
    <dgm:pt modelId="{ABCA2882-1016-4BEE-91DB-6011605B0F23}" type="parTrans" cxnId="{B0808C2F-915E-442D-A9FE-8714784F9907}">
      <dgm:prSet/>
      <dgm:spPr/>
      <dgm:t>
        <a:bodyPr/>
        <a:lstStyle/>
        <a:p>
          <a:endParaRPr lang="en-GB"/>
        </a:p>
      </dgm:t>
    </dgm:pt>
    <dgm:pt modelId="{F4FDC920-05FD-466D-B9CE-5AECB1737D1C}" type="sibTrans" cxnId="{B0808C2F-915E-442D-A9FE-8714784F9907}">
      <dgm:prSet/>
      <dgm:spPr/>
      <dgm:t>
        <a:bodyPr/>
        <a:lstStyle/>
        <a:p>
          <a:endParaRPr lang="en-GB"/>
        </a:p>
      </dgm:t>
    </dgm:pt>
    <dgm:pt modelId="{5759BA80-D7F1-4131-9C37-137E7DE175BE}">
      <dgm:prSet phldrT="[Text]"/>
      <dgm:spPr/>
      <dgm:t>
        <a:bodyPr/>
        <a:lstStyle/>
        <a:p>
          <a:r>
            <a:rPr lang="en-GB"/>
            <a:t>Publishing</a:t>
          </a:r>
        </a:p>
      </dgm:t>
    </dgm:pt>
    <dgm:pt modelId="{BFF16753-1E3E-4746-BC68-F9D5C537CF47}" type="parTrans" cxnId="{684651D3-BD1D-4485-B789-FE4F0F27290B}">
      <dgm:prSet/>
      <dgm:spPr/>
      <dgm:t>
        <a:bodyPr/>
        <a:lstStyle/>
        <a:p>
          <a:endParaRPr lang="en-GB"/>
        </a:p>
      </dgm:t>
    </dgm:pt>
    <dgm:pt modelId="{96902860-1288-4473-870E-29D0A745C6B2}" type="sibTrans" cxnId="{684651D3-BD1D-4485-B789-FE4F0F27290B}">
      <dgm:prSet/>
      <dgm:spPr/>
      <dgm:t>
        <a:bodyPr/>
        <a:lstStyle/>
        <a:p>
          <a:endParaRPr lang="en-GB"/>
        </a:p>
      </dgm:t>
    </dgm:pt>
    <dgm:pt modelId="{4976A0A3-E85D-460B-A308-0A2CBDF97A06}">
      <dgm:prSet phldrT="[Text]"/>
      <dgm:spPr/>
      <dgm:t>
        <a:bodyPr/>
        <a:lstStyle/>
        <a:p>
          <a:r>
            <a:rPr lang="en-GB"/>
            <a:t>Prewriting</a:t>
          </a:r>
        </a:p>
      </dgm:t>
    </dgm:pt>
    <dgm:pt modelId="{C627142F-FF54-495D-912F-93A18BA4534D}" type="parTrans" cxnId="{1B64AD86-4A44-4B46-821F-894AD875FEF0}">
      <dgm:prSet/>
      <dgm:spPr/>
      <dgm:t>
        <a:bodyPr/>
        <a:lstStyle/>
        <a:p>
          <a:endParaRPr lang="en-GB"/>
        </a:p>
      </dgm:t>
    </dgm:pt>
    <dgm:pt modelId="{6F8FE025-CBC5-4827-BB1B-6A02A78ADF67}" type="sibTrans" cxnId="{1B64AD86-4A44-4B46-821F-894AD875FEF0}">
      <dgm:prSet/>
      <dgm:spPr/>
      <dgm:t>
        <a:bodyPr/>
        <a:lstStyle/>
        <a:p>
          <a:endParaRPr lang="en-GB"/>
        </a:p>
      </dgm:t>
    </dgm:pt>
    <dgm:pt modelId="{3CB5B0AA-025A-4731-AD4D-5444F52DEB77}" type="pres">
      <dgm:prSet presAssocID="{CD8954F3-FC14-4F07-BBD0-9F87D295FDAF}" presName="cycle" presStyleCnt="0">
        <dgm:presLayoutVars>
          <dgm:dir/>
          <dgm:resizeHandles val="exact"/>
        </dgm:presLayoutVars>
      </dgm:prSet>
      <dgm:spPr/>
    </dgm:pt>
    <dgm:pt modelId="{E087A452-0C87-4E90-A6D0-D94535465242}" type="pres">
      <dgm:prSet presAssocID="{BCC46C6B-C086-40CA-A99E-05037D450ECF}" presName="dummy" presStyleCnt="0"/>
      <dgm:spPr/>
    </dgm:pt>
    <dgm:pt modelId="{C5BB0895-F59A-47AE-A925-0DCC110CDAD4}" type="pres">
      <dgm:prSet presAssocID="{BCC46C6B-C086-40CA-A99E-05037D450ECF}" presName="node" presStyleLbl="revTx" presStyleIdx="0" presStyleCnt="5">
        <dgm:presLayoutVars>
          <dgm:bulletEnabled val="1"/>
        </dgm:presLayoutVars>
      </dgm:prSet>
      <dgm:spPr/>
    </dgm:pt>
    <dgm:pt modelId="{8C0096ED-D4F1-498D-A88F-BF8B8C59A481}" type="pres">
      <dgm:prSet presAssocID="{9B4D7DCE-A2D3-45FC-B3E5-4CC093403B6D}" presName="sibTrans" presStyleLbl="node1" presStyleIdx="0" presStyleCnt="5"/>
      <dgm:spPr/>
    </dgm:pt>
    <dgm:pt modelId="{5D6031F8-E344-4172-86AD-1383399B75FA}" type="pres">
      <dgm:prSet presAssocID="{1E6D7C46-A367-4EFE-BDC5-147013A46575}" presName="dummy" presStyleCnt="0"/>
      <dgm:spPr/>
    </dgm:pt>
    <dgm:pt modelId="{7F3C6CA8-3CC9-4A09-9B9E-870BE127380F}" type="pres">
      <dgm:prSet presAssocID="{1E6D7C46-A367-4EFE-BDC5-147013A46575}" presName="node" presStyleLbl="revTx" presStyleIdx="1" presStyleCnt="5">
        <dgm:presLayoutVars>
          <dgm:bulletEnabled val="1"/>
        </dgm:presLayoutVars>
      </dgm:prSet>
      <dgm:spPr/>
    </dgm:pt>
    <dgm:pt modelId="{594F2DFB-03A8-41A4-9E1F-BA4D5CDF43F3}" type="pres">
      <dgm:prSet presAssocID="{008EFA4C-CC72-4E3C-BC5B-08376CF81D7F}" presName="sibTrans" presStyleLbl="node1" presStyleIdx="1" presStyleCnt="5"/>
      <dgm:spPr/>
    </dgm:pt>
    <dgm:pt modelId="{219D8CA7-AD99-418B-8989-9F7495F8D257}" type="pres">
      <dgm:prSet presAssocID="{D895F41B-A7E7-4E53-9E92-20BA594991DA}" presName="dummy" presStyleCnt="0"/>
      <dgm:spPr/>
    </dgm:pt>
    <dgm:pt modelId="{1072D72B-245E-4B89-8759-DEEC0B82B89C}" type="pres">
      <dgm:prSet presAssocID="{D895F41B-A7E7-4E53-9E92-20BA594991DA}" presName="node" presStyleLbl="revTx" presStyleIdx="2" presStyleCnt="5">
        <dgm:presLayoutVars>
          <dgm:bulletEnabled val="1"/>
        </dgm:presLayoutVars>
      </dgm:prSet>
      <dgm:spPr/>
    </dgm:pt>
    <dgm:pt modelId="{92EFD292-5D3D-4522-BA43-D58B5E327CAF}" type="pres">
      <dgm:prSet presAssocID="{F4FDC920-05FD-466D-B9CE-5AECB1737D1C}" presName="sibTrans" presStyleLbl="node1" presStyleIdx="2" presStyleCnt="5"/>
      <dgm:spPr/>
    </dgm:pt>
    <dgm:pt modelId="{6D38074E-2EA4-4A6A-A158-383F1CF09F4A}" type="pres">
      <dgm:prSet presAssocID="{5759BA80-D7F1-4131-9C37-137E7DE175BE}" presName="dummy" presStyleCnt="0"/>
      <dgm:spPr/>
    </dgm:pt>
    <dgm:pt modelId="{5928E132-06AF-441D-8D2C-8DB8A49AC91E}" type="pres">
      <dgm:prSet presAssocID="{5759BA80-D7F1-4131-9C37-137E7DE175BE}" presName="node" presStyleLbl="revTx" presStyleIdx="3" presStyleCnt="5">
        <dgm:presLayoutVars>
          <dgm:bulletEnabled val="1"/>
        </dgm:presLayoutVars>
      </dgm:prSet>
      <dgm:spPr/>
    </dgm:pt>
    <dgm:pt modelId="{02B57761-477E-4068-AF41-A22699F9FB35}" type="pres">
      <dgm:prSet presAssocID="{96902860-1288-4473-870E-29D0A745C6B2}" presName="sibTrans" presStyleLbl="node1" presStyleIdx="3" presStyleCnt="5"/>
      <dgm:spPr/>
    </dgm:pt>
    <dgm:pt modelId="{9E23AC3F-4517-462F-9912-66DF1E936F84}" type="pres">
      <dgm:prSet presAssocID="{4976A0A3-E85D-460B-A308-0A2CBDF97A06}" presName="dummy" presStyleCnt="0"/>
      <dgm:spPr/>
    </dgm:pt>
    <dgm:pt modelId="{D2AAE8DE-F1E4-4D08-8A49-7CB2839A6D24}" type="pres">
      <dgm:prSet presAssocID="{4976A0A3-E85D-460B-A308-0A2CBDF97A06}" presName="node" presStyleLbl="revTx" presStyleIdx="4" presStyleCnt="5">
        <dgm:presLayoutVars>
          <dgm:bulletEnabled val="1"/>
        </dgm:presLayoutVars>
      </dgm:prSet>
      <dgm:spPr/>
    </dgm:pt>
    <dgm:pt modelId="{729ABE17-64AF-49F6-9D8D-08B00238D0AA}" type="pres">
      <dgm:prSet presAssocID="{6F8FE025-CBC5-4827-BB1B-6A02A78ADF67}" presName="sibTrans" presStyleLbl="node1" presStyleIdx="4" presStyleCnt="5"/>
      <dgm:spPr/>
    </dgm:pt>
  </dgm:ptLst>
  <dgm:cxnLst>
    <dgm:cxn modelId="{7D2F1304-78E9-4216-96E5-5DF4AB5DDC74}" type="presOf" srcId="{6F8FE025-CBC5-4827-BB1B-6A02A78ADF67}" destId="{729ABE17-64AF-49F6-9D8D-08B00238D0AA}" srcOrd="0" destOrd="0" presId="urn:microsoft.com/office/officeart/2005/8/layout/cycle1"/>
    <dgm:cxn modelId="{CD787C04-4ECC-414B-AA24-11CB71C441CB}" type="presOf" srcId="{1E6D7C46-A367-4EFE-BDC5-147013A46575}" destId="{7F3C6CA8-3CC9-4A09-9B9E-870BE127380F}" srcOrd="0" destOrd="0" presId="urn:microsoft.com/office/officeart/2005/8/layout/cycle1"/>
    <dgm:cxn modelId="{74F6A726-79D3-4568-80BC-F4C7A866A899}" srcId="{CD8954F3-FC14-4F07-BBD0-9F87D295FDAF}" destId="{1E6D7C46-A367-4EFE-BDC5-147013A46575}" srcOrd="1" destOrd="0" parTransId="{7847C486-D316-48A3-9D2A-6EDFF9FA3D22}" sibTransId="{008EFA4C-CC72-4E3C-BC5B-08376CF81D7F}"/>
    <dgm:cxn modelId="{48230F28-0729-4B09-8CB8-EC72C745C7CA}" type="presOf" srcId="{9B4D7DCE-A2D3-45FC-B3E5-4CC093403B6D}" destId="{8C0096ED-D4F1-498D-A88F-BF8B8C59A481}" srcOrd="0" destOrd="0" presId="urn:microsoft.com/office/officeart/2005/8/layout/cycle1"/>
    <dgm:cxn modelId="{B0808C2F-915E-442D-A9FE-8714784F9907}" srcId="{CD8954F3-FC14-4F07-BBD0-9F87D295FDAF}" destId="{D895F41B-A7E7-4E53-9E92-20BA594991DA}" srcOrd="2" destOrd="0" parTransId="{ABCA2882-1016-4BEE-91DB-6011605B0F23}" sibTransId="{F4FDC920-05FD-466D-B9CE-5AECB1737D1C}"/>
    <dgm:cxn modelId="{C0EEAE33-E277-416B-A508-7441A2DC7E60}" srcId="{CD8954F3-FC14-4F07-BBD0-9F87D295FDAF}" destId="{BCC46C6B-C086-40CA-A99E-05037D450ECF}" srcOrd="0" destOrd="0" parTransId="{B5DA9DC6-F54B-4CBE-A820-CB6C52AEFB40}" sibTransId="{9B4D7DCE-A2D3-45FC-B3E5-4CC093403B6D}"/>
    <dgm:cxn modelId="{E3EBBB70-AF06-4D1F-A734-6C8C8DB6B991}" type="presOf" srcId="{008EFA4C-CC72-4E3C-BC5B-08376CF81D7F}" destId="{594F2DFB-03A8-41A4-9E1F-BA4D5CDF43F3}" srcOrd="0" destOrd="0" presId="urn:microsoft.com/office/officeart/2005/8/layout/cycle1"/>
    <dgm:cxn modelId="{413BE185-AC52-4A06-9446-90D9CC710986}" type="presOf" srcId="{BCC46C6B-C086-40CA-A99E-05037D450ECF}" destId="{C5BB0895-F59A-47AE-A925-0DCC110CDAD4}" srcOrd="0" destOrd="0" presId="urn:microsoft.com/office/officeart/2005/8/layout/cycle1"/>
    <dgm:cxn modelId="{1B64AD86-4A44-4B46-821F-894AD875FEF0}" srcId="{CD8954F3-FC14-4F07-BBD0-9F87D295FDAF}" destId="{4976A0A3-E85D-460B-A308-0A2CBDF97A06}" srcOrd="4" destOrd="0" parTransId="{C627142F-FF54-495D-912F-93A18BA4534D}" sibTransId="{6F8FE025-CBC5-4827-BB1B-6A02A78ADF67}"/>
    <dgm:cxn modelId="{179CF888-3F49-4A82-A160-A901EE62C8D5}" type="presOf" srcId="{CD8954F3-FC14-4F07-BBD0-9F87D295FDAF}" destId="{3CB5B0AA-025A-4731-AD4D-5444F52DEB77}" srcOrd="0" destOrd="0" presId="urn:microsoft.com/office/officeart/2005/8/layout/cycle1"/>
    <dgm:cxn modelId="{87273BCA-E7F7-47B9-BC08-2EE6CF72AF67}" type="presOf" srcId="{4976A0A3-E85D-460B-A308-0A2CBDF97A06}" destId="{D2AAE8DE-F1E4-4D08-8A49-7CB2839A6D24}" srcOrd="0" destOrd="0" presId="urn:microsoft.com/office/officeart/2005/8/layout/cycle1"/>
    <dgm:cxn modelId="{684651D3-BD1D-4485-B789-FE4F0F27290B}" srcId="{CD8954F3-FC14-4F07-BBD0-9F87D295FDAF}" destId="{5759BA80-D7F1-4131-9C37-137E7DE175BE}" srcOrd="3" destOrd="0" parTransId="{BFF16753-1E3E-4746-BC68-F9D5C537CF47}" sibTransId="{96902860-1288-4473-870E-29D0A745C6B2}"/>
    <dgm:cxn modelId="{DB8589D3-8F36-45E0-8C3E-7D49083D53BB}" type="presOf" srcId="{96902860-1288-4473-870E-29D0A745C6B2}" destId="{02B57761-477E-4068-AF41-A22699F9FB35}" srcOrd="0" destOrd="0" presId="urn:microsoft.com/office/officeart/2005/8/layout/cycle1"/>
    <dgm:cxn modelId="{E94308D9-E0F3-40E1-BE78-EF662D43366F}" type="presOf" srcId="{D895F41B-A7E7-4E53-9E92-20BA594991DA}" destId="{1072D72B-245E-4B89-8759-DEEC0B82B89C}" srcOrd="0" destOrd="0" presId="urn:microsoft.com/office/officeart/2005/8/layout/cycle1"/>
    <dgm:cxn modelId="{848FA8DD-845B-4E4F-93CF-ED2C7C588F03}" type="presOf" srcId="{5759BA80-D7F1-4131-9C37-137E7DE175BE}" destId="{5928E132-06AF-441D-8D2C-8DB8A49AC91E}" srcOrd="0" destOrd="0" presId="urn:microsoft.com/office/officeart/2005/8/layout/cycle1"/>
    <dgm:cxn modelId="{51231BED-6D58-423D-AF0B-3B38DF802A4F}" type="presOf" srcId="{F4FDC920-05FD-466D-B9CE-5AECB1737D1C}" destId="{92EFD292-5D3D-4522-BA43-D58B5E327CAF}" srcOrd="0" destOrd="0" presId="urn:microsoft.com/office/officeart/2005/8/layout/cycle1"/>
    <dgm:cxn modelId="{1B2AE3A7-714D-4BA6-B59E-24103379613B}" type="presParOf" srcId="{3CB5B0AA-025A-4731-AD4D-5444F52DEB77}" destId="{E087A452-0C87-4E90-A6D0-D94535465242}" srcOrd="0" destOrd="0" presId="urn:microsoft.com/office/officeart/2005/8/layout/cycle1"/>
    <dgm:cxn modelId="{E5EF84E6-4E2E-49C5-8CBC-B59068C01569}" type="presParOf" srcId="{3CB5B0AA-025A-4731-AD4D-5444F52DEB77}" destId="{C5BB0895-F59A-47AE-A925-0DCC110CDAD4}" srcOrd="1" destOrd="0" presId="urn:microsoft.com/office/officeart/2005/8/layout/cycle1"/>
    <dgm:cxn modelId="{FE71819B-6379-4762-A25E-20CE81896315}" type="presParOf" srcId="{3CB5B0AA-025A-4731-AD4D-5444F52DEB77}" destId="{8C0096ED-D4F1-498D-A88F-BF8B8C59A481}" srcOrd="2" destOrd="0" presId="urn:microsoft.com/office/officeart/2005/8/layout/cycle1"/>
    <dgm:cxn modelId="{0075EECD-06DD-4E45-8E97-2BBF5F719F39}" type="presParOf" srcId="{3CB5B0AA-025A-4731-AD4D-5444F52DEB77}" destId="{5D6031F8-E344-4172-86AD-1383399B75FA}" srcOrd="3" destOrd="0" presId="urn:microsoft.com/office/officeart/2005/8/layout/cycle1"/>
    <dgm:cxn modelId="{DC466AFA-4351-489E-BC48-E32BF0D87044}" type="presParOf" srcId="{3CB5B0AA-025A-4731-AD4D-5444F52DEB77}" destId="{7F3C6CA8-3CC9-4A09-9B9E-870BE127380F}" srcOrd="4" destOrd="0" presId="urn:microsoft.com/office/officeart/2005/8/layout/cycle1"/>
    <dgm:cxn modelId="{C7A20E0D-66ED-4BA4-90AB-DFC523DA8471}" type="presParOf" srcId="{3CB5B0AA-025A-4731-AD4D-5444F52DEB77}" destId="{594F2DFB-03A8-41A4-9E1F-BA4D5CDF43F3}" srcOrd="5" destOrd="0" presId="urn:microsoft.com/office/officeart/2005/8/layout/cycle1"/>
    <dgm:cxn modelId="{CE45FB38-2382-4670-BA5F-FBD1C08CFC09}" type="presParOf" srcId="{3CB5B0AA-025A-4731-AD4D-5444F52DEB77}" destId="{219D8CA7-AD99-418B-8989-9F7495F8D257}" srcOrd="6" destOrd="0" presId="urn:microsoft.com/office/officeart/2005/8/layout/cycle1"/>
    <dgm:cxn modelId="{E7C5BEB9-13DD-468D-8D62-96000306E814}" type="presParOf" srcId="{3CB5B0AA-025A-4731-AD4D-5444F52DEB77}" destId="{1072D72B-245E-4B89-8759-DEEC0B82B89C}" srcOrd="7" destOrd="0" presId="urn:microsoft.com/office/officeart/2005/8/layout/cycle1"/>
    <dgm:cxn modelId="{91C08FFC-A36D-4833-B98F-E2C4C65ABD62}" type="presParOf" srcId="{3CB5B0AA-025A-4731-AD4D-5444F52DEB77}" destId="{92EFD292-5D3D-4522-BA43-D58B5E327CAF}" srcOrd="8" destOrd="0" presId="urn:microsoft.com/office/officeart/2005/8/layout/cycle1"/>
    <dgm:cxn modelId="{01F8846C-C0D4-468B-BC7F-A0353F23E660}" type="presParOf" srcId="{3CB5B0AA-025A-4731-AD4D-5444F52DEB77}" destId="{6D38074E-2EA4-4A6A-A158-383F1CF09F4A}" srcOrd="9" destOrd="0" presId="urn:microsoft.com/office/officeart/2005/8/layout/cycle1"/>
    <dgm:cxn modelId="{868F7CD8-BE23-4087-8FC7-6B933DA4CB8C}" type="presParOf" srcId="{3CB5B0AA-025A-4731-AD4D-5444F52DEB77}" destId="{5928E132-06AF-441D-8D2C-8DB8A49AC91E}" srcOrd="10" destOrd="0" presId="urn:microsoft.com/office/officeart/2005/8/layout/cycle1"/>
    <dgm:cxn modelId="{74BFE79A-BB2A-4B3E-972A-D6617B5BD8DC}" type="presParOf" srcId="{3CB5B0AA-025A-4731-AD4D-5444F52DEB77}" destId="{02B57761-477E-4068-AF41-A22699F9FB35}" srcOrd="11" destOrd="0" presId="urn:microsoft.com/office/officeart/2005/8/layout/cycle1"/>
    <dgm:cxn modelId="{94846195-7EDB-4162-9C90-FA4A85DAA17F}" type="presParOf" srcId="{3CB5B0AA-025A-4731-AD4D-5444F52DEB77}" destId="{9E23AC3F-4517-462F-9912-66DF1E936F84}" srcOrd="12" destOrd="0" presId="urn:microsoft.com/office/officeart/2005/8/layout/cycle1"/>
    <dgm:cxn modelId="{67647D4A-2882-4D0C-B468-51724463E1C2}" type="presParOf" srcId="{3CB5B0AA-025A-4731-AD4D-5444F52DEB77}" destId="{D2AAE8DE-F1E4-4D08-8A49-7CB2839A6D24}" srcOrd="13" destOrd="0" presId="urn:microsoft.com/office/officeart/2005/8/layout/cycle1"/>
    <dgm:cxn modelId="{22240875-FBDF-4DA6-8A3D-EDB50CC1D844}" type="presParOf" srcId="{3CB5B0AA-025A-4731-AD4D-5444F52DEB77}" destId="{729ABE17-64AF-49F6-9D8D-08B00238D0A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E12B47-5F97-408A-BB9E-2A90E636A254}" type="doc">
      <dgm:prSet loTypeId="urn:microsoft.com/office/officeart/2005/8/layout/process1" loCatId="process" qsTypeId="urn:microsoft.com/office/officeart/2005/8/quickstyle/simple1" qsCatId="simple" csTypeId="urn:microsoft.com/office/officeart/2005/8/colors/accent1_2" csCatId="accent1" phldr="1"/>
      <dgm:spPr/>
    </dgm:pt>
    <dgm:pt modelId="{CC3D46EB-74B0-4D31-BC3D-CCF746672470}">
      <dgm:prSet phldrT="[Text]"/>
      <dgm:spPr/>
      <dgm:t>
        <a:bodyPr/>
        <a:lstStyle/>
        <a:p>
          <a:r>
            <a:rPr lang="en-GB"/>
            <a:t>Locates vine</a:t>
          </a:r>
        </a:p>
      </dgm:t>
    </dgm:pt>
    <dgm:pt modelId="{D1A35CDC-FAE9-40A6-B487-67A6E3EAB866}" type="parTrans" cxnId="{4A08C172-2491-45E8-8776-686B4CDE0D54}">
      <dgm:prSet/>
      <dgm:spPr/>
      <dgm:t>
        <a:bodyPr/>
        <a:lstStyle/>
        <a:p>
          <a:endParaRPr lang="en-GB"/>
        </a:p>
      </dgm:t>
    </dgm:pt>
    <dgm:pt modelId="{BE7543C6-67FE-407B-9596-5B5A6EE493F9}" type="sibTrans" cxnId="{4A08C172-2491-45E8-8776-686B4CDE0D54}">
      <dgm:prSet/>
      <dgm:spPr/>
      <dgm:t>
        <a:bodyPr/>
        <a:lstStyle/>
        <a:p>
          <a:endParaRPr lang="en-GB"/>
        </a:p>
      </dgm:t>
    </dgm:pt>
    <dgm:pt modelId="{41B26BC0-1419-411A-8E24-BFDE627C1D86}">
      <dgm:prSet phldrT="[Text]"/>
      <dgm:spPr/>
      <dgm:t>
        <a:bodyPr/>
        <a:lstStyle/>
        <a:p>
          <a:r>
            <a:rPr lang="en-GB"/>
            <a:t>Stand still in front of the flower</a:t>
          </a:r>
        </a:p>
      </dgm:t>
    </dgm:pt>
    <dgm:pt modelId="{81C74C12-1B3F-4EF5-B8A2-1F645DCEF0A1}" type="parTrans" cxnId="{55B8F92C-A592-428F-AB32-F38E56514036}">
      <dgm:prSet/>
      <dgm:spPr/>
      <dgm:t>
        <a:bodyPr/>
        <a:lstStyle/>
        <a:p>
          <a:endParaRPr lang="en-GB"/>
        </a:p>
      </dgm:t>
    </dgm:pt>
    <dgm:pt modelId="{A2A15426-6926-48B9-A47E-DD8BAC78405C}" type="sibTrans" cxnId="{55B8F92C-A592-428F-AB32-F38E56514036}">
      <dgm:prSet/>
      <dgm:spPr/>
      <dgm:t>
        <a:bodyPr/>
        <a:lstStyle/>
        <a:p>
          <a:endParaRPr lang="en-GB"/>
        </a:p>
      </dgm:t>
    </dgm:pt>
    <dgm:pt modelId="{6CE490A0-FA53-47AA-A8D6-A2E7556C43F4}">
      <dgm:prSet phldrT="[Text]"/>
      <dgm:spPr/>
      <dgm:t>
        <a:bodyPr/>
        <a:lstStyle/>
        <a:p>
          <a:r>
            <a:rPr lang="en-GB"/>
            <a:t>Places its bill in the blossom</a:t>
          </a:r>
        </a:p>
      </dgm:t>
    </dgm:pt>
    <dgm:pt modelId="{F95C059E-F38E-481E-8322-0B8239945BDC}" type="parTrans" cxnId="{16A19896-9D42-4C9B-AAC8-AE77F832BC93}">
      <dgm:prSet/>
      <dgm:spPr/>
      <dgm:t>
        <a:bodyPr/>
        <a:lstStyle/>
        <a:p>
          <a:endParaRPr lang="en-GB"/>
        </a:p>
      </dgm:t>
    </dgm:pt>
    <dgm:pt modelId="{C464AEB2-34EC-4976-A50B-77D13222E02A}" type="sibTrans" cxnId="{16A19896-9D42-4C9B-AAC8-AE77F832BC93}">
      <dgm:prSet/>
      <dgm:spPr/>
      <dgm:t>
        <a:bodyPr/>
        <a:lstStyle/>
        <a:p>
          <a:endParaRPr lang="en-GB"/>
        </a:p>
      </dgm:t>
    </dgm:pt>
    <dgm:pt modelId="{4460D1EA-75FD-48A4-AB7D-85D258AB583C}">
      <dgm:prSet/>
      <dgm:spPr/>
      <dgm:t>
        <a:bodyPr/>
        <a:lstStyle/>
        <a:p>
          <a:r>
            <a:rPr lang="en-GB"/>
            <a:t>Drinks nectar</a:t>
          </a:r>
        </a:p>
      </dgm:t>
    </dgm:pt>
    <dgm:pt modelId="{B5DF5FC1-3D10-477D-8933-EA0BC206E4CA}" type="parTrans" cxnId="{BBE9FD3E-57CA-4814-AB5A-DF241153BD9A}">
      <dgm:prSet/>
      <dgm:spPr/>
      <dgm:t>
        <a:bodyPr/>
        <a:lstStyle/>
        <a:p>
          <a:endParaRPr lang="en-GB"/>
        </a:p>
      </dgm:t>
    </dgm:pt>
    <dgm:pt modelId="{CEFB58E8-DCFF-44A8-9ED1-30E6BD1E67F2}" type="sibTrans" cxnId="{BBE9FD3E-57CA-4814-AB5A-DF241153BD9A}">
      <dgm:prSet/>
      <dgm:spPr/>
      <dgm:t>
        <a:bodyPr/>
        <a:lstStyle/>
        <a:p>
          <a:endParaRPr lang="en-GB"/>
        </a:p>
      </dgm:t>
    </dgm:pt>
    <dgm:pt modelId="{621E3C8D-D734-44DC-A3A5-A27504B5C11B}">
      <dgm:prSet/>
      <dgm:spPr/>
      <dgm:t>
        <a:bodyPr/>
        <a:lstStyle/>
        <a:p>
          <a:r>
            <a:rPr lang="en-GB"/>
            <a:t>Extracts bill  by flying backwards</a:t>
          </a:r>
        </a:p>
      </dgm:t>
    </dgm:pt>
    <dgm:pt modelId="{16B66B72-B0E3-4A51-A534-151CC33892E3}" type="parTrans" cxnId="{8D00BE65-1A8E-450C-8AD2-A1636211DFEC}">
      <dgm:prSet/>
      <dgm:spPr/>
      <dgm:t>
        <a:bodyPr/>
        <a:lstStyle/>
        <a:p>
          <a:endParaRPr lang="en-GB"/>
        </a:p>
      </dgm:t>
    </dgm:pt>
    <dgm:pt modelId="{127E89E7-94C5-413C-8C7B-3B9B0AEC353E}" type="sibTrans" cxnId="{8D00BE65-1A8E-450C-8AD2-A1636211DFEC}">
      <dgm:prSet/>
      <dgm:spPr/>
      <dgm:t>
        <a:bodyPr/>
        <a:lstStyle/>
        <a:p>
          <a:endParaRPr lang="en-GB"/>
        </a:p>
      </dgm:t>
    </dgm:pt>
    <dgm:pt modelId="{B752718C-9D3B-4094-A9BA-5CC15C789C04}" type="pres">
      <dgm:prSet presAssocID="{51E12B47-5F97-408A-BB9E-2A90E636A254}" presName="Name0" presStyleCnt="0">
        <dgm:presLayoutVars>
          <dgm:dir/>
          <dgm:resizeHandles val="exact"/>
        </dgm:presLayoutVars>
      </dgm:prSet>
      <dgm:spPr/>
    </dgm:pt>
    <dgm:pt modelId="{CA164153-58A9-4142-9B9E-2D45B2C7F1E6}" type="pres">
      <dgm:prSet presAssocID="{CC3D46EB-74B0-4D31-BC3D-CCF746672470}" presName="node" presStyleLbl="node1" presStyleIdx="0" presStyleCnt="5">
        <dgm:presLayoutVars>
          <dgm:bulletEnabled val="1"/>
        </dgm:presLayoutVars>
      </dgm:prSet>
      <dgm:spPr/>
    </dgm:pt>
    <dgm:pt modelId="{70A9A4D1-2131-47BA-AE30-61D430F5CC8E}" type="pres">
      <dgm:prSet presAssocID="{BE7543C6-67FE-407B-9596-5B5A6EE493F9}" presName="sibTrans" presStyleLbl="sibTrans2D1" presStyleIdx="0" presStyleCnt="4"/>
      <dgm:spPr/>
    </dgm:pt>
    <dgm:pt modelId="{5320C6FA-185D-4ACD-80A4-D4A8078AED97}" type="pres">
      <dgm:prSet presAssocID="{BE7543C6-67FE-407B-9596-5B5A6EE493F9}" presName="connectorText" presStyleLbl="sibTrans2D1" presStyleIdx="0" presStyleCnt="4"/>
      <dgm:spPr/>
    </dgm:pt>
    <dgm:pt modelId="{5594231D-4758-4ADF-B4FA-380B0ED176A0}" type="pres">
      <dgm:prSet presAssocID="{41B26BC0-1419-411A-8E24-BFDE627C1D86}" presName="node" presStyleLbl="node1" presStyleIdx="1" presStyleCnt="5">
        <dgm:presLayoutVars>
          <dgm:bulletEnabled val="1"/>
        </dgm:presLayoutVars>
      </dgm:prSet>
      <dgm:spPr/>
    </dgm:pt>
    <dgm:pt modelId="{8B3FBF60-0FDD-44C1-82E1-1CF54FB39029}" type="pres">
      <dgm:prSet presAssocID="{A2A15426-6926-48B9-A47E-DD8BAC78405C}" presName="sibTrans" presStyleLbl="sibTrans2D1" presStyleIdx="1" presStyleCnt="4"/>
      <dgm:spPr/>
    </dgm:pt>
    <dgm:pt modelId="{B00760A6-E186-403D-BFBC-59FE874C49FE}" type="pres">
      <dgm:prSet presAssocID="{A2A15426-6926-48B9-A47E-DD8BAC78405C}" presName="connectorText" presStyleLbl="sibTrans2D1" presStyleIdx="1" presStyleCnt="4"/>
      <dgm:spPr/>
    </dgm:pt>
    <dgm:pt modelId="{E8814404-33B3-46E6-A9F5-567D7568072F}" type="pres">
      <dgm:prSet presAssocID="{6CE490A0-FA53-47AA-A8D6-A2E7556C43F4}" presName="node" presStyleLbl="node1" presStyleIdx="2" presStyleCnt="5">
        <dgm:presLayoutVars>
          <dgm:bulletEnabled val="1"/>
        </dgm:presLayoutVars>
      </dgm:prSet>
      <dgm:spPr/>
    </dgm:pt>
    <dgm:pt modelId="{B330101E-350A-4069-8CFC-023736119716}" type="pres">
      <dgm:prSet presAssocID="{C464AEB2-34EC-4976-A50B-77D13222E02A}" presName="sibTrans" presStyleLbl="sibTrans2D1" presStyleIdx="2" presStyleCnt="4"/>
      <dgm:spPr/>
    </dgm:pt>
    <dgm:pt modelId="{B30D6ACA-6753-4243-A64A-7335A08776E1}" type="pres">
      <dgm:prSet presAssocID="{C464AEB2-34EC-4976-A50B-77D13222E02A}" presName="connectorText" presStyleLbl="sibTrans2D1" presStyleIdx="2" presStyleCnt="4"/>
      <dgm:spPr/>
    </dgm:pt>
    <dgm:pt modelId="{EBF8415D-C12F-4FBE-8931-C5214086430C}" type="pres">
      <dgm:prSet presAssocID="{4460D1EA-75FD-48A4-AB7D-85D258AB583C}" presName="node" presStyleLbl="node1" presStyleIdx="3" presStyleCnt="5">
        <dgm:presLayoutVars>
          <dgm:bulletEnabled val="1"/>
        </dgm:presLayoutVars>
      </dgm:prSet>
      <dgm:spPr/>
    </dgm:pt>
    <dgm:pt modelId="{FFDFDBD9-E584-40E2-8446-284C206FC7D3}" type="pres">
      <dgm:prSet presAssocID="{CEFB58E8-DCFF-44A8-9ED1-30E6BD1E67F2}" presName="sibTrans" presStyleLbl="sibTrans2D1" presStyleIdx="3" presStyleCnt="4"/>
      <dgm:spPr/>
    </dgm:pt>
    <dgm:pt modelId="{DE6FDD45-F269-4AC7-9D31-A49FCFE09257}" type="pres">
      <dgm:prSet presAssocID="{CEFB58E8-DCFF-44A8-9ED1-30E6BD1E67F2}" presName="connectorText" presStyleLbl="sibTrans2D1" presStyleIdx="3" presStyleCnt="4"/>
      <dgm:spPr/>
    </dgm:pt>
    <dgm:pt modelId="{C4BEBD2A-1467-4AFD-A6F5-043C590CD1FA}" type="pres">
      <dgm:prSet presAssocID="{621E3C8D-D734-44DC-A3A5-A27504B5C11B}" presName="node" presStyleLbl="node1" presStyleIdx="4" presStyleCnt="5">
        <dgm:presLayoutVars>
          <dgm:bulletEnabled val="1"/>
        </dgm:presLayoutVars>
      </dgm:prSet>
      <dgm:spPr/>
    </dgm:pt>
  </dgm:ptLst>
  <dgm:cxnLst>
    <dgm:cxn modelId="{C3A64821-0AB5-4204-A6AB-A7E45DC5698E}" type="presOf" srcId="{6CE490A0-FA53-47AA-A8D6-A2E7556C43F4}" destId="{E8814404-33B3-46E6-A9F5-567D7568072F}" srcOrd="0" destOrd="0" presId="urn:microsoft.com/office/officeart/2005/8/layout/process1"/>
    <dgm:cxn modelId="{11FA5327-9E99-4E82-970F-A511CA60DFAF}" type="presOf" srcId="{A2A15426-6926-48B9-A47E-DD8BAC78405C}" destId="{8B3FBF60-0FDD-44C1-82E1-1CF54FB39029}" srcOrd="0" destOrd="0" presId="urn:microsoft.com/office/officeart/2005/8/layout/process1"/>
    <dgm:cxn modelId="{55B8F92C-A592-428F-AB32-F38E56514036}" srcId="{51E12B47-5F97-408A-BB9E-2A90E636A254}" destId="{41B26BC0-1419-411A-8E24-BFDE627C1D86}" srcOrd="1" destOrd="0" parTransId="{81C74C12-1B3F-4EF5-B8A2-1F645DCEF0A1}" sibTransId="{A2A15426-6926-48B9-A47E-DD8BAC78405C}"/>
    <dgm:cxn modelId="{BBE9FD3E-57CA-4814-AB5A-DF241153BD9A}" srcId="{51E12B47-5F97-408A-BB9E-2A90E636A254}" destId="{4460D1EA-75FD-48A4-AB7D-85D258AB583C}" srcOrd="3" destOrd="0" parTransId="{B5DF5FC1-3D10-477D-8933-EA0BC206E4CA}" sibTransId="{CEFB58E8-DCFF-44A8-9ED1-30E6BD1E67F2}"/>
    <dgm:cxn modelId="{5524353F-D60A-4CA3-BBB8-DF4C46284DDE}" type="presOf" srcId="{C464AEB2-34EC-4976-A50B-77D13222E02A}" destId="{B330101E-350A-4069-8CFC-023736119716}" srcOrd="0" destOrd="0" presId="urn:microsoft.com/office/officeart/2005/8/layout/process1"/>
    <dgm:cxn modelId="{8D00BE65-1A8E-450C-8AD2-A1636211DFEC}" srcId="{51E12B47-5F97-408A-BB9E-2A90E636A254}" destId="{621E3C8D-D734-44DC-A3A5-A27504B5C11B}" srcOrd="4" destOrd="0" parTransId="{16B66B72-B0E3-4A51-A534-151CC33892E3}" sibTransId="{127E89E7-94C5-413C-8C7B-3B9B0AEC353E}"/>
    <dgm:cxn modelId="{E892F065-BA08-4689-A3F4-1374CEF3DE4A}" type="presOf" srcId="{CEFB58E8-DCFF-44A8-9ED1-30E6BD1E67F2}" destId="{DE6FDD45-F269-4AC7-9D31-A49FCFE09257}" srcOrd="1" destOrd="0" presId="urn:microsoft.com/office/officeart/2005/8/layout/process1"/>
    <dgm:cxn modelId="{6212656E-77C1-475B-81CB-D0FEF1084CA6}" type="presOf" srcId="{621E3C8D-D734-44DC-A3A5-A27504B5C11B}" destId="{C4BEBD2A-1467-4AFD-A6F5-043C590CD1FA}" srcOrd="0" destOrd="0" presId="urn:microsoft.com/office/officeart/2005/8/layout/process1"/>
    <dgm:cxn modelId="{4A08C172-2491-45E8-8776-686B4CDE0D54}" srcId="{51E12B47-5F97-408A-BB9E-2A90E636A254}" destId="{CC3D46EB-74B0-4D31-BC3D-CCF746672470}" srcOrd="0" destOrd="0" parTransId="{D1A35CDC-FAE9-40A6-B487-67A6E3EAB866}" sibTransId="{BE7543C6-67FE-407B-9596-5B5A6EE493F9}"/>
    <dgm:cxn modelId="{0469B876-E0C6-487D-B4CD-BB35AD71FAA5}" type="presOf" srcId="{51E12B47-5F97-408A-BB9E-2A90E636A254}" destId="{B752718C-9D3B-4094-A9BA-5CC15C789C04}" srcOrd="0" destOrd="0" presId="urn:microsoft.com/office/officeart/2005/8/layout/process1"/>
    <dgm:cxn modelId="{BB9C1A7A-DF1B-40BD-94AE-1C0700185251}" type="presOf" srcId="{CEFB58E8-DCFF-44A8-9ED1-30E6BD1E67F2}" destId="{FFDFDBD9-E584-40E2-8446-284C206FC7D3}" srcOrd="0" destOrd="0" presId="urn:microsoft.com/office/officeart/2005/8/layout/process1"/>
    <dgm:cxn modelId="{9015A588-D523-45DC-A65C-AC8B31CCB83B}" type="presOf" srcId="{A2A15426-6926-48B9-A47E-DD8BAC78405C}" destId="{B00760A6-E186-403D-BFBC-59FE874C49FE}" srcOrd="1" destOrd="0" presId="urn:microsoft.com/office/officeart/2005/8/layout/process1"/>
    <dgm:cxn modelId="{46D1888C-CB0F-4855-AF59-B22573DCE8DF}" type="presOf" srcId="{CC3D46EB-74B0-4D31-BC3D-CCF746672470}" destId="{CA164153-58A9-4142-9B9E-2D45B2C7F1E6}" srcOrd="0" destOrd="0" presId="urn:microsoft.com/office/officeart/2005/8/layout/process1"/>
    <dgm:cxn modelId="{16A19896-9D42-4C9B-AAC8-AE77F832BC93}" srcId="{51E12B47-5F97-408A-BB9E-2A90E636A254}" destId="{6CE490A0-FA53-47AA-A8D6-A2E7556C43F4}" srcOrd="2" destOrd="0" parTransId="{F95C059E-F38E-481E-8322-0B8239945BDC}" sibTransId="{C464AEB2-34EC-4976-A50B-77D13222E02A}"/>
    <dgm:cxn modelId="{A1B4F697-D7F2-4CBD-8AD7-D132D2E31FE4}" type="presOf" srcId="{BE7543C6-67FE-407B-9596-5B5A6EE493F9}" destId="{5320C6FA-185D-4ACD-80A4-D4A8078AED97}" srcOrd="1" destOrd="0" presId="urn:microsoft.com/office/officeart/2005/8/layout/process1"/>
    <dgm:cxn modelId="{F8A86799-B62C-4763-8094-74E1457B8A34}" type="presOf" srcId="{C464AEB2-34EC-4976-A50B-77D13222E02A}" destId="{B30D6ACA-6753-4243-A64A-7335A08776E1}" srcOrd="1" destOrd="0" presId="urn:microsoft.com/office/officeart/2005/8/layout/process1"/>
    <dgm:cxn modelId="{5F2598C2-9B05-439B-A8BE-DA25275F89DE}" type="presOf" srcId="{41B26BC0-1419-411A-8E24-BFDE627C1D86}" destId="{5594231D-4758-4ADF-B4FA-380B0ED176A0}" srcOrd="0" destOrd="0" presId="urn:microsoft.com/office/officeart/2005/8/layout/process1"/>
    <dgm:cxn modelId="{A933FDC6-C278-484F-9FE2-738818E5C7DF}" type="presOf" srcId="{4460D1EA-75FD-48A4-AB7D-85D258AB583C}" destId="{EBF8415D-C12F-4FBE-8931-C5214086430C}" srcOrd="0" destOrd="0" presId="urn:microsoft.com/office/officeart/2005/8/layout/process1"/>
    <dgm:cxn modelId="{93D7E8DD-A758-4A95-9AF2-6769A0D115B3}" type="presOf" srcId="{BE7543C6-67FE-407B-9596-5B5A6EE493F9}" destId="{70A9A4D1-2131-47BA-AE30-61D430F5CC8E}" srcOrd="0" destOrd="0" presId="urn:microsoft.com/office/officeart/2005/8/layout/process1"/>
    <dgm:cxn modelId="{475B1605-02D3-4940-B064-DDAC94EFA412}" type="presParOf" srcId="{B752718C-9D3B-4094-A9BA-5CC15C789C04}" destId="{CA164153-58A9-4142-9B9E-2D45B2C7F1E6}" srcOrd="0" destOrd="0" presId="urn:microsoft.com/office/officeart/2005/8/layout/process1"/>
    <dgm:cxn modelId="{53BF48F3-B1B1-434D-BD7F-3AB2FA1F1B97}" type="presParOf" srcId="{B752718C-9D3B-4094-A9BA-5CC15C789C04}" destId="{70A9A4D1-2131-47BA-AE30-61D430F5CC8E}" srcOrd="1" destOrd="0" presId="urn:microsoft.com/office/officeart/2005/8/layout/process1"/>
    <dgm:cxn modelId="{23054FD0-8E4D-4488-BFD6-0D5901DC83E2}" type="presParOf" srcId="{70A9A4D1-2131-47BA-AE30-61D430F5CC8E}" destId="{5320C6FA-185D-4ACD-80A4-D4A8078AED97}" srcOrd="0" destOrd="0" presId="urn:microsoft.com/office/officeart/2005/8/layout/process1"/>
    <dgm:cxn modelId="{895C3589-FD57-4D77-917F-068D7DB56516}" type="presParOf" srcId="{B752718C-9D3B-4094-A9BA-5CC15C789C04}" destId="{5594231D-4758-4ADF-B4FA-380B0ED176A0}" srcOrd="2" destOrd="0" presId="urn:microsoft.com/office/officeart/2005/8/layout/process1"/>
    <dgm:cxn modelId="{757B85A9-4207-4574-9486-354AB101CA41}" type="presParOf" srcId="{B752718C-9D3B-4094-A9BA-5CC15C789C04}" destId="{8B3FBF60-0FDD-44C1-82E1-1CF54FB39029}" srcOrd="3" destOrd="0" presId="urn:microsoft.com/office/officeart/2005/8/layout/process1"/>
    <dgm:cxn modelId="{6169121A-8C7F-42C4-B3D8-17E7A748BBA2}" type="presParOf" srcId="{8B3FBF60-0FDD-44C1-82E1-1CF54FB39029}" destId="{B00760A6-E186-403D-BFBC-59FE874C49FE}" srcOrd="0" destOrd="0" presId="urn:microsoft.com/office/officeart/2005/8/layout/process1"/>
    <dgm:cxn modelId="{1F9FD63F-89A6-4893-B4E3-543407B01A10}" type="presParOf" srcId="{B752718C-9D3B-4094-A9BA-5CC15C789C04}" destId="{E8814404-33B3-46E6-A9F5-567D7568072F}" srcOrd="4" destOrd="0" presId="urn:microsoft.com/office/officeart/2005/8/layout/process1"/>
    <dgm:cxn modelId="{8AED9882-B3C0-43B6-8577-747ACB12A20B}" type="presParOf" srcId="{B752718C-9D3B-4094-A9BA-5CC15C789C04}" destId="{B330101E-350A-4069-8CFC-023736119716}" srcOrd="5" destOrd="0" presId="urn:microsoft.com/office/officeart/2005/8/layout/process1"/>
    <dgm:cxn modelId="{06B63A26-374B-4828-A78B-A60790672CD0}" type="presParOf" srcId="{B330101E-350A-4069-8CFC-023736119716}" destId="{B30D6ACA-6753-4243-A64A-7335A08776E1}" srcOrd="0" destOrd="0" presId="urn:microsoft.com/office/officeart/2005/8/layout/process1"/>
    <dgm:cxn modelId="{9C695B69-B142-4415-85D7-6EF75CF1C510}" type="presParOf" srcId="{B752718C-9D3B-4094-A9BA-5CC15C789C04}" destId="{EBF8415D-C12F-4FBE-8931-C5214086430C}" srcOrd="6" destOrd="0" presId="urn:microsoft.com/office/officeart/2005/8/layout/process1"/>
    <dgm:cxn modelId="{2B864B76-E90C-4F1D-9B84-67AFD8A1B6C0}" type="presParOf" srcId="{B752718C-9D3B-4094-A9BA-5CC15C789C04}" destId="{FFDFDBD9-E584-40E2-8446-284C206FC7D3}" srcOrd="7" destOrd="0" presId="urn:microsoft.com/office/officeart/2005/8/layout/process1"/>
    <dgm:cxn modelId="{1EEBD4F9-7A99-400E-A0E0-2C717475DA03}" type="presParOf" srcId="{FFDFDBD9-E584-40E2-8446-284C206FC7D3}" destId="{DE6FDD45-F269-4AC7-9D31-A49FCFE09257}" srcOrd="0" destOrd="0" presId="urn:microsoft.com/office/officeart/2005/8/layout/process1"/>
    <dgm:cxn modelId="{82551778-748F-41CE-AC2A-A1F10EE636CB}" type="presParOf" srcId="{B752718C-9D3B-4094-A9BA-5CC15C789C04}" destId="{C4BEBD2A-1467-4AFD-A6F5-043C590CD1F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AA1EE7-FE48-471B-9089-E09C6865E818}" type="doc">
      <dgm:prSet loTypeId="urn:microsoft.com/office/officeart/2005/8/layout/venn1" loCatId="relationship" qsTypeId="urn:microsoft.com/office/officeart/2005/8/quickstyle/simple1" qsCatId="simple" csTypeId="urn:microsoft.com/office/officeart/2005/8/colors/accent1_2" csCatId="accent1" phldr="1"/>
      <dgm:spPr/>
    </dgm:pt>
    <dgm:pt modelId="{AA7510C1-4E11-49A4-BC42-A8757C4DF01D}">
      <dgm:prSet phldrT="[Text]"/>
      <dgm:spPr/>
      <dgm:t>
        <a:bodyPr/>
        <a:lstStyle/>
        <a:p>
          <a:r>
            <a:rPr lang="en-GB"/>
            <a:t>Thing 1</a:t>
          </a:r>
        </a:p>
      </dgm:t>
    </dgm:pt>
    <dgm:pt modelId="{16C999A1-EACB-4418-9439-659D81F0FCA4}" type="parTrans" cxnId="{091636AC-4E41-4D1A-BA0C-468C73C13392}">
      <dgm:prSet/>
      <dgm:spPr/>
      <dgm:t>
        <a:bodyPr/>
        <a:lstStyle/>
        <a:p>
          <a:endParaRPr lang="en-GB"/>
        </a:p>
      </dgm:t>
    </dgm:pt>
    <dgm:pt modelId="{4ACD152A-9B3C-4AC5-B695-094B2F555785}" type="sibTrans" cxnId="{091636AC-4E41-4D1A-BA0C-468C73C13392}">
      <dgm:prSet/>
      <dgm:spPr/>
      <dgm:t>
        <a:bodyPr/>
        <a:lstStyle/>
        <a:p>
          <a:endParaRPr lang="en-GB"/>
        </a:p>
      </dgm:t>
    </dgm:pt>
    <dgm:pt modelId="{8C563BDE-0463-4B56-A608-22345414B934}">
      <dgm:prSet phldrT="[Text]"/>
      <dgm:spPr/>
      <dgm:t>
        <a:bodyPr/>
        <a:lstStyle/>
        <a:p>
          <a:r>
            <a:rPr lang="en-GB"/>
            <a:t>Thing 2</a:t>
          </a:r>
        </a:p>
      </dgm:t>
    </dgm:pt>
    <dgm:pt modelId="{C590806F-9780-4481-BB24-773F66B9C998}" type="parTrans" cxnId="{3B2C0B01-8D0A-48D5-8365-EBE2797731B1}">
      <dgm:prSet/>
      <dgm:spPr/>
      <dgm:t>
        <a:bodyPr/>
        <a:lstStyle/>
        <a:p>
          <a:endParaRPr lang="en-GB"/>
        </a:p>
      </dgm:t>
    </dgm:pt>
    <dgm:pt modelId="{1F73B44B-0205-4AF8-A62E-265B2C8A00D9}" type="sibTrans" cxnId="{3B2C0B01-8D0A-48D5-8365-EBE2797731B1}">
      <dgm:prSet/>
      <dgm:spPr/>
      <dgm:t>
        <a:bodyPr/>
        <a:lstStyle/>
        <a:p>
          <a:endParaRPr lang="en-GB"/>
        </a:p>
      </dgm:t>
    </dgm:pt>
    <dgm:pt modelId="{5B66B26E-F4CD-4AD5-B2F6-37AE673C601E}" type="pres">
      <dgm:prSet presAssocID="{53AA1EE7-FE48-471B-9089-E09C6865E818}" presName="compositeShape" presStyleCnt="0">
        <dgm:presLayoutVars>
          <dgm:chMax val="7"/>
          <dgm:dir/>
          <dgm:resizeHandles val="exact"/>
        </dgm:presLayoutVars>
      </dgm:prSet>
      <dgm:spPr/>
    </dgm:pt>
    <dgm:pt modelId="{2B8D8361-3257-4BF2-A54F-26825D8A91FB}" type="pres">
      <dgm:prSet presAssocID="{AA7510C1-4E11-49A4-BC42-A8757C4DF01D}" presName="circ1" presStyleLbl="vennNode1" presStyleIdx="0" presStyleCnt="2"/>
      <dgm:spPr/>
    </dgm:pt>
    <dgm:pt modelId="{006A216A-7D05-40FF-8E90-C7118B380CBF}" type="pres">
      <dgm:prSet presAssocID="{AA7510C1-4E11-49A4-BC42-A8757C4DF01D}" presName="circ1Tx" presStyleLbl="revTx" presStyleIdx="0" presStyleCnt="0">
        <dgm:presLayoutVars>
          <dgm:chMax val="0"/>
          <dgm:chPref val="0"/>
          <dgm:bulletEnabled val="1"/>
        </dgm:presLayoutVars>
      </dgm:prSet>
      <dgm:spPr/>
    </dgm:pt>
    <dgm:pt modelId="{0997FC81-380E-4C71-AE44-B6F4B215F7B5}" type="pres">
      <dgm:prSet presAssocID="{8C563BDE-0463-4B56-A608-22345414B934}" presName="circ2" presStyleLbl="vennNode1" presStyleIdx="1" presStyleCnt="2"/>
      <dgm:spPr/>
    </dgm:pt>
    <dgm:pt modelId="{C5BD414E-0D23-4A52-8F27-BA145E4BFC41}" type="pres">
      <dgm:prSet presAssocID="{8C563BDE-0463-4B56-A608-22345414B934}" presName="circ2Tx" presStyleLbl="revTx" presStyleIdx="0" presStyleCnt="0">
        <dgm:presLayoutVars>
          <dgm:chMax val="0"/>
          <dgm:chPref val="0"/>
          <dgm:bulletEnabled val="1"/>
        </dgm:presLayoutVars>
      </dgm:prSet>
      <dgm:spPr/>
    </dgm:pt>
  </dgm:ptLst>
  <dgm:cxnLst>
    <dgm:cxn modelId="{3B2C0B01-8D0A-48D5-8365-EBE2797731B1}" srcId="{53AA1EE7-FE48-471B-9089-E09C6865E818}" destId="{8C563BDE-0463-4B56-A608-22345414B934}" srcOrd="1" destOrd="0" parTransId="{C590806F-9780-4481-BB24-773F66B9C998}" sibTransId="{1F73B44B-0205-4AF8-A62E-265B2C8A00D9}"/>
    <dgm:cxn modelId="{E4018F0F-8DB1-4B20-96DE-5904E21B26BE}" type="presOf" srcId="{8C563BDE-0463-4B56-A608-22345414B934}" destId="{0997FC81-380E-4C71-AE44-B6F4B215F7B5}" srcOrd="0" destOrd="0" presId="urn:microsoft.com/office/officeart/2005/8/layout/venn1"/>
    <dgm:cxn modelId="{76890993-601B-4B6D-AF51-199CDD74375C}" type="presOf" srcId="{AA7510C1-4E11-49A4-BC42-A8757C4DF01D}" destId="{006A216A-7D05-40FF-8E90-C7118B380CBF}" srcOrd="1" destOrd="0" presId="urn:microsoft.com/office/officeart/2005/8/layout/venn1"/>
    <dgm:cxn modelId="{AA5E8A9C-F241-427E-9A91-29E8981A37D3}" type="presOf" srcId="{53AA1EE7-FE48-471B-9089-E09C6865E818}" destId="{5B66B26E-F4CD-4AD5-B2F6-37AE673C601E}" srcOrd="0" destOrd="0" presId="urn:microsoft.com/office/officeart/2005/8/layout/venn1"/>
    <dgm:cxn modelId="{091636AC-4E41-4D1A-BA0C-468C73C13392}" srcId="{53AA1EE7-FE48-471B-9089-E09C6865E818}" destId="{AA7510C1-4E11-49A4-BC42-A8757C4DF01D}" srcOrd="0" destOrd="0" parTransId="{16C999A1-EACB-4418-9439-659D81F0FCA4}" sibTransId="{4ACD152A-9B3C-4AC5-B695-094B2F555785}"/>
    <dgm:cxn modelId="{42BDC5C2-B357-41E9-BEDF-BA08BA05C495}" type="presOf" srcId="{AA7510C1-4E11-49A4-BC42-A8757C4DF01D}" destId="{2B8D8361-3257-4BF2-A54F-26825D8A91FB}" srcOrd="0" destOrd="0" presId="urn:microsoft.com/office/officeart/2005/8/layout/venn1"/>
    <dgm:cxn modelId="{2F5EA6DA-88E3-411D-B86B-1C27ED8AF523}" type="presOf" srcId="{8C563BDE-0463-4B56-A608-22345414B934}" destId="{C5BD414E-0D23-4A52-8F27-BA145E4BFC41}" srcOrd="1" destOrd="0" presId="urn:microsoft.com/office/officeart/2005/8/layout/venn1"/>
    <dgm:cxn modelId="{375D4356-3CE0-4B72-8317-DCAD8445227E}" type="presParOf" srcId="{5B66B26E-F4CD-4AD5-B2F6-37AE673C601E}" destId="{2B8D8361-3257-4BF2-A54F-26825D8A91FB}" srcOrd="0" destOrd="0" presId="urn:microsoft.com/office/officeart/2005/8/layout/venn1"/>
    <dgm:cxn modelId="{4DC56F46-212F-404D-A80A-5CC518ADC88D}" type="presParOf" srcId="{5B66B26E-F4CD-4AD5-B2F6-37AE673C601E}" destId="{006A216A-7D05-40FF-8E90-C7118B380CBF}" srcOrd="1" destOrd="0" presId="urn:microsoft.com/office/officeart/2005/8/layout/venn1"/>
    <dgm:cxn modelId="{A031252B-AFA6-4112-A84E-F33BF63C2B56}" type="presParOf" srcId="{5B66B26E-F4CD-4AD5-B2F6-37AE673C601E}" destId="{0997FC81-380E-4C71-AE44-B6F4B215F7B5}" srcOrd="2" destOrd="0" presId="urn:microsoft.com/office/officeart/2005/8/layout/venn1"/>
    <dgm:cxn modelId="{933E7F7A-7BEE-4D65-B2A3-CA5D8626C532}" type="presParOf" srcId="{5B66B26E-F4CD-4AD5-B2F6-37AE673C601E}" destId="{C5BD414E-0D23-4A52-8F27-BA145E4BFC4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4153-58A9-4142-9B9E-2D45B2C7F1E6}">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t>Step 1</a:t>
          </a:r>
        </a:p>
      </dsp:txBody>
      <dsp:txXfrm>
        <a:off x="57787" y="1395494"/>
        <a:ext cx="2665308" cy="1560349"/>
      </dsp:txXfrm>
    </dsp:sp>
    <dsp:sp modelId="{70A9A4D1-2131-47BA-AE30-61D430F5CC8E}">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3047880" y="1970146"/>
        <a:ext cx="409940" cy="411044"/>
      </dsp:txXfrm>
    </dsp:sp>
    <dsp:sp modelId="{5594231D-4758-4ADF-B4FA-380B0ED176A0}">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t>Step 2</a:t>
          </a:r>
        </a:p>
      </dsp:txBody>
      <dsp:txXfrm>
        <a:off x="3925145" y="1395494"/>
        <a:ext cx="2665308" cy="1560349"/>
      </dsp:txXfrm>
    </dsp:sp>
    <dsp:sp modelId="{8B3FBF60-0FDD-44C1-82E1-1CF54FB39029}">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6915239" y="1970146"/>
        <a:ext cx="409940" cy="411044"/>
      </dsp:txXfrm>
    </dsp:sp>
    <dsp:sp modelId="{E8814404-33B3-46E6-A9F5-567D7568072F}">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t>Step 3</a:t>
          </a:r>
        </a:p>
      </dsp:txBody>
      <dsp:txXfrm>
        <a:off x="7792503" y="1395494"/>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B0895-F59A-47AE-A925-0DCC110CDAD4}">
      <dsp:nvSpPr>
        <dsp:cNvPr id="0" name=""/>
        <dsp:cNvSpPr/>
      </dsp:nvSpPr>
      <dsp:spPr>
        <a:xfrm>
          <a:off x="6935445" y="47098"/>
          <a:ext cx="1666499" cy="166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a:t>Drafting</a:t>
          </a:r>
        </a:p>
      </dsp:txBody>
      <dsp:txXfrm>
        <a:off x="6935445" y="47098"/>
        <a:ext cx="1666499" cy="1666499"/>
      </dsp:txXfrm>
    </dsp:sp>
    <dsp:sp modelId="{8C0096ED-D4F1-498D-A88F-BF8B8C59A481}">
      <dsp:nvSpPr>
        <dsp:cNvPr id="0" name=""/>
        <dsp:cNvSpPr/>
      </dsp:nvSpPr>
      <dsp:spPr>
        <a:xfrm>
          <a:off x="3012923" y="-1391"/>
          <a:ext cx="6251096" cy="6251096"/>
        </a:xfrm>
        <a:prstGeom prst="circularArrow">
          <a:avLst>
            <a:gd name="adj1" fmla="val 5199"/>
            <a:gd name="adj2" fmla="val 335797"/>
            <a:gd name="adj3" fmla="val 21293715"/>
            <a:gd name="adj4" fmla="val 19765825"/>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C6CA8-3CC9-4A09-9B9E-870BE127380F}">
      <dsp:nvSpPr>
        <dsp:cNvPr id="0" name=""/>
        <dsp:cNvSpPr/>
      </dsp:nvSpPr>
      <dsp:spPr>
        <a:xfrm>
          <a:off x="7942978" y="3147966"/>
          <a:ext cx="1666499" cy="166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a:t>Revising</a:t>
          </a:r>
        </a:p>
      </dsp:txBody>
      <dsp:txXfrm>
        <a:off x="7942978" y="3147966"/>
        <a:ext cx="1666499" cy="1666499"/>
      </dsp:txXfrm>
    </dsp:sp>
    <dsp:sp modelId="{594F2DFB-03A8-41A4-9E1F-BA4D5CDF43F3}">
      <dsp:nvSpPr>
        <dsp:cNvPr id="0" name=""/>
        <dsp:cNvSpPr/>
      </dsp:nvSpPr>
      <dsp:spPr>
        <a:xfrm>
          <a:off x="3012923" y="-1391"/>
          <a:ext cx="6251096" cy="6251096"/>
        </a:xfrm>
        <a:prstGeom prst="circularArrow">
          <a:avLst>
            <a:gd name="adj1" fmla="val 5199"/>
            <a:gd name="adj2" fmla="val 335797"/>
            <a:gd name="adj3" fmla="val 4015188"/>
            <a:gd name="adj4" fmla="val 2252982"/>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2D72B-245E-4B89-8759-DEEC0B82B89C}">
      <dsp:nvSpPr>
        <dsp:cNvPr id="0" name=""/>
        <dsp:cNvSpPr/>
      </dsp:nvSpPr>
      <dsp:spPr>
        <a:xfrm>
          <a:off x="5305222" y="5064407"/>
          <a:ext cx="1666499" cy="166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a:t>Editing</a:t>
          </a:r>
        </a:p>
      </dsp:txBody>
      <dsp:txXfrm>
        <a:off x="5305222" y="5064407"/>
        <a:ext cx="1666499" cy="1666499"/>
      </dsp:txXfrm>
    </dsp:sp>
    <dsp:sp modelId="{92EFD292-5D3D-4522-BA43-D58B5E327CAF}">
      <dsp:nvSpPr>
        <dsp:cNvPr id="0" name=""/>
        <dsp:cNvSpPr/>
      </dsp:nvSpPr>
      <dsp:spPr>
        <a:xfrm>
          <a:off x="3012923" y="-1391"/>
          <a:ext cx="6251096" cy="6251096"/>
        </a:xfrm>
        <a:prstGeom prst="circularArrow">
          <a:avLst>
            <a:gd name="adj1" fmla="val 5199"/>
            <a:gd name="adj2" fmla="val 335797"/>
            <a:gd name="adj3" fmla="val 8211221"/>
            <a:gd name="adj4" fmla="val 6449015"/>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8E132-06AF-441D-8D2C-8DB8A49AC91E}">
      <dsp:nvSpPr>
        <dsp:cNvPr id="0" name=""/>
        <dsp:cNvSpPr/>
      </dsp:nvSpPr>
      <dsp:spPr>
        <a:xfrm>
          <a:off x="2667466" y="3147966"/>
          <a:ext cx="1666499" cy="166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a:t>Publishing</a:t>
          </a:r>
        </a:p>
      </dsp:txBody>
      <dsp:txXfrm>
        <a:off x="2667466" y="3147966"/>
        <a:ext cx="1666499" cy="1666499"/>
      </dsp:txXfrm>
    </dsp:sp>
    <dsp:sp modelId="{02B57761-477E-4068-AF41-A22699F9FB35}">
      <dsp:nvSpPr>
        <dsp:cNvPr id="0" name=""/>
        <dsp:cNvSpPr/>
      </dsp:nvSpPr>
      <dsp:spPr>
        <a:xfrm>
          <a:off x="3012923" y="-1391"/>
          <a:ext cx="6251096" cy="6251096"/>
        </a:xfrm>
        <a:prstGeom prst="circularArrow">
          <a:avLst>
            <a:gd name="adj1" fmla="val 5199"/>
            <a:gd name="adj2" fmla="val 335797"/>
            <a:gd name="adj3" fmla="val 12298378"/>
            <a:gd name="adj4" fmla="val 10770488"/>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AE8DE-F1E4-4D08-8A49-7CB2839A6D24}">
      <dsp:nvSpPr>
        <dsp:cNvPr id="0" name=""/>
        <dsp:cNvSpPr/>
      </dsp:nvSpPr>
      <dsp:spPr>
        <a:xfrm>
          <a:off x="3674999" y="47098"/>
          <a:ext cx="1666499" cy="166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a:t>Prewriting</a:t>
          </a:r>
        </a:p>
      </dsp:txBody>
      <dsp:txXfrm>
        <a:off x="3674999" y="47098"/>
        <a:ext cx="1666499" cy="1666499"/>
      </dsp:txXfrm>
    </dsp:sp>
    <dsp:sp modelId="{729ABE17-64AF-49F6-9D8D-08B00238D0AA}">
      <dsp:nvSpPr>
        <dsp:cNvPr id="0" name=""/>
        <dsp:cNvSpPr/>
      </dsp:nvSpPr>
      <dsp:spPr>
        <a:xfrm>
          <a:off x="3012923" y="-1391"/>
          <a:ext cx="6251096" cy="6251096"/>
        </a:xfrm>
        <a:prstGeom prst="circularArrow">
          <a:avLst>
            <a:gd name="adj1" fmla="val 5199"/>
            <a:gd name="adj2" fmla="val 335797"/>
            <a:gd name="adj3" fmla="val 16866175"/>
            <a:gd name="adj4" fmla="val 15198028"/>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4153-58A9-4142-9B9E-2D45B2C7F1E6}">
      <dsp:nvSpPr>
        <dsp:cNvPr id="0" name=""/>
        <dsp:cNvSpPr/>
      </dsp:nvSpPr>
      <dsp:spPr>
        <a:xfrm>
          <a:off x="5953" y="1943288"/>
          <a:ext cx="1845468" cy="1107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Locates vine</a:t>
          </a:r>
        </a:p>
      </dsp:txBody>
      <dsp:txXfrm>
        <a:off x="38384" y="1975719"/>
        <a:ext cx="1780606" cy="1042419"/>
      </dsp:txXfrm>
    </dsp:sp>
    <dsp:sp modelId="{70A9A4D1-2131-47BA-AE30-61D430F5CC8E}">
      <dsp:nvSpPr>
        <dsp:cNvPr id="0" name=""/>
        <dsp:cNvSpPr/>
      </dsp:nvSpPr>
      <dsp:spPr>
        <a:xfrm>
          <a:off x="2035968" y="2268091"/>
          <a:ext cx="391239" cy="4576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035968" y="2359626"/>
        <a:ext cx="273867" cy="274606"/>
      </dsp:txXfrm>
    </dsp:sp>
    <dsp:sp modelId="{5594231D-4758-4ADF-B4FA-380B0ED176A0}">
      <dsp:nvSpPr>
        <dsp:cNvPr id="0" name=""/>
        <dsp:cNvSpPr/>
      </dsp:nvSpPr>
      <dsp:spPr>
        <a:xfrm>
          <a:off x="2589609" y="1943288"/>
          <a:ext cx="1845468" cy="1107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Stand still in front of the flower</a:t>
          </a:r>
        </a:p>
      </dsp:txBody>
      <dsp:txXfrm>
        <a:off x="2622040" y="1975719"/>
        <a:ext cx="1780606" cy="1042419"/>
      </dsp:txXfrm>
    </dsp:sp>
    <dsp:sp modelId="{8B3FBF60-0FDD-44C1-82E1-1CF54FB39029}">
      <dsp:nvSpPr>
        <dsp:cNvPr id="0" name=""/>
        <dsp:cNvSpPr/>
      </dsp:nvSpPr>
      <dsp:spPr>
        <a:xfrm>
          <a:off x="4619625" y="2268091"/>
          <a:ext cx="391239" cy="4576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619625" y="2359626"/>
        <a:ext cx="273867" cy="274606"/>
      </dsp:txXfrm>
    </dsp:sp>
    <dsp:sp modelId="{E8814404-33B3-46E6-A9F5-567D7568072F}">
      <dsp:nvSpPr>
        <dsp:cNvPr id="0" name=""/>
        <dsp:cNvSpPr/>
      </dsp:nvSpPr>
      <dsp:spPr>
        <a:xfrm>
          <a:off x="5173265" y="1943288"/>
          <a:ext cx="1845468" cy="1107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Places its bill in the blossom</a:t>
          </a:r>
        </a:p>
      </dsp:txBody>
      <dsp:txXfrm>
        <a:off x="5205696" y="1975719"/>
        <a:ext cx="1780606" cy="1042419"/>
      </dsp:txXfrm>
    </dsp:sp>
    <dsp:sp modelId="{B330101E-350A-4069-8CFC-023736119716}">
      <dsp:nvSpPr>
        <dsp:cNvPr id="0" name=""/>
        <dsp:cNvSpPr/>
      </dsp:nvSpPr>
      <dsp:spPr>
        <a:xfrm>
          <a:off x="7203281" y="2268091"/>
          <a:ext cx="391239" cy="4576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7203281" y="2359626"/>
        <a:ext cx="273867" cy="274606"/>
      </dsp:txXfrm>
    </dsp:sp>
    <dsp:sp modelId="{EBF8415D-C12F-4FBE-8931-C5214086430C}">
      <dsp:nvSpPr>
        <dsp:cNvPr id="0" name=""/>
        <dsp:cNvSpPr/>
      </dsp:nvSpPr>
      <dsp:spPr>
        <a:xfrm>
          <a:off x="7756921" y="1943288"/>
          <a:ext cx="1845468" cy="1107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Drinks nectar</a:t>
          </a:r>
        </a:p>
      </dsp:txBody>
      <dsp:txXfrm>
        <a:off x="7789352" y="1975719"/>
        <a:ext cx="1780606" cy="1042419"/>
      </dsp:txXfrm>
    </dsp:sp>
    <dsp:sp modelId="{FFDFDBD9-E584-40E2-8446-284C206FC7D3}">
      <dsp:nvSpPr>
        <dsp:cNvPr id="0" name=""/>
        <dsp:cNvSpPr/>
      </dsp:nvSpPr>
      <dsp:spPr>
        <a:xfrm>
          <a:off x="9786937" y="2268091"/>
          <a:ext cx="391239" cy="4576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9786937" y="2359626"/>
        <a:ext cx="273867" cy="274606"/>
      </dsp:txXfrm>
    </dsp:sp>
    <dsp:sp modelId="{C4BEBD2A-1467-4AFD-A6F5-043C590CD1FA}">
      <dsp:nvSpPr>
        <dsp:cNvPr id="0" name=""/>
        <dsp:cNvSpPr/>
      </dsp:nvSpPr>
      <dsp:spPr>
        <a:xfrm>
          <a:off x="10340578" y="1943288"/>
          <a:ext cx="1845468" cy="1107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Extracts bill  by flying backwards</a:t>
          </a:r>
        </a:p>
      </dsp:txBody>
      <dsp:txXfrm>
        <a:off x="10373009" y="1975719"/>
        <a:ext cx="1780606" cy="1042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D8361-3257-4BF2-A54F-26825D8A91FB}">
      <dsp:nvSpPr>
        <dsp:cNvPr id="0" name=""/>
        <dsp:cNvSpPr/>
      </dsp:nvSpPr>
      <dsp:spPr>
        <a:xfrm>
          <a:off x="1534447"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a:t>Thing 1</a:t>
          </a:r>
        </a:p>
      </dsp:txBody>
      <dsp:txXfrm>
        <a:off x="2138760" y="522160"/>
        <a:ext cx="2495231" cy="3307016"/>
      </dsp:txXfrm>
    </dsp:sp>
    <dsp:sp modelId="{0997FC81-380E-4C71-AE44-B6F4B215F7B5}">
      <dsp:nvSpPr>
        <dsp:cNvPr id="0" name=""/>
        <dsp:cNvSpPr/>
      </dsp:nvSpPr>
      <dsp:spPr>
        <a:xfrm>
          <a:off x="4653486"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a:t>Thing 2</a:t>
          </a:r>
        </a:p>
      </dsp:txBody>
      <dsp:txXfrm>
        <a:off x="5881607" y="522160"/>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DB49-4768-480B-8942-475574C9BF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CA08FA-549E-4FF7-AEA5-93E037A7F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5A6FB9-BEB0-4F6C-80D9-E1AEC30B6ED7}"/>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5" name="Footer Placeholder 4">
            <a:extLst>
              <a:ext uri="{FF2B5EF4-FFF2-40B4-BE49-F238E27FC236}">
                <a16:creationId xmlns:a16="http://schemas.microsoft.com/office/drawing/2014/main" id="{614B27FA-D895-4457-A555-3B32568685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A45D8-937B-4BB3-B1CB-3C3C7D5F114F}"/>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345682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BA21-C3D1-449B-A56D-9CDD94E378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5F2760-293D-4476-8431-6D87EA06D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05F75F-D540-4225-917C-7CD464E7BD7E}"/>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5" name="Footer Placeholder 4">
            <a:extLst>
              <a:ext uri="{FF2B5EF4-FFF2-40B4-BE49-F238E27FC236}">
                <a16:creationId xmlns:a16="http://schemas.microsoft.com/office/drawing/2014/main" id="{1E295ADF-46B5-4221-B1AB-AAB507B8F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24E76-E3C8-4A83-AD35-566DB25611D7}"/>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22318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DE8C6-AC00-4180-B0F5-B2764FB233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AD41A6-26B1-43AB-9EB5-8ABB686CB6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54B5A-3754-4C3B-A173-D517A534BDA6}"/>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5" name="Footer Placeholder 4">
            <a:extLst>
              <a:ext uri="{FF2B5EF4-FFF2-40B4-BE49-F238E27FC236}">
                <a16:creationId xmlns:a16="http://schemas.microsoft.com/office/drawing/2014/main" id="{2C2610B5-9769-4629-8C01-D5232921F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AA913-388E-45E8-8F82-AD63720EF68B}"/>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86589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6786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CC0C-32E8-4A16-B797-D136D51D1F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AFC0CE-9EB1-4731-961E-B6B0D8887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D8CD5D-923C-4F60-937D-2572FE6BFD55}"/>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5" name="Footer Placeholder 4">
            <a:extLst>
              <a:ext uri="{FF2B5EF4-FFF2-40B4-BE49-F238E27FC236}">
                <a16:creationId xmlns:a16="http://schemas.microsoft.com/office/drawing/2014/main" id="{A010D8FB-3F94-4F99-ACE0-0FAB709504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65EAF-248D-411C-9C42-9E6399E173E2}"/>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35949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A909-AA0F-4A11-8A74-E00D3837D5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0F62DC-E97E-4DA8-8B82-52C7D1966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72B17-82C9-4C92-8660-67D6E1319201}"/>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5" name="Footer Placeholder 4">
            <a:extLst>
              <a:ext uri="{FF2B5EF4-FFF2-40B4-BE49-F238E27FC236}">
                <a16:creationId xmlns:a16="http://schemas.microsoft.com/office/drawing/2014/main" id="{FE212FC7-5BAF-42DF-B8AB-F3FA9304D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07478-B88B-4C9D-9FE9-2C589C4F7C67}"/>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243307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8E66-6535-497A-B2CE-58511D35D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0A42E9-85EE-4833-AD07-11034B29EC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4D99B2-9518-41FB-B6C1-F71C00222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90A308-A8DE-4C0E-9D8F-1823E099F409}"/>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6" name="Footer Placeholder 5">
            <a:extLst>
              <a:ext uri="{FF2B5EF4-FFF2-40B4-BE49-F238E27FC236}">
                <a16:creationId xmlns:a16="http://schemas.microsoft.com/office/drawing/2014/main" id="{3654D2AC-C010-4889-8305-7246F0335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AB5CA-9FE6-42B9-BE85-14C1A4CC0248}"/>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94047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B1B7-4D78-4124-B984-99D8FE16F3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FBBFB5-922F-4CF4-9019-5AD9D8A9A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21EA5F-CEC0-4FE3-AD77-4C36BB54D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CCA6C3-9573-4DE2-B086-0A45931CB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F4166-BF43-45D5-A852-8F4A40AC4F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22FBF3-D49F-4F25-AA44-FCAF43D12990}"/>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8" name="Footer Placeholder 7">
            <a:extLst>
              <a:ext uri="{FF2B5EF4-FFF2-40B4-BE49-F238E27FC236}">
                <a16:creationId xmlns:a16="http://schemas.microsoft.com/office/drawing/2014/main" id="{648A9FE5-C7BE-4283-80FF-B62346A76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4EB4C1-AE9D-43D6-A40A-4EEE0C690454}"/>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75942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E150-516A-43F8-AF6D-8F01A549CC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C4952A-F2C9-4EAF-BA68-1B0B8E02FD8D}"/>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4" name="Footer Placeholder 3">
            <a:extLst>
              <a:ext uri="{FF2B5EF4-FFF2-40B4-BE49-F238E27FC236}">
                <a16:creationId xmlns:a16="http://schemas.microsoft.com/office/drawing/2014/main" id="{E66B19ED-8DEB-43B9-AC01-9C2951041A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D00924-7234-4F11-A546-9438C0F0F415}"/>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66871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14B02-D8DF-465D-AC55-69275FC974EE}"/>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3" name="Footer Placeholder 2">
            <a:extLst>
              <a:ext uri="{FF2B5EF4-FFF2-40B4-BE49-F238E27FC236}">
                <a16:creationId xmlns:a16="http://schemas.microsoft.com/office/drawing/2014/main" id="{F91D686F-1BF7-48DC-B907-683061A6F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AF5978-96A8-4B68-80FC-33F2AF921DF1}"/>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416893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7F0F-AF8F-4FD9-9A95-88D65103E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2BBC30-1389-462A-ABDA-71ABDC929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02F9BA-C3EA-4DC5-9AD6-6C3532B22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4E808-D0D4-4D4B-83A1-37BB326C0023}"/>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6" name="Footer Placeholder 5">
            <a:extLst>
              <a:ext uri="{FF2B5EF4-FFF2-40B4-BE49-F238E27FC236}">
                <a16:creationId xmlns:a16="http://schemas.microsoft.com/office/drawing/2014/main" id="{0E90E45E-6330-402C-8530-647C529461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E4A957-EA48-4DE2-A626-3A96A8EC3A16}"/>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284323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84CE-7074-4565-B9F5-A5E21E265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579677-F930-4C4F-9531-36F0DB866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B2B36F-EC98-4998-9DED-4C917BED7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4E87B-690F-442B-9685-50A604FFB317}"/>
              </a:ext>
            </a:extLst>
          </p:cNvPr>
          <p:cNvSpPr>
            <a:spLocks noGrp="1"/>
          </p:cNvSpPr>
          <p:nvPr>
            <p:ph type="dt" sz="half" idx="10"/>
          </p:nvPr>
        </p:nvSpPr>
        <p:spPr/>
        <p:txBody>
          <a:bodyPr/>
          <a:lstStyle/>
          <a:p>
            <a:fld id="{B4BCFFA8-B044-42BD-8D33-47CBA29D5640}" type="datetimeFigureOut">
              <a:rPr lang="en-GB" smtClean="0"/>
              <a:t>09/04/2020</a:t>
            </a:fld>
            <a:endParaRPr lang="en-GB"/>
          </a:p>
        </p:txBody>
      </p:sp>
      <p:sp>
        <p:nvSpPr>
          <p:cNvPr id="6" name="Footer Placeholder 5">
            <a:extLst>
              <a:ext uri="{FF2B5EF4-FFF2-40B4-BE49-F238E27FC236}">
                <a16:creationId xmlns:a16="http://schemas.microsoft.com/office/drawing/2014/main" id="{CA377687-D9AF-45D6-B6F1-07485927AB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CBD74F-C440-4B84-8265-F441CE2530CF}"/>
              </a:ext>
            </a:extLst>
          </p:cNvPr>
          <p:cNvSpPr>
            <a:spLocks noGrp="1"/>
          </p:cNvSpPr>
          <p:nvPr>
            <p:ph type="sldNum" sz="quarter" idx="12"/>
          </p:nvPr>
        </p:nvSpPr>
        <p:spPr/>
        <p:txBody>
          <a:bodyPr/>
          <a:lstStyle/>
          <a:p>
            <a:fld id="{924E5700-8F3F-4921-B3EF-DC9AA218F6A4}" type="slidenum">
              <a:rPr lang="en-GB" smtClean="0"/>
              <a:t>‹#›</a:t>
            </a:fld>
            <a:endParaRPr lang="en-GB"/>
          </a:p>
        </p:txBody>
      </p:sp>
    </p:spTree>
    <p:extLst>
      <p:ext uri="{BB962C8B-B14F-4D97-AF65-F5344CB8AC3E}">
        <p14:creationId xmlns:p14="http://schemas.microsoft.com/office/powerpoint/2010/main" val="205372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6FAA3-6B4B-4A43-B67E-50D5DC21A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9B6D03-4BE5-49A3-AFBE-EFA6D87E9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774E8-E76F-4D0D-BB8C-26B022270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CFFA8-B044-42BD-8D33-47CBA29D5640}" type="datetimeFigureOut">
              <a:rPr lang="en-GB" smtClean="0"/>
              <a:t>09/04/2020</a:t>
            </a:fld>
            <a:endParaRPr lang="en-GB"/>
          </a:p>
        </p:txBody>
      </p:sp>
      <p:sp>
        <p:nvSpPr>
          <p:cNvPr id="5" name="Footer Placeholder 4">
            <a:extLst>
              <a:ext uri="{FF2B5EF4-FFF2-40B4-BE49-F238E27FC236}">
                <a16:creationId xmlns:a16="http://schemas.microsoft.com/office/drawing/2014/main" id="{A044B640-7251-4E35-B614-71B17C8A8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9C21B1-5FC0-42EF-9334-081A797DC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E5700-8F3F-4921-B3EF-DC9AA218F6A4}" type="slidenum">
              <a:rPr lang="en-GB" smtClean="0"/>
              <a:t>‹#›</a:t>
            </a:fld>
            <a:endParaRPr lang="en-GB"/>
          </a:p>
        </p:txBody>
      </p:sp>
    </p:spTree>
    <p:extLst>
      <p:ext uri="{BB962C8B-B14F-4D97-AF65-F5344CB8AC3E}">
        <p14:creationId xmlns:p14="http://schemas.microsoft.com/office/powerpoint/2010/main" val="161174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hand-pencil-pen-edit-eraser-write-16053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magnifying-glass-search-to-find-101998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magnifying-glass-search-to-find-101998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creative-commons-images.com/highway-signs/r/review.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hand-pencil-pen-edit-eraser-write-16053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glishiscoolsite.wordpress.com/2016/11/21/frog-cycl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magnifying-glass-search-to-find-101998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ngall.com/hummingbird-tattoos-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creative-commons-images.com/highway-signs/r/review.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en/magnifying-glass-search-to-find-101998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magnifying-glass-search-to-find-101998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creative-commons-images.com/highway-signs/r/review.html"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pixabay.com/en/hand-pencil-pen-edit-eraser-write-16053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pixabay.com/en/magnifying-glass-search-to-find-1019982/"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creative-commons-images.com/highway-signs/r/review.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pxhere.com/en/photo/1458167"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pixabay.com/fr/immeuble-d-habitation-maison-153091/"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pixabay.com/en/architect-foreman-safety-helmet-304782/" TargetMode="Externa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hyperlink" Target="http://learningcommons.ubc.ca/how-to-use-your-brain-when-studyin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ixabay.com/en/hand-pencil-pen-edit-eraser-write-16053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thebluediamondgallery.com/wooden-tile/t/thank-you.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fr/immeuble-d-habitation-maison-153091/"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pixabay.com/en/architect-foreman-safety-helmet-304782/"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learningcommons.ubc.ca/how-to-use-your-brain-when-studyin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5C7B-E050-4FCD-8B87-C1AEB55396F0}"/>
              </a:ext>
            </a:extLst>
          </p:cNvPr>
          <p:cNvSpPr>
            <a:spLocks noGrp="1"/>
          </p:cNvSpPr>
          <p:nvPr>
            <p:ph type="ctrTitle"/>
          </p:nvPr>
        </p:nvSpPr>
        <p:spPr>
          <a:xfrm>
            <a:off x="7290322" y="1655286"/>
            <a:ext cx="4272564" cy="2610042"/>
          </a:xfrm>
        </p:spPr>
        <p:txBody>
          <a:bodyPr>
            <a:normAutofit/>
          </a:bodyPr>
          <a:lstStyle/>
          <a:p>
            <a:pPr algn="l"/>
            <a:r>
              <a:rPr lang="en-GB" sz="5400"/>
              <a:t>Internal Text Structure</a:t>
            </a:r>
          </a:p>
        </p:txBody>
      </p:sp>
      <p:sp>
        <p:nvSpPr>
          <p:cNvPr id="3" name="Subtitle 2">
            <a:extLst>
              <a:ext uri="{FF2B5EF4-FFF2-40B4-BE49-F238E27FC236}">
                <a16:creationId xmlns:a16="http://schemas.microsoft.com/office/drawing/2014/main" id="{DA2EA3C4-AFC0-42D0-9DFD-82939E65A1DB}"/>
              </a:ext>
            </a:extLst>
          </p:cNvPr>
          <p:cNvSpPr>
            <a:spLocks noGrp="1"/>
          </p:cNvSpPr>
          <p:nvPr>
            <p:ph type="subTitle" idx="1"/>
          </p:nvPr>
        </p:nvSpPr>
        <p:spPr>
          <a:xfrm>
            <a:off x="6886918" y="4474525"/>
            <a:ext cx="5079371" cy="766381"/>
          </a:xfrm>
        </p:spPr>
        <p:txBody>
          <a:bodyPr>
            <a:normAutofit fontScale="92500" lnSpcReduction="10000"/>
          </a:bodyPr>
          <a:lstStyle/>
          <a:p>
            <a:pPr algn="l"/>
            <a:r>
              <a:rPr lang="en-GB" sz="2800" b="1"/>
              <a:t>Lesson 1: What is internal text structure?</a:t>
            </a:r>
          </a:p>
        </p:txBody>
      </p:sp>
      <p:sp>
        <p:nvSpPr>
          <p:cNvPr id="36" name="Freeform: Shape 35">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DA6F1248-F081-4DC5-9818-B191225F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1763211"/>
            <a:ext cx="5079371" cy="3268902"/>
          </a:xfrm>
          <a:prstGeom prst="rect">
            <a:avLst/>
          </a:prstGeom>
        </p:spPr>
      </p:pic>
      <p:sp>
        <p:nvSpPr>
          <p:cNvPr id="40" name="Freeform: Shape 39">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3D49FFA-12AD-435B-A2C4-219F9630604C}"/>
              </a:ext>
            </a:extLst>
          </p:cNvPr>
          <p:cNvSpPr txBox="1"/>
          <p:nvPr/>
        </p:nvSpPr>
        <p:spPr>
          <a:xfrm>
            <a:off x="3461657" y="6087291"/>
            <a:ext cx="4950823" cy="646331"/>
          </a:xfrm>
          <a:prstGeom prst="rect">
            <a:avLst/>
          </a:prstGeom>
          <a:noFill/>
        </p:spPr>
        <p:txBody>
          <a:bodyPr wrap="square" rtlCol="0">
            <a:spAutoFit/>
          </a:bodyPr>
          <a:lstStyle/>
          <a:p>
            <a:pPr algn="ctr"/>
            <a:r>
              <a:rPr lang="en-GB" dirty="0"/>
              <a:t>Curriculum Planning and Development Division</a:t>
            </a:r>
          </a:p>
          <a:p>
            <a:pPr algn="ctr"/>
            <a:r>
              <a:rPr lang="en-GB" dirty="0"/>
              <a:t>2020</a:t>
            </a:r>
          </a:p>
        </p:txBody>
      </p:sp>
    </p:spTree>
    <p:extLst>
      <p:ext uri="{BB962C8B-B14F-4D97-AF65-F5344CB8AC3E}">
        <p14:creationId xmlns:p14="http://schemas.microsoft.com/office/powerpoint/2010/main" val="191486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9D9DBD-49BC-4578-8965-1B9B968AA9C9}"/>
              </a:ext>
            </a:extLst>
          </p:cNvPr>
          <p:cNvSpPr/>
          <p:nvPr/>
        </p:nvSpPr>
        <p:spPr>
          <a:xfrm>
            <a:off x="1405472" y="4690089"/>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0" name="Rectangle 9">
            <a:extLst>
              <a:ext uri="{FF2B5EF4-FFF2-40B4-BE49-F238E27FC236}">
                <a16:creationId xmlns:a16="http://schemas.microsoft.com/office/drawing/2014/main" id="{93BEAC1A-896F-4D6A-872C-7B9FC9724773}"/>
              </a:ext>
            </a:extLst>
          </p:cNvPr>
          <p:cNvSpPr/>
          <p:nvPr/>
        </p:nvSpPr>
        <p:spPr>
          <a:xfrm>
            <a:off x="3086569" y="3427259"/>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Sequence</a:t>
            </a:r>
          </a:p>
        </p:txBody>
      </p:sp>
      <p:sp>
        <p:nvSpPr>
          <p:cNvPr id="7" name="Rectangle 6">
            <a:extLst>
              <a:ext uri="{FF2B5EF4-FFF2-40B4-BE49-F238E27FC236}">
                <a16:creationId xmlns:a16="http://schemas.microsoft.com/office/drawing/2014/main" id="{9A23B286-8EC6-426D-8017-4FA7B17D8426}"/>
              </a:ext>
            </a:extLst>
          </p:cNvPr>
          <p:cNvSpPr/>
          <p:nvPr/>
        </p:nvSpPr>
        <p:spPr>
          <a:xfrm>
            <a:off x="6603770" y="4682528"/>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Comparison</a:t>
            </a:r>
          </a:p>
          <a:p>
            <a:pPr algn="ctr"/>
            <a:r>
              <a:rPr lang="en-GB" sz="2800">
                <a:solidFill>
                  <a:schemeClr val="tx1"/>
                </a:solidFill>
              </a:rPr>
              <a:t>&amp;</a:t>
            </a:r>
          </a:p>
          <a:p>
            <a:pPr algn="ctr"/>
            <a:r>
              <a:rPr lang="en-GB" sz="2800">
                <a:solidFill>
                  <a:schemeClr val="tx1"/>
                </a:solidFill>
              </a:rPr>
              <a:t>Contrast</a:t>
            </a:r>
            <a:endParaRPr lang="en-GB" sz="2800"/>
          </a:p>
        </p:txBody>
      </p:sp>
      <p:sp>
        <p:nvSpPr>
          <p:cNvPr id="11" name="Rectangle 10">
            <a:extLst>
              <a:ext uri="{FF2B5EF4-FFF2-40B4-BE49-F238E27FC236}">
                <a16:creationId xmlns:a16="http://schemas.microsoft.com/office/drawing/2014/main" id="{2BB7F095-95F7-4F92-8581-A224CC54118C}"/>
              </a:ext>
            </a:extLst>
          </p:cNvPr>
          <p:cNvSpPr/>
          <p:nvPr/>
        </p:nvSpPr>
        <p:spPr>
          <a:xfrm>
            <a:off x="9171605" y="4690089"/>
            <a:ext cx="1415443"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2" name="Rectangle 11">
            <a:extLst>
              <a:ext uri="{FF2B5EF4-FFF2-40B4-BE49-F238E27FC236}">
                <a16:creationId xmlns:a16="http://schemas.microsoft.com/office/drawing/2014/main" id="{C2B0C326-0005-4919-BF54-728E28469ED2}"/>
              </a:ext>
            </a:extLst>
          </p:cNvPr>
          <p:cNvSpPr/>
          <p:nvPr/>
        </p:nvSpPr>
        <p:spPr>
          <a:xfrm>
            <a:off x="4004621" y="4690089"/>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a:p>
            <a:pPr algn="ctr"/>
            <a:endParaRPr lang="en-GB" sz="2800"/>
          </a:p>
        </p:txBody>
      </p:sp>
      <p:sp>
        <p:nvSpPr>
          <p:cNvPr id="13" name="Rectangle 12">
            <a:extLst>
              <a:ext uri="{FF2B5EF4-FFF2-40B4-BE49-F238E27FC236}">
                <a16:creationId xmlns:a16="http://schemas.microsoft.com/office/drawing/2014/main" id="{77CFF958-E4E7-43D4-B53A-B7AE4796925B}"/>
              </a:ext>
            </a:extLst>
          </p:cNvPr>
          <p:cNvSpPr/>
          <p:nvPr/>
        </p:nvSpPr>
        <p:spPr>
          <a:xfrm>
            <a:off x="1419207" y="3429621"/>
            <a:ext cx="1654836"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4" name="Rectangle 13">
            <a:extLst>
              <a:ext uri="{FF2B5EF4-FFF2-40B4-BE49-F238E27FC236}">
                <a16:creationId xmlns:a16="http://schemas.microsoft.com/office/drawing/2014/main" id="{3A5962B3-AEF5-4433-8A2A-04017698968F}"/>
              </a:ext>
            </a:extLst>
          </p:cNvPr>
          <p:cNvSpPr/>
          <p:nvPr/>
        </p:nvSpPr>
        <p:spPr>
          <a:xfrm>
            <a:off x="8019213" y="3436592"/>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Cause </a:t>
            </a:r>
          </a:p>
          <a:p>
            <a:pPr algn="ctr"/>
            <a:r>
              <a:rPr lang="en-GB" sz="2800">
                <a:solidFill>
                  <a:schemeClr val="tx1"/>
                </a:solidFill>
              </a:rPr>
              <a:t>&amp;</a:t>
            </a:r>
          </a:p>
          <a:p>
            <a:pPr algn="ctr"/>
            <a:r>
              <a:rPr lang="en-GB" sz="2800">
                <a:solidFill>
                  <a:schemeClr val="tx1"/>
                </a:solidFill>
              </a:rPr>
              <a:t>Effect</a:t>
            </a:r>
            <a:endParaRPr lang="en-GB" sz="2800"/>
          </a:p>
        </p:txBody>
      </p:sp>
      <p:sp>
        <p:nvSpPr>
          <p:cNvPr id="15" name="Rectangle 14">
            <a:extLst>
              <a:ext uri="{FF2B5EF4-FFF2-40B4-BE49-F238E27FC236}">
                <a16:creationId xmlns:a16="http://schemas.microsoft.com/office/drawing/2014/main" id="{8D20A988-647D-4E80-B635-D9D89031F8A5}"/>
              </a:ext>
            </a:extLst>
          </p:cNvPr>
          <p:cNvSpPr/>
          <p:nvPr/>
        </p:nvSpPr>
        <p:spPr>
          <a:xfrm>
            <a:off x="5654404" y="3434015"/>
            <a:ext cx="2364809"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6" name="Rectangle 15">
            <a:extLst>
              <a:ext uri="{FF2B5EF4-FFF2-40B4-BE49-F238E27FC236}">
                <a16:creationId xmlns:a16="http://schemas.microsoft.com/office/drawing/2014/main" id="{42490945-F293-43A1-9F54-D60FBBB38802}"/>
              </a:ext>
            </a:extLst>
          </p:cNvPr>
          <p:cNvSpPr/>
          <p:nvPr/>
        </p:nvSpPr>
        <p:spPr>
          <a:xfrm>
            <a:off x="9855915" y="2209763"/>
            <a:ext cx="731134"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7" name="Rectangle 16">
            <a:extLst>
              <a:ext uri="{FF2B5EF4-FFF2-40B4-BE49-F238E27FC236}">
                <a16:creationId xmlns:a16="http://schemas.microsoft.com/office/drawing/2014/main" id="{C0963744-C5E0-4BED-A9CC-DAE39B192EA9}"/>
              </a:ext>
            </a:extLst>
          </p:cNvPr>
          <p:cNvSpPr/>
          <p:nvPr/>
        </p:nvSpPr>
        <p:spPr>
          <a:xfrm>
            <a:off x="2040105" y="2181590"/>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endParaRPr>
          </a:p>
        </p:txBody>
      </p:sp>
      <p:sp>
        <p:nvSpPr>
          <p:cNvPr id="18" name="Rectangle 17">
            <a:extLst>
              <a:ext uri="{FF2B5EF4-FFF2-40B4-BE49-F238E27FC236}">
                <a16:creationId xmlns:a16="http://schemas.microsoft.com/office/drawing/2014/main" id="{4F205BA8-C76E-45E5-92A9-F9751326F731}"/>
              </a:ext>
            </a:extLst>
          </p:cNvPr>
          <p:cNvSpPr/>
          <p:nvPr/>
        </p:nvSpPr>
        <p:spPr>
          <a:xfrm>
            <a:off x="4664092" y="2180910"/>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cs typeface="Calibri"/>
            </a:endParaRPr>
          </a:p>
          <a:p>
            <a:pPr algn="ctr"/>
            <a:r>
              <a:rPr lang="en-GB" sz="2800">
                <a:solidFill>
                  <a:schemeClr val="tx1"/>
                </a:solidFill>
                <a:cs typeface="Calibri"/>
              </a:rPr>
              <a:t>Description</a:t>
            </a:r>
            <a:endParaRPr lang="en-GB">
              <a:solidFill>
                <a:schemeClr val="tx1"/>
              </a:solidFill>
            </a:endParaRPr>
          </a:p>
          <a:p>
            <a:pPr algn="ctr"/>
            <a:endParaRPr lang="en-GB" sz="2800">
              <a:solidFill>
                <a:schemeClr val="tx1"/>
              </a:solidFill>
              <a:cs typeface="Calibri"/>
            </a:endParaRPr>
          </a:p>
        </p:txBody>
      </p:sp>
      <p:sp>
        <p:nvSpPr>
          <p:cNvPr id="19" name="Rectangle 18">
            <a:extLst>
              <a:ext uri="{FF2B5EF4-FFF2-40B4-BE49-F238E27FC236}">
                <a16:creationId xmlns:a16="http://schemas.microsoft.com/office/drawing/2014/main" id="{D0D27E28-D7D1-4110-9580-47CC157FCD7C}"/>
              </a:ext>
            </a:extLst>
          </p:cNvPr>
          <p:cNvSpPr/>
          <p:nvPr/>
        </p:nvSpPr>
        <p:spPr>
          <a:xfrm>
            <a:off x="7269035" y="2183487"/>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endParaRPr>
          </a:p>
        </p:txBody>
      </p:sp>
      <p:sp>
        <p:nvSpPr>
          <p:cNvPr id="20" name="Rectangle 19">
            <a:extLst>
              <a:ext uri="{FF2B5EF4-FFF2-40B4-BE49-F238E27FC236}">
                <a16:creationId xmlns:a16="http://schemas.microsoft.com/office/drawing/2014/main" id="{EA28526C-66DC-4D4B-9033-01149927127E}"/>
              </a:ext>
            </a:extLst>
          </p:cNvPr>
          <p:cNvSpPr/>
          <p:nvPr/>
        </p:nvSpPr>
        <p:spPr>
          <a:xfrm>
            <a:off x="1419207" y="2180910"/>
            <a:ext cx="612996"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6" name="Isosceles Triangle 5">
            <a:extLst>
              <a:ext uri="{FF2B5EF4-FFF2-40B4-BE49-F238E27FC236}">
                <a16:creationId xmlns:a16="http://schemas.microsoft.com/office/drawing/2014/main" id="{9105BA61-2C99-490F-BF90-6476DA59F6D0}"/>
              </a:ext>
            </a:extLst>
          </p:cNvPr>
          <p:cNvSpPr/>
          <p:nvPr/>
        </p:nvSpPr>
        <p:spPr>
          <a:xfrm>
            <a:off x="801203" y="317673"/>
            <a:ext cx="10589594" cy="1863917"/>
          </a:xfrm>
          <a:prstGeom prst="triangle">
            <a:avLst>
              <a:gd name="adj" fmla="val 4975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4 Internal Structures for</a:t>
            </a:r>
          </a:p>
          <a:p>
            <a:pPr algn="ctr"/>
            <a:r>
              <a:rPr lang="en-GB" sz="3600" b="1" dirty="0">
                <a:solidFill>
                  <a:schemeClr val="tx1"/>
                </a:solidFill>
              </a:rPr>
              <a:t>Informational texts</a:t>
            </a:r>
          </a:p>
        </p:txBody>
      </p:sp>
    </p:spTree>
    <p:extLst>
      <p:ext uri="{BB962C8B-B14F-4D97-AF65-F5344CB8AC3E}">
        <p14:creationId xmlns:p14="http://schemas.microsoft.com/office/powerpoint/2010/main" val="33510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4" grpId="0" animBg="1"/>
      <p:bldP spid="1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710B-45D4-4171-857B-DB1EE6A7DD35}"/>
              </a:ext>
            </a:extLst>
          </p:cNvPr>
          <p:cNvSpPr>
            <a:spLocks noGrp="1"/>
          </p:cNvSpPr>
          <p:nvPr>
            <p:ph type="title"/>
          </p:nvPr>
        </p:nvSpPr>
        <p:spPr/>
        <p:txBody>
          <a:bodyPr/>
          <a:lstStyle/>
          <a:p>
            <a:r>
              <a:rPr lang="en-GB"/>
              <a:t>Each text structure</a:t>
            </a:r>
          </a:p>
        </p:txBody>
      </p:sp>
      <p:sp>
        <p:nvSpPr>
          <p:cNvPr id="3" name="Content Placeholder 2">
            <a:extLst>
              <a:ext uri="{FF2B5EF4-FFF2-40B4-BE49-F238E27FC236}">
                <a16:creationId xmlns:a16="http://schemas.microsoft.com/office/drawing/2014/main" id="{44580DD6-26B1-40C6-9390-822253A049DC}"/>
              </a:ext>
            </a:extLst>
          </p:cNvPr>
          <p:cNvSpPr>
            <a:spLocks noGrp="1"/>
          </p:cNvSpPr>
          <p:nvPr>
            <p:ph idx="1"/>
          </p:nvPr>
        </p:nvSpPr>
        <p:spPr/>
        <p:txBody>
          <a:bodyPr/>
          <a:lstStyle/>
          <a:p>
            <a:r>
              <a:rPr lang="en-GB" dirty="0"/>
              <a:t>Purpose</a:t>
            </a:r>
          </a:p>
          <a:p>
            <a:r>
              <a:rPr lang="en-GB" dirty="0"/>
              <a:t>Associated graphic organiser</a:t>
            </a:r>
          </a:p>
          <a:p>
            <a:r>
              <a:rPr lang="en-GB" dirty="0"/>
              <a:t>Signal transitional words</a:t>
            </a:r>
          </a:p>
        </p:txBody>
      </p:sp>
      <p:pic>
        <p:nvPicPr>
          <p:cNvPr id="5" name="Picture 4" descr="A picture containing knife&#10;&#10;Description automatically generated">
            <a:extLst>
              <a:ext uri="{FF2B5EF4-FFF2-40B4-BE49-F238E27FC236}">
                <a16:creationId xmlns:a16="http://schemas.microsoft.com/office/drawing/2014/main" id="{BB77FE16-E4AF-43B8-A337-2B18DCE9A0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4061" y="1690688"/>
            <a:ext cx="4455104" cy="3995672"/>
          </a:xfrm>
          <a:prstGeom prst="rect">
            <a:avLst/>
          </a:prstGeom>
        </p:spPr>
      </p:pic>
    </p:spTree>
    <p:extLst>
      <p:ext uri="{BB962C8B-B14F-4D97-AF65-F5344CB8AC3E}">
        <p14:creationId xmlns:p14="http://schemas.microsoft.com/office/powerpoint/2010/main" val="9667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1: Description</a:t>
            </a: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 to give information about the characteristics or features of a topic.</a:t>
            </a:r>
          </a:p>
        </p:txBody>
      </p:sp>
    </p:spTree>
    <p:extLst>
      <p:ext uri="{BB962C8B-B14F-4D97-AF65-F5344CB8AC3E}">
        <p14:creationId xmlns:p14="http://schemas.microsoft.com/office/powerpoint/2010/main" val="237070527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D5A0-73BC-46A7-ADD1-B3704DBFD1A8}"/>
              </a:ext>
            </a:extLst>
          </p:cNvPr>
          <p:cNvSpPr>
            <a:spLocks noGrp="1"/>
          </p:cNvSpPr>
          <p:nvPr>
            <p:ph type="title"/>
          </p:nvPr>
        </p:nvSpPr>
        <p:spPr/>
        <p:txBody>
          <a:bodyPr/>
          <a:lstStyle/>
          <a:p>
            <a:r>
              <a:rPr lang="en-GB"/>
              <a:t>Text structure 1: Description</a:t>
            </a:r>
          </a:p>
        </p:txBody>
      </p:sp>
      <p:grpSp>
        <p:nvGrpSpPr>
          <p:cNvPr id="5" name="Group 4">
            <a:extLst>
              <a:ext uri="{FF2B5EF4-FFF2-40B4-BE49-F238E27FC236}">
                <a16:creationId xmlns:a16="http://schemas.microsoft.com/office/drawing/2014/main" id="{0ED0772D-ACF8-413A-8D66-A654140C2C41}"/>
              </a:ext>
            </a:extLst>
          </p:cNvPr>
          <p:cNvGrpSpPr/>
          <p:nvPr/>
        </p:nvGrpSpPr>
        <p:grpSpPr>
          <a:xfrm>
            <a:off x="6605655" y="4722312"/>
            <a:ext cx="2781560" cy="1527953"/>
            <a:chOff x="6605655" y="4722312"/>
            <a:chExt cx="2781560" cy="1527953"/>
          </a:xfrm>
        </p:grpSpPr>
        <p:sp>
          <p:nvSpPr>
            <p:cNvPr id="10" name="Rectangle 9">
              <a:extLst>
                <a:ext uri="{FF2B5EF4-FFF2-40B4-BE49-F238E27FC236}">
                  <a16:creationId xmlns:a16="http://schemas.microsoft.com/office/drawing/2014/main" id="{B69B34B6-53EC-42C9-92E8-6D955E486D3F}"/>
                </a:ext>
              </a:extLst>
            </p:cNvPr>
            <p:cNvSpPr/>
            <p:nvPr/>
          </p:nvSpPr>
          <p:spPr>
            <a:xfrm>
              <a:off x="7519793" y="5160501"/>
              <a:ext cx="1867422"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Detail</a:t>
              </a:r>
            </a:p>
          </p:txBody>
        </p:sp>
        <p:cxnSp>
          <p:nvCxnSpPr>
            <p:cNvPr id="23" name="Straight Connector 22">
              <a:extLst>
                <a:ext uri="{FF2B5EF4-FFF2-40B4-BE49-F238E27FC236}">
                  <a16:creationId xmlns:a16="http://schemas.microsoft.com/office/drawing/2014/main" id="{A91EC36C-0D4C-48D3-B8A2-D039B57C190C}"/>
                </a:ext>
              </a:extLst>
            </p:cNvPr>
            <p:cNvCxnSpPr>
              <a:cxnSpLocks/>
            </p:cNvCxnSpPr>
            <p:nvPr/>
          </p:nvCxnSpPr>
          <p:spPr>
            <a:xfrm flipH="1" flipV="1">
              <a:off x="6605655" y="4722312"/>
              <a:ext cx="1756250" cy="438189"/>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C3D3307F-A9DC-4ECC-88A3-D2046C9C209C}"/>
              </a:ext>
            </a:extLst>
          </p:cNvPr>
          <p:cNvGrpSpPr/>
          <p:nvPr/>
        </p:nvGrpSpPr>
        <p:grpSpPr>
          <a:xfrm>
            <a:off x="2278693" y="4722312"/>
            <a:ext cx="3069923" cy="1550096"/>
            <a:chOff x="2278693" y="4722312"/>
            <a:chExt cx="3069923" cy="1550096"/>
          </a:xfrm>
        </p:grpSpPr>
        <p:cxnSp>
          <p:nvCxnSpPr>
            <p:cNvPr id="19" name="Straight Connector 18">
              <a:extLst>
                <a:ext uri="{FF2B5EF4-FFF2-40B4-BE49-F238E27FC236}">
                  <a16:creationId xmlns:a16="http://schemas.microsoft.com/office/drawing/2014/main" id="{C563D920-FA96-4761-9D18-6395D8CCCFD7}"/>
                </a:ext>
              </a:extLst>
            </p:cNvPr>
            <p:cNvCxnSpPr>
              <a:cxnSpLocks/>
            </p:cNvCxnSpPr>
            <p:nvPr/>
          </p:nvCxnSpPr>
          <p:spPr>
            <a:xfrm flipH="1">
              <a:off x="3718142" y="4722312"/>
              <a:ext cx="1630474" cy="5066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C92284C6-28A6-4AB6-80F0-047B44837661}"/>
                </a:ext>
              </a:extLst>
            </p:cNvPr>
            <p:cNvSpPr/>
            <p:nvPr/>
          </p:nvSpPr>
          <p:spPr>
            <a:xfrm>
              <a:off x="2278693" y="5182644"/>
              <a:ext cx="1867422"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Detail</a:t>
              </a:r>
            </a:p>
          </p:txBody>
        </p:sp>
      </p:grpSp>
      <p:grpSp>
        <p:nvGrpSpPr>
          <p:cNvPr id="31" name="Group 30">
            <a:extLst>
              <a:ext uri="{FF2B5EF4-FFF2-40B4-BE49-F238E27FC236}">
                <a16:creationId xmlns:a16="http://schemas.microsoft.com/office/drawing/2014/main" id="{ED341F3E-4D91-43A6-8527-66311D2FB084}"/>
              </a:ext>
            </a:extLst>
          </p:cNvPr>
          <p:cNvGrpSpPr/>
          <p:nvPr/>
        </p:nvGrpSpPr>
        <p:grpSpPr>
          <a:xfrm>
            <a:off x="2278693" y="2229633"/>
            <a:ext cx="2940486" cy="1893687"/>
            <a:chOff x="2278693" y="2229633"/>
            <a:chExt cx="2940486" cy="1893687"/>
          </a:xfrm>
        </p:grpSpPr>
        <p:sp>
          <p:nvSpPr>
            <p:cNvPr id="12" name="Rectangle 11">
              <a:extLst>
                <a:ext uri="{FF2B5EF4-FFF2-40B4-BE49-F238E27FC236}">
                  <a16:creationId xmlns:a16="http://schemas.microsoft.com/office/drawing/2014/main" id="{C7FF4B12-AEF9-4690-A07D-A4F241F9AF70}"/>
                </a:ext>
              </a:extLst>
            </p:cNvPr>
            <p:cNvSpPr/>
            <p:nvPr/>
          </p:nvSpPr>
          <p:spPr>
            <a:xfrm>
              <a:off x="2278693" y="2229633"/>
              <a:ext cx="1867422"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Detail</a:t>
              </a:r>
            </a:p>
          </p:txBody>
        </p:sp>
        <p:cxnSp>
          <p:nvCxnSpPr>
            <p:cNvPr id="15" name="Straight Connector 14">
              <a:extLst>
                <a:ext uri="{FF2B5EF4-FFF2-40B4-BE49-F238E27FC236}">
                  <a16:creationId xmlns:a16="http://schemas.microsoft.com/office/drawing/2014/main" id="{B098999C-34D4-4833-8226-EE2636D80A9C}"/>
                </a:ext>
              </a:extLst>
            </p:cNvPr>
            <p:cNvCxnSpPr>
              <a:cxnSpLocks/>
            </p:cNvCxnSpPr>
            <p:nvPr/>
          </p:nvCxnSpPr>
          <p:spPr>
            <a:xfrm flipH="1" flipV="1">
              <a:off x="3718142" y="3314516"/>
              <a:ext cx="1501037" cy="808804"/>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0D1CEF9E-59E2-4FE1-A879-4A6E0088020B}"/>
              </a:ext>
            </a:extLst>
          </p:cNvPr>
          <p:cNvGrpSpPr/>
          <p:nvPr/>
        </p:nvGrpSpPr>
        <p:grpSpPr>
          <a:xfrm>
            <a:off x="6704556" y="2229633"/>
            <a:ext cx="2646646" cy="1835083"/>
            <a:chOff x="6704556" y="2229633"/>
            <a:chExt cx="2646646" cy="1835083"/>
          </a:xfrm>
        </p:grpSpPr>
        <p:sp>
          <p:nvSpPr>
            <p:cNvPr id="11" name="Rectangle 10">
              <a:extLst>
                <a:ext uri="{FF2B5EF4-FFF2-40B4-BE49-F238E27FC236}">
                  <a16:creationId xmlns:a16="http://schemas.microsoft.com/office/drawing/2014/main" id="{0CD68103-E85E-4237-89D2-6909FBA545DC}"/>
                </a:ext>
              </a:extLst>
            </p:cNvPr>
            <p:cNvSpPr/>
            <p:nvPr/>
          </p:nvSpPr>
          <p:spPr>
            <a:xfrm>
              <a:off x="7483780" y="2229633"/>
              <a:ext cx="1867422"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Detail</a:t>
              </a:r>
            </a:p>
          </p:txBody>
        </p:sp>
        <p:cxnSp>
          <p:nvCxnSpPr>
            <p:cNvPr id="28" name="Straight Connector 27">
              <a:extLst>
                <a:ext uri="{FF2B5EF4-FFF2-40B4-BE49-F238E27FC236}">
                  <a16:creationId xmlns:a16="http://schemas.microsoft.com/office/drawing/2014/main" id="{9E4EBC67-D956-4D79-92CD-124D723CBFA2}"/>
                </a:ext>
              </a:extLst>
            </p:cNvPr>
            <p:cNvCxnSpPr>
              <a:cxnSpLocks/>
            </p:cNvCxnSpPr>
            <p:nvPr/>
          </p:nvCxnSpPr>
          <p:spPr>
            <a:xfrm flipH="1">
              <a:off x="6704556" y="3314516"/>
              <a:ext cx="1086633" cy="750200"/>
            </a:xfrm>
            <a:prstGeom prst="line">
              <a:avLst/>
            </a:prstGeom>
            <a:ln w="38100"/>
          </p:spPr>
          <p:style>
            <a:lnRef idx="1">
              <a:schemeClr val="dk1"/>
            </a:lnRef>
            <a:fillRef idx="0">
              <a:schemeClr val="dk1"/>
            </a:fillRef>
            <a:effectRef idx="0">
              <a:schemeClr val="dk1"/>
            </a:effectRef>
            <a:fontRef idx="minor">
              <a:schemeClr val="tx1"/>
            </a:fontRef>
          </p:style>
        </p:cxnSp>
      </p:grpSp>
      <p:sp>
        <p:nvSpPr>
          <p:cNvPr id="9" name="Oval 8">
            <a:extLst>
              <a:ext uri="{FF2B5EF4-FFF2-40B4-BE49-F238E27FC236}">
                <a16:creationId xmlns:a16="http://schemas.microsoft.com/office/drawing/2014/main" id="{D7854656-A55E-43F4-8F57-0769D8934B34}"/>
              </a:ext>
            </a:extLst>
          </p:cNvPr>
          <p:cNvSpPr/>
          <p:nvPr/>
        </p:nvSpPr>
        <p:spPr>
          <a:xfrm>
            <a:off x="4974920" y="3115747"/>
            <a:ext cx="2033391" cy="2066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Topic</a:t>
            </a:r>
          </a:p>
        </p:txBody>
      </p:sp>
    </p:spTree>
    <p:extLst>
      <p:ext uri="{BB962C8B-B14F-4D97-AF65-F5344CB8AC3E}">
        <p14:creationId xmlns:p14="http://schemas.microsoft.com/office/powerpoint/2010/main" val="35721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D5A0-73BC-46A7-ADD1-B3704DBFD1A8}"/>
              </a:ext>
            </a:extLst>
          </p:cNvPr>
          <p:cNvSpPr>
            <a:spLocks noGrp="1"/>
          </p:cNvSpPr>
          <p:nvPr>
            <p:ph type="title"/>
          </p:nvPr>
        </p:nvSpPr>
        <p:spPr/>
        <p:txBody>
          <a:bodyPr/>
          <a:lstStyle/>
          <a:p>
            <a:r>
              <a:rPr lang="en-GB"/>
              <a:t>Text structure 1: Description</a:t>
            </a:r>
          </a:p>
        </p:txBody>
      </p:sp>
      <p:grpSp>
        <p:nvGrpSpPr>
          <p:cNvPr id="5" name="Group 4">
            <a:extLst>
              <a:ext uri="{FF2B5EF4-FFF2-40B4-BE49-F238E27FC236}">
                <a16:creationId xmlns:a16="http://schemas.microsoft.com/office/drawing/2014/main" id="{0ED0772D-ACF8-413A-8D66-A654140C2C41}"/>
              </a:ext>
            </a:extLst>
          </p:cNvPr>
          <p:cNvGrpSpPr/>
          <p:nvPr/>
        </p:nvGrpSpPr>
        <p:grpSpPr>
          <a:xfrm>
            <a:off x="6605655" y="4722312"/>
            <a:ext cx="3853578" cy="1527953"/>
            <a:chOff x="6605655" y="4722312"/>
            <a:chExt cx="3013288" cy="1527953"/>
          </a:xfrm>
        </p:grpSpPr>
        <p:sp>
          <p:nvSpPr>
            <p:cNvPr id="10" name="Rectangle 9">
              <a:extLst>
                <a:ext uri="{FF2B5EF4-FFF2-40B4-BE49-F238E27FC236}">
                  <a16:creationId xmlns:a16="http://schemas.microsoft.com/office/drawing/2014/main" id="{B69B34B6-53EC-42C9-92E8-6D955E486D3F}"/>
                </a:ext>
              </a:extLst>
            </p:cNvPr>
            <p:cNvSpPr/>
            <p:nvPr/>
          </p:nvSpPr>
          <p:spPr>
            <a:xfrm>
              <a:off x="7519792" y="5160501"/>
              <a:ext cx="2099151"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Migration patterns</a:t>
              </a:r>
            </a:p>
          </p:txBody>
        </p:sp>
        <p:cxnSp>
          <p:nvCxnSpPr>
            <p:cNvPr id="23" name="Straight Connector 22">
              <a:extLst>
                <a:ext uri="{FF2B5EF4-FFF2-40B4-BE49-F238E27FC236}">
                  <a16:creationId xmlns:a16="http://schemas.microsoft.com/office/drawing/2014/main" id="{A91EC36C-0D4C-48D3-B8A2-D039B57C190C}"/>
                </a:ext>
              </a:extLst>
            </p:cNvPr>
            <p:cNvCxnSpPr>
              <a:cxnSpLocks/>
            </p:cNvCxnSpPr>
            <p:nvPr/>
          </p:nvCxnSpPr>
          <p:spPr>
            <a:xfrm flipH="1" flipV="1">
              <a:off x="6605655" y="4722312"/>
              <a:ext cx="1756250" cy="438189"/>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C3D3307F-A9DC-4ECC-88A3-D2046C9C209C}"/>
              </a:ext>
            </a:extLst>
          </p:cNvPr>
          <p:cNvGrpSpPr/>
          <p:nvPr/>
        </p:nvGrpSpPr>
        <p:grpSpPr>
          <a:xfrm>
            <a:off x="1528175" y="4722312"/>
            <a:ext cx="3820441" cy="1550096"/>
            <a:chOff x="2278693" y="4722312"/>
            <a:chExt cx="3069923" cy="1550096"/>
          </a:xfrm>
        </p:grpSpPr>
        <p:cxnSp>
          <p:nvCxnSpPr>
            <p:cNvPr id="19" name="Straight Connector 18">
              <a:extLst>
                <a:ext uri="{FF2B5EF4-FFF2-40B4-BE49-F238E27FC236}">
                  <a16:creationId xmlns:a16="http://schemas.microsoft.com/office/drawing/2014/main" id="{C563D920-FA96-4761-9D18-6395D8CCCFD7}"/>
                </a:ext>
              </a:extLst>
            </p:cNvPr>
            <p:cNvCxnSpPr>
              <a:cxnSpLocks/>
            </p:cNvCxnSpPr>
            <p:nvPr/>
          </p:nvCxnSpPr>
          <p:spPr>
            <a:xfrm flipH="1">
              <a:off x="3718142" y="4722312"/>
              <a:ext cx="1630474" cy="5066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C92284C6-28A6-4AB6-80F0-047B44837661}"/>
                </a:ext>
              </a:extLst>
            </p:cNvPr>
            <p:cNvSpPr/>
            <p:nvPr/>
          </p:nvSpPr>
          <p:spPr>
            <a:xfrm>
              <a:off x="2278693" y="5182644"/>
              <a:ext cx="1867422"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Flying abilities</a:t>
              </a:r>
            </a:p>
          </p:txBody>
        </p:sp>
      </p:grpSp>
      <p:grpSp>
        <p:nvGrpSpPr>
          <p:cNvPr id="31" name="Group 30">
            <a:extLst>
              <a:ext uri="{FF2B5EF4-FFF2-40B4-BE49-F238E27FC236}">
                <a16:creationId xmlns:a16="http://schemas.microsoft.com/office/drawing/2014/main" id="{ED341F3E-4D91-43A6-8527-66311D2FB084}"/>
              </a:ext>
            </a:extLst>
          </p:cNvPr>
          <p:cNvGrpSpPr/>
          <p:nvPr/>
        </p:nvGrpSpPr>
        <p:grpSpPr>
          <a:xfrm>
            <a:off x="4776850" y="1612782"/>
            <a:ext cx="2429527" cy="2101621"/>
            <a:chOff x="4776850" y="1612782"/>
            <a:chExt cx="2429527" cy="2101621"/>
          </a:xfrm>
        </p:grpSpPr>
        <p:cxnSp>
          <p:nvCxnSpPr>
            <p:cNvPr id="15" name="Straight Connector 14">
              <a:extLst>
                <a:ext uri="{FF2B5EF4-FFF2-40B4-BE49-F238E27FC236}">
                  <a16:creationId xmlns:a16="http://schemas.microsoft.com/office/drawing/2014/main" id="{B098999C-34D4-4833-8226-EE2636D80A9C}"/>
                </a:ext>
              </a:extLst>
            </p:cNvPr>
            <p:cNvCxnSpPr>
              <a:cxnSpLocks/>
            </p:cNvCxnSpPr>
            <p:nvPr/>
          </p:nvCxnSpPr>
          <p:spPr>
            <a:xfrm flipH="1" flipV="1">
              <a:off x="5991614" y="2517090"/>
              <a:ext cx="1" cy="1197313"/>
            </a:xfrm>
            <a:prstGeom prst="line">
              <a:avLst/>
            </a:prstGeom>
            <a:ln w="3810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7FF4B12-AEF9-4690-A07D-A4F241F9AF70}"/>
                </a:ext>
              </a:extLst>
            </p:cNvPr>
            <p:cNvSpPr/>
            <p:nvPr/>
          </p:nvSpPr>
          <p:spPr>
            <a:xfrm>
              <a:off x="4776850" y="1612782"/>
              <a:ext cx="2429527" cy="108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Size</a:t>
              </a:r>
            </a:p>
          </p:txBody>
        </p:sp>
      </p:grpSp>
      <p:sp>
        <p:nvSpPr>
          <p:cNvPr id="9" name="Oval 8">
            <a:extLst>
              <a:ext uri="{FF2B5EF4-FFF2-40B4-BE49-F238E27FC236}">
                <a16:creationId xmlns:a16="http://schemas.microsoft.com/office/drawing/2014/main" id="{D7854656-A55E-43F4-8F57-0769D8934B34}"/>
              </a:ext>
            </a:extLst>
          </p:cNvPr>
          <p:cNvSpPr/>
          <p:nvPr/>
        </p:nvSpPr>
        <p:spPr>
          <a:xfrm>
            <a:off x="4974920" y="3115747"/>
            <a:ext cx="2033391" cy="2066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Hummingbirds</a:t>
            </a:r>
          </a:p>
        </p:txBody>
      </p:sp>
    </p:spTree>
    <p:extLst>
      <p:ext uri="{BB962C8B-B14F-4D97-AF65-F5344CB8AC3E}">
        <p14:creationId xmlns:p14="http://schemas.microsoft.com/office/powerpoint/2010/main" val="36006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2DA8-88B8-4709-8E8C-473759E45442}"/>
              </a:ext>
            </a:extLst>
          </p:cNvPr>
          <p:cNvSpPr>
            <a:spLocks noGrp="1"/>
          </p:cNvSpPr>
          <p:nvPr>
            <p:ph type="title"/>
          </p:nvPr>
        </p:nvSpPr>
        <p:spPr/>
        <p:txBody>
          <a:bodyPr/>
          <a:lstStyle/>
          <a:p>
            <a:pPr algn="ctr"/>
            <a:r>
              <a:rPr lang="en-GB"/>
              <a:t>Signal words (Description)</a:t>
            </a:r>
          </a:p>
        </p:txBody>
      </p:sp>
      <p:sp>
        <p:nvSpPr>
          <p:cNvPr id="3" name="Content Placeholder 2">
            <a:extLst>
              <a:ext uri="{FF2B5EF4-FFF2-40B4-BE49-F238E27FC236}">
                <a16:creationId xmlns:a16="http://schemas.microsoft.com/office/drawing/2014/main" id="{5094D970-456B-446B-9148-9965AAF4EEC0}"/>
              </a:ext>
            </a:extLst>
          </p:cNvPr>
          <p:cNvSpPr>
            <a:spLocks noGrp="1"/>
          </p:cNvSpPr>
          <p:nvPr>
            <p:ph idx="1"/>
          </p:nvPr>
        </p:nvSpPr>
        <p:spPr>
          <a:xfrm>
            <a:off x="4171735" y="1493389"/>
            <a:ext cx="5999969" cy="3871221"/>
          </a:xfrm>
        </p:spPr>
        <p:txBody>
          <a:bodyPr>
            <a:normAutofit lnSpcReduction="10000"/>
          </a:bodyPr>
          <a:lstStyle/>
          <a:p>
            <a:pPr marL="0" indent="0">
              <a:buNone/>
            </a:pPr>
            <a:r>
              <a:rPr lang="en-GB" dirty="0"/>
              <a:t>Look for transitional words like:</a:t>
            </a:r>
          </a:p>
          <a:p>
            <a:r>
              <a:rPr lang="en-GB" dirty="0"/>
              <a:t>For example</a:t>
            </a:r>
          </a:p>
          <a:p>
            <a:r>
              <a:rPr lang="en-GB" dirty="0"/>
              <a:t>For instance</a:t>
            </a:r>
          </a:p>
          <a:p>
            <a:r>
              <a:rPr lang="en-GB" dirty="0"/>
              <a:t>Such as</a:t>
            </a:r>
          </a:p>
          <a:p>
            <a:r>
              <a:rPr lang="en-GB" dirty="0"/>
              <a:t>Looks like</a:t>
            </a:r>
          </a:p>
          <a:p>
            <a:r>
              <a:rPr lang="en-GB" dirty="0"/>
              <a:t>Also</a:t>
            </a:r>
          </a:p>
          <a:p>
            <a:r>
              <a:rPr lang="en-GB" dirty="0"/>
              <a:t>Another</a:t>
            </a:r>
          </a:p>
          <a:p>
            <a:r>
              <a:rPr lang="en-GB" dirty="0"/>
              <a:t>In addition</a:t>
            </a:r>
          </a:p>
          <a:p>
            <a:pPr marL="0" indent="0">
              <a:buNone/>
            </a:pPr>
            <a:endParaRPr lang="en-GB" dirty="0"/>
          </a:p>
        </p:txBody>
      </p:sp>
      <p:sp>
        <p:nvSpPr>
          <p:cNvPr id="4" name="TextBox 3">
            <a:extLst>
              <a:ext uri="{FF2B5EF4-FFF2-40B4-BE49-F238E27FC236}">
                <a16:creationId xmlns:a16="http://schemas.microsoft.com/office/drawing/2014/main" id="{45187B4F-327F-4DA3-A892-2637EB0820C0}"/>
              </a:ext>
            </a:extLst>
          </p:cNvPr>
          <p:cNvSpPr txBox="1"/>
          <p:nvPr/>
        </p:nvSpPr>
        <p:spPr>
          <a:xfrm>
            <a:off x="4053971" y="5969654"/>
            <a:ext cx="7703508" cy="523220"/>
          </a:xfrm>
          <a:prstGeom prst="rect">
            <a:avLst/>
          </a:prstGeom>
          <a:noFill/>
        </p:spPr>
        <p:txBody>
          <a:bodyPr wrap="square" rtlCol="0">
            <a:spAutoFit/>
          </a:bodyPr>
          <a:lstStyle/>
          <a:p>
            <a:r>
              <a:rPr lang="en-GB" sz="2800" dirty="0"/>
              <a:t>Look for characteristics and details</a:t>
            </a:r>
          </a:p>
        </p:txBody>
      </p:sp>
      <p:pic>
        <p:nvPicPr>
          <p:cNvPr id="9" name="Picture 8" descr="A picture containing stool, white&#10;&#10;Description automatically generated">
            <a:extLst>
              <a:ext uri="{FF2B5EF4-FFF2-40B4-BE49-F238E27FC236}">
                <a16:creationId xmlns:a16="http://schemas.microsoft.com/office/drawing/2014/main" id="{9E0B6ACD-0476-4E33-833A-A591C12C9C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94" t="8916" r="12149" b="9508"/>
          <a:stretch/>
        </p:blipFill>
        <p:spPr>
          <a:xfrm>
            <a:off x="701457" y="1540375"/>
            <a:ext cx="2993720" cy="4121389"/>
          </a:xfrm>
          <a:prstGeom prst="rect">
            <a:avLst/>
          </a:prstGeom>
        </p:spPr>
      </p:pic>
      <p:sp>
        <p:nvSpPr>
          <p:cNvPr id="11" name="TextBox 10">
            <a:extLst>
              <a:ext uri="{FF2B5EF4-FFF2-40B4-BE49-F238E27FC236}">
                <a16:creationId xmlns:a16="http://schemas.microsoft.com/office/drawing/2014/main" id="{21A7D2AA-F274-4EBE-87CA-3A32B993036E}"/>
              </a:ext>
            </a:extLst>
          </p:cNvPr>
          <p:cNvSpPr txBox="1"/>
          <p:nvPr/>
        </p:nvSpPr>
        <p:spPr>
          <a:xfrm>
            <a:off x="4053971" y="5364610"/>
            <a:ext cx="7057374" cy="523220"/>
          </a:xfrm>
          <a:prstGeom prst="rect">
            <a:avLst/>
          </a:prstGeom>
          <a:noFill/>
        </p:spPr>
        <p:txBody>
          <a:bodyPr wrap="square" rtlCol="0">
            <a:spAutoFit/>
          </a:bodyPr>
          <a:lstStyle/>
          <a:p>
            <a:r>
              <a:rPr lang="en-GB" sz="2800" dirty="0"/>
              <a:t>Look for adjectives and adverbs</a:t>
            </a:r>
          </a:p>
        </p:txBody>
      </p:sp>
    </p:spTree>
    <p:extLst>
      <p:ext uri="{BB962C8B-B14F-4D97-AF65-F5344CB8AC3E}">
        <p14:creationId xmlns:p14="http://schemas.microsoft.com/office/powerpoint/2010/main" val="3995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716B-7B5F-40CD-9067-D3579034FFA7}"/>
              </a:ext>
            </a:extLst>
          </p:cNvPr>
          <p:cNvSpPr>
            <a:spLocks noGrp="1"/>
          </p:cNvSpPr>
          <p:nvPr>
            <p:ph type="title"/>
          </p:nvPr>
        </p:nvSpPr>
        <p:spPr>
          <a:xfrm>
            <a:off x="838200" y="189761"/>
            <a:ext cx="10515600" cy="636957"/>
          </a:xfrm>
        </p:spPr>
        <p:txBody>
          <a:bodyPr>
            <a:normAutofit fontScale="90000"/>
          </a:bodyPr>
          <a:lstStyle/>
          <a:p>
            <a:r>
              <a:rPr lang="en-GB"/>
              <a:t>Example</a:t>
            </a:r>
          </a:p>
        </p:txBody>
      </p:sp>
      <p:sp>
        <p:nvSpPr>
          <p:cNvPr id="3" name="Content Placeholder 2">
            <a:extLst>
              <a:ext uri="{FF2B5EF4-FFF2-40B4-BE49-F238E27FC236}">
                <a16:creationId xmlns:a16="http://schemas.microsoft.com/office/drawing/2014/main" id="{4607A3CD-010A-49BA-894B-EC48694A26A9}"/>
              </a:ext>
            </a:extLst>
          </p:cNvPr>
          <p:cNvSpPr>
            <a:spLocks noGrp="1"/>
          </p:cNvSpPr>
          <p:nvPr>
            <p:ph idx="1"/>
          </p:nvPr>
        </p:nvSpPr>
        <p:spPr>
          <a:xfrm>
            <a:off x="463463" y="626301"/>
            <a:ext cx="11235847" cy="6041938"/>
          </a:xfrm>
        </p:spPr>
        <p:txBody>
          <a:bodyPr vert="horz" lIns="91440" tIns="45720" rIns="91440" bIns="45720" rtlCol="0" anchor="t">
            <a:normAutofit lnSpcReduction="10000"/>
          </a:bodyPr>
          <a:lstStyle/>
          <a:p>
            <a:pPr marL="0" indent="0">
              <a:buNone/>
            </a:pPr>
            <a:r>
              <a:rPr lang="en-GB"/>
              <a:t>	</a:t>
            </a:r>
          </a:p>
          <a:p>
            <a:pPr marL="0" indent="0">
              <a:lnSpc>
                <a:spcPct val="150000"/>
              </a:lnSpc>
              <a:buNone/>
            </a:pPr>
            <a:r>
              <a:rPr lang="en-GB"/>
              <a:t>	Hummingbirds are the smallest of all birds. Most species measure between 7.5 – 13 centimetres. A hummingbird’s wingspread is barely 10 centimetres. That is shorter than the length of some people’s fingers!</a:t>
            </a:r>
            <a:endParaRPr lang="en-GB">
              <a:cs typeface="Calibri"/>
            </a:endParaRPr>
          </a:p>
          <a:p>
            <a:pPr marL="0" indent="0">
              <a:lnSpc>
                <a:spcPct val="150000"/>
              </a:lnSpc>
              <a:buNone/>
            </a:pPr>
            <a:r>
              <a:rPr lang="en-GB"/>
              <a:t>	Some consider hummingbirds to be the best flyers of all birds because they can travel fast as well as far. A hummingbird is capable </a:t>
            </a:r>
            <a:r>
              <a:rPr lang="en-GB">
                <a:solidFill>
                  <a:srgbClr val="000000"/>
                </a:solidFill>
              </a:rPr>
              <a:t>at</a:t>
            </a:r>
            <a:r>
              <a:rPr lang="en-GB">
                <a:solidFill>
                  <a:srgbClr val="FF0000"/>
                </a:solidFill>
              </a:rPr>
              <a:t> </a:t>
            </a:r>
            <a:r>
              <a:rPr lang="en-GB"/>
              <a:t>anytime of flying straight up in the air, flying backwards and moving its wings so rapidly that it can remain in one spot in the air. Also, despite their tiny wingspread, hummingbirds travel annually between the United States and Central and South America.</a:t>
            </a:r>
            <a:endParaRPr lang="en-GB">
              <a:cs typeface="Calibri"/>
            </a:endParaRPr>
          </a:p>
        </p:txBody>
      </p:sp>
    </p:spTree>
    <p:extLst>
      <p:ext uri="{BB962C8B-B14F-4D97-AF65-F5344CB8AC3E}">
        <p14:creationId xmlns:p14="http://schemas.microsoft.com/office/powerpoint/2010/main" val="40242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2DA8-88B8-4709-8E8C-473759E45442}"/>
              </a:ext>
            </a:extLst>
          </p:cNvPr>
          <p:cNvSpPr>
            <a:spLocks noGrp="1"/>
          </p:cNvSpPr>
          <p:nvPr>
            <p:ph type="title"/>
          </p:nvPr>
        </p:nvSpPr>
        <p:spPr/>
        <p:txBody>
          <a:bodyPr/>
          <a:lstStyle/>
          <a:p>
            <a:pPr algn="ctr"/>
            <a:r>
              <a:rPr lang="en-GB"/>
              <a:t>Remember to:</a:t>
            </a:r>
          </a:p>
        </p:txBody>
      </p:sp>
      <p:sp>
        <p:nvSpPr>
          <p:cNvPr id="3" name="Content Placeholder 2">
            <a:extLst>
              <a:ext uri="{FF2B5EF4-FFF2-40B4-BE49-F238E27FC236}">
                <a16:creationId xmlns:a16="http://schemas.microsoft.com/office/drawing/2014/main" id="{5094D970-456B-446B-9148-9965AAF4EEC0}"/>
              </a:ext>
            </a:extLst>
          </p:cNvPr>
          <p:cNvSpPr>
            <a:spLocks noGrp="1"/>
          </p:cNvSpPr>
          <p:nvPr>
            <p:ph idx="1"/>
          </p:nvPr>
        </p:nvSpPr>
        <p:spPr>
          <a:xfrm>
            <a:off x="4296426" y="2877785"/>
            <a:ext cx="5999969" cy="3871221"/>
          </a:xfrm>
        </p:spPr>
        <p:txBody>
          <a:bodyPr>
            <a:normAutofit lnSpcReduction="10000"/>
          </a:bodyPr>
          <a:lstStyle/>
          <a:p>
            <a:pPr marL="0" indent="0">
              <a:buNone/>
            </a:pPr>
            <a:r>
              <a:rPr lang="en-GB"/>
              <a:t>Look for signal transitional words like:</a:t>
            </a:r>
          </a:p>
          <a:p>
            <a:r>
              <a:rPr lang="en-GB"/>
              <a:t>For example</a:t>
            </a:r>
          </a:p>
          <a:p>
            <a:r>
              <a:rPr lang="en-GB"/>
              <a:t>For instance</a:t>
            </a:r>
          </a:p>
          <a:p>
            <a:r>
              <a:rPr lang="en-GB"/>
              <a:t>Such as</a:t>
            </a:r>
          </a:p>
          <a:p>
            <a:r>
              <a:rPr lang="en-GB"/>
              <a:t>Looks like</a:t>
            </a:r>
          </a:p>
          <a:p>
            <a:r>
              <a:rPr lang="en-GB"/>
              <a:t>Also</a:t>
            </a:r>
          </a:p>
          <a:p>
            <a:r>
              <a:rPr lang="en-GB"/>
              <a:t>Another</a:t>
            </a:r>
          </a:p>
          <a:p>
            <a:r>
              <a:rPr lang="en-GB"/>
              <a:t>In addition</a:t>
            </a:r>
          </a:p>
          <a:p>
            <a:pPr marL="0" indent="0">
              <a:buNone/>
            </a:pPr>
            <a:endParaRPr lang="en-GB"/>
          </a:p>
        </p:txBody>
      </p:sp>
      <p:sp>
        <p:nvSpPr>
          <p:cNvPr id="4" name="TextBox 3">
            <a:extLst>
              <a:ext uri="{FF2B5EF4-FFF2-40B4-BE49-F238E27FC236}">
                <a16:creationId xmlns:a16="http://schemas.microsoft.com/office/drawing/2014/main" id="{45187B4F-327F-4DA3-A892-2637EB0820C0}"/>
              </a:ext>
            </a:extLst>
          </p:cNvPr>
          <p:cNvSpPr txBox="1"/>
          <p:nvPr/>
        </p:nvSpPr>
        <p:spPr>
          <a:xfrm>
            <a:off x="4296426" y="1540375"/>
            <a:ext cx="7703508" cy="523220"/>
          </a:xfrm>
          <a:prstGeom prst="rect">
            <a:avLst/>
          </a:prstGeom>
          <a:noFill/>
        </p:spPr>
        <p:txBody>
          <a:bodyPr wrap="square" rtlCol="0">
            <a:spAutoFit/>
          </a:bodyPr>
          <a:lstStyle/>
          <a:p>
            <a:r>
              <a:rPr lang="en-GB" sz="2800"/>
              <a:t>Look for characteristics and details</a:t>
            </a:r>
          </a:p>
        </p:txBody>
      </p:sp>
      <p:pic>
        <p:nvPicPr>
          <p:cNvPr id="9" name="Picture 8" descr="A picture containing stool, white&#10;&#10;Description automatically generated">
            <a:extLst>
              <a:ext uri="{FF2B5EF4-FFF2-40B4-BE49-F238E27FC236}">
                <a16:creationId xmlns:a16="http://schemas.microsoft.com/office/drawing/2014/main" id="{9E0B6ACD-0476-4E33-833A-A591C12C9C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94" t="8916" r="12149" b="9508"/>
          <a:stretch/>
        </p:blipFill>
        <p:spPr>
          <a:xfrm>
            <a:off x="701457" y="1540375"/>
            <a:ext cx="2993720" cy="4121389"/>
          </a:xfrm>
          <a:prstGeom prst="rect">
            <a:avLst/>
          </a:prstGeom>
        </p:spPr>
      </p:pic>
      <p:sp>
        <p:nvSpPr>
          <p:cNvPr id="11" name="TextBox 10">
            <a:extLst>
              <a:ext uri="{FF2B5EF4-FFF2-40B4-BE49-F238E27FC236}">
                <a16:creationId xmlns:a16="http://schemas.microsoft.com/office/drawing/2014/main" id="{21A7D2AA-F274-4EBE-87CA-3A32B993036E}"/>
              </a:ext>
            </a:extLst>
          </p:cNvPr>
          <p:cNvSpPr txBox="1"/>
          <p:nvPr/>
        </p:nvSpPr>
        <p:spPr>
          <a:xfrm>
            <a:off x="4296426" y="2209080"/>
            <a:ext cx="7057374" cy="523220"/>
          </a:xfrm>
          <a:prstGeom prst="rect">
            <a:avLst/>
          </a:prstGeom>
          <a:noFill/>
        </p:spPr>
        <p:txBody>
          <a:bodyPr wrap="square" rtlCol="0">
            <a:spAutoFit/>
          </a:bodyPr>
          <a:lstStyle/>
          <a:p>
            <a:r>
              <a:rPr lang="en-GB" sz="2800"/>
              <a:t>Look for adjectives and adverbs</a:t>
            </a:r>
          </a:p>
        </p:txBody>
      </p:sp>
    </p:spTree>
    <p:extLst>
      <p:ext uri="{BB962C8B-B14F-4D97-AF65-F5344CB8AC3E}">
        <p14:creationId xmlns:p14="http://schemas.microsoft.com/office/powerpoint/2010/main" val="246028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1E42E59-109D-4B09-B74B-3D4C9E3C2D69}"/>
              </a:ext>
            </a:extLst>
          </p:cNvPr>
          <p:cNvSpPr txBox="1">
            <a:spLocks/>
          </p:cNvSpPr>
          <p:nvPr/>
        </p:nvSpPr>
        <p:spPr>
          <a:xfrm>
            <a:off x="110944" y="0"/>
            <a:ext cx="11235847" cy="60419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a:t>
            </a:r>
          </a:p>
          <a:p>
            <a:pPr marL="0" indent="0">
              <a:lnSpc>
                <a:spcPct val="150000"/>
              </a:lnSpc>
              <a:buFont typeface="Arial" panose="020B0604020202020204" pitchFamily="34" charset="0"/>
              <a:buNone/>
            </a:pPr>
            <a:r>
              <a:rPr lang="en-GB" dirty="0"/>
              <a:t>	Hummingbirds are the smallest of all birds. Most species measure between 7.5 – 13 centimetres. A hummingbird’s wingspread is barely 10 centimetres. That is shorter than the length of some people’s fingers!</a:t>
            </a:r>
            <a:endParaRPr lang="en-GB" dirty="0">
              <a:cs typeface="Calibri"/>
            </a:endParaRPr>
          </a:p>
          <a:p>
            <a:pPr marL="0" indent="0">
              <a:lnSpc>
                <a:spcPct val="150000"/>
              </a:lnSpc>
              <a:buFont typeface="Arial" panose="020B0604020202020204" pitchFamily="34" charset="0"/>
              <a:buNone/>
            </a:pPr>
            <a:r>
              <a:rPr lang="en-GB" dirty="0"/>
              <a:t>	Some consider hummingbirds to be the best flyers of all birds because they can travel fast as well as far. A hummingbird is capable </a:t>
            </a:r>
            <a:r>
              <a:rPr lang="en-GB" dirty="0">
                <a:solidFill>
                  <a:srgbClr val="000000"/>
                </a:solidFill>
              </a:rPr>
              <a:t>at</a:t>
            </a:r>
            <a:r>
              <a:rPr lang="en-GB" dirty="0">
                <a:solidFill>
                  <a:srgbClr val="FF0000"/>
                </a:solidFill>
              </a:rPr>
              <a:t> </a:t>
            </a:r>
            <a:r>
              <a:rPr lang="en-GB" dirty="0"/>
              <a:t>anytime of flying straight up in the air, flying backwards and moving its wings so rapidly that it can remain in one spot in the air. Also, despite their tiny wingspread, hummingbirds travel annually between the United States and Central and South America.</a:t>
            </a:r>
            <a:endParaRPr lang="en-GB" dirty="0">
              <a:cs typeface="Calibri"/>
            </a:endParaRPr>
          </a:p>
        </p:txBody>
      </p:sp>
      <p:grpSp>
        <p:nvGrpSpPr>
          <p:cNvPr id="11" name="Group 10">
            <a:extLst>
              <a:ext uri="{FF2B5EF4-FFF2-40B4-BE49-F238E27FC236}">
                <a16:creationId xmlns:a16="http://schemas.microsoft.com/office/drawing/2014/main" id="{62B18ABF-E8AC-4DAA-808C-BB991FFAAD69}"/>
              </a:ext>
            </a:extLst>
          </p:cNvPr>
          <p:cNvGrpSpPr/>
          <p:nvPr/>
        </p:nvGrpSpPr>
        <p:grpSpPr>
          <a:xfrm>
            <a:off x="110942" y="405448"/>
            <a:ext cx="8506878" cy="4707116"/>
            <a:chOff x="-83124" y="288904"/>
            <a:chExt cx="8506878" cy="4707116"/>
          </a:xfrm>
        </p:grpSpPr>
        <p:sp>
          <p:nvSpPr>
            <p:cNvPr id="12" name="TextBox 11">
              <a:extLst>
                <a:ext uri="{FF2B5EF4-FFF2-40B4-BE49-F238E27FC236}">
                  <a16:creationId xmlns:a16="http://schemas.microsoft.com/office/drawing/2014/main" id="{8B1A9C53-11D0-47FD-BC35-86E76265D9A9}"/>
                </a:ext>
              </a:extLst>
            </p:cNvPr>
            <p:cNvSpPr txBox="1"/>
            <p:nvPr/>
          </p:nvSpPr>
          <p:spPr>
            <a:xfrm>
              <a:off x="886037" y="288904"/>
              <a:ext cx="2279737" cy="369332"/>
            </a:xfrm>
            <a:prstGeom prst="rect">
              <a:avLst/>
            </a:prstGeom>
            <a:noFill/>
          </p:spPr>
          <p:txBody>
            <a:bodyPr wrap="square" rtlCol="0">
              <a:spAutoFit/>
            </a:bodyPr>
            <a:lstStyle/>
            <a:p>
              <a:r>
                <a:rPr lang="en-GB" dirty="0">
                  <a:solidFill>
                    <a:schemeClr val="accent1"/>
                  </a:solidFill>
                </a:rPr>
                <a:t>Details/characteristics</a:t>
              </a:r>
            </a:p>
          </p:txBody>
        </p:sp>
        <p:sp>
          <p:nvSpPr>
            <p:cNvPr id="13" name="TextBox 12">
              <a:extLst>
                <a:ext uri="{FF2B5EF4-FFF2-40B4-BE49-F238E27FC236}">
                  <a16:creationId xmlns:a16="http://schemas.microsoft.com/office/drawing/2014/main" id="{9CF10932-4347-4B00-8A1F-5F714BB96360}"/>
                </a:ext>
              </a:extLst>
            </p:cNvPr>
            <p:cNvSpPr txBox="1"/>
            <p:nvPr/>
          </p:nvSpPr>
          <p:spPr>
            <a:xfrm>
              <a:off x="6144017" y="925454"/>
              <a:ext cx="2279737" cy="369332"/>
            </a:xfrm>
            <a:prstGeom prst="rect">
              <a:avLst/>
            </a:prstGeom>
            <a:noFill/>
          </p:spPr>
          <p:txBody>
            <a:bodyPr wrap="square" rtlCol="0">
              <a:spAutoFit/>
            </a:bodyPr>
            <a:lstStyle/>
            <a:p>
              <a:r>
                <a:rPr lang="en-GB" dirty="0">
                  <a:solidFill>
                    <a:schemeClr val="accent1"/>
                  </a:solidFill>
                </a:rPr>
                <a:t>Details/characteristics</a:t>
              </a:r>
            </a:p>
          </p:txBody>
        </p:sp>
        <p:sp>
          <p:nvSpPr>
            <p:cNvPr id="14" name="TextBox 13">
              <a:extLst>
                <a:ext uri="{FF2B5EF4-FFF2-40B4-BE49-F238E27FC236}">
                  <a16:creationId xmlns:a16="http://schemas.microsoft.com/office/drawing/2014/main" id="{E9F6E814-A574-4301-AD75-2FEBE935ECA5}"/>
                </a:ext>
              </a:extLst>
            </p:cNvPr>
            <p:cNvSpPr txBox="1"/>
            <p:nvPr/>
          </p:nvSpPr>
          <p:spPr>
            <a:xfrm>
              <a:off x="-83124" y="1493466"/>
              <a:ext cx="2279737" cy="369332"/>
            </a:xfrm>
            <a:prstGeom prst="rect">
              <a:avLst/>
            </a:prstGeom>
            <a:noFill/>
          </p:spPr>
          <p:txBody>
            <a:bodyPr wrap="square" rtlCol="0">
              <a:spAutoFit/>
            </a:bodyPr>
            <a:lstStyle/>
            <a:p>
              <a:r>
                <a:rPr lang="en-GB">
                  <a:solidFill>
                    <a:schemeClr val="accent1"/>
                  </a:solidFill>
                </a:rPr>
                <a:t>Details/characteristics</a:t>
              </a:r>
            </a:p>
          </p:txBody>
        </p:sp>
        <p:sp>
          <p:nvSpPr>
            <p:cNvPr id="15" name="TextBox 14">
              <a:extLst>
                <a:ext uri="{FF2B5EF4-FFF2-40B4-BE49-F238E27FC236}">
                  <a16:creationId xmlns:a16="http://schemas.microsoft.com/office/drawing/2014/main" id="{E6BF3028-C82F-44AC-A947-4BCD1C49CE7F}"/>
                </a:ext>
              </a:extLst>
            </p:cNvPr>
            <p:cNvSpPr txBox="1"/>
            <p:nvPr/>
          </p:nvSpPr>
          <p:spPr>
            <a:xfrm>
              <a:off x="2761714" y="2191109"/>
              <a:ext cx="2279737" cy="369332"/>
            </a:xfrm>
            <a:prstGeom prst="rect">
              <a:avLst/>
            </a:prstGeom>
            <a:noFill/>
          </p:spPr>
          <p:txBody>
            <a:bodyPr wrap="square" rtlCol="0">
              <a:spAutoFit/>
            </a:bodyPr>
            <a:lstStyle/>
            <a:p>
              <a:r>
                <a:rPr lang="en-GB" dirty="0">
                  <a:solidFill>
                    <a:schemeClr val="accent1"/>
                  </a:solidFill>
                </a:rPr>
                <a:t>Details/characteristics</a:t>
              </a:r>
            </a:p>
          </p:txBody>
        </p:sp>
        <p:sp>
          <p:nvSpPr>
            <p:cNvPr id="16" name="TextBox 15">
              <a:extLst>
                <a:ext uri="{FF2B5EF4-FFF2-40B4-BE49-F238E27FC236}">
                  <a16:creationId xmlns:a16="http://schemas.microsoft.com/office/drawing/2014/main" id="{80A00DF0-F8AF-4AD2-A6E7-3F96A36E2330}"/>
                </a:ext>
              </a:extLst>
            </p:cNvPr>
            <p:cNvSpPr txBox="1"/>
            <p:nvPr/>
          </p:nvSpPr>
          <p:spPr>
            <a:xfrm>
              <a:off x="2591898" y="3422126"/>
              <a:ext cx="2279737" cy="369332"/>
            </a:xfrm>
            <a:prstGeom prst="rect">
              <a:avLst/>
            </a:prstGeom>
            <a:noFill/>
          </p:spPr>
          <p:txBody>
            <a:bodyPr wrap="square" rtlCol="0">
              <a:spAutoFit/>
            </a:bodyPr>
            <a:lstStyle/>
            <a:p>
              <a:r>
                <a:rPr lang="en-GB">
                  <a:solidFill>
                    <a:schemeClr val="accent1"/>
                  </a:solidFill>
                </a:rPr>
                <a:t>Details/characteristics</a:t>
              </a:r>
            </a:p>
          </p:txBody>
        </p:sp>
        <p:sp>
          <p:nvSpPr>
            <p:cNvPr id="17" name="TextBox 16">
              <a:extLst>
                <a:ext uri="{FF2B5EF4-FFF2-40B4-BE49-F238E27FC236}">
                  <a16:creationId xmlns:a16="http://schemas.microsoft.com/office/drawing/2014/main" id="{A05EF878-FA86-4FD7-98E0-92F32D53DDC1}"/>
                </a:ext>
              </a:extLst>
            </p:cNvPr>
            <p:cNvSpPr txBox="1"/>
            <p:nvPr/>
          </p:nvSpPr>
          <p:spPr>
            <a:xfrm>
              <a:off x="5905802" y="4626688"/>
              <a:ext cx="2279737" cy="369332"/>
            </a:xfrm>
            <a:prstGeom prst="rect">
              <a:avLst/>
            </a:prstGeom>
            <a:noFill/>
          </p:spPr>
          <p:txBody>
            <a:bodyPr wrap="square" rtlCol="0">
              <a:spAutoFit/>
            </a:bodyPr>
            <a:lstStyle/>
            <a:p>
              <a:r>
                <a:rPr lang="en-GB">
                  <a:solidFill>
                    <a:schemeClr val="accent1"/>
                  </a:solidFill>
                </a:rPr>
                <a:t>Details/characteristics</a:t>
              </a:r>
            </a:p>
          </p:txBody>
        </p:sp>
      </p:grpSp>
      <p:sp>
        <p:nvSpPr>
          <p:cNvPr id="18" name="Content Placeholder 2">
            <a:extLst>
              <a:ext uri="{FF2B5EF4-FFF2-40B4-BE49-F238E27FC236}">
                <a16:creationId xmlns:a16="http://schemas.microsoft.com/office/drawing/2014/main" id="{82737432-0C66-440C-91BB-B3745CCAB9E9}"/>
              </a:ext>
            </a:extLst>
          </p:cNvPr>
          <p:cNvSpPr txBox="1">
            <a:spLocks/>
          </p:cNvSpPr>
          <p:nvPr/>
        </p:nvSpPr>
        <p:spPr>
          <a:xfrm>
            <a:off x="110944" y="0"/>
            <a:ext cx="11235847" cy="60419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a:t>
            </a:r>
          </a:p>
          <a:p>
            <a:pPr marL="0" indent="0">
              <a:lnSpc>
                <a:spcPct val="150000"/>
              </a:lnSpc>
              <a:buFont typeface="Arial" panose="020B0604020202020204" pitchFamily="34" charset="0"/>
              <a:buNone/>
            </a:pPr>
            <a:r>
              <a:rPr lang="en-GB" dirty="0"/>
              <a:t>	Hummingbirds are the smallest of all birds. Most species measure between 7.5 – 13 centimetres. A hummingbird’s wingspread is barely 10 centimetres. That is shorter than the length of some people’s fingers!</a:t>
            </a:r>
            <a:endParaRPr lang="en-GB" dirty="0">
              <a:cs typeface="Calibri"/>
            </a:endParaRPr>
          </a:p>
          <a:p>
            <a:pPr marL="0" indent="0">
              <a:lnSpc>
                <a:spcPct val="150000"/>
              </a:lnSpc>
              <a:buFont typeface="Arial" panose="020B0604020202020204" pitchFamily="34" charset="0"/>
              <a:buNone/>
            </a:pPr>
            <a:r>
              <a:rPr lang="en-GB" dirty="0"/>
              <a:t>	Some consider hummingbirds to be the best flyers of all birds because they can travel fast as well as far. A hummingbird is capable </a:t>
            </a:r>
            <a:r>
              <a:rPr lang="en-GB" dirty="0">
                <a:solidFill>
                  <a:srgbClr val="000000"/>
                </a:solidFill>
              </a:rPr>
              <a:t>at</a:t>
            </a:r>
            <a:r>
              <a:rPr lang="en-GB" dirty="0">
                <a:solidFill>
                  <a:srgbClr val="FF0000"/>
                </a:solidFill>
              </a:rPr>
              <a:t> </a:t>
            </a:r>
            <a:r>
              <a:rPr lang="en-GB" dirty="0"/>
              <a:t>anytime of flying straight up in the air, flying backwards and moving its wings so rapidly that it can remain in one spot in the air. </a:t>
            </a:r>
            <a:r>
              <a:rPr lang="en-GB" dirty="0">
                <a:solidFill>
                  <a:srgbClr val="7030A0"/>
                </a:solidFill>
              </a:rPr>
              <a:t>Also</a:t>
            </a:r>
            <a:r>
              <a:rPr lang="en-GB" dirty="0"/>
              <a:t>, despite their tiny wingspread, hummingbirds travel annually between the United States and Central and South America.</a:t>
            </a:r>
            <a:endParaRPr lang="en-GB" dirty="0">
              <a:cs typeface="Calibri"/>
            </a:endParaRPr>
          </a:p>
        </p:txBody>
      </p:sp>
      <p:sp>
        <p:nvSpPr>
          <p:cNvPr id="20" name="Content Placeholder 2">
            <a:extLst>
              <a:ext uri="{FF2B5EF4-FFF2-40B4-BE49-F238E27FC236}">
                <a16:creationId xmlns:a16="http://schemas.microsoft.com/office/drawing/2014/main" id="{E0F0B25E-C113-484C-8C67-F3FDF5C221AE}"/>
              </a:ext>
            </a:extLst>
          </p:cNvPr>
          <p:cNvSpPr txBox="1">
            <a:spLocks/>
          </p:cNvSpPr>
          <p:nvPr/>
        </p:nvSpPr>
        <p:spPr>
          <a:xfrm>
            <a:off x="110942" y="0"/>
            <a:ext cx="11235847" cy="60419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a:t>
            </a:r>
          </a:p>
          <a:p>
            <a:pPr marL="0" indent="0">
              <a:lnSpc>
                <a:spcPct val="150000"/>
              </a:lnSpc>
              <a:buFont typeface="Arial" panose="020B0604020202020204" pitchFamily="34" charset="0"/>
              <a:buNone/>
            </a:pPr>
            <a:r>
              <a:rPr lang="en-GB" dirty="0"/>
              <a:t>	Hummingbirds are the </a:t>
            </a:r>
            <a:r>
              <a:rPr lang="en-GB" dirty="0">
                <a:highlight>
                  <a:srgbClr val="FFFF00"/>
                </a:highlight>
              </a:rPr>
              <a:t>smallest</a:t>
            </a:r>
            <a:r>
              <a:rPr lang="en-GB" dirty="0"/>
              <a:t> of all birds. Most species measure between 7.5 – 13 centimetres. A hummingbird’s wingspread is </a:t>
            </a:r>
            <a:r>
              <a:rPr lang="en-GB" dirty="0">
                <a:highlight>
                  <a:srgbClr val="FFFF00"/>
                </a:highlight>
              </a:rPr>
              <a:t>barely</a:t>
            </a:r>
            <a:r>
              <a:rPr lang="en-GB" dirty="0"/>
              <a:t> 10 centimetres. That is </a:t>
            </a:r>
            <a:r>
              <a:rPr lang="en-GB" dirty="0">
                <a:highlight>
                  <a:srgbClr val="FFFF00"/>
                </a:highlight>
              </a:rPr>
              <a:t>shorter</a:t>
            </a:r>
            <a:r>
              <a:rPr lang="en-GB" dirty="0"/>
              <a:t> than the length of some people’s fingers!</a:t>
            </a:r>
            <a:endParaRPr lang="en-GB" dirty="0">
              <a:cs typeface="Calibri"/>
            </a:endParaRPr>
          </a:p>
          <a:p>
            <a:pPr marL="0" indent="0">
              <a:lnSpc>
                <a:spcPct val="150000"/>
              </a:lnSpc>
              <a:buFont typeface="Arial" panose="020B0604020202020204" pitchFamily="34" charset="0"/>
              <a:buNone/>
            </a:pPr>
            <a:r>
              <a:rPr lang="en-GB" dirty="0"/>
              <a:t>	Some consider hummingbirds to be the </a:t>
            </a:r>
            <a:r>
              <a:rPr lang="en-GB" dirty="0">
                <a:highlight>
                  <a:srgbClr val="FFFF00"/>
                </a:highlight>
              </a:rPr>
              <a:t>best</a:t>
            </a:r>
            <a:r>
              <a:rPr lang="en-GB" dirty="0"/>
              <a:t> flyers of all birds because they can travel </a:t>
            </a:r>
            <a:r>
              <a:rPr lang="en-GB" dirty="0">
                <a:highlight>
                  <a:srgbClr val="FFFF00"/>
                </a:highlight>
              </a:rPr>
              <a:t>fast</a:t>
            </a:r>
            <a:r>
              <a:rPr lang="en-GB" dirty="0"/>
              <a:t> as well as </a:t>
            </a:r>
            <a:r>
              <a:rPr lang="en-GB" dirty="0">
                <a:highlight>
                  <a:srgbClr val="FFFF00"/>
                </a:highlight>
              </a:rPr>
              <a:t>far</a:t>
            </a:r>
            <a:r>
              <a:rPr lang="en-GB" dirty="0"/>
              <a:t>. A hummingbird is capable </a:t>
            </a:r>
            <a:r>
              <a:rPr lang="en-GB" dirty="0">
                <a:solidFill>
                  <a:srgbClr val="000000"/>
                </a:solidFill>
              </a:rPr>
              <a:t>at</a:t>
            </a:r>
            <a:r>
              <a:rPr lang="en-GB" dirty="0">
                <a:solidFill>
                  <a:srgbClr val="FF0000"/>
                </a:solidFill>
              </a:rPr>
              <a:t> </a:t>
            </a:r>
            <a:r>
              <a:rPr lang="en-GB" dirty="0"/>
              <a:t>anytime of flying straight up in the air, flying backwards and moving its wings so rapidly that it can remain in one spot in the air. </a:t>
            </a:r>
            <a:r>
              <a:rPr lang="en-GB" dirty="0">
                <a:solidFill>
                  <a:srgbClr val="7030A0"/>
                </a:solidFill>
              </a:rPr>
              <a:t>Also</a:t>
            </a:r>
            <a:r>
              <a:rPr lang="en-GB" dirty="0"/>
              <a:t>, despite their </a:t>
            </a:r>
            <a:r>
              <a:rPr lang="en-GB" dirty="0">
                <a:highlight>
                  <a:srgbClr val="FFFF00"/>
                </a:highlight>
              </a:rPr>
              <a:t>tiny</a:t>
            </a:r>
            <a:r>
              <a:rPr lang="en-GB" dirty="0"/>
              <a:t> wingspread, hummingbirds travel </a:t>
            </a:r>
            <a:r>
              <a:rPr lang="en-GB" dirty="0">
                <a:highlight>
                  <a:srgbClr val="FFFF00"/>
                </a:highlight>
              </a:rPr>
              <a:t>annually</a:t>
            </a:r>
            <a:r>
              <a:rPr lang="en-GB" dirty="0"/>
              <a:t> between the United States and Central and South America.</a:t>
            </a:r>
            <a:endParaRPr lang="en-GB" dirty="0">
              <a:cs typeface="Calibri"/>
            </a:endParaRPr>
          </a:p>
        </p:txBody>
      </p:sp>
    </p:spTree>
    <p:extLst>
      <p:ext uri="{BB962C8B-B14F-4D97-AF65-F5344CB8AC3E}">
        <p14:creationId xmlns:p14="http://schemas.microsoft.com/office/powerpoint/2010/main" val="38095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3798-C112-4676-A2F6-229533435DC6}"/>
              </a:ext>
            </a:extLst>
          </p:cNvPr>
          <p:cNvSpPr>
            <a:spLocks noGrp="1"/>
          </p:cNvSpPr>
          <p:nvPr>
            <p:ph type="title"/>
          </p:nvPr>
        </p:nvSpPr>
        <p:spPr/>
        <p:txBody>
          <a:bodyPr/>
          <a:lstStyle/>
          <a:p>
            <a:r>
              <a:rPr lang="en-GB"/>
              <a:t>Name two characteristics of a hummingbird.</a:t>
            </a:r>
          </a:p>
        </p:txBody>
      </p:sp>
    </p:spTree>
    <p:extLst>
      <p:ext uri="{BB962C8B-B14F-4D97-AF65-F5344CB8AC3E}">
        <p14:creationId xmlns:p14="http://schemas.microsoft.com/office/powerpoint/2010/main" val="61437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5C7B-E050-4FCD-8B87-C1AEB55396F0}"/>
              </a:ext>
            </a:extLst>
          </p:cNvPr>
          <p:cNvSpPr>
            <a:spLocks noGrp="1"/>
          </p:cNvSpPr>
          <p:nvPr>
            <p:ph type="ctrTitle"/>
          </p:nvPr>
        </p:nvSpPr>
        <p:spPr>
          <a:xfrm>
            <a:off x="7290322" y="1655286"/>
            <a:ext cx="4272564" cy="2610042"/>
          </a:xfrm>
        </p:spPr>
        <p:txBody>
          <a:bodyPr>
            <a:normAutofit/>
          </a:bodyPr>
          <a:lstStyle/>
          <a:p>
            <a:pPr algn="l"/>
            <a:r>
              <a:rPr lang="en-GB" sz="5400"/>
              <a:t>Internal Text Structure</a:t>
            </a:r>
          </a:p>
        </p:txBody>
      </p:sp>
      <p:sp>
        <p:nvSpPr>
          <p:cNvPr id="3" name="Subtitle 2">
            <a:extLst>
              <a:ext uri="{FF2B5EF4-FFF2-40B4-BE49-F238E27FC236}">
                <a16:creationId xmlns:a16="http://schemas.microsoft.com/office/drawing/2014/main" id="{DA2EA3C4-AFC0-42D0-9DFD-82939E65A1DB}"/>
              </a:ext>
            </a:extLst>
          </p:cNvPr>
          <p:cNvSpPr>
            <a:spLocks noGrp="1"/>
          </p:cNvSpPr>
          <p:nvPr>
            <p:ph type="subTitle" idx="1"/>
          </p:nvPr>
        </p:nvSpPr>
        <p:spPr>
          <a:xfrm>
            <a:off x="6886918" y="4474525"/>
            <a:ext cx="5079371" cy="766381"/>
          </a:xfrm>
        </p:spPr>
        <p:txBody>
          <a:bodyPr>
            <a:normAutofit fontScale="92500" lnSpcReduction="10000"/>
          </a:bodyPr>
          <a:lstStyle/>
          <a:p>
            <a:pPr algn="l"/>
            <a:r>
              <a:rPr lang="en-GB" sz="2800" b="1"/>
              <a:t>Lesson 1: What is internal text structure?</a:t>
            </a:r>
          </a:p>
        </p:txBody>
      </p:sp>
      <p:sp>
        <p:nvSpPr>
          <p:cNvPr id="36" name="Freeform: Shape 35">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DA6F1248-F081-4DC5-9818-B191225F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1763211"/>
            <a:ext cx="5079371" cy="3268902"/>
          </a:xfrm>
          <a:prstGeom prst="rect">
            <a:avLst/>
          </a:prstGeom>
        </p:spPr>
      </p:pic>
      <p:sp>
        <p:nvSpPr>
          <p:cNvPr id="40" name="Freeform: Shape 39">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32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7A3CD-010A-49BA-894B-EC48694A26A9}"/>
              </a:ext>
            </a:extLst>
          </p:cNvPr>
          <p:cNvSpPr>
            <a:spLocks noGrp="1"/>
          </p:cNvSpPr>
          <p:nvPr>
            <p:ph idx="1"/>
          </p:nvPr>
        </p:nvSpPr>
        <p:spPr>
          <a:xfrm>
            <a:off x="463463" y="104503"/>
            <a:ext cx="11235847" cy="6563736"/>
          </a:xfrm>
        </p:spPr>
        <p:txBody>
          <a:bodyPr vert="horz" lIns="91440" tIns="45720" rIns="91440" bIns="45720" rtlCol="0" anchor="t">
            <a:normAutofit/>
          </a:bodyPr>
          <a:lstStyle/>
          <a:p>
            <a:pPr marL="0" indent="0">
              <a:buNone/>
            </a:pPr>
            <a:r>
              <a:rPr lang="en-GB" dirty="0"/>
              <a:t>	</a:t>
            </a:r>
          </a:p>
          <a:p>
            <a:pPr marL="0" indent="0">
              <a:lnSpc>
                <a:spcPct val="150000"/>
              </a:lnSpc>
              <a:buNone/>
            </a:pPr>
            <a:r>
              <a:rPr lang="en-GB" dirty="0"/>
              <a:t>	Hummingbirds are the smallest of all birds. Most species measure between 7.5 – 13 centimetres. A hummingbird’s wingspread is barely 10 centimetres. That is shorter than the length of some people’s fingers!</a:t>
            </a:r>
            <a:endParaRPr lang="en-GB" dirty="0">
              <a:cs typeface="Calibri"/>
            </a:endParaRPr>
          </a:p>
          <a:p>
            <a:pPr marL="0" indent="0">
              <a:lnSpc>
                <a:spcPct val="150000"/>
              </a:lnSpc>
              <a:buNone/>
            </a:pPr>
            <a:r>
              <a:rPr lang="en-GB" dirty="0"/>
              <a:t>	Some consider hummingbirds to be the best flyers of all birds because they can travel fast as well as far. A hummingbird is capable </a:t>
            </a:r>
            <a:r>
              <a:rPr lang="en-GB" dirty="0">
                <a:solidFill>
                  <a:srgbClr val="000000"/>
                </a:solidFill>
              </a:rPr>
              <a:t>at</a:t>
            </a:r>
            <a:r>
              <a:rPr lang="en-GB" dirty="0">
                <a:solidFill>
                  <a:srgbClr val="FF0000"/>
                </a:solidFill>
              </a:rPr>
              <a:t> </a:t>
            </a:r>
            <a:r>
              <a:rPr lang="en-GB" dirty="0"/>
              <a:t>anytime of flying straight up in the air, flying backwards and moving its wings so rapidly that it can remain in one spot in the air. Also, despite their tiny wingspread, hummingbirds travel annually between the United States and Central and South America.</a:t>
            </a:r>
            <a:endParaRPr lang="en-GB" dirty="0">
              <a:cs typeface="Calibri"/>
            </a:endParaRPr>
          </a:p>
        </p:txBody>
      </p:sp>
      <p:cxnSp>
        <p:nvCxnSpPr>
          <p:cNvPr id="4" name="Straight Connector 3">
            <a:extLst>
              <a:ext uri="{FF2B5EF4-FFF2-40B4-BE49-F238E27FC236}">
                <a16:creationId xmlns:a16="http://schemas.microsoft.com/office/drawing/2014/main" id="{0FE88FD0-1BC4-49DC-9221-CD496A193C18}"/>
              </a:ext>
            </a:extLst>
          </p:cNvPr>
          <p:cNvCxnSpPr>
            <a:cxnSpLocks/>
          </p:cNvCxnSpPr>
          <p:nvPr/>
        </p:nvCxnSpPr>
        <p:spPr>
          <a:xfrm>
            <a:off x="1523999" y="1260764"/>
            <a:ext cx="601287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E7C17F4-870B-4BF3-A551-DA63F6C0D65A}"/>
              </a:ext>
            </a:extLst>
          </p:cNvPr>
          <p:cNvGrpSpPr/>
          <p:nvPr/>
        </p:nvGrpSpPr>
        <p:grpSpPr>
          <a:xfrm>
            <a:off x="615863" y="1260764"/>
            <a:ext cx="10259955" cy="609599"/>
            <a:chOff x="615863" y="1260764"/>
            <a:chExt cx="10259955" cy="609599"/>
          </a:xfrm>
        </p:grpSpPr>
        <p:cxnSp>
          <p:nvCxnSpPr>
            <p:cNvPr id="6" name="Straight Connector 5">
              <a:extLst>
                <a:ext uri="{FF2B5EF4-FFF2-40B4-BE49-F238E27FC236}">
                  <a16:creationId xmlns:a16="http://schemas.microsoft.com/office/drawing/2014/main" id="{B31A2C6D-B1D5-4B18-8503-325976780ED2}"/>
                </a:ext>
              </a:extLst>
            </p:cNvPr>
            <p:cNvCxnSpPr>
              <a:cxnSpLocks/>
            </p:cNvCxnSpPr>
            <p:nvPr/>
          </p:nvCxnSpPr>
          <p:spPr>
            <a:xfrm>
              <a:off x="7703126" y="1260764"/>
              <a:ext cx="3172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6FA1BC-5D0A-409A-A299-D914D78A5091}"/>
                </a:ext>
              </a:extLst>
            </p:cNvPr>
            <p:cNvCxnSpPr>
              <a:cxnSpLocks/>
            </p:cNvCxnSpPr>
            <p:nvPr/>
          </p:nvCxnSpPr>
          <p:spPr>
            <a:xfrm>
              <a:off x="615863" y="1870363"/>
              <a:ext cx="4357919"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65F5CBB1-38AE-4365-8105-978AC9955BE7}"/>
              </a:ext>
            </a:extLst>
          </p:cNvPr>
          <p:cNvCxnSpPr>
            <a:cxnSpLocks/>
          </p:cNvCxnSpPr>
          <p:nvPr/>
        </p:nvCxnSpPr>
        <p:spPr>
          <a:xfrm>
            <a:off x="615863" y="3948545"/>
            <a:ext cx="26538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440E03-6164-4E6B-AF23-39279136E3DE}"/>
              </a:ext>
            </a:extLst>
          </p:cNvPr>
          <p:cNvCxnSpPr>
            <a:cxnSpLocks/>
          </p:cNvCxnSpPr>
          <p:nvPr/>
        </p:nvCxnSpPr>
        <p:spPr>
          <a:xfrm>
            <a:off x="4065645" y="3948545"/>
            <a:ext cx="112981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2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3798-C112-4676-A2F6-229533435DC6}"/>
              </a:ext>
            </a:extLst>
          </p:cNvPr>
          <p:cNvSpPr>
            <a:spLocks noGrp="1"/>
          </p:cNvSpPr>
          <p:nvPr>
            <p:ph type="title"/>
          </p:nvPr>
        </p:nvSpPr>
        <p:spPr/>
        <p:txBody>
          <a:bodyPr/>
          <a:lstStyle/>
          <a:p>
            <a:r>
              <a:rPr lang="en-GB"/>
              <a:t>Name two characteristics of a hummingbird.</a:t>
            </a:r>
          </a:p>
        </p:txBody>
      </p:sp>
      <p:sp>
        <p:nvSpPr>
          <p:cNvPr id="3" name="Content Placeholder 2">
            <a:extLst>
              <a:ext uri="{FF2B5EF4-FFF2-40B4-BE49-F238E27FC236}">
                <a16:creationId xmlns:a16="http://schemas.microsoft.com/office/drawing/2014/main" id="{AC3ABB9E-9AC0-4B8C-8A90-F34D73F451A4}"/>
              </a:ext>
            </a:extLst>
          </p:cNvPr>
          <p:cNvSpPr>
            <a:spLocks noGrp="1"/>
          </p:cNvSpPr>
          <p:nvPr>
            <p:ph idx="1"/>
          </p:nvPr>
        </p:nvSpPr>
        <p:spPr/>
        <p:txBody>
          <a:bodyPr/>
          <a:lstStyle/>
          <a:p>
            <a:pPr marL="0" indent="0">
              <a:buNone/>
            </a:pPr>
            <a:r>
              <a:rPr lang="en-GB" dirty="0">
                <a:solidFill>
                  <a:srgbClr val="00B050"/>
                </a:solidFill>
              </a:rPr>
              <a:t>Any 2</a:t>
            </a:r>
          </a:p>
          <a:p>
            <a:pPr marL="0" indent="0">
              <a:buNone/>
            </a:pPr>
            <a:endParaRPr lang="en-GB" dirty="0">
              <a:solidFill>
                <a:srgbClr val="00B050"/>
              </a:solidFill>
            </a:endParaRPr>
          </a:p>
          <a:p>
            <a:r>
              <a:rPr lang="en-GB" dirty="0">
                <a:solidFill>
                  <a:srgbClr val="00B050"/>
                </a:solidFill>
              </a:rPr>
              <a:t>They are very small.</a:t>
            </a:r>
          </a:p>
          <a:p>
            <a:r>
              <a:rPr lang="en-GB" dirty="0">
                <a:solidFill>
                  <a:srgbClr val="00B050"/>
                </a:solidFill>
              </a:rPr>
              <a:t>They may measure between 7.5 and 13 centimetres.</a:t>
            </a:r>
          </a:p>
          <a:p>
            <a:r>
              <a:rPr lang="en-GB" dirty="0">
                <a:solidFill>
                  <a:srgbClr val="00B050"/>
                </a:solidFill>
              </a:rPr>
              <a:t>They have the ability to fly at a great speed.</a:t>
            </a:r>
          </a:p>
          <a:p>
            <a:r>
              <a:rPr lang="en-GB" dirty="0">
                <a:solidFill>
                  <a:srgbClr val="00B050"/>
                </a:solidFill>
              </a:rPr>
              <a:t>They have the ability to fly great distances.</a:t>
            </a:r>
          </a:p>
          <a:p>
            <a:endParaRPr lang="en-GB" dirty="0"/>
          </a:p>
        </p:txBody>
      </p:sp>
    </p:spTree>
    <p:extLst>
      <p:ext uri="{BB962C8B-B14F-4D97-AF65-F5344CB8AC3E}">
        <p14:creationId xmlns:p14="http://schemas.microsoft.com/office/powerpoint/2010/main" val="17605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0" name="Title 9">
            <a:extLst>
              <a:ext uri="{FF2B5EF4-FFF2-40B4-BE49-F238E27FC236}">
                <a16:creationId xmlns:a16="http://schemas.microsoft.com/office/drawing/2014/main" id="{2C7E724C-CB34-41D4-8C0E-50D8A0BD94B5}"/>
              </a:ext>
            </a:extLst>
          </p:cNvPr>
          <p:cNvSpPr>
            <a:spLocks noGrp="1"/>
          </p:cNvSpPr>
          <p:nvPr>
            <p:ph type="title"/>
          </p:nvPr>
        </p:nvSpPr>
        <p:spPr>
          <a:xfrm>
            <a:off x="804672" y="457200"/>
            <a:ext cx="10579398" cy="1299411"/>
          </a:xfrm>
        </p:spPr>
        <p:txBody>
          <a:bodyPr>
            <a:normAutofit/>
          </a:bodyPr>
          <a:lstStyle/>
          <a:p>
            <a:r>
              <a:rPr lang="en-GB">
                <a:solidFill>
                  <a:srgbClr val="FFFFFF"/>
                </a:solidFill>
              </a:rPr>
              <a:t>Internal Structure</a:t>
            </a:r>
          </a:p>
        </p:txBody>
      </p:sp>
      <p:sp>
        <p:nvSpPr>
          <p:cNvPr id="19" name="Rectangle 18">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treet sign on a pole&#10;&#10;Description automatically generated">
            <a:extLst>
              <a:ext uri="{FF2B5EF4-FFF2-40B4-BE49-F238E27FC236}">
                <a16:creationId xmlns:a16="http://schemas.microsoft.com/office/drawing/2014/main" id="{C99877AB-CB66-423A-B34B-908758246B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970" y="2837712"/>
            <a:ext cx="4838094" cy="3217333"/>
          </a:xfrm>
          <a:prstGeom prst="rect">
            <a:avLst/>
          </a:prstGeom>
        </p:spPr>
      </p:pic>
      <p:sp>
        <p:nvSpPr>
          <p:cNvPr id="3" name="Content Placeholder 2">
            <a:extLst>
              <a:ext uri="{FF2B5EF4-FFF2-40B4-BE49-F238E27FC236}">
                <a16:creationId xmlns:a16="http://schemas.microsoft.com/office/drawing/2014/main" id="{99B930DC-AE9F-4ED9-AC60-59FBF23A808A}"/>
              </a:ext>
            </a:extLst>
          </p:cNvPr>
          <p:cNvSpPr>
            <a:spLocks noGrp="1"/>
          </p:cNvSpPr>
          <p:nvPr>
            <p:ph idx="1"/>
          </p:nvPr>
        </p:nvSpPr>
        <p:spPr>
          <a:xfrm>
            <a:off x="6203852" y="2213811"/>
            <a:ext cx="5180219" cy="3841234"/>
          </a:xfrm>
        </p:spPr>
        <p:txBody>
          <a:bodyPr anchor="ctr">
            <a:normAutofit/>
          </a:bodyPr>
          <a:lstStyle/>
          <a:p>
            <a:r>
              <a:rPr lang="en-GB" sz="2400">
                <a:solidFill>
                  <a:srgbClr val="000000"/>
                </a:solidFill>
              </a:rPr>
              <a:t>Internal structure is a way that writers organise their writing</a:t>
            </a:r>
          </a:p>
          <a:p>
            <a:r>
              <a:rPr lang="en-GB" sz="2400">
                <a:solidFill>
                  <a:srgbClr val="000000"/>
                </a:solidFill>
              </a:rPr>
              <a:t>Each text structure has its own purpose and signal words</a:t>
            </a:r>
            <a:endParaRPr lang="en-GB" sz="2400">
              <a:solidFill>
                <a:srgbClr val="000000"/>
              </a:solidFill>
              <a:cs typeface="Calibri"/>
            </a:endParaRPr>
          </a:p>
          <a:p>
            <a:r>
              <a:rPr lang="en-GB" sz="2400">
                <a:solidFill>
                  <a:srgbClr val="000000"/>
                </a:solidFill>
              </a:rPr>
              <a:t>Each structure can be organised into a graphic organiser</a:t>
            </a:r>
            <a:endParaRPr lang="en-GB" sz="2400">
              <a:solidFill>
                <a:srgbClr val="000000"/>
              </a:solidFill>
              <a:cs typeface="Calibri"/>
            </a:endParaRPr>
          </a:p>
          <a:p>
            <a:r>
              <a:rPr lang="en-GB" sz="2400">
                <a:solidFill>
                  <a:srgbClr val="000000"/>
                </a:solidFill>
              </a:rPr>
              <a:t>The description structure is used to show the characteristics of something</a:t>
            </a:r>
          </a:p>
        </p:txBody>
      </p:sp>
      <p:sp>
        <p:nvSpPr>
          <p:cNvPr id="14" name="TextBox 13">
            <a:extLst>
              <a:ext uri="{FF2B5EF4-FFF2-40B4-BE49-F238E27FC236}">
                <a16:creationId xmlns:a16="http://schemas.microsoft.com/office/drawing/2014/main" id="{0ED6E26E-5A64-4FB0-9CBC-C36A4E4359C0}"/>
              </a:ext>
            </a:extLst>
          </p:cNvPr>
          <p:cNvSpPr txBox="1"/>
          <p:nvPr/>
        </p:nvSpPr>
        <p:spPr>
          <a:xfrm>
            <a:off x="4183693" y="6108412"/>
            <a:ext cx="5180219" cy="584775"/>
          </a:xfrm>
          <a:prstGeom prst="rect">
            <a:avLst/>
          </a:prstGeom>
          <a:noFill/>
        </p:spPr>
        <p:txBody>
          <a:bodyPr wrap="square" rtlCol="0">
            <a:spAutoFit/>
          </a:bodyPr>
          <a:lstStyle/>
          <a:p>
            <a:r>
              <a:rPr lang="en-GB" sz="3200" b="1"/>
              <a:t>Stay tuned for Lesson 2</a:t>
            </a:r>
          </a:p>
        </p:txBody>
      </p:sp>
    </p:spTree>
    <p:extLst>
      <p:ext uri="{BB962C8B-B14F-4D97-AF65-F5344CB8AC3E}">
        <p14:creationId xmlns:p14="http://schemas.microsoft.com/office/powerpoint/2010/main" val="33901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5C7B-E050-4FCD-8B87-C1AEB55396F0}"/>
              </a:ext>
            </a:extLst>
          </p:cNvPr>
          <p:cNvSpPr>
            <a:spLocks noGrp="1"/>
          </p:cNvSpPr>
          <p:nvPr>
            <p:ph type="ctrTitle"/>
          </p:nvPr>
        </p:nvSpPr>
        <p:spPr>
          <a:xfrm>
            <a:off x="7290322" y="1655286"/>
            <a:ext cx="4272564" cy="2610042"/>
          </a:xfrm>
        </p:spPr>
        <p:txBody>
          <a:bodyPr>
            <a:normAutofit/>
          </a:bodyPr>
          <a:lstStyle/>
          <a:p>
            <a:pPr algn="l"/>
            <a:r>
              <a:rPr lang="en-GB" sz="5400"/>
              <a:t>Internal Text Structure</a:t>
            </a:r>
          </a:p>
        </p:txBody>
      </p:sp>
      <p:sp>
        <p:nvSpPr>
          <p:cNvPr id="3" name="Subtitle 2">
            <a:extLst>
              <a:ext uri="{FF2B5EF4-FFF2-40B4-BE49-F238E27FC236}">
                <a16:creationId xmlns:a16="http://schemas.microsoft.com/office/drawing/2014/main" id="{DA2EA3C4-AFC0-42D0-9DFD-82939E65A1DB}"/>
              </a:ext>
            </a:extLst>
          </p:cNvPr>
          <p:cNvSpPr>
            <a:spLocks noGrp="1"/>
          </p:cNvSpPr>
          <p:nvPr>
            <p:ph type="subTitle" idx="1"/>
          </p:nvPr>
        </p:nvSpPr>
        <p:spPr>
          <a:xfrm>
            <a:off x="6886918" y="4474525"/>
            <a:ext cx="5079371" cy="766381"/>
          </a:xfrm>
        </p:spPr>
        <p:txBody>
          <a:bodyPr>
            <a:normAutofit fontScale="92500" lnSpcReduction="10000"/>
          </a:bodyPr>
          <a:lstStyle/>
          <a:p>
            <a:pPr algn="l"/>
            <a:r>
              <a:rPr lang="en-GB" sz="2800" b="1"/>
              <a:t>Lesson 2: Internal text structure (Sequence)</a:t>
            </a:r>
          </a:p>
        </p:txBody>
      </p:sp>
      <p:sp>
        <p:nvSpPr>
          <p:cNvPr id="36" name="Freeform: Shape 35">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DA6F1248-F081-4DC5-9818-B191225F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1763211"/>
            <a:ext cx="5079371" cy="3268902"/>
          </a:xfrm>
          <a:prstGeom prst="rect">
            <a:avLst/>
          </a:prstGeom>
        </p:spPr>
      </p:pic>
      <p:sp>
        <p:nvSpPr>
          <p:cNvPr id="40" name="Freeform: Shape 39">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3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60A7AA-BBB7-4135-B52E-57BEA7A0D375}"/>
              </a:ext>
            </a:extLst>
          </p:cNvPr>
          <p:cNvSpPr/>
          <p:nvPr/>
        </p:nvSpPr>
        <p:spPr>
          <a:xfrm>
            <a:off x="87682" y="2654184"/>
            <a:ext cx="5085567"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Internal text structure </a:t>
            </a:r>
          </a:p>
        </p:txBody>
      </p:sp>
      <p:sp>
        <p:nvSpPr>
          <p:cNvPr id="5" name="Rectangle 4">
            <a:extLst>
              <a:ext uri="{FF2B5EF4-FFF2-40B4-BE49-F238E27FC236}">
                <a16:creationId xmlns:a16="http://schemas.microsoft.com/office/drawing/2014/main" id="{B7B37F58-1744-49AD-9A23-1FC444532A06}"/>
              </a:ext>
            </a:extLst>
          </p:cNvPr>
          <p:cNvSpPr/>
          <p:nvPr/>
        </p:nvSpPr>
        <p:spPr>
          <a:xfrm>
            <a:off x="4917900" y="3069682"/>
            <a:ext cx="52931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070235FC-1155-4244-8ABB-3A2DFAEA18C1}"/>
              </a:ext>
            </a:extLst>
          </p:cNvPr>
          <p:cNvSpPr/>
          <p:nvPr/>
        </p:nvSpPr>
        <p:spPr>
          <a:xfrm>
            <a:off x="5173249" y="2551837"/>
            <a:ext cx="6576164" cy="2585323"/>
          </a:xfrm>
          <a:prstGeom prst="rect">
            <a:avLst/>
          </a:prstGeom>
          <a:noFill/>
        </p:spPr>
        <p:txBody>
          <a:bodyPr wrap="squar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Organisational</a:t>
            </a:r>
            <a:r>
              <a:rPr lang="en-US" sz="5400" b="0" cap="none" spc="0" dirty="0">
                <a:ln w="0"/>
                <a:solidFill>
                  <a:schemeClr val="accent1"/>
                </a:solidFill>
                <a:effectLst>
                  <a:outerShdw blurRad="38100" dist="25400" dir="5400000" algn="ctr" rotWithShape="0">
                    <a:srgbClr val="6E747A">
                      <a:alpha val="43000"/>
                    </a:srgbClr>
                  </a:outerShdw>
                </a:effectLst>
              </a:rPr>
              <a:t> structures or patterns w</a:t>
            </a:r>
            <a:r>
              <a:rPr lang="en-US" sz="5400" dirty="0">
                <a:ln w="0"/>
                <a:solidFill>
                  <a:schemeClr val="accent1"/>
                </a:solidFill>
                <a:effectLst>
                  <a:outerShdw blurRad="38100" dist="25400" dir="5400000" algn="ctr" rotWithShape="0">
                    <a:srgbClr val="6E747A">
                      <a:alpha val="43000"/>
                    </a:srgbClr>
                  </a:outerShdw>
                </a:effectLst>
              </a:rPr>
              <a:t>ithin a text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05939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710B-45D4-4171-857B-DB1EE6A7DD35}"/>
              </a:ext>
            </a:extLst>
          </p:cNvPr>
          <p:cNvSpPr>
            <a:spLocks noGrp="1"/>
          </p:cNvSpPr>
          <p:nvPr>
            <p:ph type="title"/>
          </p:nvPr>
        </p:nvSpPr>
        <p:spPr/>
        <p:txBody>
          <a:bodyPr/>
          <a:lstStyle/>
          <a:p>
            <a:r>
              <a:rPr lang="en-GB"/>
              <a:t>Each text structure</a:t>
            </a:r>
          </a:p>
        </p:txBody>
      </p:sp>
      <p:sp>
        <p:nvSpPr>
          <p:cNvPr id="3" name="Content Placeholder 2">
            <a:extLst>
              <a:ext uri="{FF2B5EF4-FFF2-40B4-BE49-F238E27FC236}">
                <a16:creationId xmlns:a16="http://schemas.microsoft.com/office/drawing/2014/main" id="{44580DD6-26B1-40C6-9390-822253A049DC}"/>
              </a:ext>
            </a:extLst>
          </p:cNvPr>
          <p:cNvSpPr>
            <a:spLocks noGrp="1"/>
          </p:cNvSpPr>
          <p:nvPr>
            <p:ph idx="1"/>
          </p:nvPr>
        </p:nvSpPr>
        <p:spPr/>
        <p:txBody>
          <a:bodyPr/>
          <a:lstStyle/>
          <a:p>
            <a:r>
              <a:rPr lang="en-GB" dirty="0"/>
              <a:t>Purpose</a:t>
            </a:r>
          </a:p>
          <a:p>
            <a:r>
              <a:rPr lang="en-GB" dirty="0"/>
              <a:t>Associated graphic organiser</a:t>
            </a:r>
          </a:p>
          <a:p>
            <a:r>
              <a:rPr lang="en-GB" dirty="0"/>
              <a:t>Signal transitional words</a:t>
            </a:r>
          </a:p>
        </p:txBody>
      </p:sp>
      <p:pic>
        <p:nvPicPr>
          <p:cNvPr id="5" name="Picture 4" descr="A picture containing knife&#10;&#10;Description automatically generated">
            <a:extLst>
              <a:ext uri="{FF2B5EF4-FFF2-40B4-BE49-F238E27FC236}">
                <a16:creationId xmlns:a16="http://schemas.microsoft.com/office/drawing/2014/main" id="{BB77FE16-E4AF-43B8-A337-2B18DCE9A0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4061" y="1690688"/>
            <a:ext cx="4455104" cy="3995672"/>
          </a:xfrm>
          <a:prstGeom prst="rect">
            <a:avLst/>
          </a:prstGeom>
        </p:spPr>
      </p:pic>
    </p:spTree>
    <p:extLst>
      <p:ext uri="{BB962C8B-B14F-4D97-AF65-F5344CB8AC3E}">
        <p14:creationId xmlns:p14="http://schemas.microsoft.com/office/powerpoint/2010/main" val="409259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794742"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1: Description</a:t>
            </a: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 to give information about the characteristics or features of a topic.</a:t>
            </a:r>
          </a:p>
        </p:txBody>
      </p:sp>
    </p:spTree>
    <p:extLst>
      <p:ext uri="{BB962C8B-B14F-4D97-AF65-F5344CB8AC3E}">
        <p14:creationId xmlns:p14="http://schemas.microsoft.com/office/powerpoint/2010/main" val="296653378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2: </a:t>
            </a:r>
            <a:r>
              <a:rPr lang="en-US"/>
              <a:t>Sequence</a:t>
            </a:r>
            <a:endParaRPr lang="en-US" kern="1200">
              <a:solidFill>
                <a:schemeClr val="tx1"/>
              </a:solidFill>
              <a:latin typeface="+mj-lt"/>
              <a:ea typeface="+mj-ea"/>
              <a:cs typeface="+mj-cs"/>
            </a:endParaRP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dirty="0"/>
          </a:p>
          <a:p>
            <a:pPr marL="0" indent="0">
              <a:buNone/>
            </a:pPr>
            <a:endParaRPr lang="en-US" sz="3200" dirty="0"/>
          </a:p>
          <a:p>
            <a:pPr marL="0" indent="0">
              <a:buNone/>
            </a:pPr>
            <a:r>
              <a:rPr lang="en-US" sz="3200" dirty="0"/>
              <a:t>Purpose:</a:t>
            </a:r>
          </a:p>
          <a:p>
            <a:r>
              <a:rPr lang="en-US" sz="3200" dirty="0"/>
              <a:t>To show steps in a process</a:t>
            </a:r>
          </a:p>
          <a:p>
            <a:r>
              <a:rPr lang="en-US" sz="3200" dirty="0"/>
              <a:t>To show the order of events</a:t>
            </a:r>
          </a:p>
          <a:p>
            <a:endParaRPr lang="en-US" sz="3200" dirty="0"/>
          </a:p>
        </p:txBody>
      </p:sp>
    </p:spTree>
    <p:extLst>
      <p:ext uri="{BB962C8B-B14F-4D97-AF65-F5344CB8AC3E}">
        <p14:creationId xmlns:p14="http://schemas.microsoft.com/office/powerpoint/2010/main" val="4442983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DE85-82B6-41FA-990A-AB479BC7919A}"/>
              </a:ext>
            </a:extLst>
          </p:cNvPr>
          <p:cNvSpPr>
            <a:spLocks noGrp="1"/>
          </p:cNvSpPr>
          <p:nvPr>
            <p:ph type="title"/>
          </p:nvPr>
        </p:nvSpPr>
        <p:spPr/>
        <p:txBody>
          <a:bodyPr/>
          <a:lstStyle/>
          <a:p>
            <a:r>
              <a:rPr lang="en-GB"/>
              <a:t>Text structure 2: Sequence</a:t>
            </a:r>
          </a:p>
        </p:txBody>
      </p:sp>
      <p:graphicFrame>
        <p:nvGraphicFramePr>
          <p:cNvPr id="4" name="Content Placeholder 3">
            <a:extLst>
              <a:ext uri="{FF2B5EF4-FFF2-40B4-BE49-F238E27FC236}">
                <a16:creationId xmlns:a16="http://schemas.microsoft.com/office/drawing/2014/main" id="{00BABC3A-7151-4E52-ACBD-45683CF2EC96}"/>
              </a:ext>
            </a:extLst>
          </p:cNvPr>
          <p:cNvGraphicFramePr>
            <a:graphicFrameLocks noGrp="1"/>
          </p:cNvGraphicFramePr>
          <p:nvPr>
            <p:ph idx="1"/>
            <p:extLst>
              <p:ext uri="{D42A27DB-BD31-4B8C-83A1-F6EECF244321}">
                <p14:modId xmlns:p14="http://schemas.microsoft.com/office/powerpoint/2010/main" val="13529298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21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33AEDB4-88B1-4D86-A3E6-033EC38691BD}"/>
              </a:ext>
            </a:extLst>
          </p:cNvPr>
          <p:cNvGraphicFramePr>
            <a:graphicFrameLocks noGrp="1"/>
          </p:cNvGraphicFramePr>
          <p:nvPr>
            <p:ph idx="1"/>
            <p:extLst>
              <p:ext uri="{D42A27DB-BD31-4B8C-83A1-F6EECF244321}">
                <p14:modId xmlns:p14="http://schemas.microsoft.com/office/powerpoint/2010/main" val="157349490"/>
              </p:ext>
            </p:extLst>
          </p:nvPr>
        </p:nvGraphicFramePr>
        <p:xfrm>
          <a:off x="-194872" y="0"/>
          <a:ext cx="12276944" cy="673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8CEF29C-D5D5-46CA-A1D7-8F885398E6DC}"/>
              </a:ext>
            </a:extLst>
          </p:cNvPr>
          <p:cNvSpPr txBox="1"/>
          <p:nvPr/>
        </p:nvSpPr>
        <p:spPr>
          <a:xfrm>
            <a:off x="4212236" y="2668248"/>
            <a:ext cx="3282846" cy="1077218"/>
          </a:xfrm>
          <a:prstGeom prst="rect">
            <a:avLst/>
          </a:prstGeom>
          <a:noFill/>
        </p:spPr>
        <p:txBody>
          <a:bodyPr wrap="square" rtlCol="0">
            <a:spAutoFit/>
          </a:bodyPr>
          <a:lstStyle/>
          <a:p>
            <a:pPr algn="ctr"/>
            <a:r>
              <a:rPr lang="en-GB" sz="3200" b="1">
                <a:solidFill>
                  <a:srgbClr val="00B050"/>
                </a:solidFill>
              </a:rPr>
              <a:t>The Writing Process</a:t>
            </a:r>
          </a:p>
        </p:txBody>
      </p:sp>
    </p:spTree>
    <p:extLst>
      <p:ext uri="{BB962C8B-B14F-4D97-AF65-F5344CB8AC3E}">
        <p14:creationId xmlns:p14="http://schemas.microsoft.com/office/powerpoint/2010/main" val="415085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47BA-8E80-46A4-B817-6C613853EAE1}"/>
              </a:ext>
            </a:extLst>
          </p:cNvPr>
          <p:cNvSpPr>
            <a:spLocks noGrp="1"/>
          </p:cNvSpPr>
          <p:nvPr>
            <p:ph type="title"/>
          </p:nvPr>
        </p:nvSpPr>
        <p:spPr/>
        <p:txBody>
          <a:bodyPr/>
          <a:lstStyle/>
          <a:p>
            <a:r>
              <a:rPr lang="en-GB"/>
              <a:t>Objectives</a:t>
            </a:r>
          </a:p>
        </p:txBody>
      </p:sp>
      <p:sp>
        <p:nvSpPr>
          <p:cNvPr id="3" name="Content Placeholder 2">
            <a:extLst>
              <a:ext uri="{FF2B5EF4-FFF2-40B4-BE49-F238E27FC236}">
                <a16:creationId xmlns:a16="http://schemas.microsoft.com/office/drawing/2014/main" id="{9B5CC667-72B4-48AF-B025-7E38C152B70A}"/>
              </a:ext>
            </a:extLst>
          </p:cNvPr>
          <p:cNvSpPr>
            <a:spLocks noGrp="1"/>
          </p:cNvSpPr>
          <p:nvPr>
            <p:ph idx="1"/>
          </p:nvPr>
        </p:nvSpPr>
        <p:spPr/>
        <p:txBody>
          <a:bodyPr vert="horz" lIns="91440" tIns="45720" rIns="91440" bIns="45720" rtlCol="0" anchor="t">
            <a:normAutofit/>
          </a:bodyPr>
          <a:lstStyle/>
          <a:p>
            <a:r>
              <a:rPr lang="en-US" dirty="0"/>
              <a:t>Identify the structures of informational text </a:t>
            </a:r>
          </a:p>
          <a:p>
            <a:pPr marL="0" indent="0">
              <a:buNone/>
            </a:pPr>
            <a:endParaRPr lang="en-US" dirty="0"/>
          </a:p>
          <a:p>
            <a:r>
              <a:rPr lang="en-US" dirty="0" err="1"/>
              <a:t>Recognise</a:t>
            </a:r>
            <a:r>
              <a:rPr lang="en-US" dirty="0"/>
              <a:t> transitional words that signal specific text structures </a:t>
            </a:r>
          </a:p>
          <a:p>
            <a:endParaRPr lang="en-US" dirty="0"/>
          </a:p>
          <a:p>
            <a:r>
              <a:rPr lang="en-US" dirty="0" err="1"/>
              <a:t>Analyse</a:t>
            </a:r>
            <a:r>
              <a:rPr lang="en-US" dirty="0"/>
              <a:t> simple details and represent them in graphic </a:t>
            </a:r>
            <a:r>
              <a:rPr lang="en-US" dirty="0" err="1"/>
              <a:t>organisers</a:t>
            </a:r>
            <a:endParaRPr lang="en-US" dirty="0"/>
          </a:p>
          <a:p>
            <a:endParaRPr lang="en-US" dirty="0"/>
          </a:p>
          <a:p>
            <a:endParaRPr lang="en-GB" dirty="0"/>
          </a:p>
        </p:txBody>
      </p:sp>
    </p:spTree>
    <p:extLst>
      <p:ext uri="{BB962C8B-B14F-4D97-AF65-F5344CB8AC3E}">
        <p14:creationId xmlns:p14="http://schemas.microsoft.com/office/powerpoint/2010/main" val="31602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17488198-8082-4F16-8448-B106C690509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4713" y="1094282"/>
            <a:ext cx="6676973" cy="5007730"/>
          </a:xfrm>
        </p:spPr>
      </p:pic>
    </p:spTree>
    <p:extLst>
      <p:ext uri="{BB962C8B-B14F-4D97-AF65-F5344CB8AC3E}">
        <p14:creationId xmlns:p14="http://schemas.microsoft.com/office/powerpoint/2010/main" val="2656192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2DA8-88B8-4709-8E8C-473759E45442}"/>
              </a:ext>
            </a:extLst>
          </p:cNvPr>
          <p:cNvSpPr>
            <a:spLocks noGrp="1"/>
          </p:cNvSpPr>
          <p:nvPr>
            <p:ph type="title"/>
          </p:nvPr>
        </p:nvSpPr>
        <p:spPr/>
        <p:txBody>
          <a:bodyPr/>
          <a:lstStyle/>
          <a:p>
            <a:pPr algn="ctr"/>
            <a:r>
              <a:rPr lang="en-GB"/>
              <a:t>Signal words (Sequence)</a:t>
            </a:r>
          </a:p>
        </p:txBody>
      </p:sp>
      <p:sp>
        <p:nvSpPr>
          <p:cNvPr id="3" name="Content Placeholder 2">
            <a:extLst>
              <a:ext uri="{FF2B5EF4-FFF2-40B4-BE49-F238E27FC236}">
                <a16:creationId xmlns:a16="http://schemas.microsoft.com/office/drawing/2014/main" id="{5094D970-456B-446B-9148-9965AAF4EEC0}"/>
              </a:ext>
            </a:extLst>
          </p:cNvPr>
          <p:cNvSpPr>
            <a:spLocks noGrp="1"/>
          </p:cNvSpPr>
          <p:nvPr>
            <p:ph idx="1"/>
          </p:nvPr>
        </p:nvSpPr>
        <p:spPr>
          <a:xfrm>
            <a:off x="4161249" y="1540375"/>
            <a:ext cx="5999969" cy="3871221"/>
          </a:xfrm>
        </p:spPr>
        <p:txBody>
          <a:bodyPr>
            <a:normAutofit lnSpcReduction="10000"/>
          </a:bodyPr>
          <a:lstStyle/>
          <a:p>
            <a:pPr marL="0" indent="0">
              <a:buNone/>
            </a:pPr>
            <a:r>
              <a:rPr lang="en-GB"/>
              <a:t>Look for transitional words like:</a:t>
            </a:r>
          </a:p>
          <a:p>
            <a:r>
              <a:rPr lang="en-GB"/>
              <a:t>First, Second…</a:t>
            </a:r>
          </a:p>
          <a:p>
            <a:r>
              <a:rPr lang="en-GB"/>
              <a:t>Next</a:t>
            </a:r>
          </a:p>
          <a:p>
            <a:r>
              <a:rPr lang="en-GB"/>
              <a:t>Then</a:t>
            </a:r>
          </a:p>
          <a:p>
            <a:r>
              <a:rPr lang="en-GB"/>
              <a:t>Before</a:t>
            </a:r>
          </a:p>
          <a:p>
            <a:r>
              <a:rPr lang="en-GB"/>
              <a:t>After</a:t>
            </a:r>
          </a:p>
          <a:p>
            <a:r>
              <a:rPr lang="en-GB"/>
              <a:t>Finally</a:t>
            </a:r>
          </a:p>
          <a:p>
            <a:r>
              <a:rPr lang="en-GB"/>
              <a:t>When</a:t>
            </a:r>
          </a:p>
          <a:p>
            <a:pPr marL="0" indent="0">
              <a:buNone/>
            </a:pPr>
            <a:endParaRPr lang="en-GB"/>
          </a:p>
        </p:txBody>
      </p:sp>
      <p:pic>
        <p:nvPicPr>
          <p:cNvPr id="9" name="Picture 8" descr="A picture containing stool, white&#10;&#10;Description automatically generated">
            <a:extLst>
              <a:ext uri="{FF2B5EF4-FFF2-40B4-BE49-F238E27FC236}">
                <a16:creationId xmlns:a16="http://schemas.microsoft.com/office/drawing/2014/main" id="{9E0B6ACD-0476-4E33-833A-A591C12C9C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94" t="8916" r="12149" b="9508"/>
          <a:stretch/>
        </p:blipFill>
        <p:spPr>
          <a:xfrm>
            <a:off x="701457" y="1540375"/>
            <a:ext cx="2993720" cy="4121389"/>
          </a:xfrm>
          <a:prstGeom prst="rect">
            <a:avLst/>
          </a:prstGeom>
        </p:spPr>
      </p:pic>
    </p:spTree>
    <p:extLst>
      <p:ext uri="{BB962C8B-B14F-4D97-AF65-F5344CB8AC3E}">
        <p14:creationId xmlns:p14="http://schemas.microsoft.com/office/powerpoint/2010/main" val="26030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716B-7B5F-40CD-9067-D3579034FFA7}"/>
              </a:ext>
            </a:extLst>
          </p:cNvPr>
          <p:cNvSpPr>
            <a:spLocks noGrp="1"/>
          </p:cNvSpPr>
          <p:nvPr>
            <p:ph type="title"/>
          </p:nvPr>
        </p:nvSpPr>
        <p:spPr>
          <a:xfrm>
            <a:off x="90688" y="202937"/>
            <a:ext cx="12101312" cy="636957"/>
          </a:xfrm>
        </p:spPr>
        <p:txBody>
          <a:bodyPr>
            <a:noAutofit/>
          </a:bodyPr>
          <a:lstStyle/>
          <a:p>
            <a:pPr algn="ctr"/>
            <a:r>
              <a:rPr lang="en-GB" sz="2800"/>
              <a:t>How many steps does the hummingbird take to extract nectar from a flower?</a:t>
            </a:r>
          </a:p>
        </p:txBody>
      </p:sp>
      <p:sp>
        <p:nvSpPr>
          <p:cNvPr id="3" name="Content Placeholder 2">
            <a:extLst>
              <a:ext uri="{FF2B5EF4-FFF2-40B4-BE49-F238E27FC236}">
                <a16:creationId xmlns:a16="http://schemas.microsoft.com/office/drawing/2014/main" id="{4607A3CD-010A-49BA-894B-EC48694A26A9}"/>
              </a:ext>
            </a:extLst>
          </p:cNvPr>
          <p:cNvSpPr>
            <a:spLocks noGrp="1"/>
          </p:cNvSpPr>
          <p:nvPr>
            <p:ph idx="1"/>
          </p:nvPr>
        </p:nvSpPr>
        <p:spPr>
          <a:xfrm>
            <a:off x="488916" y="644642"/>
            <a:ext cx="11235847" cy="6041938"/>
          </a:xfrm>
        </p:spPr>
        <p:txBody>
          <a:bodyPr>
            <a:normAutofit/>
          </a:bodyPr>
          <a:lstStyle/>
          <a:p>
            <a:pPr marL="0" indent="0">
              <a:buNone/>
            </a:pPr>
            <a:r>
              <a:rPr lang="en-GB"/>
              <a:t>	</a:t>
            </a:r>
          </a:p>
          <a:p>
            <a:pPr marL="0" indent="0">
              <a:lnSpc>
                <a:spcPct val="150000"/>
              </a:lnSpc>
              <a:buNone/>
            </a:pPr>
            <a:r>
              <a:rPr lang="en-GB"/>
              <a:t>	When a hummingbird locates a honeysuckle vine, it flies straight up and “stands still” in the air in front of the flower. It then directs its long bill into the blossom, which has a deep cup. Moving slowly, the bird flies forward until its bill penetrates the flower’s cup to the very bottom. After drinking the nectar it finds there, the hummingbird extracts its bill from the deep flower by flying backwards.</a:t>
            </a:r>
          </a:p>
        </p:txBody>
      </p:sp>
      <p:pic>
        <p:nvPicPr>
          <p:cNvPr id="5" name="Picture 4" descr="A picture containing bird, colorful, holding, parrot&#10;&#10;Description automatically generated">
            <a:extLst>
              <a:ext uri="{FF2B5EF4-FFF2-40B4-BE49-F238E27FC236}">
                <a16:creationId xmlns:a16="http://schemas.microsoft.com/office/drawing/2014/main" id="{397BF759-E3DD-4568-A016-E694090962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1890" y="4119869"/>
            <a:ext cx="2769422" cy="2548369"/>
          </a:xfrm>
          <a:prstGeom prst="rect">
            <a:avLst/>
          </a:prstGeom>
        </p:spPr>
      </p:pic>
      <p:sp>
        <p:nvSpPr>
          <p:cNvPr id="7" name="Content Placeholder 2">
            <a:extLst>
              <a:ext uri="{FF2B5EF4-FFF2-40B4-BE49-F238E27FC236}">
                <a16:creationId xmlns:a16="http://schemas.microsoft.com/office/drawing/2014/main" id="{3E3912A5-42FC-4CE2-BFF8-13ADDF4859E3}"/>
              </a:ext>
            </a:extLst>
          </p:cNvPr>
          <p:cNvSpPr txBox="1">
            <a:spLocks/>
          </p:cNvSpPr>
          <p:nvPr/>
        </p:nvSpPr>
        <p:spPr>
          <a:xfrm>
            <a:off x="487505" y="647994"/>
            <a:ext cx="11235847" cy="6041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a:t>
            </a:r>
          </a:p>
          <a:p>
            <a:pPr marL="0" indent="0">
              <a:lnSpc>
                <a:spcPct val="150000"/>
              </a:lnSpc>
              <a:buFont typeface="Arial" panose="020B0604020202020204" pitchFamily="34" charset="0"/>
              <a:buNone/>
            </a:pPr>
            <a:r>
              <a:rPr lang="en-GB"/>
              <a:t>	</a:t>
            </a:r>
            <a:r>
              <a:rPr lang="en-GB">
                <a:highlight>
                  <a:srgbClr val="FFFF00"/>
                </a:highlight>
              </a:rPr>
              <a:t>When</a:t>
            </a:r>
            <a:r>
              <a:rPr lang="en-GB"/>
              <a:t> a hummingbird locates a honeysuckle vine, it flies straight up and “stands still” in the air in front of the flower. It </a:t>
            </a:r>
            <a:r>
              <a:rPr lang="en-GB">
                <a:highlight>
                  <a:srgbClr val="FFFF00"/>
                </a:highlight>
              </a:rPr>
              <a:t>then</a:t>
            </a:r>
            <a:r>
              <a:rPr lang="en-GB"/>
              <a:t> directs its long bill into the blossom, which has a deep cup. Moving slowly, the bird flies forward until its bill penetrates the flower’s cup to the very bottom. </a:t>
            </a:r>
            <a:r>
              <a:rPr lang="en-GB">
                <a:highlight>
                  <a:srgbClr val="FFFF00"/>
                </a:highlight>
              </a:rPr>
              <a:t>After</a:t>
            </a:r>
            <a:r>
              <a:rPr lang="en-GB"/>
              <a:t> drinking the nectar it finds there, the hummingbird extracts its bill from the deep flower by flying backwards.</a:t>
            </a:r>
          </a:p>
        </p:txBody>
      </p:sp>
      <p:sp>
        <p:nvSpPr>
          <p:cNvPr id="11" name="Rectangle 10">
            <a:extLst>
              <a:ext uri="{FF2B5EF4-FFF2-40B4-BE49-F238E27FC236}">
                <a16:creationId xmlns:a16="http://schemas.microsoft.com/office/drawing/2014/main" id="{310571B5-E488-41C4-9EAB-F0A3B15E0062}"/>
              </a:ext>
            </a:extLst>
          </p:cNvPr>
          <p:cNvSpPr/>
          <p:nvPr/>
        </p:nvSpPr>
        <p:spPr>
          <a:xfrm>
            <a:off x="4434214" y="826717"/>
            <a:ext cx="388945" cy="646331"/>
          </a:xfrm>
          <a:prstGeom prst="rect">
            <a:avLst/>
          </a:prstGeom>
          <a:noFill/>
        </p:spPr>
        <p:txBody>
          <a:bodyPr wrap="square" lIns="91440" tIns="45720" rIns="91440" bIns="45720">
            <a:spAutoFit/>
          </a:bodyPr>
          <a:lstStyle/>
          <a:p>
            <a:pPr algn="ctr"/>
            <a:r>
              <a:rPr lang="en-US" sz="3600" b="0" cap="none" spc="0">
                <a:ln w="0"/>
                <a:solidFill>
                  <a:schemeClr val="accent1"/>
                </a:solidFill>
                <a:effectLst>
                  <a:outerShdw blurRad="38100" dist="25400" dir="5400000" algn="ctr" rotWithShape="0">
                    <a:srgbClr val="6E747A">
                      <a:alpha val="43000"/>
                    </a:srgbClr>
                  </a:outerShdw>
                </a:effectLst>
              </a:rPr>
              <a:t>1</a:t>
            </a:r>
          </a:p>
        </p:txBody>
      </p:sp>
      <p:cxnSp>
        <p:nvCxnSpPr>
          <p:cNvPr id="13" name="Straight Connector 12">
            <a:extLst>
              <a:ext uri="{FF2B5EF4-FFF2-40B4-BE49-F238E27FC236}">
                <a16:creationId xmlns:a16="http://schemas.microsoft.com/office/drawing/2014/main" id="{FA41D93D-6037-4BCA-A7CF-B6D6F287F9CC}"/>
              </a:ext>
            </a:extLst>
          </p:cNvPr>
          <p:cNvCxnSpPr/>
          <p:nvPr/>
        </p:nvCxnSpPr>
        <p:spPr>
          <a:xfrm>
            <a:off x="1640910" y="1841326"/>
            <a:ext cx="666384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0786D27E-D6A8-4EC1-965D-97C3C9F034BA}"/>
              </a:ext>
            </a:extLst>
          </p:cNvPr>
          <p:cNvGrpSpPr/>
          <p:nvPr/>
        </p:nvGrpSpPr>
        <p:grpSpPr>
          <a:xfrm>
            <a:off x="553233" y="1805836"/>
            <a:ext cx="10546567" cy="651353"/>
            <a:chOff x="553233" y="1805836"/>
            <a:chExt cx="10546567" cy="651353"/>
          </a:xfrm>
        </p:grpSpPr>
        <p:cxnSp>
          <p:nvCxnSpPr>
            <p:cNvPr id="14" name="Straight Connector 13">
              <a:extLst>
                <a:ext uri="{FF2B5EF4-FFF2-40B4-BE49-F238E27FC236}">
                  <a16:creationId xmlns:a16="http://schemas.microsoft.com/office/drawing/2014/main" id="{746422D9-B70F-45CD-A5D1-08E67B4E6C67}"/>
                </a:ext>
              </a:extLst>
            </p:cNvPr>
            <p:cNvCxnSpPr>
              <a:cxnSpLocks/>
            </p:cNvCxnSpPr>
            <p:nvPr/>
          </p:nvCxnSpPr>
          <p:spPr>
            <a:xfrm>
              <a:off x="553233" y="2457189"/>
              <a:ext cx="67870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DAFDDF-EC90-46F4-B099-ACAAAA2EF8FD}"/>
                </a:ext>
              </a:extLst>
            </p:cNvPr>
            <p:cNvCxnSpPr>
              <a:cxnSpLocks/>
            </p:cNvCxnSpPr>
            <p:nvPr/>
          </p:nvCxnSpPr>
          <p:spPr>
            <a:xfrm>
              <a:off x="8769389" y="1805836"/>
              <a:ext cx="2330411"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28634F7A-A29E-4AC3-A0FC-8BAF11C5F182}"/>
              </a:ext>
            </a:extLst>
          </p:cNvPr>
          <p:cNvSpPr/>
          <p:nvPr/>
        </p:nvSpPr>
        <p:spPr>
          <a:xfrm>
            <a:off x="9980466" y="1632903"/>
            <a:ext cx="388945" cy="646331"/>
          </a:xfrm>
          <a:prstGeom prst="rect">
            <a:avLst/>
          </a:prstGeom>
          <a:noFill/>
        </p:spPr>
        <p:txBody>
          <a:bodyPr wrap="square" lIns="91440" tIns="45720" rIns="91440" bIns="45720">
            <a:spAutoFit/>
          </a:bodyPr>
          <a:lstStyle/>
          <a:p>
            <a:pPr algn="ctr"/>
            <a:r>
              <a:rPr lang="en-US" sz="3600" b="0" cap="none" spc="0">
                <a:ln w="0"/>
                <a:solidFill>
                  <a:schemeClr val="accent1"/>
                </a:solidFill>
                <a:effectLst>
                  <a:outerShdw blurRad="38100" dist="25400" dir="5400000" algn="ctr" rotWithShape="0">
                    <a:srgbClr val="6E747A">
                      <a:alpha val="43000"/>
                    </a:srgbClr>
                  </a:outerShdw>
                </a:effectLst>
              </a:rPr>
              <a:t>3</a:t>
            </a:r>
          </a:p>
        </p:txBody>
      </p:sp>
      <p:grpSp>
        <p:nvGrpSpPr>
          <p:cNvPr id="37" name="Group 36">
            <a:extLst>
              <a:ext uri="{FF2B5EF4-FFF2-40B4-BE49-F238E27FC236}">
                <a16:creationId xmlns:a16="http://schemas.microsoft.com/office/drawing/2014/main" id="{964D82CC-EDAD-41C8-AB33-737E5CE9B271}"/>
              </a:ext>
            </a:extLst>
          </p:cNvPr>
          <p:cNvGrpSpPr/>
          <p:nvPr/>
        </p:nvGrpSpPr>
        <p:grpSpPr>
          <a:xfrm>
            <a:off x="463461" y="2457189"/>
            <a:ext cx="10797438" cy="628389"/>
            <a:chOff x="463461" y="2457189"/>
            <a:chExt cx="10797438" cy="628389"/>
          </a:xfrm>
        </p:grpSpPr>
        <p:cxnSp>
          <p:nvCxnSpPr>
            <p:cNvPr id="19" name="Straight Connector 18">
              <a:extLst>
                <a:ext uri="{FF2B5EF4-FFF2-40B4-BE49-F238E27FC236}">
                  <a16:creationId xmlns:a16="http://schemas.microsoft.com/office/drawing/2014/main" id="{63303E11-4B7A-4ADD-9B88-29420FBB0419}"/>
                </a:ext>
              </a:extLst>
            </p:cNvPr>
            <p:cNvCxnSpPr>
              <a:cxnSpLocks/>
            </p:cNvCxnSpPr>
            <p:nvPr/>
          </p:nvCxnSpPr>
          <p:spPr>
            <a:xfrm>
              <a:off x="463461" y="3085578"/>
              <a:ext cx="25260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426899-FC97-4474-B6F2-65AAB6DF0827}"/>
                </a:ext>
              </a:extLst>
            </p:cNvPr>
            <p:cNvCxnSpPr>
              <a:cxnSpLocks/>
            </p:cNvCxnSpPr>
            <p:nvPr/>
          </p:nvCxnSpPr>
          <p:spPr>
            <a:xfrm flipV="1">
              <a:off x="7647139" y="2457189"/>
              <a:ext cx="3613760" cy="31315"/>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76DB60B0-9598-4DB0-ADF9-A4866A6914C5}"/>
              </a:ext>
            </a:extLst>
          </p:cNvPr>
          <p:cNvCxnSpPr>
            <a:cxnSpLocks/>
          </p:cNvCxnSpPr>
          <p:nvPr/>
        </p:nvCxnSpPr>
        <p:spPr>
          <a:xfrm>
            <a:off x="553233" y="4350706"/>
            <a:ext cx="460749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FDDA973B-A27E-451D-894D-29834553816F}"/>
              </a:ext>
            </a:extLst>
          </p:cNvPr>
          <p:cNvGrpSpPr/>
          <p:nvPr/>
        </p:nvGrpSpPr>
        <p:grpSpPr>
          <a:xfrm>
            <a:off x="553232" y="4350706"/>
            <a:ext cx="10800568" cy="691019"/>
            <a:chOff x="553232" y="4350706"/>
            <a:chExt cx="10800568" cy="691019"/>
          </a:xfrm>
        </p:grpSpPr>
        <p:cxnSp>
          <p:nvCxnSpPr>
            <p:cNvPr id="27" name="Straight Connector 26">
              <a:extLst>
                <a:ext uri="{FF2B5EF4-FFF2-40B4-BE49-F238E27FC236}">
                  <a16:creationId xmlns:a16="http://schemas.microsoft.com/office/drawing/2014/main" id="{D5D4AC87-E208-4EB6-B690-7733920117A3}"/>
                </a:ext>
              </a:extLst>
            </p:cNvPr>
            <p:cNvCxnSpPr>
              <a:cxnSpLocks/>
            </p:cNvCxnSpPr>
            <p:nvPr/>
          </p:nvCxnSpPr>
          <p:spPr>
            <a:xfrm>
              <a:off x="5937660" y="4350706"/>
              <a:ext cx="54161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E34D55-A3BE-498B-B0B3-9B3DFAEDCE36}"/>
                </a:ext>
              </a:extLst>
            </p:cNvPr>
            <p:cNvCxnSpPr>
              <a:cxnSpLocks/>
            </p:cNvCxnSpPr>
            <p:nvPr/>
          </p:nvCxnSpPr>
          <p:spPr>
            <a:xfrm>
              <a:off x="553232" y="5041725"/>
              <a:ext cx="460749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1BCD4CF-3DEF-4F49-A142-6BC1412C5DAF}"/>
              </a:ext>
            </a:extLst>
          </p:cNvPr>
          <p:cNvSpPr/>
          <p:nvPr/>
        </p:nvSpPr>
        <p:spPr>
          <a:xfrm>
            <a:off x="10050054" y="979116"/>
            <a:ext cx="388945" cy="646331"/>
          </a:xfrm>
          <a:prstGeom prst="rect">
            <a:avLst/>
          </a:prstGeom>
          <a:noFill/>
        </p:spPr>
        <p:txBody>
          <a:bodyPr wrap="square" lIns="91440" tIns="45720" rIns="91440" bIns="45720">
            <a:spAutoFit/>
          </a:bodyPr>
          <a:lstStyle/>
          <a:p>
            <a:pPr algn="ctr"/>
            <a:r>
              <a:rPr lang="en-US" sz="3600" b="0" cap="none" spc="0">
                <a:ln w="0"/>
                <a:solidFill>
                  <a:schemeClr val="accent1"/>
                </a:solidFill>
                <a:effectLst>
                  <a:outerShdw blurRad="38100" dist="25400" dir="5400000" algn="ctr" rotWithShape="0">
                    <a:srgbClr val="6E747A">
                      <a:alpha val="43000"/>
                    </a:srgbClr>
                  </a:outerShdw>
                </a:effectLst>
              </a:rPr>
              <a:t>2</a:t>
            </a:r>
          </a:p>
        </p:txBody>
      </p:sp>
      <p:sp>
        <p:nvSpPr>
          <p:cNvPr id="31" name="Rectangle 30">
            <a:extLst>
              <a:ext uri="{FF2B5EF4-FFF2-40B4-BE49-F238E27FC236}">
                <a16:creationId xmlns:a16="http://schemas.microsoft.com/office/drawing/2014/main" id="{392803CE-3A94-46FF-82CA-283D561BBDCE}"/>
              </a:ext>
            </a:extLst>
          </p:cNvPr>
          <p:cNvSpPr/>
          <p:nvPr/>
        </p:nvSpPr>
        <p:spPr>
          <a:xfrm>
            <a:off x="4004682" y="2893730"/>
            <a:ext cx="388945" cy="646331"/>
          </a:xfrm>
          <a:prstGeom prst="rect">
            <a:avLst/>
          </a:prstGeom>
          <a:noFill/>
        </p:spPr>
        <p:txBody>
          <a:bodyPr wrap="square" lIns="91440" tIns="45720" rIns="91440" bIns="45720">
            <a:spAutoFit/>
          </a:bodyPr>
          <a:lstStyle/>
          <a:p>
            <a:pPr algn="ctr"/>
            <a:r>
              <a:rPr lang="en-US" sz="3600" b="0" cap="none" spc="0">
                <a:ln w="0"/>
                <a:solidFill>
                  <a:schemeClr val="accent1"/>
                </a:solidFill>
                <a:effectLst>
                  <a:outerShdw blurRad="38100" dist="25400" dir="5400000" algn="ctr" rotWithShape="0">
                    <a:srgbClr val="6E747A">
                      <a:alpha val="43000"/>
                    </a:srgbClr>
                  </a:outerShdw>
                </a:effectLst>
              </a:rPr>
              <a:t>4</a:t>
            </a:r>
          </a:p>
        </p:txBody>
      </p:sp>
      <p:sp>
        <p:nvSpPr>
          <p:cNvPr id="32" name="Rectangle 31">
            <a:extLst>
              <a:ext uri="{FF2B5EF4-FFF2-40B4-BE49-F238E27FC236}">
                <a16:creationId xmlns:a16="http://schemas.microsoft.com/office/drawing/2014/main" id="{825078E3-850D-407F-B2DE-2688307690DC}"/>
              </a:ext>
            </a:extLst>
          </p:cNvPr>
          <p:cNvSpPr/>
          <p:nvPr/>
        </p:nvSpPr>
        <p:spPr>
          <a:xfrm>
            <a:off x="8540941" y="3540061"/>
            <a:ext cx="388945" cy="646331"/>
          </a:xfrm>
          <a:prstGeom prst="rect">
            <a:avLst/>
          </a:prstGeom>
          <a:noFill/>
        </p:spPr>
        <p:txBody>
          <a:bodyPr wrap="square" lIns="91440" tIns="45720" rIns="91440" bIns="45720">
            <a:spAutoFit/>
          </a:bodyPr>
          <a:lstStyle/>
          <a:p>
            <a:pPr algn="ctr"/>
            <a:r>
              <a:rPr lang="en-US" sz="3600" b="0" cap="none" spc="0">
                <a:ln w="0"/>
                <a:solidFill>
                  <a:schemeClr val="accent1"/>
                </a:solidFill>
                <a:effectLst>
                  <a:outerShdw blurRad="38100" dist="25400" dir="5400000" algn="ctr" rotWithShape="0">
                    <a:srgbClr val="6E747A">
                      <a:alpha val="43000"/>
                    </a:srgbClr>
                  </a:outerShdw>
                </a:effectLst>
              </a:rPr>
              <a:t>6</a:t>
            </a:r>
          </a:p>
        </p:txBody>
      </p:sp>
      <p:grpSp>
        <p:nvGrpSpPr>
          <p:cNvPr id="39" name="Group 38">
            <a:extLst>
              <a:ext uri="{FF2B5EF4-FFF2-40B4-BE49-F238E27FC236}">
                <a16:creationId xmlns:a16="http://schemas.microsoft.com/office/drawing/2014/main" id="{B6AF7EDD-1E18-4810-BB7A-ADF0CC72E507}"/>
              </a:ext>
            </a:extLst>
          </p:cNvPr>
          <p:cNvGrpSpPr/>
          <p:nvPr/>
        </p:nvGrpSpPr>
        <p:grpSpPr>
          <a:xfrm>
            <a:off x="553232" y="3085578"/>
            <a:ext cx="9885767" cy="598375"/>
            <a:chOff x="553232" y="3085578"/>
            <a:chExt cx="9885767" cy="598375"/>
          </a:xfrm>
        </p:grpSpPr>
        <p:cxnSp>
          <p:nvCxnSpPr>
            <p:cNvPr id="23" name="Straight Connector 22">
              <a:extLst>
                <a:ext uri="{FF2B5EF4-FFF2-40B4-BE49-F238E27FC236}">
                  <a16:creationId xmlns:a16="http://schemas.microsoft.com/office/drawing/2014/main" id="{68C99031-B292-407D-B9B8-643B336ED2FE}"/>
                </a:ext>
              </a:extLst>
            </p:cNvPr>
            <p:cNvCxnSpPr>
              <a:cxnSpLocks/>
            </p:cNvCxnSpPr>
            <p:nvPr/>
          </p:nvCxnSpPr>
          <p:spPr>
            <a:xfrm flipV="1">
              <a:off x="553232" y="3647270"/>
              <a:ext cx="9733367" cy="366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3C536B-D777-42B9-9434-B1CF5F1905EF}"/>
                </a:ext>
              </a:extLst>
            </p:cNvPr>
            <p:cNvCxnSpPr>
              <a:cxnSpLocks/>
            </p:cNvCxnSpPr>
            <p:nvPr/>
          </p:nvCxnSpPr>
          <p:spPr>
            <a:xfrm>
              <a:off x="8645730" y="3085578"/>
              <a:ext cx="1793269"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C8ACB71C-7593-49B4-8EA4-7BA8927EEDBF}"/>
              </a:ext>
            </a:extLst>
          </p:cNvPr>
          <p:cNvSpPr/>
          <p:nvPr/>
        </p:nvSpPr>
        <p:spPr>
          <a:xfrm>
            <a:off x="207725" y="3814962"/>
            <a:ext cx="388945" cy="646331"/>
          </a:xfrm>
          <a:prstGeom prst="rect">
            <a:avLst/>
          </a:prstGeom>
          <a:noFill/>
        </p:spPr>
        <p:txBody>
          <a:bodyPr wrap="square" lIns="91440" tIns="45720" rIns="91440" bIns="45720">
            <a:spAutoFit/>
          </a:bodyPr>
          <a:lstStyle/>
          <a:p>
            <a:pPr algn="ctr"/>
            <a:r>
              <a:rPr lang="en-US" sz="3600" b="0" cap="none" spc="0">
                <a:ln w="0"/>
                <a:solidFill>
                  <a:schemeClr val="accent1"/>
                </a:solidFill>
                <a:effectLst>
                  <a:outerShdw blurRad="38100" dist="25400" dir="5400000" algn="ctr" rotWithShape="0">
                    <a:srgbClr val="6E747A">
                      <a:alpha val="43000"/>
                    </a:srgbClr>
                  </a:outerShdw>
                </a:effectLst>
              </a:rPr>
              <a:t>5</a:t>
            </a:r>
          </a:p>
        </p:txBody>
      </p:sp>
      <p:sp>
        <p:nvSpPr>
          <p:cNvPr id="36" name="TextBox 35">
            <a:extLst>
              <a:ext uri="{FF2B5EF4-FFF2-40B4-BE49-F238E27FC236}">
                <a16:creationId xmlns:a16="http://schemas.microsoft.com/office/drawing/2014/main" id="{58911B37-93EE-4CED-B6EA-0AF348DE2061}"/>
              </a:ext>
            </a:extLst>
          </p:cNvPr>
          <p:cNvSpPr txBox="1"/>
          <p:nvPr/>
        </p:nvSpPr>
        <p:spPr>
          <a:xfrm>
            <a:off x="1352811" y="5686816"/>
            <a:ext cx="7577075" cy="585360"/>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0251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1" grpId="0"/>
      <p:bldP spid="18" grpId="0"/>
      <p:bldP spid="30" grpId="0"/>
      <p:bldP spid="31" grpId="0"/>
      <p:bldP spid="32"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DE85-82B6-41FA-990A-AB479BC7919A}"/>
              </a:ext>
            </a:extLst>
          </p:cNvPr>
          <p:cNvSpPr>
            <a:spLocks noGrp="1"/>
          </p:cNvSpPr>
          <p:nvPr>
            <p:ph type="title"/>
          </p:nvPr>
        </p:nvSpPr>
        <p:spPr>
          <a:xfrm>
            <a:off x="167390" y="415457"/>
            <a:ext cx="11857220" cy="1325563"/>
          </a:xfrm>
        </p:spPr>
        <p:txBody>
          <a:bodyPr/>
          <a:lstStyle/>
          <a:p>
            <a:r>
              <a:rPr lang="en-GB"/>
              <a:t>Hummingbird’s process for extracting nectar from a flower</a:t>
            </a:r>
          </a:p>
        </p:txBody>
      </p:sp>
      <p:graphicFrame>
        <p:nvGraphicFramePr>
          <p:cNvPr id="4" name="Content Placeholder 3">
            <a:extLst>
              <a:ext uri="{FF2B5EF4-FFF2-40B4-BE49-F238E27FC236}">
                <a16:creationId xmlns:a16="http://schemas.microsoft.com/office/drawing/2014/main" id="{00BABC3A-7151-4E52-ACBD-45683CF2EC96}"/>
              </a:ext>
            </a:extLst>
          </p:cNvPr>
          <p:cNvGraphicFramePr>
            <a:graphicFrameLocks noGrp="1"/>
          </p:cNvGraphicFramePr>
          <p:nvPr>
            <p:ph idx="1"/>
            <p:extLst>
              <p:ext uri="{D42A27DB-BD31-4B8C-83A1-F6EECF244321}">
                <p14:modId xmlns:p14="http://schemas.microsoft.com/office/powerpoint/2010/main" val="2011025311"/>
              </p:ext>
            </p:extLst>
          </p:nvPr>
        </p:nvGraphicFramePr>
        <p:xfrm>
          <a:off x="0" y="1499016"/>
          <a:ext cx="12192000" cy="4993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18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B39C-FC08-428F-8DD9-77602DD23059}"/>
              </a:ext>
            </a:extLst>
          </p:cNvPr>
          <p:cNvSpPr>
            <a:spLocks noGrp="1"/>
          </p:cNvSpPr>
          <p:nvPr>
            <p:ph type="title"/>
          </p:nvPr>
        </p:nvSpPr>
        <p:spPr>
          <a:xfrm>
            <a:off x="838200" y="206713"/>
            <a:ext cx="10515600" cy="474324"/>
          </a:xfrm>
        </p:spPr>
        <p:txBody>
          <a:bodyPr>
            <a:normAutofit fontScale="90000"/>
          </a:bodyPr>
          <a:lstStyle/>
          <a:p>
            <a:pPr algn="ctr"/>
            <a:r>
              <a:rPr lang="en-GB" sz="3200"/>
              <a:t>Find the sequence signal words in this paragraph</a:t>
            </a:r>
          </a:p>
        </p:txBody>
      </p:sp>
      <p:sp>
        <p:nvSpPr>
          <p:cNvPr id="3" name="Content Placeholder 2">
            <a:extLst>
              <a:ext uri="{FF2B5EF4-FFF2-40B4-BE49-F238E27FC236}">
                <a16:creationId xmlns:a16="http://schemas.microsoft.com/office/drawing/2014/main" id="{C8023CE2-374F-4727-B13C-783051C8F53A}"/>
              </a:ext>
            </a:extLst>
          </p:cNvPr>
          <p:cNvSpPr>
            <a:spLocks noGrp="1"/>
          </p:cNvSpPr>
          <p:nvPr>
            <p:ph idx="1"/>
          </p:nvPr>
        </p:nvSpPr>
        <p:spPr>
          <a:xfrm>
            <a:off x="404734" y="681037"/>
            <a:ext cx="11512446" cy="5970250"/>
          </a:xfrm>
        </p:spPr>
        <p:txBody>
          <a:bodyPr>
            <a:normAutofit fontScale="92500"/>
          </a:bodyPr>
          <a:lstStyle/>
          <a:p>
            <a:pPr marL="0" indent="0">
              <a:buNone/>
            </a:pPr>
            <a:r>
              <a:rPr lang="en-GB"/>
              <a:t>	</a:t>
            </a:r>
          </a:p>
          <a:p>
            <a:pPr marL="0" indent="0">
              <a:lnSpc>
                <a:spcPct val="150000"/>
              </a:lnSpc>
              <a:buNone/>
            </a:pPr>
            <a:r>
              <a:rPr lang="en-GB"/>
              <a:t>	Firstly, the Vice Principal, Mrs. Joan Smith, welcomed everyone present and then the National Anthem was played. Next, all the children gathered at their respective tents and were ordered from First Year to Standard Five. They were then placed in the order of Scarlet Ibis, Egret, </a:t>
            </a:r>
            <a:r>
              <a:rPr lang="en-GB" err="1"/>
              <a:t>Keskidee</a:t>
            </a:r>
            <a:r>
              <a:rPr lang="en-GB"/>
              <a:t> and Hummingbird to start the March Past. When all the houses were lined up on the track, the March Past started with two senior students waving flags with their colours at the front of each group for the judges. Each house performed a different choreography and waited for the judges’ decision to be revealed. As the March Past concluded, the judges’ decision was submitted and the Hummingbird house was declared the winner. </a:t>
            </a:r>
          </a:p>
        </p:txBody>
      </p:sp>
      <p:sp>
        <p:nvSpPr>
          <p:cNvPr id="4" name="Content Placeholder 2">
            <a:extLst>
              <a:ext uri="{FF2B5EF4-FFF2-40B4-BE49-F238E27FC236}">
                <a16:creationId xmlns:a16="http://schemas.microsoft.com/office/drawing/2014/main" id="{3FE9881E-9B11-4C66-BE8D-FE917F831E80}"/>
              </a:ext>
            </a:extLst>
          </p:cNvPr>
          <p:cNvSpPr txBox="1">
            <a:spLocks/>
          </p:cNvSpPr>
          <p:nvPr/>
        </p:nvSpPr>
        <p:spPr>
          <a:xfrm>
            <a:off x="404734" y="681037"/>
            <a:ext cx="11512446" cy="59702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a:t>
            </a:r>
          </a:p>
          <a:p>
            <a:pPr marL="0" indent="0">
              <a:lnSpc>
                <a:spcPct val="150000"/>
              </a:lnSpc>
              <a:buFont typeface="Arial" panose="020B0604020202020204" pitchFamily="34" charset="0"/>
              <a:buNone/>
            </a:pPr>
            <a:r>
              <a:rPr lang="en-GB"/>
              <a:t>	</a:t>
            </a:r>
            <a:r>
              <a:rPr lang="en-GB">
                <a:highlight>
                  <a:srgbClr val="FFFF00"/>
                </a:highlight>
              </a:rPr>
              <a:t>Firstly</a:t>
            </a:r>
            <a:r>
              <a:rPr lang="en-GB"/>
              <a:t>, the Vice Principal, Mrs. Joan Smith, welcomed everyone present and </a:t>
            </a:r>
            <a:r>
              <a:rPr lang="en-GB">
                <a:highlight>
                  <a:srgbClr val="FFFF00"/>
                </a:highlight>
              </a:rPr>
              <a:t>then</a:t>
            </a:r>
            <a:r>
              <a:rPr lang="en-GB"/>
              <a:t> the National Anthem was played. </a:t>
            </a:r>
            <a:r>
              <a:rPr lang="en-GB">
                <a:highlight>
                  <a:srgbClr val="FFFF00"/>
                </a:highlight>
              </a:rPr>
              <a:t>Next</a:t>
            </a:r>
            <a:r>
              <a:rPr lang="en-GB"/>
              <a:t>, all the children gathered at their respective tents and were ordered from First Year to Standard Five. They were </a:t>
            </a:r>
            <a:r>
              <a:rPr lang="en-GB">
                <a:highlight>
                  <a:srgbClr val="FFFF00"/>
                </a:highlight>
              </a:rPr>
              <a:t>then</a:t>
            </a:r>
            <a:r>
              <a:rPr lang="en-GB"/>
              <a:t> placed in the order of Scarlet Ibis, Egret, </a:t>
            </a:r>
            <a:r>
              <a:rPr lang="en-GB" err="1"/>
              <a:t>Keskidee</a:t>
            </a:r>
            <a:r>
              <a:rPr lang="en-GB"/>
              <a:t> and Hummingbird to start the March Past. </a:t>
            </a:r>
            <a:r>
              <a:rPr lang="en-GB">
                <a:highlight>
                  <a:srgbClr val="FFFF00"/>
                </a:highlight>
              </a:rPr>
              <a:t>When</a:t>
            </a:r>
            <a:r>
              <a:rPr lang="en-GB"/>
              <a:t> all the houses were lined up on the track, the March Past started with two senior students waving flags with their colours at the front of each group for the judges. Each house performed a different choreography and waited for the judges’ decision to be revealed. </a:t>
            </a:r>
            <a:r>
              <a:rPr lang="en-GB">
                <a:highlight>
                  <a:srgbClr val="FFFF00"/>
                </a:highlight>
              </a:rPr>
              <a:t>As the March Past concluded</a:t>
            </a:r>
            <a:r>
              <a:rPr lang="en-GB"/>
              <a:t>, the judges’ decision was submitted and the Hummingbird house was declared the winner. </a:t>
            </a:r>
          </a:p>
        </p:txBody>
      </p:sp>
    </p:spTree>
    <p:extLst>
      <p:ext uri="{BB962C8B-B14F-4D97-AF65-F5344CB8AC3E}">
        <p14:creationId xmlns:p14="http://schemas.microsoft.com/office/powerpoint/2010/main" val="18178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0" name="Title 9">
            <a:extLst>
              <a:ext uri="{FF2B5EF4-FFF2-40B4-BE49-F238E27FC236}">
                <a16:creationId xmlns:a16="http://schemas.microsoft.com/office/drawing/2014/main" id="{2C7E724C-CB34-41D4-8C0E-50D8A0BD94B5}"/>
              </a:ext>
            </a:extLst>
          </p:cNvPr>
          <p:cNvSpPr>
            <a:spLocks noGrp="1"/>
          </p:cNvSpPr>
          <p:nvPr>
            <p:ph type="title"/>
          </p:nvPr>
        </p:nvSpPr>
        <p:spPr>
          <a:xfrm>
            <a:off x="804672" y="457200"/>
            <a:ext cx="10579398" cy="1299411"/>
          </a:xfrm>
        </p:spPr>
        <p:txBody>
          <a:bodyPr>
            <a:normAutofit/>
          </a:bodyPr>
          <a:lstStyle/>
          <a:p>
            <a:r>
              <a:rPr lang="en-GB">
                <a:solidFill>
                  <a:srgbClr val="FFFFFF"/>
                </a:solidFill>
              </a:rPr>
              <a:t>Internal Structure</a:t>
            </a:r>
          </a:p>
        </p:txBody>
      </p:sp>
      <p:sp>
        <p:nvSpPr>
          <p:cNvPr id="19" name="Rectangle 18">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treet sign on a pole&#10;&#10;Description automatically generated">
            <a:extLst>
              <a:ext uri="{FF2B5EF4-FFF2-40B4-BE49-F238E27FC236}">
                <a16:creationId xmlns:a16="http://schemas.microsoft.com/office/drawing/2014/main" id="{C99877AB-CB66-423A-B34B-908758246B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970" y="2837712"/>
            <a:ext cx="4838094" cy="3217333"/>
          </a:xfrm>
          <a:prstGeom prst="rect">
            <a:avLst/>
          </a:prstGeom>
        </p:spPr>
      </p:pic>
      <p:sp>
        <p:nvSpPr>
          <p:cNvPr id="3" name="Content Placeholder 2">
            <a:extLst>
              <a:ext uri="{FF2B5EF4-FFF2-40B4-BE49-F238E27FC236}">
                <a16:creationId xmlns:a16="http://schemas.microsoft.com/office/drawing/2014/main" id="{99B930DC-AE9F-4ED9-AC60-59FBF23A808A}"/>
              </a:ext>
            </a:extLst>
          </p:cNvPr>
          <p:cNvSpPr>
            <a:spLocks noGrp="1"/>
          </p:cNvSpPr>
          <p:nvPr>
            <p:ph idx="1"/>
          </p:nvPr>
        </p:nvSpPr>
        <p:spPr>
          <a:xfrm>
            <a:off x="6203852" y="2213811"/>
            <a:ext cx="5180219" cy="3841234"/>
          </a:xfrm>
        </p:spPr>
        <p:txBody>
          <a:bodyPr anchor="ctr">
            <a:normAutofit/>
          </a:bodyPr>
          <a:lstStyle/>
          <a:p>
            <a:pPr marL="0" indent="0">
              <a:buNone/>
            </a:pPr>
            <a:r>
              <a:rPr lang="en-US" dirty="0"/>
              <a:t>The sequence text structure is used to:</a:t>
            </a:r>
          </a:p>
          <a:p>
            <a:pPr marL="0" indent="0">
              <a:buNone/>
            </a:pPr>
            <a:endParaRPr lang="en-US" dirty="0"/>
          </a:p>
          <a:p>
            <a:r>
              <a:rPr lang="en-US" dirty="0"/>
              <a:t>Show steps in a process</a:t>
            </a:r>
          </a:p>
          <a:p>
            <a:r>
              <a:rPr lang="en-US" dirty="0"/>
              <a:t>To show the order of events</a:t>
            </a:r>
          </a:p>
          <a:p>
            <a:endParaRPr lang="en-GB" sz="2000" dirty="0">
              <a:solidFill>
                <a:srgbClr val="000000"/>
              </a:solidFill>
            </a:endParaRPr>
          </a:p>
        </p:txBody>
      </p:sp>
      <p:sp>
        <p:nvSpPr>
          <p:cNvPr id="14" name="TextBox 13">
            <a:extLst>
              <a:ext uri="{FF2B5EF4-FFF2-40B4-BE49-F238E27FC236}">
                <a16:creationId xmlns:a16="http://schemas.microsoft.com/office/drawing/2014/main" id="{0ED6E26E-5A64-4FB0-9CBC-C36A4E4359C0}"/>
              </a:ext>
            </a:extLst>
          </p:cNvPr>
          <p:cNvSpPr txBox="1"/>
          <p:nvPr/>
        </p:nvSpPr>
        <p:spPr>
          <a:xfrm>
            <a:off x="4183693" y="6108412"/>
            <a:ext cx="5180219" cy="584775"/>
          </a:xfrm>
          <a:prstGeom prst="rect">
            <a:avLst/>
          </a:prstGeom>
          <a:noFill/>
        </p:spPr>
        <p:txBody>
          <a:bodyPr wrap="square" rtlCol="0">
            <a:spAutoFit/>
          </a:bodyPr>
          <a:lstStyle/>
          <a:p>
            <a:r>
              <a:rPr lang="en-GB" sz="3200" b="1"/>
              <a:t>Stay tuned for Lesson 3</a:t>
            </a:r>
          </a:p>
        </p:txBody>
      </p:sp>
    </p:spTree>
    <p:extLst>
      <p:ext uri="{BB962C8B-B14F-4D97-AF65-F5344CB8AC3E}">
        <p14:creationId xmlns:p14="http://schemas.microsoft.com/office/powerpoint/2010/main" val="26595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5C7B-E050-4FCD-8B87-C1AEB55396F0}"/>
              </a:ext>
            </a:extLst>
          </p:cNvPr>
          <p:cNvSpPr>
            <a:spLocks noGrp="1"/>
          </p:cNvSpPr>
          <p:nvPr>
            <p:ph type="ctrTitle"/>
          </p:nvPr>
        </p:nvSpPr>
        <p:spPr>
          <a:xfrm>
            <a:off x="7290322" y="1655286"/>
            <a:ext cx="4272564" cy="2610042"/>
          </a:xfrm>
        </p:spPr>
        <p:txBody>
          <a:bodyPr>
            <a:normAutofit/>
          </a:bodyPr>
          <a:lstStyle/>
          <a:p>
            <a:pPr algn="l"/>
            <a:r>
              <a:rPr lang="en-GB" sz="5400"/>
              <a:t>Internal Text Structure</a:t>
            </a:r>
          </a:p>
        </p:txBody>
      </p:sp>
      <p:sp>
        <p:nvSpPr>
          <p:cNvPr id="3" name="Subtitle 2">
            <a:extLst>
              <a:ext uri="{FF2B5EF4-FFF2-40B4-BE49-F238E27FC236}">
                <a16:creationId xmlns:a16="http://schemas.microsoft.com/office/drawing/2014/main" id="{DA2EA3C4-AFC0-42D0-9DFD-82939E65A1DB}"/>
              </a:ext>
            </a:extLst>
          </p:cNvPr>
          <p:cNvSpPr>
            <a:spLocks noGrp="1"/>
          </p:cNvSpPr>
          <p:nvPr>
            <p:ph type="subTitle" idx="1"/>
          </p:nvPr>
        </p:nvSpPr>
        <p:spPr>
          <a:xfrm>
            <a:off x="6370521" y="4474525"/>
            <a:ext cx="5569883" cy="975578"/>
          </a:xfrm>
        </p:spPr>
        <p:txBody>
          <a:bodyPr>
            <a:normAutofit/>
          </a:bodyPr>
          <a:lstStyle/>
          <a:p>
            <a:pPr algn="l"/>
            <a:r>
              <a:rPr lang="en-GB" sz="2800" b="1"/>
              <a:t>Lesson 3: Comparison and Contrast</a:t>
            </a:r>
          </a:p>
        </p:txBody>
      </p:sp>
      <p:sp>
        <p:nvSpPr>
          <p:cNvPr id="36" name="Freeform: Shape 35">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DA6F1248-F081-4DC5-9818-B191225F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1763211"/>
            <a:ext cx="5079371" cy="3268902"/>
          </a:xfrm>
          <a:prstGeom prst="rect">
            <a:avLst/>
          </a:prstGeom>
        </p:spPr>
      </p:pic>
      <p:sp>
        <p:nvSpPr>
          <p:cNvPr id="40" name="Freeform: Shape 39">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744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1: Description</a:t>
            </a: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 to give information about the characteristics or features of a topic.</a:t>
            </a:r>
          </a:p>
        </p:txBody>
      </p:sp>
    </p:spTree>
    <p:extLst>
      <p:ext uri="{BB962C8B-B14F-4D97-AF65-F5344CB8AC3E}">
        <p14:creationId xmlns:p14="http://schemas.microsoft.com/office/powerpoint/2010/main" val="379634036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2: </a:t>
            </a:r>
            <a:r>
              <a:rPr lang="en-US"/>
              <a:t>Sequence</a:t>
            </a:r>
            <a:endParaRPr lang="en-US" kern="1200">
              <a:solidFill>
                <a:schemeClr val="tx1"/>
              </a:solidFill>
              <a:latin typeface="+mj-lt"/>
              <a:ea typeface="+mj-ea"/>
              <a:cs typeface="+mj-cs"/>
            </a:endParaRP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a:t>
            </a:r>
          </a:p>
          <a:p>
            <a:r>
              <a:rPr lang="en-US" sz="3200"/>
              <a:t>To show steps in a process</a:t>
            </a:r>
          </a:p>
          <a:p>
            <a:r>
              <a:rPr lang="en-US" sz="3200"/>
              <a:t>To show a timeline </a:t>
            </a:r>
          </a:p>
          <a:p>
            <a:r>
              <a:rPr lang="en-US" sz="3200"/>
              <a:t>To show the order of events</a:t>
            </a:r>
          </a:p>
          <a:p>
            <a:endParaRPr lang="en-US" sz="3200"/>
          </a:p>
        </p:txBody>
      </p:sp>
    </p:spTree>
    <p:extLst>
      <p:ext uri="{BB962C8B-B14F-4D97-AF65-F5344CB8AC3E}">
        <p14:creationId xmlns:p14="http://schemas.microsoft.com/office/powerpoint/2010/main" val="410071194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3: </a:t>
            </a:r>
            <a:r>
              <a:rPr lang="en-US"/>
              <a:t>Comparison and Contrast</a:t>
            </a:r>
            <a:endParaRPr lang="en-US" kern="1200">
              <a:solidFill>
                <a:schemeClr val="tx1"/>
              </a:solidFill>
              <a:latin typeface="+mj-lt"/>
              <a:ea typeface="+mj-ea"/>
              <a:cs typeface="+mj-cs"/>
            </a:endParaRP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a:t>
            </a:r>
          </a:p>
          <a:p>
            <a:r>
              <a:rPr lang="en-GB" sz="3200"/>
              <a:t>To show how two topics are alike and different</a:t>
            </a:r>
          </a:p>
          <a:p>
            <a:endParaRPr lang="en-US" sz="3200"/>
          </a:p>
        </p:txBody>
      </p:sp>
    </p:spTree>
    <p:extLst>
      <p:ext uri="{BB962C8B-B14F-4D97-AF65-F5344CB8AC3E}">
        <p14:creationId xmlns:p14="http://schemas.microsoft.com/office/powerpoint/2010/main" val="39485111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51FE-6DC9-4BDC-B589-0241C695180B}"/>
              </a:ext>
            </a:extLst>
          </p:cNvPr>
          <p:cNvSpPr>
            <a:spLocks noGrp="1"/>
          </p:cNvSpPr>
          <p:nvPr>
            <p:ph type="title"/>
          </p:nvPr>
        </p:nvSpPr>
        <p:spPr>
          <a:xfrm>
            <a:off x="396862" y="365125"/>
            <a:ext cx="11537515" cy="1325563"/>
          </a:xfrm>
        </p:spPr>
        <p:txBody>
          <a:bodyPr/>
          <a:lstStyle/>
          <a:p>
            <a:r>
              <a:rPr lang="en-GB"/>
              <a:t>Trying to understand some informational text can be challenging.</a:t>
            </a:r>
          </a:p>
        </p:txBody>
      </p:sp>
      <p:pic>
        <p:nvPicPr>
          <p:cNvPr id="5" name="Content Placeholder 4" descr="A picture containing drawing&#10;&#10;Description automatically generated">
            <a:extLst>
              <a:ext uri="{FF2B5EF4-FFF2-40B4-BE49-F238E27FC236}">
                <a16:creationId xmlns:a16="http://schemas.microsoft.com/office/drawing/2014/main" id="{64EC33C0-2F36-4162-876F-9739952346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1448" y="1690688"/>
            <a:ext cx="5225384" cy="4110636"/>
          </a:xfrm>
        </p:spPr>
      </p:pic>
    </p:spTree>
    <p:extLst>
      <p:ext uri="{BB962C8B-B14F-4D97-AF65-F5344CB8AC3E}">
        <p14:creationId xmlns:p14="http://schemas.microsoft.com/office/powerpoint/2010/main" val="3383319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AC7D-5DB0-4B1E-8B86-894327BA7A53}"/>
              </a:ext>
            </a:extLst>
          </p:cNvPr>
          <p:cNvSpPr>
            <a:spLocks noGrp="1"/>
          </p:cNvSpPr>
          <p:nvPr>
            <p:ph type="title"/>
          </p:nvPr>
        </p:nvSpPr>
        <p:spPr/>
        <p:txBody>
          <a:bodyPr/>
          <a:lstStyle/>
          <a:p>
            <a:r>
              <a:rPr lang="en-GB"/>
              <a:t>Internal Structure 3: Comparison and Contrast</a:t>
            </a:r>
          </a:p>
        </p:txBody>
      </p:sp>
      <p:graphicFrame>
        <p:nvGraphicFramePr>
          <p:cNvPr id="4" name="Content Placeholder 3">
            <a:extLst>
              <a:ext uri="{FF2B5EF4-FFF2-40B4-BE49-F238E27FC236}">
                <a16:creationId xmlns:a16="http://schemas.microsoft.com/office/drawing/2014/main" id="{79C72CFB-052B-4951-9CAE-3E239B3E1C58}"/>
              </a:ext>
            </a:extLst>
          </p:cNvPr>
          <p:cNvGraphicFramePr>
            <a:graphicFrameLocks noGrp="1"/>
          </p:cNvGraphicFramePr>
          <p:nvPr>
            <p:ph idx="1"/>
            <p:extLst>
              <p:ext uri="{D42A27DB-BD31-4B8C-83A1-F6EECF244321}">
                <p14:modId xmlns:p14="http://schemas.microsoft.com/office/powerpoint/2010/main" val="5962535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609AC3F-5A6B-4B84-9F83-30C5879E5534}"/>
              </a:ext>
            </a:extLst>
          </p:cNvPr>
          <p:cNvSpPr txBox="1"/>
          <p:nvPr/>
        </p:nvSpPr>
        <p:spPr>
          <a:xfrm>
            <a:off x="5458918" y="3816628"/>
            <a:ext cx="1274164" cy="369332"/>
          </a:xfrm>
          <a:prstGeom prst="rect">
            <a:avLst/>
          </a:prstGeom>
          <a:noFill/>
        </p:spPr>
        <p:txBody>
          <a:bodyPr wrap="square" rtlCol="0">
            <a:spAutoFit/>
          </a:bodyPr>
          <a:lstStyle/>
          <a:p>
            <a:r>
              <a:rPr lang="en-GB"/>
              <a:t>Similarities</a:t>
            </a:r>
          </a:p>
        </p:txBody>
      </p:sp>
    </p:spTree>
    <p:extLst>
      <p:ext uri="{BB962C8B-B14F-4D97-AF65-F5344CB8AC3E}">
        <p14:creationId xmlns:p14="http://schemas.microsoft.com/office/powerpoint/2010/main" val="80110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9148"/>
            <a:ext cx="12192000" cy="5928852"/>
          </a:xfrm>
        </p:spPr>
        <p:txBody>
          <a:bodyPr>
            <a:normAutofit/>
          </a:bodyPr>
          <a:lstStyle/>
          <a:p>
            <a:pPr marL="457200" indent="-457200">
              <a:buFont typeface="+mj-lt"/>
              <a:buAutoNum type="arabicPeriod"/>
            </a:pPr>
            <a:endParaRPr lang="en-GB"/>
          </a:p>
          <a:p>
            <a:pPr marL="0" indent="0">
              <a:buNone/>
            </a:pPr>
            <a:endParaRPr lang="en-GB" sz="2800"/>
          </a:p>
          <a:p>
            <a:pPr marL="0" indent="0">
              <a:buNone/>
            </a:pPr>
            <a:endParaRPr lang="en-GB" sz="1900"/>
          </a:p>
        </p:txBody>
      </p:sp>
      <p:pic>
        <p:nvPicPr>
          <p:cNvPr id="2050" name="Picture 2" descr="D_ven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94"/>
            <a:ext cx="11809926" cy="67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57208" y="463788"/>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GB" sz="2400" b="1" dirty="0">
                <a:solidFill>
                  <a:schemeClr val="tx1"/>
                </a:solidFill>
                <a:latin typeface="Calibri" panose="020F0502020204030204" pitchFamily="34" charset="0"/>
                <a:cs typeface="Calibri" panose="020F0502020204030204" pitchFamily="34" charset="0"/>
              </a:rPr>
              <a:t>STORY</a:t>
            </a:r>
          </a:p>
          <a:p>
            <a:pPr algn="ctr"/>
            <a:endParaRPr lang="en-GB" dirty="0"/>
          </a:p>
        </p:txBody>
      </p:sp>
      <p:sp>
        <p:nvSpPr>
          <p:cNvPr id="9" name="Rectangle 8"/>
          <p:cNvSpPr/>
          <p:nvPr/>
        </p:nvSpPr>
        <p:spPr>
          <a:xfrm>
            <a:off x="2073498" y="460939"/>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GB" sz="2400" b="1" dirty="0">
                <a:solidFill>
                  <a:schemeClr val="tx1"/>
                </a:solidFill>
                <a:latin typeface="Calibri" panose="020F0502020204030204" pitchFamily="34" charset="0"/>
                <a:cs typeface="Calibri" panose="020F0502020204030204" pitchFamily="34" charset="0"/>
              </a:rPr>
              <a:t>REPORT</a:t>
            </a:r>
          </a:p>
          <a:p>
            <a:pPr algn="ctr"/>
            <a:endParaRPr lang="en-GB" dirty="0"/>
          </a:p>
        </p:txBody>
      </p:sp>
      <p:sp>
        <p:nvSpPr>
          <p:cNvPr id="10" name="Rectangle 9"/>
          <p:cNvSpPr/>
          <p:nvPr/>
        </p:nvSpPr>
        <p:spPr>
          <a:xfrm>
            <a:off x="1580124" y="978453"/>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200" b="1" dirty="0">
                <a:solidFill>
                  <a:schemeClr val="tx1"/>
                </a:solidFill>
                <a:latin typeface="Calibri" panose="020F0502020204030204" pitchFamily="34" charset="0"/>
                <a:cs typeface="Calibri" panose="020F0502020204030204" pitchFamily="34" charset="0"/>
              </a:rPr>
              <a:t>Purpose: </a:t>
            </a:r>
            <a:r>
              <a:rPr lang="en-US" sz="2200" dirty="0">
                <a:solidFill>
                  <a:schemeClr val="tx1"/>
                </a:solidFill>
                <a:latin typeface="Calibri" panose="020F0502020204030204" pitchFamily="34" charset="0"/>
                <a:cs typeface="Calibri" panose="020F0502020204030204" pitchFamily="34" charset="0"/>
              </a:rPr>
              <a:t>to inform</a:t>
            </a:r>
          </a:p>
          <a:p>
            <a:pPr algn="ctr"/>
            <a:endParaRPr lang="en-GB" dirty="0"/>
          </a:p>
        </p:txBody>
      </p:sp>
      <p:sp>
        <p:nvSpPr>
          <p:cNvPr id="11" name="Rectangle 10"/>
          <p:cNvSpPr/>
          <p:nvPr/>
        </p:nvSpPr>
        <p:spPr>
          <a:xfrm>
            <a:off x="1545938" y="1425766"/>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200" b="1" dirty="0">
                <a:solidFill>
                  <a:schemeClr val="tx1"/>
                </a:solidFill>
                <a:latin typeface="Calibri" panose="020F0502020204030204" pitchFamily="34" charset="0"/>
                <a:cs typeface="Calibri" panose="020F0502020204030204" pitchFamily="34" charset="0"/>
              </a:rPr>
              <a:t>Content</a:t>
            </a:r>
            <a:r>
              <a:rPr lang="en-US" sz="2200" dirty="0">
                <a:solidFill>
                  <a:schemeClr val="tx1"/>
                </a:solidFill>
                <a:latin typeface="Calibri" panose="020F0502020204030204" pitchFamily="34" charset="0"/>
                <a:cs typeface="Calibri" panose="020F0502020204030204" pitchFamily="34" charset="0"/>
              </a:rPr>
              <a:t>: 4 W’s + H  </a:t>
            </a:r>
          </a:p>
          <a:p>
            <a:pPr algn="ctr"/>
            <a:endParaRPr lang="en-GB" dirty="0">
              <a:solidFill>
                <a:schemeClr val="tx1"/>
              </a:solidFill>
            </a:endParaRPr>
          </a:p>
        </p:txBody>
      </p:sp>
      <p:sp>
        <p:nvSpPr>
          <p:cNvPr id="12" name="Rectangle 11"/>
          <p:cNvSpPr/>
          <p:nvPr/>
        </p:nvSpPr>
        <p:spPr>
          <a:xfrm>
            <a:off x="1501965" y="2142965"/>
            <a:ext cx="3438693" cy="1345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200" b="1" dirty="0">
                <a:solidFill>
                  <a:schemeClr val="tx1"/>
                </a:solidFill>
                <a:latin typeface="Calibri" panose="020F0502020204030204" pitchFamily="34" charset="0"/>
                <a:cs typeface="Calibri" panose="020F0502020204030204" pitchFamily="34" charset="0"/>
              </a:rPr>
              <a:t>Structure:</a:t>
            </a:r>
          </a:p>
          <a:p>
            <a:r>
              <a:rPr lang="en-US" sz="2200" dirty="0">
                <a:solidFill>
                  <a:schemeClr val="tx1"/>
                </a:solidFill>
                <a:latin typeface="Calibri" panose="020F0502020204030204" pitchFamily="34" charset="0"/>
                <a:cs typeface="Calibri" panose="020F0502020204030204" pitchFamily="34" charset="0"/>
              </a:rPr>
              <a:t>Introduction, Body, Conclusion</a:t>
            </a:r>
          </a:p>
          <a:p>
            <a:r>
              <a:rPr lang="en-US" sz="2200" dirty="0">
                <a:solidFill>
                  <a:schemeClr val="tx1"/>
                </a:solidFill>
                <a:latin typeface="Calibri" panose="020F0502020204030204" pitchFamily="34" charset="0"/>
                <a:cs typeface="Calibri" panose="020F0502020204030204" pitchFamily="34" charset="0"/>
              </a:rPr>
              <a:t>(Logical sequencing and organization of details)</a:t>
            </a:r>
          </a:p>
          <a:p>
            <a:pPr algn="ctr"/>
            <a:endParaRPr lang="en-GB" dirty="0">
              <a:solidFill>
                <a:schemeClr val="tx1"/>
              </a:solidFill>
            </a:endParaRPr>
          </a:p>
        </p:txBody>
      </p:sp>
      <p:sp>
        <p:nvSpPr>
          <p:cNvPr id="13" name="Rectangle 12"/>
          <p:cNvSpPr/>
          <p:nvPr/>
        </p:nvSpPr>
        <p:spPr>
          <a:xfrm>
            <a:off x="1580124" y="4213808"/>
            <a:ext cx="3078051" cy="2034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Calibri" panose="020F0502020204030204" pitchFamily="34" charset="0"/>
                <a:cs typeface="Calibri" panose="020F0502020204030204" pitchFamily="34" charset="0"/>
              </a:rPr>
              <a:t>Language:</a:t>
            </a:r>
            <a:endParaRPr lang="en-US" sz="2200" dirty="0">
              <a:solidFill>
                <a:schemeClr val="tx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Formal and factual</a:t>
            </a:r>
          </a:p>
          <a:p>
            <a:pPr marL="342900" lvl="0" indent="-342900">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Use of transitions to ensure logical flow</a:t>
            </a:r>
          </a:p>
          <a:p>
            <a:pPr marL="342900" lvl="0" indent="-342900">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Vocabulary that informs, use of indirect speech</a:t>
            </a:r>
            <a:endParaRPr lang="en-GB" sz="2200" dirty="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6954685" y="933031"/>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200" b="1" dirty="0">
                <a:solidFill>
                  <a:schemeClr val="tx1"/>
                </a:solidFill>
                <a:latin typeface="Calibri" panose="020F0502020204030204" pitchFamily="34" charset="0"/>
                <a:cs typeface="Calibri" panose="020F0502020204030204" pitchFamily="34" charset="0"/>
              </a:rPr>
              <a:t>Purpose: </a:t>
            </a:r>
            <a:r>
              <a:rPr lang="en-US" sz="2200" dirty="0">
                <a:solidFill>
                  <a:schemeClr val="tx1"/>
                </a:solidFill>
                <a:latin typeface="Calibri" panose="020F0502020204030204" pitchFamily="34" charset="0"/>
                <a:cs typeface="Calibri" panose="020F0502020204030204" pitchFamily="34" charset="0"/>
              </a:rPr>
              <a:t>to entertain</a:t>
            </a:r>
          </a:p>
          <a:p>
            <a:pPr algn="ctr"/>
            <a:endParaRPr lang="en-GB" dirty="0"/>
          </a:p>
        </p:txBody>
      </p:sp>
      <p:sp>
        <p:nvSpPr>
          <p:cNvPr id="15" name="Rectangle 14"/>
          <p:cNvSpPr/>
          <p:nvPr/>
        </p:nvSpPr>
        <p:spPr>
          <a:xfrm>
            <a:off x="6796390" y="1397007"/>
            <a:ext cx="4099274" cy="834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200" b="1" dirty="0">
                <a:solidFill>
                  <a:schemeClr val="tx1"/>
                </a:solidFill>
                <a:latin typeface="Calibri" panose="020F0502020204030204" pitchFamily="34" charset="0"/>
                <a:cs typeface="Calibri" panose="020F0502020204030204" pitchFamily="34" charset="0"/>
              </a:rPr>
              <a:t>Content: </a:t>
            </a:r>
            <a:r>
              <a:rPr lang="en-US" sz="2200" dirty="0">
                <a:solidFill>
                  <a:schemeClr val="tx1"/>
                </a:solidFill>
                <a:latin typeface="Calibri" panose="020F0502020204030204" pitchFamily="34" charset="0"/>
                <a:cs typeface="Calibri" panose="020F0502020204030204" pitchFamily="34" charset="0"/>
              </a:rPr>
              <a:t>Story elements: characters, setting, plot</a:t>
            </a:r>
          </a:p>
          <a:p>
            <a:pPr algn="ctr"/>
            <a:endParaRPr lang="en-GB" dirty="0">
              <a:solidFill>
                <a:schemeClr val="tx1"/>
              </a:solidFill>
            </a:endParaRPr>
          </a:p>
        </p:txBody>
      </p:sp>
      <p:sp>
        <p:nvSpPr>
          <p:cNvPr id="16" name="Rectangle 15"/>
          <p:cNvSpPr/>
          <p:nvPr/>
        </p:nvSpPr>
        <p:spPr>
          <a:xfrm>
            <a:off x="7095370" y="2296324"/>
            <a:ext cx="4196274" cy="971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200" b="1" dirty="0">
                <a:solidFill>
                  <a:schemeClr val="tx1"/>
                </a:solidFill>
                <a:latin typeface="Calibri" panose="020F0502020204030204" pitchFamily="34" charset="0"/>
                <a:cs typeface="Calibri" panose="020F0502020204030204" pitchFamily="34" charset="0"/>
              </a:rPr>
              <a:t>Structure</a:t>
            </a:r>
            <a:r>
              <a:rPr lang="en-US" sz="2200" dirty="0">
                <a:solidFill>
                  <a:schemeClr val="tx1"/>
                </a:solidFill>
                <a:latin typeface="Calibri" panose="020F0502020204030204" pitchFamily="34" charset="0"/>
                <a:cs typeface="Calibri" panose="020F0502020204030204" pitchFamily="34" charset="0"/>
              </a:rPr>
              <a:t>:</a:t>
            </a:r>
          </a:p>
          <a:p>
            <a:r>
              <a:rPr lang="en-US" sz="2200" dirty="0">
                <a:solidFill>
                  <a:schemeClr val="tx1"/>
                </a:solidFill>
                <a:latin typeface="Calibri" panose="020F0502020204030204" pitchFamily="34" charset="0"/>
                <a:cs typeface="Calibri" panose="020F0502020204030204" pitchFamily="34" charset="0"/>
              </a:rPr>
              <a:t> Exposition, rising</a:t>
            </a:r>
          </a:p>
          <a:p>
            <a:r>
              <a:rPr lang="en-US" sz="2200" dirty="0">
                <a:solidFill>
                  <a:schemeClr val="tx1"/>
                </a:solidFill>
                <a:latin typeface="Calibri" panose="020F0502020204030204" pitchFamily="34" charset="0"/>
                <a:cs typeface="Calibri" panose="020F0502020204030204" pitchFamily="34" charset="0"/>
              </a:rPr>
              <a:t>  action, climax, resolution (can</a:t>
            </a:r>
          </a:p>
          <a:p>
            <a:r>
              <a:rPr lang="en-US" sz="2200" dirty="0">
                <a:solidFill>
                  <a:schemeClr val="tx1"/>
                </a:solidFill>
                <a:latin typeface="Calibri" panose="020F0502020204030204" pitchFamily="34" charset="0"/>
                <a:cs typeface="Calibri" panose="020F0502020204030204" pitchFamily="34" charset="0"/>
              </a:rPr>
              <a:t>  also start with a flashback)</a:t>
            </a:r>
          </a:p>
        </p:txBody>
      </p:sp>
      <p:sp>
        <p:nvSpPr>
          <p:cNvPr id="17" name="Rectangle 16"/>
          <p:cNvSpPr/>
          <p:nvPr/>
        </p:nvSpPr>
        <p:spPr>
          <a:xfrm>
            <a:off x="6899994" y="3893574"/>
            <a:ext cx="4587025" cy="237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     </a:t>
            </a:r>
            <a:r>
              <a:rPr lang="en-US" sz="2100" b="1" dirty="0">
                <a:solidFill>
                  <a:schemeClr val="tx1"/>
                </a:solidFill>
                <a:latin typeface="Calibri" panose="020F0502020204030204" pitchFamily="34" charset="0"/>
                <a:cs typeface="Calibri" panose="020F0502020204030204" pitchFamily="34" charset="0"/>
              </a:rPr>
              <a:t>Language:</a:t>
            </a:r>
            <a:endParaRPr lang="en-US" sz="2100" dirty="0">
              <a:solidFill>
                <a:schemeClr val="tx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Descriptive and figurative, appeal to senses</a:t>
            </a:r>
          </a:p>
          <a:p>
            <a:pPr marL="342900" lvl="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Use of transitions to ensure flow and</a:t>
            </a:r>
          </a:p>
          <a:p>
            <a:pPr lvl="0"/>
            <a:r>
              <a:rPr lang="en-US" sz="2100" dirty="0">
                <a:solidFill>
                  <a:schemeClr val="tx1"/>
                </a:solidFill>
                <a:latin typeface="Calibri" panose="020F0502020204030204" pitchFamily="34" charset="0"/>
                <a:cs typeface="Calibri" panose="020F0502020204030204" pitchFamily="34" charset="0"/>
              </a:rPr>
              <a:t>       interest</a:t>
            </a:r>
          </a:p>
          <a:p>
            <a:pPr marL="342900" lvl="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Vocabulary that appeals to</a:t>
            </a:r>
          </a:p>
          <a:p>
            <a:pPr lvl="0"/>
            <a:r>
              <a:rPr lang="en-US" sz="2100" dirty="0">
                <a:solidFill>
                  <a:schemeClr val="tx1"/>
                </a:solidFill>
                <a:latin typeface="Calibri" panose="020F0502020204030204" pitchFamily="34" charset="0"/>
                <a:cs typeface="Calibri" panose="020F0502020204030204" pitchFamily="34" charset="0"/>
              </a:rPr>
              <a:t>      the senses and emotions</a:t>
            </a:r>
          </a:p>
          <a:p>
            <a:pPr marL="342900" lvl="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Use of direct speech </a:t>
            </a:r>
          </a:p>
          <a:p>
            <a:pPr lvl="0"/>
            <a:endParaRPr lang="en-US" sz="2100" dirty="0">
              <a:solidFill>
                <a:schemeClr val="tx1"/>
              </a:solidFill>
              <a:latin typeface="Calibri" panose="020F0502020204030204" pitchFamily="34" charset="0"/>
              <a:cs typeface="Calibri" panose="020F0502020204030204" pitchFamily="34" charset="0"/>
            </a:endParaRPr>
          </a:p>
        </p:txBody>
      </p:sp>
      <p:sp>
        <p:nvSpPr>
          <p:cNvPr id="2" name="Text Box 3"/>
          <p:cNvSpPr txBox="1">
            <a:spLocks noChangeArrowheads="1"/>
          </p:cNvSpPr>
          <p:nvPr/>
        </p:nvSpPr>
        <p:spPr bwMode="auto">
          <a:xfrm>
            <a:off x="5138668" y="2059728"/>
            <a:ext cx="1605659"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rPr>
              <a:t>Pay attention to:</a:t>
            </a:r>
          </a:p>
          <a:p>
            <a:pPr marL="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2000" b="1" i="0" u="none" strike="noStrike" cap="none" normalizeH="0" baseline="0" dirty="0">
              <a:ln>
                <a:noFill/>
              </a:ln>
              <a:solidFill>
                <a:srgbClr val="FF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rPr>
              <a:t>Spelling</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rPr>
              <a:t>Grammar</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rPr>
              <a:t>Mechanics</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a:ln>
                  <a:noFill/>
                </a:ln>
                <a:solidFill>
                  <a:srgbClr val="FF0000"/>
                </a:solidFill>
                <a:effectLst/>
                <a:latin typeface="Calibri" panose="020F0502020204030204" pitchFamily="34" charset="0"/>
              </a:rPr>
              <a:t>Paragraphing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817871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2DA8-88B8-4709-8E8C-473759E45442}"/>
              </a:ext>
            </a:extLst>
          </p:cNvPr>
          <p:cNvSpPr>
            <a:spLocks noGrp="1"/>
          </p:cNvSpPr>
          <p:nvPr>
            <p:ph type="title"/>
          </p:nvPr>
        </p:nvSpPr>
        <p:spPr/>
        <p:txBody>
          <a:bodyPr/>
          <a:lstStyle/>
          <a:p>
            <a:pPr algn="ctr"/>
            <a:r>
              <a:rPr lang="en-GB"/>
              <a:t>Signal words (Comparison and Contrast)</a:t>
            </a:r>
          </a:p>
        </p:txBody>
      </p:sp>
      <p:sp>
        <p:nvSpPr>
          <p:cNvPr id="3" name="Content Placeholder 2">
            <a:extLst>
              <a:ext uri="{FF2B5EF4-FFF2-40B4-BE49-F238E27FC236}">
                <a16:creationId xmlns:a16="http://schemas.microsoft.com/office/drawing/2014/main" id="{5094D970-456B-446B-9148-9965AAF4EEC0}"/>
              </a:ext>
            </a:extLst>
          </p:cNvPr>
          <p:cNvSpPr>
            <a:spLocks noGrp="1"/>
          </p:cNvSpPr>
          <p:nvPr>
            <p:ph idx="1"/>
          </p:nvPr>
        </p:nvSpPr>
        <p:spPr>
          <a:xfrm>
            <a:off x="4161249" y="1540375"/>
            <a:ext cx="6226935" cy="4952500"/>
          </a:xfrm>
        </p:spPr>
        <p:txBody>
          <a:bodyPr>
            <a:normAutofit fontScale="92500" lnSpcReduction="10000"/>
          </a:bodyPr>
          <a:lstStyle/>
          <a:p>
            <a:pPr marL="0" indent="0">
              <a:buNone/>
            </a:pPr>
            <a:r>
              <a:rPr lang="en-GB" dirty="0"/>
              <a:t>Look for transitional words like:</a:t>
            </a:r>
          </a:p>
          <a:p>
            <a:r>
              <a:rPr lang="en-GB" dirty="0"/>
              <a:t>However</a:t>
            </a:r>
          </a:p>
          <a:p>
            <a:r>
              <a:rPr lang="en-GB" dirty="0"/>
              <a:t>On the other hand</a:t>
            </a:r>
          </a:p>
          <a:p>
            <a:r>
              <a:rPr lang="en-GB" dirty="0"/>
              <a:t>But</a:t>
            </a:r>
          </a:p>
          <a:p>
            <a:r>
              <a:rPr lang="en-GB" dirty="0"/>
              <a:t>Although</a:t>
            </a:r>
          </a:p>
          <a:p>
            <a:r>
              <a:rPr lang="en-GB" dirty="0"/>
              <a:t>In contrast</a:t>
            </a:r>
          </a:p>
          <a:p>
            <a:r>
              <a:rPr lang="en-GB" dirty="0"/>
              <a:t>Different</a:t>
            </a:r>
          </a:p>
          <a:p>
            <a:r>
              <a:rPr lang="en-GB" dirty="0"/>
              <a:t>Alike</a:t>
            </a:r>
          </a:p>
          <a:p>
            <a:r>
              <a:rPr lang="en-GB" dirty="0"/>
              <a:t>Same as</a:t>
            </a:r>
          </a:p>
          <a:p>
            <a:r>
              <a:rPr lang="en-GB" dirty="0"/>
              <a:t>Similarly</a:t>
            </a:r>
          </a:p>
          <a:p>
            <a:r>
              <a:rPr lang="en-GB" dirty="0"/>
              <a:t>Comparative adjectives</a:t>
            </a:r>
          </a:p>
          <a:p>
            <a:endParaRPr lang="en-GB" dirty="0"/>
          </a:p>
          <a:p>
            <a:pPr marL="0" indent="0">
              <a:buNone/>
            </a:pPr>
            <a:endParaRPr lang="en-GB" dirty="0"/>
          </a:p>
        </p:txBody>
      </p:sp>
      <p:pic>
        <p:nvPicPr>
          <p:cNvPr id="9" name="Picture 8" descr="A picture containing stool, white&#10;&#10;Description automatically generated">
            <a:extLst>
              <a:ext uri="{FF2B5EF4-FFF2-40B4-BE49-F238E27FC236}">
                <a16:creationId xmlns:a16="http://schemas.microsoft.com/office/drawing/2014/main" id="{9E0B6ACD-0476-4E33-833A-A591C12C9C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94" t="8916" r="12149" b="9508"/>
          <a:stretch/>
        </p:blipFill>
        <p:spPr>
          <a:xfrm>
            <a:off x="701457" y="1540375"/>
            <a:ext cx="2993720" cy="4121389"/>
          </a:xfrm>
          <a:prstGeom prst="rect">
            <a:avLst/>
          </a:prstGeom>
        </p:spPr>
      </p:pic>
    </p:spTree>
    <p:extLst>
      <p:ext uri="{BB962C8B-B14F-4D97-AF65-F5344CB8AC3E}">
        <p14:creationId xmlns:p14="http://schemas.microsoft.com/office/powerpoint/2010/main" val="38852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675F-4E07-4C47-BFCF-99F34C0AFCE1}"/>
              </a:ext>
            </a:extLst>
          </p:cNvPr>
          <p:cNvSpPr>
            <a:spLocks noGrp="1"/>
          </p:cNvSpPr>
          <p:nvPr>
            <p:ph type="title"/>
          </p:nvPr>
        </p:nvSpPr>
        <p:spPr>
          <a:xfrm>
            <a:off x="433465" y="215223"/>
            <a:ext cx="10515600" cy="579255"/>
          </a:xfrm>
        </p:spPr>
        <p:txBody>
          <a:bodyPr>
            <a:normAutofit fontScale="90000"/>
          </a:bodyPr>
          <a:lstStyle/>
          <a:p>
            <a:pPr algn="ctr"/>
            <a:r>
              <a:rPr lang="en-GB"/>
              <a:t>Example</a:t>
            </a:r>
          </a:p>
        </p:txBody>
      </p:sp>
      <p:sp>
        <p:nvSpPr>
          <p:cNvPr id="3" name="Content Placeholder 2">
            <a:extLst>
              <a:ext uri="{FF2B5EF4-FFF2-40B4-BE49-F238E27FC236}">
                <a16:creationId xmlns:a16="http://schemas.microsoft.com/office/drawing/2014/main" id="{E9D203D3-EE2E-4715-B1A5-D3A569EC2207}"/>
              </a:ext>
            </a:extLst>
          </p:cNvPr>
          <p:cNvSpPr>
            <a:spLocks noGrp="1"/>
          </p:cNvSpPr>
          <p:nvPr>
            <p:ph idx="1"/>
          </p:nvPr>
        </p:nvSpPr>
        <p:spPr>
          <a:xfrm>
            <a:off x="433465" y="944380"/>
            <a:ext cx="11543676" cy="5913620"/>
          </a:xfrm>
        </p:spPr>
        <p:txBody>
          <a:bodyPr>
            <a:normAutofit fontScale="92500" lnSpcReduction="10000"/>
          </a:bodyPr>
          <a:lstStyle/>
          <a:p>
            <a:pPr marL="0" indent="0">
              <a:lnSpc>
                <a:spcPct val="150000"/>
              </a:lnSpc>
              <a:buNone/>
            </a:pPr>
            <a:r>
              <a:rPr lang="en-GB"/>
              <a:t>	Porpoises and dolphins are both large, sleek looking sea animals and they are related to the whale. Porpoises are smaller and measure up to about two metres in length and weigh no more than 100 kilograms. They have rounded snouts which are blunt. </a:t>
            </a:r>
          </a:p>
          <a:p>
            <a:pPr marL="0" indent="0">
              <a:lnSpc>
                <a:spcPct val="150000"/>
              </a:lnSpc>
              <a:buNone/>
            </a:pPr>
            <a:r>
              <a:rPr lang="en-GB"/>
              <a:t>	Dolphins, on the other hand, are larger. They grow up to 3 metres long and can weigh about 270 kilograms. The very largest dolphins are called killer whales even though they are not whales.</a:t>
            </a:r>
          </a:p>
          <a:p>
            <a:pPr marL="0" indent="0">
              <a:lnSpc>
                <a:spcPct val="150000"/>
              </a:lnSpc>
              <a:buNone/>
            </a:pPr>
            <a:r>
              <a:rPr lang="en-GB"/>
              <a:t>	Porpoises and dolphins can be found close to ocean coasts. However, some dolphins swim in fresh waters of large rivers and lakes in Asia and South America.</a:t>
            </a:r>
          </a:p>
          <a:p>
            <a:pPr marL="0" indent="0">
              <a:buNone/>
            </a:pPr>
            <a:r>
              <a:rPr lang="en-GB"/>
              <a:t>	</a:t>
            </a:r>
          </a:p>
        </p:txBody>
      </p:sp>
    </p:spTree>
    <p:extLst>
      <p:ext uri="{BB962C8B-B14F-4D97-AF65-F5344CB8AC3E}">
        <p14:creationId xmlns:p14="http://schemas.microsoft.com/office/powerpoint/2010/main" val="2379119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2DA8-88B8-4709-8E8C-473759E45442}"/>
              </a:ext>
            </a:extLst>
          </p:cNvPr>
          <p:cNvSpPr>
            <a:spLocks noGrp="1"/>
          </p:cNvSpPr>
          <p:nvPr>
            <p:ph type="title"/>
          </p:nvPr>
        </p:nvSpPr>
        <p:spPr/>
        <p:txBody>
          <a:bodyPr/>
          <a:lstStyle/>
          <a:p>
            <a:pPr algn="ctr"/>
            <a:r>
              <a:rPr lang="en-GB"/>
              <a:t>Signal words (Comparison and Contrast)</a:t>
            </a:r>
          </a:p>
        </p:txBody>
      </p:sp>
      <p:sp>
        <p:nvSpPr>
          <p:cNvPr id="3" name="Content Placeholder 2">
            <a:extLst>
              <a:ext uri="{FF2B5EF4-FFF2-40B4-BE49-F238E27FC236}">
                <a16:creationId xmlns:a16="http://schemas.microsoft.com/office/drawing/2014/main" id="{5094D970-456B-446B-9148-9965AAF4EEC0}"/>
              </a:ext>
            </a:extLst>
          </p:cNvPr>
          <p:cNvSpPr>
            <a:spLocks noGrp="1"/>
          </p:cNvSpPr>
          <p:nvPr>
            <p:ph idx="1"/>
          </p:nvPr>
        </p:nvSpPr>
        <p:spPr>
          <a:xfrm>
            <a:off x="4161249" y="1540375"/>
            <a:ext cx="6226935" cy="4952500"/>
          </a:xfrm>
        </p:spPr>
        <p:txBody>
          <a:bodyPr>
            <a:normAutofit fontScale="92500" lnSpcReduction="10000"/>
          </a:bodyPr>
          <a:lstStyle/>
          <a:p>
            <a:pPr marL="0" indent="0">
              <a:buNone/>
            </a:pPr>
            <a:r>
              <a:rPr lang="en-GB"/>
              <a:t>Look for transitional words like:</a:t>
            </a:r>
          </a:p>
          <a:p>
            <a:r>
              <a:rPr lang="en-GB"/>
              <a:t>However</a:t>
            </a:r>
          </a:p>
          <a:p>
            <a:r>
              <a:rPr lang="en-GB"/>
              <a:t>On the other hand</a:t>
            </a:r>
          </a:p>
          <a:p>
            <a:r>
              <a:rPr lang="en-GB"/>
              <a:t>But</a:t>
            </a:r>
          </a:p>
          <a:p>
            <a:r>
              <a:rPr lang="en-GB"/>
              <a:t>Similarly</a:t>
            </a:r>
          </a:p>
          <a:p>
            <a:r>
              <a:rPr lang="en-GB"/>
              <a:t>Although</a:t>
            </a:r>
          </a:p>
          <a:p>
            <a:r>
              <a:rPr lang="en-GB"/>
              <a:t>In contrast</a:t>
            </a:r>
          </a:p>
          <a:p>
            <a:r>
              <a:rPr lang="en-GB"/>
              <a:t>Different</a:t>
            </a:r>
          </a:p>
          <a:p>
            <a:r>
              <a:rPr lang="en-GB"/>
              <a:t>Alike</a:t>
            </a:r>
          </a:p>
          <a:p>
            <a:r>
              <a:rPr lang="en-GB"/>
              <a:t>Same as</a:t>
            </a:r>
          </a:p>
          <a:p>
            <a:r>
              <a:rPr lang="en-GB"/>
              <a:t>Comparative adjectives</a:t>
            </a:r>
          </a:p>
          <a:p>
            <a:endParaRPr lang="en-GB"/>
          </a:p>
          <a:p>
            <a:pPr marL="0" indent="0">
              <a:buNone/>
            </a:pPr>
            <a:endParaRPr lang="en-GB"/>
          </a:p>
        </p:txBody>
      </p:sp>
      <p:pic>
        <p:nvPicPr>
          <p:cNvPr id="9" name="Picture 8" descr="A picture containing stool, white&#10;&#10;Description automatically generated">
            <a:extLst>
              <a:ext uri="{FF2B5EF4-FFF2-40B4-BE49-F238E27FC236}">
                <a16:creationId xmlns:a16="http://schemas.microsoft.com/office/drawing/2014/main" id="{9E0B6ACD-0476-4E33-833A-A591C12C9C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94" t="8916" r="12149" b="9508"/>
          <a:stretch/>
        </p:blipFill>
        <p:spPr>
          <a:xfrm>
            <a:off x="701457" y="1540375"/>
            <a:ext cx="2993720" cy="4121389"/>
          </a:xfrm>
          <a:prstGeom prst="rect">
            <a:avLst/>
          </a:prstGeom>
        </p:spPr>
      </p:pic>
    </p:spTree>
    <p:extLst>
      <p:ext uri="{BB962C8B-B14F-4D97-AF65-F5344CB8AC3E}">
        <p14:creationId xmlns:p14="http://schemas.microsoft.com/office/powerpoint/2010/main" val="825690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675F-4E07-4C47-BFCF-99F34C0AFCE1}"/>
              </a:ext>
            </a:extLst>
          </p:cNvPr>
          <p:cNvSpPr>
            <a:spLocks noGrp="1"/>
          </p:cNvSpPr>
          <p:nvPr>
            <p:ph type="title"/>
          </p:nvPr>
        </p:nvSpPr>
        <p:spPr>
          <a:xfrm>
            <a:off x="433465" y="215223"/>
            <a:ext cx="10515600" cy="579255"/>
          </a:xfrm>
        </p:spPr>
        <p:txBody>
          <a:bodyPr>
            <a:normAutofit fontScale="90000"/>
          </a:bodyPr>
          <a:lstStyle/>
          <a:p>
            <a:r>
              <a:rPr lang="en-GB"/>
              <a:t>Example</a:t>
            </a:r>
          </a:p>
        </p:txBody>
      </p:sp>
      <p:sp>
        <p:nvSpPr>
          <p:cNvPr id="3" name="Content Placeholder 2">
            <a:extLst>
              <a:ext uri="{FF2B5EF4-FFF2-40B4-BE49-F238E27FC236}">
                <a16:creationId xmlns:a16="http://schemas.microsoft.com/office/drawing/2014/main" id="{E9D203D3-EE2E-4715-B1A5-D3A569EC2207}"/>
              </a:ext>
            </a:extLst>
          </p:cNvPr>
          <p:cNvSpPr>
            <a:spLocks noGrp="1"/>
          </p:cNvSpPr>
          <p:nvPr>
            <p:ph idx="1"/>
          </p:nvPr>
        </p:nvSpPr>
        <p:spPr>
          <a:xfrm>
            <a:off x="433465" y="944380"/>
            <a:ext cx="11543676" cy="5913620"/>
          </a:xfrm>
        </p:spPr>
        <p:txBody>
          <a:bodyPr>
            <a:normAutofit fontScale="92500" lnSpcReduction="10000"/>
          </a:bodyPr>
          <a:lstStyle/>
          <a:p>
            <a:pPr marL="0" indent="0">
              <a:lnSpc>
                <a:spcPct val="150000"/>
              </a:lnSpc>
              <a:buNone/>
            </a:pPr>
            <a:r>
              <a:rPr lang="en-GB"/>
              <a:t>	Porpoises and dolphins are both large, sleek looking sea animals and they are related to the whale. Porpoises are smaller and measure up to about two metres in length and weigh no more than 100 kilograms. They have rounded snouts which are blunt. </a:t>
            </a:r>
          </a:p>
          <a:p>
            <a:pPr marL="0" indent="0">
              <a:lnSpc>
                <a:spcPct val="150000"/>
              </a:lnSpc>
              <a:buNone/>
            </a:pPr>
            <a:r>
              <a:rPr lang="en-GB"/>
              <a:t>	Dolphins, on the other hand, are larger. They grow up to 3 metres long and can weigh about 270 kilograms. The very largest dolphins are called killer whales even though they are not whales. The dolphin’s snout is pointed like a bird’s beak.</a:t>
            </a:r>
          </a:p>
          <a:p>
            <a:pPr marL="0" indent="0">
              <a:lnSpc>
                <a:spcPct val="150000"/>
              </a:lnSpc>
              <a:buNone/>
            </a:pPr>
            <a:r>
              <a:rPr lang="en-GB"/>
              <a:t>	Porpoises and dolphins can be found close to ocean coasts. However, some dolphins swim in fresh waters of large rivers and lakes in Asia and South America.</a:t>
            </a:r>
          </a:p>
          <a:p>
            <a:pPr marL="0" indent="0">
              <a:buNone/>
            </a:pPr>
            <a:r>
              <a:rPr lang="en-GB"/>
              <a:t>	</a:t>
            </a:r>
          </a:p>
        </p:txBody>
      </p:sp>
      <p:sp>
        <p:nvSpPr>
          <p:cNvPr id="5" name="Content Placeholder 2">
            <a:extLst>
              <a:ext uri="{FF2B5EF4-FFF2-40B4-BE49-F238E27FC236}">
                <a16:creationId xmlns:a16="http://schemas.microsoft.com/office/drawing/2014/main" id="{E2F4BBFF-C909-41C0-9496-F31471D87601}"/>
              </a:ext>
            </a:extLst>
          </p:cNvPr>
          <p:cNvSpPr txBox="1">
            <a:spLocks/>
          </p:cNvSpPr>
          <p:nvPr/>
        </p:nvSpPr>
        <p:spPr>
          <a:xfrm>
            <a:off x="433465" y="944380"/>
            <a:ext cx="11543676" cy="59136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a:t>	</a:t>
            </a:r>
            <a:r>
              <a:rPr lang="en-GB">
                <a:highlight>
                  <a:srgbClr val="FFFF00"/>
                </a:highlight>
              </a:rPr>
              <a:t>Porpoises and dolphins </a:t>
            </a:r>
            <a:r>
              <a:rPr lang="en-GB"/>
              <a:t>are </a:t>
            </a:r>
            <a:r>
              <a:rPr lang="en-GB" u="sng"/>
              <a:t>both</a:t>
            </a:r>
            <a:r>
              <a:rPr lang="en-GB"/>
              <a:t> large, sleek looking sea animals and </a:t>
            </a:r>
            <a:r>
              <a:rPr lang="en-GB">
                <a:highlight>
                  <a:srgbClr val="FFFF00"/>
                </a:highlight>
              </a:rPr>
              <a:t>they</a:t>
            </a:r>
            <a:r>
              <a:rPr lang="en-GB"/>
              <a:t> are related to the whale. </a:t>
            </a:r>
            <a:r>
              <a:rPr lang="en-GB">
                <a:highlight>
                  <a:srgbClr val="00FFFF"/>
                </a:highlight>
              </a:rPr>
              <a:t>Porpoises</a:t>
            </a:r>
            <a:r>
              <a:rPr lang="en-GB"/>
              <a:t> are </a:t>
            </a:r>
            <a:r>
              <a:rPr lang="en-GB" u="sng"/>
              <a:t>smaller</a:t>
            </a:r>
            <a:r>
              <a:rPr lang="en-GB"/>
              <a:t> and measure up to about two metres in length and weigh no more than 100 kilograms. </a:t>
            </a:r>
            <a:r>
              <a:rPr lang="en-GB">
                <a:highlight>
                  <a:srgbClr val="00FFFF"/>
                </a:highlight>
              </a:rPr>
              <a:t>They</a:t>
            </a:r>
            <a:r>
              <a:rPr lang="en-GB"/>
              <a:t> have rounded snouts which are blunt. </a:t>
            </a:r>
          </a:p>
          <a:p>
            <a:pPr marL="0" indent="0">
              <a:lnSpc>
                <a:spcPct val="150000"/>
              </a:lnSpc>
              <a:buFont typeface="Arial" panose="020B0604020202020204" pitchFamily="34" charset="0"/>
              <a:buNone/>
            </a:pPr>
            <a:r>
              <a:rPr lang="en-GB"/>
              <a:t>	</a:t>
            </a:r>
            <a:r>
              <a:rPr lang="en-GB">
                <a:highlight>
                  <a:srgbClr val="00FF00"/>
                </a:highlight>
              </a:rPr>
              <a:t>Dolphins</a:t>
            </a:r>
            <a:r>
              <a:rPr lang="en-GB"/>
              <a:t>, </a:t>
            </a:r>
            <a:r>
              <a:rPr lang="en-GB" u="sng"/>
              <a:t>on the other hand</a:t>
            </a:r>
            <a:r>
              <a:rPr lang="en-GB"/>
              <a:t>, are larger. </a:t>
            </a:r>
            <a:r>
              <a:rPr lang="en-GB">
                <a:highlight>
                  <a:srgbClr val="00FF00"/>
                </a:highlight>
              </a:rPr>
              <a:t>They</a:t>
            </a:r>
            <a:r>
              <a:rPr lang="en-GB"/>
              <a:t> grow up to 3 metres long and can weigh about 270 kilograms. The very largest </a:t>
            </a:r>
            <a:r>
              <a:rPr lang="en-GB">
                <a:highlight>
                  <a:srgbClr val="00FF00"/>
                </a:highlight>
              </a:rPr>
              <a:t>dolphins</a:t>
            </a:r>
            <a:r>
              <a:rPr lang="en-GB"/>
              <a:t> are called killer whales even though they are not whales. The dolphin’s snout is pointed like a bird’s beak.</a:t>
            </a:r>
          </a:p>
          <a:p>
            <a:pPr marL="0" indent="0">
              <a:lnSpc>
                <a:spcPct val="150000"/>
              </a:lnSpc>
              <a:buFont typeface="Arial" panose="020B0604020202020204" pitchFamily="34" charset="0"/>
              <a:buNone/>
            </a:pPr>
            <a:r>
              <a:rPr lang="en-GB"/>
              <a:t>	</a:t>
            </a:r>
            <a:r>
              <a:rPr lang="en-GB">
                <a:highlight>
                  <a:srgbClr val="FFFF00"/>
                </a:highlight>
              </a:rPr>
              <a:t>Porpoises and dolphins </a:t>
            </a:r>
            <a:r>
              <a:rPr lang="en-GB"/>
              <a:t>can be found close to ocean coasts. </a:t>
            </a:r>
            <a:r>
              <a:rPr lang="en-GB" u="sng"/>
              <a:t>However</a:t>
            </a:r>
            <a:r>
              <a:rPr lang="en-GB"/>
              <a:t>, some </a:t>
            </a:r>
            <a:r>
              <a:rPr lang="en-GB">
                <a:highlight>
                  <a:srgbClr val="00FF00"/>
                </a:highlight>
              </a:rPr>
              <a:t>dolphins</a:t>
            </a:r>
            <a:r>
              <a:rPr lang="en-GB"/>
              <a:t> swim in fresh waters of large rivers and lakes in Asia and South America.</a:t>
            </a:r>
          </a:p>
          <a:p>
            <a:pPr marL="0" indent="0">
              <a:buFont typeface="Arial" panose="020B0604020202020204" pitchFamily="34" charset="0"/>
              <a:buNone/>
            </a:pPr>
            <a:r>
              <a:rPr lang="en-GB"/>
              <a:t>	</a:t>
            </a:r>
          </a:p>
        </p:txBody>
      </p:sp>
      <p:sp>
        <p:nvSpPr>
          <p:cNvPr id="4" name="Content Placeholder 2">
            <a:extLst>
              <a:ext uri="{FF2B5EF4-FFF2-40B4-BE49-F238E27FC236}">
                <a16:creationId xmlns:a16="http://schemas.microsoft.com/office/drawing/2014/main" id="{44724413-7CAE-464D-B104-164C5B7E8CD4}"/>
              </a:ext>
            </a:extLst>
          </p:cNvPr>
          <p:cNvSpPr txBox="1">
            <a:spLocks/>
          </p:cNvSpPr>
          <p:nvPr/>
        </p:nvSpPr>
        <p:spPr>
          <a:xfrm>
            <a:off x="433465" y="944380"/>
            <a:ext cx="11543676" cy="59136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a:t>	</a:t>
            </a:r>
            <a:r>
              <a:rPr lang="en-GB">
                <a:highlight>
                  <a:srgbClr val="FFFF00"/>
                </a:highlight>
              </a:rPr>
              <a:t>Porpoises and dolphins </a:t>
            </a:r>
            <a:r>
              <a:rPr lang="en-GB"/>
              <a:t>are both large, sleek looking sea animals and </a:t>
            </a:r>
            <a:r>
              <a:rPr lang="en-GB">
                <a:highlight>
                  <a:srgbClr val="FFFF00"/>
                </a:highlight>
              </a:rPr>
              <a:t>they</a:t>
            </a:r>
            <a:r>
              <a:rPr lang="en-GB"/>
              <a:t> are related to the whale. </a:t>
            </a:r>
            <a:r>
              <a:rPr lang="en-GB">
                <a:highlight>
                  <a:srgbClr val="00FFFF"/>
                </a:highlight>
              </a:rPr>
              <a:t>Porpoises</a:t>
            </a:r>
            <a:r>
              <a:rPr lang="en-GB"/>
              <a:t> are smaller and measure up to about two metres in length and weigh no more than 100 kilograms. </a:t>
            </a:r>
            <a:r>
              <a:rPr lang="en-GB">
                <a:highlight>
                  <a:srgbClr val="00FFFF"/>
                </a:highlight>
              </a:rPr>
              <a:t>They</a:t>
            </a:r>
            <a:r>
              <a:rPr lang="en-GB"/>
              <a:t> have rounded snouts which are blunt. </a:t>
            </a:r>
          </a:p>
          <a:p>
            <a:pPr marL="0" indent="0">
              <a:lnSpc>
                <a:spcPct val="150000"/>
              </a:lnSpc>
              <a:buFont typeface="Arial" panose="020B0604020202020204" pitchFamily="34" charset="0"/>
              <a:buNone/>
            </a:pPr>
            <a:r>
              <a:rPr lang="en-GB"/>
              <a:t>	</a:t>
            </a:r>
            <a:r>
              <a:rPr lang="en-GB">
                <a:highlight>
                  <a:srgbClr val="00FF00"/>
                </a:highlight>
              </a:rPr>
              <a:t>Dolphins</a:t>
            </a:r>
            <a:r>
              <a:rPr lang="en-GB"/>
              <a:t>, on the other hand, are larger. </a:t>
            </a:r>
            <a:r>
              <a:rPr lang="en-GB">
                <a:highlight>
                  <a:srgbClr val="00FF00"/>
                </a:highlight>
              </a:rPr>
              <a:t>They</a:t>
            </a:r>
            <a:r>
              <a:rPr lang="en-GB"/>
              <a:t> grow up to 3 metres long and can weigh about 270 kilograms. The very largest </a:t>
            </a:r>
            <a:r>
              <a:rPr lang="en-GB">
                <a:highlight>
                  <a:srgbClr val="00FF00"/>
                </a:highlight>
              </a:rPr>
              <a:t>dolphins</a:t>
            </a:r>
            <a:r>
              <a:rPr lang="en-GB"/>
              <a:t> are called killer whales even though they are not whales. The dolphin’s snout is pointed like a bird’s beak.</a:t>
            </a:r>
          </a:p>
          <a:p>
            <a:pPr marL="0" indent="0">
              <a:lnSpc>
                <a:spcPct val="150000"/>
              </a:lnSpc>
              <a:buFont typeface="Arial" panose="020B0604020202020204" pitchFamily="34" charset="0"/>
              <a:buNone/>
            </a:pPr>
            <a:r>
              <a:rPr lang="en-GB"/>
              <a:t>	</a:t>
            </a:r>
            <a:r>
              <a:rPr lang="en-GB">
                <a:highlight>
                  <a:srgbClr val="FFFF00"/>
                </a:highlight>
              </a:rPr>
              <a:t>Porpoises and dolphins </a:t>
            </a:r>
            <a:r>
              <a:rPr lang="en-GB"/>
              <a:t>can be found close to ocean coasts. However, some </a:t>
            </a:r>
            <a:r>
              <a:rPr lang="en-GB">
                <a:highlight>
                  <a:srgbClr val="00FF00"/>
                </a:highlight>
              </a:rPr>
              <a:t>dolphins</a:t>
            </a:r>
            <a:r>
              <a:rPr lang="en-GB"/>
              <a:t> swim in fresh waters of large rivers and lakes in Asia and South America.</a:t>
            </a:r>
          </a:p>
          <a:p>
            <a:pPr marL="0" indent="0">
              <a:buFont typeface="Arial" panose="020B0604020202020204" pitchFamily="34" charset="0"/>
              <a:buNone/>
            </a:pPr>
            <a:r>
              <a:rPr lang="en-GB"/>
              <a:t>	</a:t>
            </a:r>
          </a:p>
        </p:txBody>
      </p:sp>
    </p:spTree>
    <p:extLst>
      <p:ext uri="{BB962C8B-B14F-4D97-AF65-F5344CB8AC3E}">
        <p14:creationId xmlns:p14="http://schemas.microsoft.com/office/powerpoint/2010/main" val="15458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9148"/>
            <a:ext cx="12192000" cy="5928852"/>
          </a:xfrm>
        </p:spPr>
        <p:txBody>
          <a:bodyPr>
            <a:normAutofit/>
          </a:bodyPr>
          <a:lstStyle/>
          <a:p>
            <a:pPr marL="457200" indent="-457200">
              <a:buFont typeface="+mj-lt"/>
              <a:buAutoNum type="arabicPeriod"/>
            </a:pPr>
            <a:endParaRPr lang="en-GB"/>
          </a:p>
          <a:p>
            <a:pPr marL="0" indent="0">
              <a:buNone/>
            </a:pPr>
            <a:endParaRPr lang="en-GB" sz="2800"/>
          </a:p>
          <a:p>
            <a:pPr marL="0" indent="0">
              <a:buNone/>
            </a:pPr>
            <a:endParaRPr lang="en-GB" sz="1900"/>
          </a:p>
        </p:txBody>
      </p:sp>
      <p:pic>
        <p:nvPicPr>
          <p:cNvPr id="2050" name="Picture 2" descr="D_ven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94"/>
            <a:ext cx="11809926" cy="67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57208" y="463788"/>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GB" sz="2400" b="1">
                <a:solidFill>
                  <a:schemeClr val="tx1"/>
                </a:solidFill>
                <a:latin typeface="Calibri" panose="020F0502020204030204" pitchFamily="34" charset="0"/>
                <a:cs typeface="Calibri" panose="020F0502020204030204" pitchFamily="34" charset="0"/>
              </a:rPr>
              <a:t>Dolphins</a:t>
            </a:r>
          </a:p>
          <a:p>
            <a:pPr algn="ctr"/>
            <a:endParaRPr lang="en-GB"/>
          </a:p>
        </p:txBody>
      </p:sp>
      <p:sp>
        <p:nvSpPr>
          <p:cNvPr id="9" name="Rectangle 8"/>
          <p:cNvSpPr/>
          <p:nvPr/>
        </p:nvSpPr>
        <p:spPr>
          <a:xfrm>
            <a:off x="2073498" y="460939"/>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GB" sz="2400" b="1">
                <a:solidFill>
                  <a:schemeClr val="tx1"/>
                </a:solidFill>
                <a:latin typeface="Calibri" panose="020F0502020204030204" pitchFamily="34" charset="0"/>
                <a:cs typeface="Calibri" panose="020F0502020204030204" pitchFamily="34" charset="0"/>
              </a:rPr>
              <a:t>Porpoises</a:t>
            </a:r>
          </a:p>
          <a:p>
            <a:pPr algn="ctr"/>
            <a:endParaRPr lang="en-GB"/>
          </a:p>
        </p:txBody>
      </p:sp>
      <p:sp>
        <p:nvSpPr>
          <p:cNvPr id="10" name="Rectangle 9"/>
          <p:cNvSpPr/>
          <p:nvPr/>
        </p:nvSpPr>
        <p:spPr>
          <a:xfrm>
            <a:off x="1580124" y="978453"/>
            <a:ext cx="3571425"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Have round, blunt snouts</a:t>
            </a:r>
          </a:p>
          <a:p>
            <a:pPr algn="ctr"/>
            <a:endParaRPr lang="en-GB"/>
          </a:p>
        </p:txBody>
      </p:sp>
      <p:sp>
        <p:nvSpPr>
          <p:cNvPr id="11" name="Rectangle 10"/>
          <p:cNvSpPr/>
          <p:nvPr/>
        </p:nvSpPr>
        <p:spPr>
          <a:xfrm>
            <a:off x="1580123" y="2465894"/>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Measure up to 2 </a:t>
            </a:r>
            <a:r>
              <a:rPr lang="en-US" sz="2400" err="1">
                <a:solidFill>
                  <a:schemeClr val="tx1"/>
                </a:solidFill>
                <a:latin typeface="Calibri" panose="020F0502020204030204" pitchFamily="34" charset="0"/>
                <a:cs typeface="Calibri" panose="020F0502020204030204" pitchFamily="34" charset="0"/>
              </a:rPr>
              <a:t>metres</a:t>
            </a:r>
            <a:r>
              <a:rPr lang="en-US" sz="2400">
                <a:solidFill>
                  <a:schemeClr val="tx1"/>
                </a:solidFill>
                <a:latin typeface="Calibri" panose="020F0502020204030204" pitchFamily="34" charset="0"/>
                <a:cs typeface="Calibri" panose="020F0502020204030204" pitchFamily="34" charset="0"/>
              </a:rPr>
              <a:t> in length and weigh no more than 110 </a:t>
            </a:r>
            <a:r>
              <a:rPr lang="en-US" sz="2400" err="1">
                <a:solidFill>
                  <a:schemeClr val="tx1"/>
                </a:solidFill>
                <a:latin typeface="Calibri" panose="020F0502020204030204" pitchFamily="34" charset="0"/>
                <a:cs typeface="Calibri" panose="020F0502020204030204" pitchFamily="34" charset="0"/>
              </a:rPr>
              <a:t>kilogrammes</a:t>
            </a:r>
            <a:r>
              <a:rPr lang="en-US" sz="2400">
                <a:solidFill>
                  <a:schemeClr val="tx1"/>
                </a:solidFill>
                <a:latin typeface="Calibri" panose="020F0502020204030204" pitchFamily="34" charset="0"/>
                <a:cs typeface="Calibri" panose="020F0502020204030204" pitchFamily="34" charset="0"/>
              </a:rPr>
              <a:t>.</a:t>
            </a:r>
          </a:p>
          <a:p>
            <a:pPr algn="ctr"/>
            <a:endParaRPr lang="en-GB">
              <a:solidFill>
                <a:schemeClr val="tx1"/>
              </a:solidFill>
            </a:endParaRPr>
          </a:p>
        </p:txBody>
      </p:sp>
      <p:sp>
        <p:nvSpPr>
          <p:cNvPr id="2" name="Text Box 3"/>
          <p:cNvSpPr txBox="1">
            <a:spLocks noChangeArrowheads="1"/>
          </p:cNvSpPr>
          <p:nvPr/>
        </p:nvSpPr>
        <p:spPr bwMode="auto">
          <a:xfrm>
            <a:off x="4744759" y="1845449"/>
            <a:ext cx="2012449"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ts val="800"/>
              </a:spcAft>
              <a:buClrTx/>
              <a:buSzTx/>
              <a:tabLst/>
            </a:pPr>
            <a:r>
              <a:rPr kumimoji="0" lang="en-US" altLang="en-US" sz="2400" b="1" i="0" u="none" strike="noStrike" cap="none" normalizeH="0" baseline="0">
                <a:ln>
                  <a:noFill/>
                </a:ln>
                <a:solidFill>
                  <a:srgbClr val="00B050"/>
                </a:solidFill>
                <a:effectLst/>
                <a:latin typeface="Calibri" panose="020F0502020204030204" pitchFamily="34" charset="0"/>
              </a:rPr>
              <a:t>Both</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US" altLang="en-US" sz="2400" i="0" u="none" strike="noStrike" cap="none" normalizeH="0" baseline="0">
                <a:ln>
                  <a:noFill/>
                </a:ln>
                <a:solidFill>
                  <a:srgbClr val="00B050"/>
                </a:solidFill>
                <a:effectLst/>
                <a:latin typeface="Calibri" panose="020F0502020204030204" pitchFamily="34" charset="0"/>
              </a:rPr>
              <a:t>Large</a:t>
            </a:r>
            <a:r>
              <a:rPr kumimoji="0" lang="en-US" altLang="en-US" sz="2400" i="0" u="none" strike="noStrike" cap="none" normalizeH="0">
                <a:ln>
                  <a:noFill/>
                </a:ln>
                <a:solidFill>
                  <a:srgbClr val="00B050"/>
                </a:solidFill>
                <a:effectLst/>
                <a:latin typeface="Calibri" panose="020F0502020204030204" pitchFamily="34" charset="0"/>
              </a:rPr>
              <a:t> animals</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US" altLang="en-US" sz="2400" baseline="0">
                <a:solidFill>
                  <a:srgbClr val="00B050"/>
                </a:solidFill>
                <a:latin typeface="Calibri" panose="020F0502020204030204" pitchFamily="34" charset="0"/>
              </a:rPr>
              <a:t>Related</a:t>
            </a:r>
            <a:r>
              <a:rPr lang="en-US" altLang="en-US" sz="2400">
                <a:solidFill>
                  <a:srgbClr val="00B050"/>
                </a:solidFill>
                <a:latin typeface="Calibri" panose="020F0502020204030204" pitchFamily="34" charset="0"/>
              </a:rPr>
              <a:t> to the whale</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US" altLang="en-US" sz="2400" i="0" u="none" strike="noStrike" cap="none" normalizeH="0" baseline="0">
                <a:ln>
                  <a:noFill/>
                </a:ln>
                <a:solidFill>
                  <a:srgbClr val="00B050"/>
                </a:solidFill>
                <a:effectLst/>
                <a:latin typeface="Calibri" panose="020F0502020204030204" pitchFamily="34" charset="0"/>
              </a:rPr>
              <a:t>Can be found close</a:t>
            </a:r>
            <a:r>
              <a:rPr kumimoji="0" lang="en-US" altLang="en-US" sz="2400" i="0" u="none" strike="noStrike" cap="none" normalizeH="0">
                <a:ln>
                  <a:noFill/>
                </a:ln>
                <a:solidFill>
                  <a:srgbClr val="00B050"/>
                </a:solidFill>
                <a:effectLst/>
                <a:latin typeface="Calibri" panose="020F0502020204030204" pitchFamily="34" charset="0"/>
              </a:rPr>
              <a:t> to ocean coasts</a:t>
            </a:r>
            <a:endParaRPr kumimoji="0" lang="en-US" altLang="en-US" sz="2400" i="0" u="none" strike="noStrike" cap="none" normalizeH="0" baseline="0">
              <a:ln>
                <a:noFill/>
              </a:ln>
              <a:solidFill>
                <a:srgbClr val="00B05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FF0000"/>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A65C8E4E-7D53-4E4B-82E5-86726695CBF2}"/>
              </a:ext>
            </a:extLst>
          </p:cNvPr>
          <p:cNvSpPr/>
          <p:nvPr/>
        </p:nvSpPr>
        <p:spPr>
          <a:xfrm>
            <a:off x="7383887" y="2397527"/>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Measure up to 3 </a:t>
            </a:r>
            <a:r>
              <a:rPr lang="en-US" sz="2400" err="1">
                <a:solidFill>
                  <a:schemeClr val="tx1"/>
                </a:solidFill>
                <a:latin typeface="Calibri" panose="020F0502020204030204" pitchFamily="34" charset="0"/>
                <a:cs typeface="Calibri" panose="020F0502020204030204" pitchFamily="34" charset="0"/>
              </a:rPr>
              <a:t>metres</a:t>
            </a:r>
            <a:r>
              <a:rPr lang="en-US" sz="2400">
                <a:solidFill>
                  <a:schemeClr val="tx1"/>
                </a:solidFill>
                <a:latin typeface="Calibri" panose="020F0502020204030204" pitchFamily="34" charset="0"/>
                <a:cs typeface="Calibri" panose="020F0502020204030204" pitchFamily="34" charset="0"/>
              </a:rPr>
              <a:t> in length and weigh no more than 270 </a:t>
            </a:r>
            <a:r>
              <a:rPr lang="en-US" sz="2400" err="1">
                <a:solidFill>
                  <a:schemeClr val="tx1"/>
                </a:solidFill>
                <a:latin typeface="Calibri" panose="020F0502020204030204" pitchFamily="34" charset="0"/>
                <a:cs typeface="Calibri" panose="020F0502020204030204" pitchFamily="34" charset="0"/>
              </a:rPr>
              <a:t>kilogrammes</a:t>
            </a:r>
            <a:r>
              <a:rPr lang="en-US" sz="2200">
                <a:solidFill>
                  <a:schemeClr val="tx1"/>
                </a:solidFill>
                <a:latin typeface="Calibri" panose="020F0502020204030204" pitchFamily="34" charset="0"/>
                <a:cs typeface="Calibri" panose="020F0502020204030204" pitchFamily="34" charset="0"/>
              </a:rPr>
              <a:t>.</a:t>
            </a:r>
          </a:p>
          <a:p>
            <a:pPr algn="ctr"/>
            <a:endParaRPr lang="en-GB">
              <a:solidFill>
                <a:schemeClr val="tx1"/>
              </a:solidFill>
            </a:endParaRPr>
          </a:p>
        </p:txBody>
      </p:sp>
      <p:sp>
        <p:nvSpPr>
          <p:cNvPr id="19" name="Rectangle 18">
            <a:extLst>
              <a:ext uri="{FF2B5EF4-FFF2-40B4-BE49-F238E27FC236}">
                <a16:creationId xmlns:a16="http://schemas.microsoft.com/office/drawing/2014/main" id="{E91A8CD2-0594-4048-80C5-38C6D7A210BB}"/>
              </a:ext>
            </a:extLst>
          </p:cNvPr>
          <p:cNvSpPr/>
          <p:nvPr/>
        </p:nvSpPr>
        <p:spPr>
          <a:xfrm>
            <a:off x="6695025" y="1017920"/>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Have pointed snouts</a:t>
            </a:r>
          </a:p>
          <a:p>
            <a:pPr algn="ctr"/>
            <a:endParaRPr lang="en-GB"/>
          </a:p>
        </p:txBody>
      </p:sp>
      <p:sp>
        <p:nvSpPr>
          <p:cNvPr id="20" name="Rectangle 19">
            <a:extLst>
              <a:ext uri="{FF2B5EF4-FFF2-40B4-BE49-F238E27FC236}">
                <a16:creationId xmlns:a16="http://schemas.microsoft.com/office/drawing/2014/main" id="{EA452224-8D89-4536-8329-59F52C063D42}"/>
              </a:ext>
            </a:extLst>
          </p:cNvPr>
          <p:cNvSpPr/>
          <p:nvPr/>
        </p:nvSpPr>
        <p:spPr>
          <a:xfrm>
            <a:off x="7388636" y="3777135"/>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Some dolphins swim in fresh waters</a:t>
            </a:r>
          </a:p>
          <a:p>
            <a:pPr algn="ctr"/>
            <a:endParaRPr lang="en-GB"/>
          </a:p>
        </p:txBody>
      </p:sp>
    </p:spTree>
    <p:extLst>
      <p:ext uri="{BB962C8B-B14F-4D97-AF65-F5344CB8AC3E}">
        <p14:creationId xmlns:p14="http://schemas.microsoft.com/office/powerpoint/2010/main" val="1382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 grpId="0"/>
      <p:bldP spid="18" grpId="0" animBg="1"/>
      <p:bldP spid="19"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2520-7BC5-4DD2-B59B-777043860C21}"/>
              </a:ext>
            </a:extLst>
          </p:cNvPr>
          <p:cNvSpPr>
            <a:spLocks noGrp="1"/>
          </p:cNvSpPr>
          <p:nvPr>
            <p:ph type="title"/>
          </p:nvPr>
        </p:nvSpPr>
        <p:spPr/>
        <p:txBody>
          <a:bodyPr/>
          <a:lstStyle/>
          <a:p>
            <a:r>
              <a:rPr lang="en-GB" dirty="0"/>
              <a:t>Answer these questions</a:t>
            </a:r>
          </a:p>
        </p:txBody>
      </p:sp>
      <p:sp>
        <p:nvSpPr>
          <p:cNvPr id="3" name="Content Placeholder 2">
            <a:extLst>
              <a:ext uri="{FF2B5EF4-FFF2-40B4-BE49-F238E27FC236}">
                <a16:creationId xmlns:a16="http://schemas.microsoft.com/office/drawing/2014/main" id="{32FF5EB9-4CE8-444D-B656-4A4119666912}"/>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GB" dirty="0"/>
              <a:t>Give one way in which porpoises and dolphins are similar.</a:t>
            </a:r>
            <a:endParaRPr lang="en-GB" dirty="0">
              <a:cs typeface="Calibri"/>
            </a:endParaRPr>
          </a:p>
          <a:p>
            <a:pPr marL="514350" indent="-514350">
              <a:buAutoNum type="arabicPeriod"/>
            </a:pPr>
            <a:endParaRPr lang="en-GB" dirty="0">
              <a:cs typeface="Calibri"/>
            </a:endParaRPr>
          </a:p>
          <a:p>
            <a:pPr marL="0" indent="0">
              <a:buNone/>
            </a:pPr>
            <a:endParaRPr lang="en-GB" dirty="0">
              <a:cs typeface="Calibri"/>
            </a:endParaRPr>
          </a:p>
          <a:p>
            <a:pPr marL="0" indent="0">
              <a:buNone/>
            </a:pPr>
            <a:r>
              <a:rPr lang="en-GB" dirty="0">
                <a:cs typeface="Calibri"/>
              </a:rPr>
              <a:t>2.    State two differences between porpoises and dolphins.</a:t>
            </a:r>
          </a:p>
          <a:p>
            <a:pPr marL="0" indent="0">
              <a:buNone/>
            </a:pPr>
            <a:endParaRPr lang="en-GB" dirty="0">
              <a:cs typeface="Calibri"/>
            </a:endParaRPr>
          </a:p>
          <a:p>
            <a:pPr marL="0" indent="0">
              <a:buNone/>
            </a:pPr>
            <a:endParaRPr lang="en-GB" dirty="0">
              <a:cs typeface="Calibri"/>
            </a:endParaRPr>
          </a:p>
        </p:txBody>
      </p:sp>
    </p:spTree>
    <p:extLst>
      <p:ext uri="{BB962C8B-B14F-4D97-AF65-F5344CB8AC3E}">
        <p14:creationId xmlns:p14="http://schemas.microsoft.com/office/powerpoint/2010/main" val="2874201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9148"/>
            <a:ext cx="12192000" cy="5928852"/>
          </a:xfrm>
        </p:spPr>
        <p:txBody>
          <a:bodyPr>
            <a:normAutofit/>
          </a:bodyPr>
          <a:lstStyle/>
          <a:p>
            <a:pPr marL="457200" indent="-457200">
              <a:buFont typeface="+mj-lt"/>
              <a:buAutoNum type="arabicPeriod"/>
            </a:pPr>
            <a:endParaRPr lang="en-GB"/>
          </a:p>
          <a:p>
            <a:pPr marL="0" indent="0">
              <a:buNone/>
            </a:pPr>
            <a:endParaRPr lang="en-GB" sz="2800"/>
          </a:p>
          <a:p>
            <a:pPr marL="0" indent="0">
              <a:buNone/>
            </a:pPr>
            <a:endParaRPr lang="en-GB" sz="1900"/>
          </a:p>
        </p:txBody>
      </p:sp>
      <p:pic>
        <p:nvPicPr>
          <p:cNvPr id="2050" name="Picture 2" descr="D_ven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94"/>
            <a:ext cx="11809926" cy="67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57208" y="463788"/>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GB" sz="2400" b="1">
                <a:solidFill>
                  <a:schemeClr val="tx1"/>
                </a:solidFill>
                <a:latin typeface="Calibri" panose="020F0502020204030204" pitchFamily="34" charset="0"/>
                <a:cs typeface="Calibri" panose="020F0502020204030204" pitchFamily="34" charset="0"/>
              </a:rPr>
              <a:t>Dolphins</a:t>
            </a:r>
          </a:p>
          <a:p>
            <a:pPr algn="ctr"/>
            <a:endParaRPr lang="en-GB"/>
          </a:p>
        </p:txBody>
      </p:sp>
      <p:sp>
        <p:nvSpPr>
          <p:cNvPr id="9" name="Rectangle 8"/>
          <p:cNvSpPr/>
          <p:nvPr/>
        </p:nvSpPr>
        <p:spPr>
          <a:xfrm>
            <a:off x="2073498" y="460939"/>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GB" sz="2400" b="1">
                <a:solidFill>
                  <a:schemeClr val="tx1"/>
                </a:solidFill>
                <a:latin typeface="Calibri" panose="020F0502020204030204" pitchFamily="34" charset="0"/>
                <a:cs typeface="Calibri" panose="020F0502020204030204" pitchFamily="34" charset="0"/>
              </a:rPr>
              <a:t>Porpoises</a:t>
            </a:r>
          </a:p>
          <a:p>
            <a:pPr algn="ctr"/>
            <a:endParaRPr lang="en-GB"/>
          </a:p>
        </p:txBody>
      </p:sp>
      <p:sp>
        <p:nvSpPr>
          <p:cNvPr id="10" name="Rectangle 9"/>
          <p:cNvSpPr/>
          <p:nvPr/>
        </p:nvSpPr>
        <p:spPr>
          <a:xfrm>
            <a:off x="1580124" y="978453"/>
            <a:ext cx="3571425"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Have round, blunt snouts</a:t>
            </a:r>
          </a:p>
          <a:p>
            <a:pPr algn="ctr"/>
            <a:endParaRPr lang="en-GB"/>
          </a:p>
        </p:txBody>
      </p:sp>
      <p:sp>
        <p:nvSpPr>
          <p:cNvPr id="11" name="Rectangle 10"/>
          <p:cNvSpPr/>
          <p:nvPr/>
        </p:nvSpPr>
        <p:spPr>
          <a:xfrm>
            <a:off x="1580123" y="2465894"/>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Measure up to 2 </a:t>
            </a:r>
            <a:r>
              <a:rPr lang="en-US" sz="2400" err="1">
                <a:solidFill>
                  <a:schemeClr val="tx1"/>
                </a:solidFill>
                <a:latin typeface="Calibri" panose="020F0502020204030204" pitchFamily="34" charset="0"/>
                <a:cs typeface="Calibri" panose="020F0502020204030204" pitchFamily="34" charset="0"/>
              </a:rPr>
              <a:t>metres</a:t>
            </a:r>
            <a:r>
              <a:rPr lang="en-US" sz="2400">
                <a:solidFill>
                  <a:schemeClr val="tx1"/>
                </a:solidFill>
                <a:latin typeface="Calibri" panose="020F0502020204030204" pitchFamily="34" charset="0"/>
                <a:cs typeface="Calibri" panose="020F0502020204030204" pitchFamily="34" charset="0"/>
              </a:rPr>
              <a:t> in length and weigh no more than 110 </a:t>
            </a:r>
            <a:r>
              <a:rPr lang="en-US" sz="2400" err="1">
                <a:solidFill>
                  <a:schemeClr val="tx1"/>
                </a:solidFill>
                <a:latin typeface="Calibri" panose="020F0502020204030204" pitchFamily="34" charset="0"/>
                <a:cs typeface="Calibri" panose="020F0502020204030204" pitchFamily="34" charset="0"/>
              </a:rPr>
              <a:t>kilogrammes</a:t>
            </a:r>
            <a:r>
              <a:rPr lang="en-US" sz="2400">
                <a:solidFill>
                  <a:schemeClr val="tx1"/>
                </a:solidFill>
                <a:latin typeface="Calibri" panose="020F0502020204030204" pitchFamily="34" charset="0"/>
                <a:cs typeface="Calibri" panose="020F0502020204030204" pitchFamily="34" charset="0"/>
              </a:rPr>
              <a:t>.</a:t>
            </a:r>
          </a:p>
          <a:p>
            <a:pPr algn="ctr"/>
            <a:endParaRPr lang="en-GB">
              <a:solidFill>
                <a:schemeClr val="tx1"/>
              </a:solidFill>
            </a:endParaRPr>
          </a:p>
        </p:txBody>
      </p:sp>
      <p:sp>
        <p:nvSpPr>
          <p:cNvPr id="2" name="Text Box 3"/>
          <p:cNvSpPr txBox="1">
            <a:spLocks noChangeArrowheads="1"/>
          </p:cNvSpPr>
          <p:nvPr/>
        </p:nvSpPr>
        <p:spPr bwMode="auto">
          <a:xfrm>
            <a:off x="4744759" y="1845449"/>
            <a:ext cx="2012449"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ts val="800"/>
              </a:spcAft>
              <a:buClrTx/>
              <a:buSzTx/>
              <a:tabLst/>
            </a:pPr>
            <a:r>
              <a:rPr kumimoji="0" lang="en-US" altLang="en-US" sz="2400" b="1" i="0" u="none" strike="noStrike" cap="none" normalizeH="0" baseline="0">
                <a:ln>
                  <a:noFill/>
                </a:ln>
                <a:solidFill>
                  <a:srgbClr val="00B050"/>
                </a:solidFill>
                <a:effectLst/>
                <a:latin typeface="Calibri" panose="020F0502020204030204" pitchFamily="34" charset="0"/>
              </a:rPr>
              <a:t>Both</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US" altLang="en-US" sz="2400" i="0" u="none" strike="noStrike" cap="none" normalizeH="0" baseline="0">
                <a:ln>
                  <a:noFill/>
                </a:ln>
                <a:solidFill>
                  <a:srgbClr val="00B050"/>
                </a:solidFill>
                <a:effectLst/>
                <a:latin typeface="Calibri" panose="020F0502020204030204" pitchFamily="34" charset="0"/>
              </a:rPr>
              <a:t>Large</a:t>
            </a:r>
            <a:r>
              <a:rPr kumimoji="0" lang="en-US" altLang="en-US" sz="2400" i="0" u="none" strike="noStrike" cap="none" normalizeH="0">
                <a:ln>
                  <a:noFill/>
                </a:ln>
                <a:solidFill>
                  <a:srgbClr val="00B050"/>
                </a:solidFill>
                <a:effectLst/>
                <a:latin typeface="Calibri" panose="020F0502020204030204" pitchFamily="34" charset="0"/>
              </a:rPr>
              <a:t> animals</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US" altLang="en-US" sz="2400" baseline="0">
                <a:solidFill>
                  <a:srgbClr val="00B050"/>
                </a:solidFill>
                <a:latin typeface="Calibri" panose="020F0502020204030204" pitchFamily="34" charset="0"/>
              </a:rPr>
              <a:t>Related</a:t>
            </a:r>
            <a:r>
              <a:rPr lang="en-US" altLang="en-US" sz="2400">
                <a:solidFill>
                  <a:srgbClr val="00B050"/>
                </a:solidFill>
                <a:latin typeface="Calibri" panose="020F0502020204030204" pitchFamily="34" charset="0"/>
              </a:rPr>
              <a:t> to the whale</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US" altLang="en-US" sz="2400" i="0" u="none" strike="noStrike" cap="none" normalizeH="0" baseline="0">
                <a:ln>
                  <a:noFill/>
                </a:ln>
                <a:solidFill>
                  <a:srgbClr val="00B050"/>
                </a:solidFill>
                <a:effectLst/>
                <a:latin typeface="Calibri" panose="020F0502020204030204" pitchFamily="34" charset="0"/>
              </a:rPr>
              <a:t>Can be found close</a:t>
            </a:r>
            <a:r>
              <a:rPr kumimoji="0" lang="en-US" altLang="en-US" sz="2400" i="0" u="none" strike="noStrike" cap="none" normalizeH="0">
                <a:ln>
                  <a:noFill/>
                </a:ln>
                <a:solidFill>
                  <a:srgbClr val="00B050"/>
                </a:solidFill>
                <a:effectLst/>
                <a:latin typeface="Calibri" panose="020F0502020204030204" pitchFamily="34" charset="0"/>
              </a:rPr>
              <a:t> to ocean coasts</a:t>
            </a:r>
            <a:endParaRPr kumimoji="0" lang="en-US" altLang="en-US" sz="2400" i="0" u="none" strike="noStrike" cap="none" normalizeH="0" baseline="0">
              <a:ln>
                <a:noFill/>
              </a:ln>
              <a:solidFill>
                <a:srgbClr val="00B05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FF0000"/>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A65C8E4E-7D53-4E4B-82E5-86726695CBF2}"/>
              </a:ext>
            </a:extLst>
          </p:cNvPr>
          <p:cNvSpPr/>
          <p:nvPr/>
        </p:nvSpPr>
        <p:spPr>
          <a:xfrm>
            <a:off x="7383887" y="2397527"/>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Measure up to 3 </a:t>
            </a:r>
            <a:r>
              <a:rPr lang="en-US" sz="2400" err="1">
                <a:solidFill>
                  <a:schemeClr val="tx1"/>
                </a:solidFill>
                <a:latin typeface="Calibri" panose="020F0502020204030204" pitchFamily="34" charset="0"/>
                <a:cs typeface="Calibri" panose="020F0502020204030204" pitchFamily="34" charset="0"/>
              </a:rPr>
              <a:t>metres</a:t>
            </a:r>
            <a:r>
              <a:rPr lang="en-US" sz="2400">
                <a:solidFill>
                  <a:schemeClr val="tx1"/>
                </a:solidFill>
                <a:latin typeface="Calibri" panose="020F0502020204030204" pitchFamily="34" charset="0"/>
                <a:cs typeface="Calibri" panose="020F0502020204030204" pitchFamily="34" charset="0"/>
              </a:rPr>
              <a:t> in length and weigh no more than 270 </a:t>
            </a:r>
            <a:r>
              <a:rPr lang="en-US" sz="2400" err="1">
                <a:solidFill>
                  <a:schemeClr val="tx1"/>
                </a:solidFill>
                <a:latin typeface="Calibri" panose="020F0502020204030204" pitchFamily="34" charset="0"/>
                <a:cs typeface="Calibri" panose="020F0502020204030204" pitchFamily="34" charset="0"/>
              </a:rPr>
              <a:t>kilogrammes</a:t>
            </a:r>
            <a:r>
              <a:rPr lang="en-US" sz="2200">
                <a:solidFill>
                  <a:schemeClr val="tx1"/>
                </a:solidFill>
                <a:latin typeface="Calibri" panose="020F0502020204030204" pitchFamily="34" charset="0"/>
                <a:cs typeface="Calibri" panose="020F0502020204030204" pitchFamily="34" charset="0"/>
              </a:rPr>
              <a:t>.</a:t>
            </a:r>
          </a:p>
          <a:p>
            <a:pPr algn="ctr"/>
            <a:endParaRPr lang="en-GB">
              <a:solidFill>
                <a:schemeClr val="tx1"/>
              </a:solidFill>
            </a:endParaRPr>
          </a:p>
        </p:txBody>
      </p:sp>
      <p:sp>
        <p:nvSpPr>
          <p:cNvPr id="19" name="Rectangle 18">
            <a:extLst>
              <a:ext uri="{FF2B5EF4-FFF2-40B4-BE49-F238E27FC236}">
                <a16:creationId xmlns:a16="http://schemas.microsoft.com/office/drawing/2014/main" id="{E91A8CD2-0594-4048-80C5-38C6D7A210BB}"/>
              </a:ext>
            </a:extLst>
          </p:cNvPr>
          <p:cNvSpPr/>
          <p:nvPr/>
        </p:nvSpPr>
        <p:spPr>
          <a:xfrm>
            <a:off x="6695025" y="1017920"/>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Have pointed snouts</a:t>
            </a:r>
          </a:p>
          <a:p>
            <a:pPr algn="ctr"/>
            <a:endParaRPr lang="en-GB"/>
          </a:p>
        </p:txBody>
      </p:sp>
      <p:sp>
        <p:nvSpPr>
          <p:cNvPr id="20" name="Rectangle 19">
            <a:extLst>
              <a:ext uri="{FF2B5EF4-FFF2-40B4-BE49-F238E27FC236}">
                <a16:creationId xmlns:a16="http://schemas.microsoft.com/office/drawing/2014/main" id="{EA452224-8D89-4536-8329-59F52C063D42}"/>
              </a:ext>
            </a:extLst>
          </p:cNvPr>
          <p:cNvSpPr/>
          <p:nvPr/>
        </p:nvSpPr>
        <p:spPr>
          <a:xfrm>
            <a:off x="7388636" y="3777135"/>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Some dolphins swim in fresh waters</a:t>
            </a:r>
          </a:p>
          <a:p>
            <a:pPr algn="ctr"/>
            <a:endParaRPr lang="en-GB"/>
          </a:p>
        </p:txBody>
      </p:sp>
    </p:spTree>
    <p:extLst>
      <p:ext uri="{BB962C8B-B14F-4D97-AF65-F5344CB8AC3E}">
        <p14:creationId xmlns:p14="http://schemas.microsoft.com/office/powerpoint/2010/main" val="2244813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2520-7BC5-4DD2-B59B-777043860C21}"/>
              </a:ext>
            </a:extLst>
          </p:cNvPr>
          <p:cNvSpPr>
            <a:spLocks noGrp="1"/>
          </p:cNvSpPr>
          <p:nvPr>
            <p:ph type="title"/>
          </p:nvPr>
        </p:nvSpPr>
        <p:spPr>
          <a:xfrm>
            <a:off x="838200" y="6206"/>
            <a:ext cx="10515600" cy="653778"/>
          </a:xfrm>
        </p:spPr>
        <p:txBody>
          <a:bodyPr>
            <a:normAutofit fontScale="90000"/>
          </a:bodyPr>
          <a:lstStyle/>
          <a:p>
            <a:r>
              <a:rPr lang="en-GB"/>
              <a:t>Try these</a:t>
            </a:r>
          </a:p>
        </p:txBody>
      </p:sp>
      <p:sp>
        <p:nvSpPr>
          <p:cNvPr id="3" name="Content Placeholder 2">
            <a:extLst>
              <a:ext uri="{FF2B5EF4-FFF2-40B4-BE49-F238E27FC236}">
                <a16:creationId xmlns:a16="http://schemas.microsoft.com/office/drawing/2014/main" id="{32FF5EB9-4CE8-444D-B656-4A4119666912}"/>
              </a:ext>
            </a:extLst>
          </p:cNvPr>
          <p:cNvSpPr>
            <a:spLocks noGrp="1"/>
          </p:cNvSpPr>
          <p:nvPr>
            <p:ph idx="1"/>
          </p:nvPr>
        </p:nvSpPr>
        <p:spPr>
          <a:xfrm>
            <a:off x="326573" y="662324"/>
            <a:ext cx="10515600" cy="3195301"/>
          </a:xfrm>
        </p:spPr>
        <p:txBody>
          <a:bodyPr vert="horz" lIns="91440" tIns="45720" rIns="91440" bIns="45720" rtlCol="0" anchor="t">
            <a:normAutofit/>
          </a:bodyPr>
          <a:lstStyle/>
          <a:p>
            <a:pPr marL="514350" indent="-514350">
              <a:buFont typeface="+mj-lt"/>
              <a:buAutoNum type="arabicPeriod"/>
            </a:pPr>
            <a:r>
              <a:rPr lang="en-GB" dirty="0"/>
              <a:t>Give one way in which porpoises and dolphins are similar.</a:t>
            </a: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r>
              <a:rPr lang="en-GB" dirty="0">
                <a:cs typeface="Calibri"/>
              </a:rPr>
              <a:t>2.    State two differences between porpoises and dolphins.</a:t>
            </a:r>
          </a:p>
          <a:p>
            <a:pPr marL="0" indent="0">
              <a:buNone/>
            </a:pPr>
            <a:endParaRPr lang="en-GB" dirty="0">
              <a:cs typeface="Calibri"/>
            </a:endParaRPr>
          </a:p>
          <a:p>
            <a:pPr marL="0" indent="0">
              <a:buNone/>
            </a:pPr>
            <a:endParaRPr lang="en-GB" dirty="0">
              <a:cs typeface="Calibri"/>
            </a:endParaRPr>
          </a:p>
        </p:txBody>
      </p:sp>
      <p:sp>
        <p:nvSpPr>
          <p:cNvPr id="4" name="Rectangle 3">
            <a:extLst>
              <a:ext uri="{FF2B5EF4-FFF2-40B4-BE49-F238E27FC236}">
                <a16:creationId xmlns:a16="http://schemas.microsoft.com/office/drawing/2014/main" id="{FE9671E3-06EF-4BE5-BFC5-26259FE4CD6E}"/>
              </a:ext>
            </a:extLst>
          </p:cNvPr>
          <p:cNvSpPr/>
          <p:nvPr/>
        </p:nvSpPr>
        <p:spPr>
          <a:xfrm>
            <a:off x="326573" y="1017093"/>
            <a:ext cx="7245802" cy="2123658"/>
          </a:xfrm>
          <a:prstGeom prst="rect">
            <a:avLst/>
          </a:prstGeom>
        </p:spPr>
        <p:txBody>
          <a:bodyPr wrap="square">
            <a:spAutoFit/>
          </a:bodyPr>
          <a:lstStyle/>
          <a:p>
            <a:pPr lvl="0" eaLnBrk="0" fontAlgn="base" hangingPunct="0">
              <a:spcBef>
                <a:spcPct val="0"/>
              </a:spcBef>
              <a:spcAft>
                <a:spcPts val="800"/>
              </a:spcAft>
            </a:pPr>
            <a:r>
              <a:rPr lang="en-US" altLang="en-US" sz="2800" dirty="0">
                <a:solidFill>
                  <a:srgbClr val="00B050"/>
                </a:solidFill>
                <a:latin typeface="Calibri" panose="020F0502020204030204" pitchFamily="34" charset="0"/>
              </a:rPr>
              <a:t>Any 1</a:t>
            </a:r>
          </a:p>
          <a:p>
            <a:pPr lvl="0" eaLnBrk="0" fontAlgn="base" hangingPunct="0">
              <a:spcBef>
                <a:spcPct val="0"/>
              </a:spcBef>
              <a:spcAft>
                <a:spcPts val="800"/>
              </a:spcAft>
            </a:pPr>
            <a:r>
              <a:rPr lang="en-US" altLang="en-US" sz="2800" dirty="0">
                <a:solidFill>
                  <a:srgbClr val="00B050"/>
                </a:solidFill>
                <a:latin typeface="Calibri" panose="020F0502020204030204" pitchFamily="34" charset="0"/>
              </a:rPr>
              <a:t>They are both large animals.</a:t>
            </a:r>
          </a:p>
          <a:p>
            <a:pPr lvl="0" eaLnBrk="0" fontAlgn="base" hangingPunct="0">
              <a:spcBef>
                <a:spcPct val="0"/>
              </a:spcBef>
              <a:spcAft>
                <a:spcPts val="800"/>
              </a:spcAft>
            </a:pPr>
            <a:r>
              <a:rPr lang="en-US" altLang="en-US" sz="2800" dirty="0">
                <a:solidFill>
                  <a:srgbClr val="00B050"/>
                </a:solidFill>
                <a:latin typeface="Calibri" panose="020F0502020204030204" pitchFamily="34" charset="0"/>
              </a:rPr>
              <a:t>They are both related to the whale.</a:t>
            </a:r>
          </a:p>
          <a:p>
            <a:pPr lvl="0" eaLnBrk="0" fontAlgn="base" hangingPunct="0">
              <a:spcBef>
                <a:spcPct val="0"/>
              </a:spcBef>
              <a:spcAft>
                <a:spcPts val="800"/>
              </a:spcAft>
            </a:pPr>
            <a:r>
              <a:rPr lang="en-US" altLang="en-US" sz="2800" dirty="0">
                <a:solidFill>
                  <a:srgbClr val="00B050"/>
                </a:solidFill>
                <a:latin typeface="Calibri" panose="020F0502020204030204" pitchFamily="34" charset="0"/>
              </a:rPr>
              <a:t>They both can be found close to ocean coasts.</a:t>
            </a:r>
          </a:p>
        </p:txBody>
      </p:sp>
      <p:sp>
        <p:nvSpPr>
          <p:cNvPr id="5" name="Rectangle 4">
            <a:extLst>
              <a:ext uri="{FF2B5EF4-FFF2-40B4-BE49-F238E27FC236}">
                <a16:creationId xmlns:a16="http://schemas.microsoft.com/office/drawing/2014/main" id="{2AEE41DC-C049-4670-8F0E-18ED61F69A9E}"/>
              </a:ext>
            </a:extLst>
          </p:cNvPr>
          <p:cNvSpPr/>
          <p:nvPr/>
        </p:nvSpPr>
        <p:spPr>
          <a:xfrm>
            <a:off x="326573" y="3798056"/>
            <a:ext cx="8608421" cy="2554545"/>
          </a:xfrm>
          <a:prstGeom prst="rect">
            <a:avLst/>
          </a:prstGeom>
        </p:spPr>
        <p:txBody>
          <a:bodyPr wrap="square">
            <a:spAutoFit/>
          </a:bodyPr>
          <a:lstStyle/>
          <a:p>
            <a:pPr lvl="0" eaLnBrk="0" fontAlgn="base" hangingPunct="0">
              <a:spcBef>
                <a:spcPct val="0"/>
              </a:spcBef>
              <a:spcAft>
                <a:spcPts val="800"/>
              </a:spcAft>
            </a:pPr>
            <a:r>
              <a:rPr lang="en-US" altLang="en-US" sz="2800" dirty="0">
                <a:solidFill>
                  <a:srgbClr val="00B050"/>
                </a:solidFill>
                <a:latin typeface="Calibri" panose="020F0502020204030204" pitchFamily="34" charset="0"/>
              </a:rPr>
              <a:t>Any 2</a:t>
            </a:r>
          </a:p>
          <a:p>
            <a:pPr lvl="0" eaLnBrk="0" fontAlgn="base" hangingPunct="0">
              <a:spcBef>
                <a:spcPct val="0"/>
              </a:spcBef>
              <a:spcAft>
                <a:spcPts val="800"/>
              </a:spcAft>
            </a:pPr>
            <a:r>
              <a:rPr lang="en-US" altLang="en-US" sz="2800" dirty="0">
                <a:solidFill>
                  <a:srgbClr val="00B050"/>
                </a:solidFill>
                <a:latin typeface="Calibri" panose="020F0502020204030204" pitchFamily="34" charset="0"/>
              </a:rPr>
              <a:t>Porpoises are smaller than dolphins.</a:t>
            </a:r>
          </a:p>
          <a:p>
            <a:pPr lvl="0" eaLnBrk="0" fontAlgn="base" hangingPunct="0">
              <a:spcBef>
                <a:spcPct val="0"/>
              </a:spcBef>
              <a:spcAft>
                <a:spcPts val="800"/>
              </a:spcAft>
            </a:pPr>
            <a:r>
              <a:rPr lang="en-US" altLang="en-US" sz="2800" dirty="0">
                <a:solidFill>
                  <a:srgbClr val="00B050"/>
                </a:solidFill>
                <a:latin typeface="Calibri" panose="020F0502020204030204" pitchFamily="34" charset="0"/>
              </a:rPr>
              <a:t>Porpoises weigh less than dolphins.</a:t>
            </a:r>
          </a:p>
          <a:p>
            <a:pPr lvl="0" eaLnBrk="0" fontAlgn="base" hangingPunct="0">
              <a:spcBef>
                <a:spcPct val="0"/>
              </a:spcBef>
              <a:spcAft>
                <a:spcPts val="800"/>
              </a:spcAft>
            </a:pPr>
            <a:r>
              <a:rPr lang="en-US" altLang="en-US" sz="2800" dirty="0">
                <a:solidFill>
                  <a:srgbClr val="00B050"/>
                </a:solidFill>
                <a:latin typeface="Calibri" panose="020F0502020204030204" pitchFamily="34" charset="0"/>
              </a:rPr>
              <a:t>Porpoises’ snouts are round and blunt, while dolphins’ snouts are sharp.</a:t>
            </a:r>
          </a:p>
        </p:txBody>
      </p:sp>
    </p:spTree>
    <p:extLst>
      <p:ext uri="{BB962C8B-B14F-4D97-AF65-F5344CB8AC3E}">
        <p14:creationId xmlns:p14="http://schemas.microsoft.com/office/powerpoint/2010/main" val="18103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96E-A570-42A6-BADD-BCA556E5149C}"/>
              </a:ext>
            </a:extLst>
          </p:cNvPr>
          <p:cNvSpPr>
            <a:spLocks noGrp="1"/>
          </p:cNvSpPr>
          <p:nvPr>
            <p:ph type="title"/>
          </p:nvPr>
        </p:nvSpPr>
        <p:spPr/>
        <p:txBody>
          <a:bodyPr/>
          <a:lstStyle/>
          <a:p>
            <a:r>
              <a:rPr lang="en-GB"/>
              <a:t>Paying attention to the internal text structure may help.</a:t>
            </a:r>
          </a:p>
        </p:txBody>
      </p:sp>
      <p:pic>
        <p:nvPicPr>
          <p:cNvPr id="5" name="Content Placeholder 4" descr="A picture containing drawing&#10;&#10;Description automatically generated">
            <a:extLst>
              <a:ext uri="{FF2B5EF4-FFF2-40B4-BE49-F238E27FC236}">
                <a16:creationId xmlns:a16="http://schemas.microsoft.com/office/drawing/2014/main" id="{179D288D-05CA-4CD2-BDD5-154C9CE85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161" y="2056605"/>
            <a:ext cx="6536113" cy="4206409"/>
          </a:xfrm>
        </p:spPr>
      </p:pic>
    </p:spTree>
    <p:extLst>
      <p:ext uri="{BB962C8B-B14F-4D97-AF65-F5344CB8AC3E}">
        <p14:creationId xmlns:p14="http://schemas.microsoft.com/office/powerpoint/2010/main" val="2419084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C03C-D968-4373-BD17-65B577B7132A}"/>
              </a:ext>
            </a:extLst>
          </p:cNvPr>
          <p:cNvSpPr>
            <a:spLocks noGrp="1"/>
          </p:cNvSpPr>
          <p:nvPr>
            <p:ph type="title"/>
          </p:nvPr>
        </p:nvSpPr>
        <p:spPr/>
        <p:txBody>
          <a:bodyPr/>
          <a:lstStyle/>
          <a:p>
            <a:r>
              <a:rPr lang="en-GB"/>
              <a:t>Complete the table below to show the differences between porpoises and dolphins.</a:t>
            </a:r>
          </a:p>
        </p:txBody>
      </p:sp>
      <p:graphicFrame>
        <p:nvGraphicFramePr>
          <p:cNvPr id="4" name="Table 4">
            <a:extLst>
              <a:ext uri="{FF2B5EF4-FFF2-40B4-BE49-F238E27FC236}">
                <a16:creationId xmlns:a16="http://schemas.microsoft.com/office/drawing/2014/main" id="{B83C2FA1-C968-45B9-9998-5E73BEBFB46E}"/>
              </a:ext>
            </a:extLst>
          </p:cNvPr>
          <p:cNvGraphicFramePr>
            <a:graphicFrameLocks noGrp="1"/>
          </p:cNvGraphicFramePr>
          <p:nvPr>
            <p:ph idx="1"/>
            <p:extLst>
              <p:ext uri="{D42A27DB-BD31-4B8C-83A1-F6EECF244321}">
                <p14:modId xmlns:p14="http://schemas.microsoft.com/office/powerpoint/2010/main" val="1423455244"/>
              </p:ext>
            </p:extLst>
          </p:nvPr>
        </p:nvGraphicFramePr>
        <p:xfrm>
          <a:off x="838200" y="2515738"/>
          <a:ext cx="10515600" cy="2499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3308329"/>
                    </a:ext>
                  </a:extLst>
                </a:gridCol>
                <a:gridCol w="5257800">
                  <a:extLst>
                    <a:ext uri="{9D8B030D-6E8A-4147-A177-3AD203B41FA5}">
                      <a16:colId xmlns:a16="http://schemas.microsoft.com/office/drawing/2014/main" val="3094541134"/>
                    </a:ext>
                  </a:extLst>
                </a:gridCol>
              </a:tblGrid>
              <a:tr h="370840">
                <a:tc>
                  <a:txBody>
                    <a:bodyPr/>
                    <a:lstStyle/>
                    <a:p>
                      <a:r>
                        <a:rPr lang="en-GB" sz="2800"/>
                        <a:t>Porpoises</a:t>
                      </a:r>
                    </a:p>
                  </a:txBody>
                  <a:tcPr/>
                </a:tc>
                <a:tc>
                  <a:txBody>
                    <a:bodyPr/>
                    <a:lstStyle/>
                    <a:p>
                      <a:r>
                        <a:rPr lang="en-GB" sz="2800"/>
                        <a:t>Dolphins</a:t>
                      </a:r>
                    </a:p>
                  </a:txBody>
                  <a:tcPr/>
                </a:tc>
                <a:extLst>
                  <a:ext uri="{0D108BD9-81ED-4DB2-BD59-A6C34878D82A}">
                    <a16:rowId xmlns:a16="http://schemas.microsoft.com/office/drawing/2014/main" val="2431789985"/>
                  </a:ext>
                </a:extLst>
              </a:tr>
              <a:tr h="370840">
                <a:tc>
                  <a:txBody>
                    <a:bodyPr/>
                    <a:lstStyle/>
                    <a:p>
                      <a:r>
                        <a:rPr lang="en-GB" sz="2800"/>
                        <a:t>Have round, blunt snouts</a:t>
                      </a:r>
                    </a:p>
                  </a:txBody>
                  <a:tcPr/>
                </a:tc>
                <a:tc>
                  <a:txBody>
                    <a:bodyPr/>
                    <a:lstStyle/>
                    <a:p>
                      <a:endParaRPr lang="en-GB" sz="2800"/>
                    </a:p>
                  </a:txBody>
                  <a:tcPr/>
                </a:tc>
                <a:extLst>
                  <a:ext uri="{0D108BD9-81ED-4DB2-BD59-A6C34878D82A}">
                    <a16:rowId xmlns:a16="http://schemas.microsoft.com/office/drawing/2014/main" val="4603652"/>
                  </a:ext>
                </a:extLst>
              </a:tr>
              <a:tr h="370840">
                <a:tc>
                  <a:txBody>
                    <a:bodyPr/>
                    <a:lstStyle/>
                    <a:p>
                      <a:endParaRPr lang="en-GB" sz="2800"/>
                    </a:p>
                  </a:txBody>
                  <a:tcPr/>
                </a:tc>
                <a:tc>
                  <a:txBody>
                    <a:bodyPr/>
                    <a:lstStyle/>
                    <a:p>
                      <a:r>
                        <a:rPr lang="en-GB" sz="2800"/>
                        <a:t>Measure up to 3 metres in length.</a:t>
                      </a:r>
                    </a:p>
                  </a:txBody>
                  <a:tcPr/>
                </a:tc>
                <a:extLst>
                  <a:ext uri="{0D108BD9-81ED-4DB2-BD59-A6C34878D82A}">
                    <a16:rowId xmlns:a16="http://schemas.microsoft.com/office/drawing/2014/main" val="4133362511"/>
                  </a:ext>
                </a:extLst>
              </a:tr>
              <a:tr h="370840">
                <a:tc>
                  <a:txBody>
                    <a:bodyPr/>
                    <a:lstStyle/>
                    <a:p>
                      <a:r>
                        <a:rPr lang="en-GB" sz="2800" dirty="0"/>
                        <a:t>Weigh no more than 110 kilogrammes</a:t>
                      </a:r>
                    </a:p>
                  </a:txBody>
                  <a:tcPr/>
                </a:tc>
                <a:tc>
                  <a:txBody>
                    <a:bodyPr/>
                    <a:lstStyle/>
                    <a:p>
                      <a:endParaRPr lang="en-GB" sz="2800" dirty="0"/>
                    </a:p>
                  </a:txBody>
                  <a:tcPr/>
                </a:tc>
                <a:extLst>
                  <a:ext uri="{0D108BD9-81ED-4DB2-BD59-A6C34878D82A}">
                    <a16:rowId xmlns:a16="http://schemas.microsoft.com/office/drawing/2014/main" val="846635822"/>
                  </a:ext>
                </a:extLst>
              </a:tr>
            </a:tbl>
          </a:graphicData>
        </a:graphic>
      </p:graphicFrame>
    </p:spTree>
    <p:extLst>
      <p:ext uri="{BB962C8B-B14F-4D97-AF65-F5344CB8AC3E}">
        <p14:creationId xmlns:p14="http://schemas.microsoft.com/office/powerpoint/2010/main" val="4054965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9148"/>
            <a:ext cx="12192000" cy="5928852"/>
          </a:xfrm>
        </p:spPr>
        <p:txBody>
          <a:bodyPr>
            <a:normAutofit/>
          </a:bodyPr>
          <a:lstStyle/>
          <a:p>
            <a:pPr marL="457200" indent="-457200">
              <a:buFont typeface="+mj-lt"/>
              <a:buAutoNum type="arabicPeriod"/>
            </a:pPr>
            <a:endParaRPr lang="en-GB"/>
          </a:p>
          <a:p>
            <a:pPr marL="0" indent="0">
              <a:buNone/>
            </a:pPr>
            <a:endParaRPr lang="en-GB" sz="2800"/>
          </a:p>
          <a:p>
            <a:pPr marL="0" indent="0">
              <a:buNone/>
            </a:pPr>
            <a:endParaRPr lang="en-GB" sz="1900"/>
          </a:p>
        </p:txBody>
      </p:sp>
      <p:pic>
        <p:nvPicPr>
          <p:cNvPr id="2050" name="Picture 2" descr="D_ven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94"/>
            <a:ext cx="11809926" cy="67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57208" y="463788"/>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GB" sz="2400" b="1">
                <a:solidFill>
                  <a:schemeClr val="tx1"/>
                </a:solidFill>
                <a:latin typeface="Calibri" panose="020F0502020204030204" pitchFamily="34" charset="0"/>
                <a:cs typeface="Calibri" panose="020F0502020204030204" pitchFamily="34" charset="0"/>
              </a:rPr>
              <a:t>Dolphins</a:t>
            </a:r>
          </a:p>
          <a:p>
            <a:pPr algn="ctr"/>
            <a:endParaRPr lang="en-GB"/>
          </a:p>
        </p:txBody>
      </p:sp>
      <p:sp>
        <p:nvSpPr>
          <p:cNvPr id="9" name="Rectangle 8"/>
          <p:cNvSpPr/>
          <p:nvPr/>
        </p:nvSpPr>
        <p:spPr>
          <a:xfrm>
            <a:off x="2073498" y="460939"/>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GB" sz="2400" b="1">
                <a:solidFill>
                  <a:schemeClr val="tx1"/>
                </a:solidFill>
                <a:latin typeface="Calibri" panose="020F0502020204030204" pitchFamily="34" charset="0"/>
                <a:cs typeface="Calibri" panose="020F0502020204030204" pitchFamily="34" charset="0"/>
              </a:rPr>
              <a:t>Porpoises</a:t>
            </a:r>
          </a:p>
          <a:p>
            <a:pPr algn="ctr"/>
            <a:endParaRPr lang="en-GB"/>
          </a:p>
        </p:txBody>
      </p:sp>
      <p:sp>
        <p:nvSpPr>
          <p:cNvPr id="10" name="Rectangle 9"/>
          <p:cNvSpPr/>
          <p:nvPr/>
        </p:nvSpPr>
        <p:spPr>
          <a:xfrm>
            <a:off x="1580124" y="978453"/>
            <a:ext cx="3571425"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Have round, blunt snouts</a:t>
            </a:r>
          </a:p>
          <a:p>
            <a:pPr algn="ctr"/>
            <a:endParaRPr lang="en-GB"/>
          </a:p>
        </p:txBody>
      </p:sp>
      <p:sp>
        <p:nvSpPr>
          <p:cNvPr id="11" name="Rectangle 10"/>
          <p:cNvSpPr/>
          <p:nvPr/>
        </p:nvSpPr>
        <p:spPr>
          <a:xfrm>
            <a:off x="1580123" y="2465894"/>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Measure up to 2 </a:t>
            </a:r>
            <a:r>
              <a:rPr lang="en-US" sz="2400" err="1">
                <a:solidFill>
                  <a:schemeClr val="tx1"/>
                </a:solidFill>
                <a:latin typeface="Calibri" panose="020F0502020204030204" pitchFamily="34" charset="0"/>
                <a:cs typeface="Calibri" panose="020F0502020204030204" pitchFamily="34" charset="0"/>
              </a:rPr>
              <a:t>metres</a:t>
            </a:r>
            <a:r>
              <a:rPr lang="en-US" sz="2400">
                <a:solidFill>
                  <a:schemeClr val="tx1"/>
                </a:solidFill>
                <a:latin typeface="Calibri" panose="020F0502020204030204" pitchFamily="34" charset="0"/>
                <a:cs typeface="Calibri" panose="020F0502020204030204" pitchFamily="34" charset="0"/>
              </a:rPr>
              <a:t> in length and weigh no more than 110 </a:t>
            </a:r>
            <a:r>
              <a:rPr lang="en-US" sz="2400" err="1">
                <a:solidFill>
                  <a:schemeClr val="tx1"/>
                </a:solidFill>
                <a:latin typeface="Calibri" panose="020F0502020204030204" pitchFamily="34" charset="0"/>
                <a:cs typeface="Calibri" panose="020F0502020204030204" pitchFamily="34" charset="0"/>
              </a:rPr>
              <a:t>kilogrammes</a:t>
            </a:r>
            <a:r>
              <a:rPr lang="en-US" sz="2400">
                <a:solidFill>
                  <a:schemeClr val="tx1"/>
                </a:solidFill>
                <a:latin typeface="Calibri" panose="020F0502020204030204" pitchFamily="34" charset="0"/>
                <a:cs typeface="Calibri" panose="020F0502020204030204" pitchFamily="34" charset="0"/>
              </a:rPr>
              <a:t>.</a:t>
            </a:r>
          </a:p>
          <a:p>
            <a:pPr algn="ctr"/>
            <a:endParaRPr lang="en-GB">
              <a:solidFill>
                <a:schemeClr val="tx1"/>
              </a:solidFill>
            </a:endParaRPr>
          </a:p>
        </p:txBody>
      </p:sp>
      <p:sp>
        <p:nvSpPr>
          <p:cNvPr id="2" name="Text Box 3"/>
          <p:cNvSpPr txBox="1">
            <a:spLocks noChangeArrowheads="1"/>
          </p:cNvSpPr>
          <p:nvPr/>
        </p:nvSpPr>
        <p:spPr bwMode="auto">
          <a:xfrm>
            <a:off x="4744759" y="1845449"/>
            <a:ext cx="2012449"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0"/>
              </a:spcBef>
              <a:spcAft>
                <a:spcPts val="800"/>
              </a:spcAft>
              <a:buClrTx/>
              <a:buSzTx/>
              <a:tabLst/>
            </a:pPr>
            <a:r>
              <a:rPr kumimoji="0" lang="en-US" altLang="en-US" sz="2400" b="1" i="0" u="none" strike="noStrike" cap="none" normalizeH="0" baseline="0">
                <a:ln>
                  <a:noFill/>
                </a:ln>
                <a:solidFill>
                  <a:srgbClr val="00B050"/>
                </a:solidFill>
                <a:effectLst/>
                <a:latin typeface="Calibri" panose="020F0502020204030204" pitchFamily="34" charset="0"/>
              </a:rPr>
              <a:t>Both</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US" altLang="en-US" sz="2400" i="0" u="none" strike="noStrike" cap="none" normalizeH="0" baseline="0">
                <a:ln>
                  <a:noFill/>
                </a:ln>
                <a:solidFill>
                  <a:srgbClr val="00B050"/>
                </a:solidFill>
                <a:effectLst/>
                <a:latin typeface="Calibri" panose="020F0502020204030204" pitchFamily="34" charset="0"/>
              </a:rPr>
              <a:t>Large</a:t>
            </a:r>
            <a:r>
              <a:rPr kumimoji="0" lang="en-US" altLang="en-US" sz="2400" i="0" u="none" strike="noStrike" cap="none" normalizeH="0">
                <a:ln>
                  <a:noFill/>
                </a:ln>
                <a:solidFill>
                  <a:srgbClr val="00B050"/>
                </a:solidFill>
                <a:effectLst/>
                <a:latin typeface="Calibri" panose="020F0502020204030204" pitchFamily="34" charset="0"/>
              </a:rPr>
              <a:t> animals</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US" altLang="en-US" sz="2400" baseline="0">
                <a:solidFill>
                  <a:srgbClr val="00B050"/>
                </a:solidFill>
                <a:latin typeface="Calibri" panose="020F0502020204030204" pitchFamily="34" charset="0"/>
              </a:rPr>
              <a:t>Related</a:t>
            </a:r>
            <a:r>
              <a:rPr lang="en-US" altLang="en-US" sz="2400">
                <a:solidFill>
                  <a:srgbClr val="00B050"/>
                </a:solidFill>
                <a:latin typeface="Calibri" panose="020F0502020204030204" pitchFamily="34" charset="0"/>
              </a:rPr>
              <a:t> to the whale</a:t>
            </a:r>
          </a:p>
          <a:p>
            <a:pPr marL="342900" marR="0" lvl="0" indent="-342900" algn="ctr"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en-US" altLang="en-US" sz="2400" i="0" u="none" strike="noStrike" cap="none" normalizeH="0" baseline="0">
                <a:ln>
                  <a:noFill/>
                </a:ln>
                <a:solidFill>
                  <a:srgbClr val="00B050"/>
                </a:solidFill>
                <a:effectLst/>
                <a:latin typeface="Calibri" panose="020F0502020204030204" pitchFamily="34" charset="0"/>
              </a:rPr>
              <a:t>Can be found close</a:t>
            </a:r>
            <a:r>
              <a:rPr kumimoji="0" lang="en-US" altLang="en-US" sz="2400" i="0" u="none" strike="noStrike" cap="none" normalizeH="0">
                <a:ln>
                  <a:noFill/>
                </a:ln>
                <a:solidFill>
                  <a:srgbClr val="00B050"/>
                </a:solidFill>
                <a:effectLst/>
                <a:latin typeface="Calibri" panose="020F0502020204030204" pitchFamily="34" charset="0"/>
              </a:rPr>
              <a:t> to ocean coasts</a:t>
            </a:r>
            <a:endParaRPr kumimoji="0" lang="en-US" altLang="en-US" sz="2400" i="0" u="none" strike="noStrike" cap="none" normalizeH="0" baseline="0">
              <a:ln>
                <a:noFill/>
              </a:ln>
              <a:solidFill>
                <a:srgbClr val="00B05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FF0000"/>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A65C8E4E-7D53-4E4B-82E5-86726695CBF2}"/>
              </a:ext>
            </a:extLst>
          </p:cNvPr>
          <p:cNvSpPr/>
          <p:nvPr/>
        </p:nvSpPr>
        <p:spPr>
          <a:xfrm>
            <a:off x="7383887" y="2397527"/>
            <a:ext cx="307805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Measure up to 3 </a:t>
            </a:r>
            <a:r>
              <a:rPr lang="en-US" sz="2400" err="1">
                <a:solidFill>
                  <a:schemeClr val="tx1"/>
                </a:solidFill>
                <a:latin typeface="Calibri" panose="020F0502020204030204" pitchFamily="34" charset="0"/>
                <a:cs typeface="Calibri" panose="020F0502020204030204" pitchFamily="34" charset="0"/>
              </a:rPr>
              <a:t>metres</a:t>
            </a:r>
            <a:r>
              <a:rPr lang="en-US" sz="2400">
                <a:solidFill>
                  <a:schemeClr val="tx1"/>
                </a:solidFill>
                <a:latin typeface="Calibri" panose="020F0502020204030204" pitchFamily="34" charset="0"/>
                <a:cs typeface="Calibri" panose="020F0502020204030204" pitchFamily="34" charset="0"/>
              </a:rPr>
              <a:t> in length and weigh no more than 270 </a:t>
            </a:r>
            <a:r>
              <a:rPr lang="en-US" sz="2400" err="1">
                <a:solidFill>
                  <a:schemeClr val="tx1"/>
                </a:solidFill>
                <a:latin typeface="Calibri" panose="020F0502020204030204" pitchFamily="34" charset="0"/>
                <a:cs typeface="Calibri" panose="020F0502020204030204" pitchFamily="34" charset="0"/>
              </a:rPr>
              <a:t>kilogrammes</a:t>
            </a:r>
            <a:r>
              <a:rPr lang="en-US" sz="2200">
                <a:solidFill>
                  <a:schemeClr val="tx1"/>
                </a:solidFill>
                <a:latin typeface="Calibri" panose="020F0502020204030204" pitchFamily="34" charset="0"/>
                <a:cs typeface="Calibri" panose="020F0502020204030204" pitchFamily="34" charset="0"/>
              </a:rPr>
              <a:t>.</a:t>
            </a:r>
          </a:p>
          <a:p>
            <a:pPr algn="ctr"/>
            <a:endParaRPr lang="en-GB">
              <a:solidFill>
                <a:schemeClr val="tx1"/>
              </a:solidFill>
            </a:endParaRPr>
          </a:p>
        </p:txBody>
      </p:sp>
      <p:sp>
        <p:nvSpPr>
          <p:cNvPr id="19" name="Rectangle 18">
            <a:extLst>
              <a:ext uri="{FF2B5EF4-FFF2-40B4-BE49-F238E27FC236}">
                <a16:creationId xmlns:a16="http://schemas.microsoft.com/office/drawing/2014/main" id="{E91A8CD2-0594-4048-80C5-38C6D7A210BB}"/>
              </a:ext>
            </a:extLst>
          </p:cNvPr>
          <p:cNvSpPr/>
          <p:nvPr/>
        </p:nvSpPr>
        <p:spPr>
          <a:xfrm>
            <a:off x="6695025" y="1017920"/>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Have pointed snouts</a:t>
            </a:r>
          </a:p>
          <a:p>
            <a:pPr algn="ctr"/>
            <a:endParaRPr lang="en-GB"/>
          </a:p>
        </p:txBody>
      </p:sp>
      <p:sp>
        <p:nvSpPr>
          <p:cNvPr id="20" name="Rectangle 19">
            <a:extLst>
              <a:ext uri="{FF2B5EF4-FFF2-40B4-BE49-F238E27FC236}">
                <a16:creationId xmlns:a16="http://schemas.microsoft.com/office/drawing/2014/main" id="{EA452224-8D89-4536-8329-59F52C063D42}"/>
              </a:ext>
            </a:extLst>
          </p:cNvPr>
          <p:cNvSpPr/>
          <p:nvPr/>
        </p:nvSpPr>
        <p:spPr>
          <a:xfrm>
            <a:off x="7388636" y="3777135"/>
            <a:ext cx="3078051"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a:solidFill>
                  <a:schemeClr val="tx1"/>
                </a:solidFill>
                <a:latin typeface="Calibri" panose="020F0502020204030204" pitchFamily="34" charset="0"/>
                <a:cs typeface="Calibri" panose="020F0502020204030204" pitchFamily="34" charset="0"/>
              </a:rPr>
              <a:t>Some dolphins swim in fresh waters</a:t>
            </a:r>
          </a:p>
          <a:p>
            <a:pPr algn="ctr"/>
            <a:endParaRPr lang="en-GB"/>
          </a:p>
        </p:txBody>
      </p:sp>
    </p:spTree>
    <p:extLst>
      <p:ext uri="{BB962C8B-B14F-4D97-AF65-F5344CB8AC3E}">
        <p14:creationId xmlns:p14="http://schemas.microsoft.com/office/powerpoint/2010/main" val="3577156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C03C-D968-4373-BD17-65B577B7132A}"/>
              </a:ext>
            </a:extLst>
          </p:cNvPr>
          <p:cNvSpPr>
            <a:spLocks noGrp="1"/>
          </p:cNvSpPr>
          <p:nvPr>
            <p:ph type="title"/>
          </p:nvPr>
        </p:nvSpPr>
        <p:spPr/>
        <p:txBody>
          <a:bodyPr/>
          <a:lstStyle/>
          <a:p>
            <a:r>
              <a:rPr lang="en-GB"/>
              <a:t>Complete the table below to show the differences between porpoises and dolphins.</a:t>
            </a:r>
          </a:p>
        </p:txBody>
      </p:sp>
      <p:graphicFrame>
        <p:nvGraphicFramePr>
          <p:cNvPr id="4" name="Table 4">
            <a:extLst>
              <a:ext uri="{FF2B5EF4-FFF2-40B4-BE49-F238E27FC236}">
                <a16:creationId xmlns:a16="http://schemas.microsoft.com/office/drawing/2014/main" id="{B83C2FA1-C968-45B9-9998-5E73BEBFB46E}"/>
              </a:ext>
            </a:extLst>
          </p:cNvPr>
          <p:cNvGraphicFramePr>
            <a:graphicFrameLocks noGrp="1"/>
          </p:cNvGraphicFramePr>
          <p:nvPr>
            <p:ph idx="1"/>
            <p:extLst>
              <p:ext uri="{D42A27DB-BD31-4B8C-83A1-F6EECF244321}">
                <p14:modId xmlns:p14="http://schemas.microsoft.com/office/powerpoint/2010/main" val="1521338712"/>
              </p:ext>
            </p:extLst>
          </p:nvPr>
        </p:nvGraphicFramePr>
        <p:xfrm>
          <a:off x="838200" y="2515738"/>
          <a:ext cx="10515600" cy="2499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3308329"/>
                    </a:ext>
                  </a:extLst>
                </a:gridCol>
                <a:gridCol w="5257800">
                  <a:extLst>
                    <a:ext uri="{9D8B030D-6E8A-4147-A177-3AD203B41FA5}">
                      <a16:colId xmlns:a16="http://schemas.microsoft.com/office/drawing/2014/main" val="3094541134"/>
                    </a:ext>
                  </a:extLst>
                </a:gridCol>
              </a:tblGrid>
              <a:tr h="370840">
                <a:tc>
                  <a:txBody>
                    <a:bodyPr/>
                    <a:lstStyle/>
                    <a:p>
                      <a:r>
                        <a:rPr lang="en-GB" sz="2800"/>
                        <a:t>Porpoises</a:t>
                      </a:r>
                    </a:p>
                  </a:txBody>
                  <a:tcPr/>
                </a:tc>
                <a:tc>
                  <a:txBody>
                    <a:bodyPr/>
                    <a:lstStyle/>
                    <a:p>
                      <a:r>
                        <a:rPr lang="en-GB" sz="2800"/>
                        <a:t>Dolphins</a:t>
                      </a:r>
                    </a:p>
                  </a:txBody>
                  <a:tcPr/>
                </a:tc>
                <a:extLst>
                  <a:ext uri="{0D108BD9-81ED-4DB2-BD59-A6C34878D82A}">
                    <a16:rowId xmlns:a16="http://schemas.microsoft.com/office/drawing/2014/main" val="2431789985"/>
                  </a:ext>
                </a:extLst>
              </a:tr>
              <a:tr h="370840">
                <a:tc>
                  <a:txBody>
                    <a:bodyPr/>
                    <a:lstStyle/>
                    <a:p>
                      <a:r>
                        <a:rPr lang="en-GB" sz="2800"/>
                        <a:t>Have round, blunt snouts</a:t>
                      </a:r>
                    </a:p>
                  </a:txBody>
                  <a:tcPr/>
                </a:tc>
                <a:tc>
                  <a:txBody>
                    <a:bodyPr/>
                    <a:lstStyle/>
                    <a:p>
                      <a:r>
                        <a:rPr lang="en-GB" sz="2800">
                          <a:solidFill>
                            <a:srgbClr val="002060"/>
                          </a:solidFill>
                        </a:rPr>
                        <a:t>Have pointed snouts</a:t>
                      </a:r>
                    </a:p>
                  </a:txBody>
                  <a:tcPr/>
                </a:tc>
                <a:extLst>
                  <a:ext uri="{0D108BD9-81ED-4DB2-BD59-A6C34878D82A}">
                    <a16:rowId xmlns:a16="http://schemas.microsoft.com/office/drawing/2014/main" val="4603652"/>
                  </a:ext>
                </a:extLst>
              </a:tr>
              <a:tr h="370840">
                <a:tc>
                  <a:txBody>
                    <a:bodyPr/>
                    <a:lstStyle/>
                    <a:p>
                      <a:r>
                        <a:rPr lang="en-GB" sz="2800">
                          <a:solidFill>
                            <a:schemeClr val="tx2"/>
                          </a:solidFill>
                        </a:rPr>
                        <a:t>Measure up to 2 metres in length.</a:t>
                      </a:r>
                    </a:p>
                  </a:txBody>
                  <a:tcPr/>
                </a:tc>
                <a:tc>
                  <a:txBody>
                    <a:bodyPr/>
                    <a:lstStyle/>
                    <a:p>
                      <a:r>
                        <a:rPr lang="en-GB" sz="2800"/>
                        <a:t>Measure up to 3 metres in length.</a:t>
                      </a:r>
                    </a:p>
                  </a:txBody>
                  <a:tcPr/>
                </a:tc>
                <a:extLst>
                  <a:ext uri="{0D108BD9-81ED-4DB2-BD59-A6C34878D82A}">
                    <a16:rowId xmlns:a16="http://schemas.microsoft.com/office/drawing/2014/main" val="4133362511"/>
                  </a:ext>
                </a:extLst>
              </a:tr>
              <a:tr h="370840">
                <a:tc>
                  <a:txBody>
                    <a:bodyPr/>
                    <a:lstStyle/>
                    <a:p>
                      <a:r>
                        <a:rPr lang="en-GB" sz="2800"/>
                        <a:t>Weigh no more than 110 kilogrammes.</a:t>
                      </a:r>
                    </a:p>
                  </a:txBody>
                  <a:tcPr/>
                </a:tc>
                <a:tc>
                  <a:txBody>
                    <a:bodyPr/>
                    <a:lstStyle/>
                    <a:p>
                      <a:r>
                        <a:rPr lang="en-GB" sz="2800">
                          <a:solidFill>
                            <a:schemeClr val="tx2"/>
                          </a:solidFill>
                        </a:rPr>
                        <a:t>Weigh no more than 270 kilogrammes.</a:t>
                      </a:r>
                    </a:p>
                  </a:txBody>
                  <a:tcPr/>
                </a:tc>
                <a:extLst>
                  <a:ext uri="{0D108BD9-81ED-4DB2-BD59-A6C34878D82A}">
                    <a16:rowId xmlns:a16="http://schemas.microsoft.com/office/drawing/2014/main" val="846635822"/>
                  </a:ext>
                </a:extLst>
              </a:tr>
            </a:tbl>
          </a:graphicData>
        </a:graphic>
      </p:graphicFrame>
    </p:spTree>
    <p:extLst>
      <p:ext uri="{BB962C8B-B14F-4D97-AF65-F5344CB8AC3E}">
        <p14:creationId xmlns:p14="http://schemas.microsoft.com/office/powerpoint/2010/main" val="36717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0" name="Title 9">
            <a:extLst>
              <a:ext uri="{FF2B5EF4-FFF2-40B4-BE49-F238E27FC236}">
                <a16:creationId xmlns:a16="http://schemas.microsoft.com/office/drawing/2014/main" id="{2C7E724C-CB34-41D4-8C0E-50D8A0BD94B5}"/>
              </a:ext>
            </a:extLst>
          </p:cNvPr>
          <p:cNvSpPr>
            <a:spLocks noGrp="1"/>
          </p:cNvSpPr>
          <p:nvPr>
            <p:ph type="title"/>
          </p:nvPr>
        </p:nvSpPr>
        <p:spPr>
          <a:xfrm>
            <a:off x="804672" y="457200"/>
            <a:ext cx="10579398" cy="1299411"/>
          </a:xfrm>
        </p:spPr>
        <p:txBody>
          <a:bodyPr>
            <a:normAutofit/>
          </a:bodyPr>
          <a:lstStyle/>
          <a:p>
            <a:r>
              <a:rPr lang="en-GB">
                <a:solidFill>
                  <a:srgbClr val="FFFFFF"/>
                </a:solidFill>
              </a:rPr>
              <a:t>Internal Structure</a:t>
            </a:r>
          </a:p>
        </p:txBody>
      </p:sp>
      <p:sp>
        <p:nvSpPr>
          <p:cNvPr id="19" name="Rectangle 18">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treet sign on a pole&#10;&#10;Description automatically generated">
            <a:extLst>
              <a:ext uri="{FF2B5EF4-FFF2-40B4-BE49-F238E27FC236}">
                <a16:creationId xmlns:a16="http://schemas.microsoft.com/office/drawing/2014/main" id="{C99877AB-CB66-423A-B34B-908758246B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970" y="2837712"/>
            <a:ext cx="4838094" cy="3217333"/>
          </a:xfrm>
          <a:prstGeom prst="rect">
            <a:avLst/>
          </a:prstGeom>
        </p:spPr>
      </p:pic>
      <p:sp>
        <p:nvSpPr>
          <p:cNvPr id="3" name="Content Placeholder 2">
            <a:extLst>
              <a:ext uri="{FF2B5EF4-FFF2-40B4-BE49-F238E27FC236}">
                <a16:creationId xmlns:a16="http://schemas.microsoft.com/office/drawing/2014/main" id="{99B930DC-AE9F-4ED9-AC60-59FBF23A808A}"/>
              </a:ext>
            </a:extLst>
          </p:cNvPr>
          <p:cNvSpPr>
            <a:spLocks noGrp="1"/>
          </p:cNvSpPr>
          <p:nvPr>
            <p:ph idx="1"/>
          </p:nvPr>
        </p:nvSpPr>
        <p:spPr>
          <a:xfrm>
            <a:off x="6203852" y="2213811"/>
            <a:ext cx="5180219" cy="3841234"/>
          </a:xfrm>
        </p:spPr>
        <p:txBody>
          <a:bodyPr anchor="ctr">
            <a:normAutofit/>
          </a:bodyPr>
          <a:lstStyle/>
          <a:p>
            <a:pPr marL="0" indent="0">
              <a:buNone/>
            </a:pPr>
            <a:r>
              <a:rPr lang="en-US" dirty="0"/>
              <a:t>The comparison and contrast text structure is used to show similarities and differences between two things.</a:t>
            </a:r>
          </a:p>
          <a:p>
            <a:pPr marL="0" indent="0">
              <a:buNone/>
            </a:pPr>
            <a:endParaRPr lang="en-US" sz="2000" dirty="0"/>
          </a:p>
          <a:p>
            <a:endParaRPr lang="en-GB" sz="2000" dirty="0">
              <a:solidFill>
                <a:srgbClr val="000000"/>
              </a:solidFill>
            </a:endParaRPr>
          </a:p>
        </p:txBody>
      </p:sp>
      <p:sp>
        <p:nvSpPr>
          <p:cNvPr id="14" name="TextBox 13">
            <a:extLst>
              <a:ext uri="{FF2B5EF4-FFF2-40B4-BE49-F238E27FC236}">
                <a16:creationId xmlns:a16="http://schemas.microsoft.com/office/drawing/2014/main" id="{0ED6E26E-5A64-4FB0-9CBC-C36A4E4359C0}"/>
              </a:ext>
            </a:extLst>
          </p:cNvPr>
          <p:cNvSpPr txBox="1"/>
          <p:nvPr/>
        </p:nvSpPr>
        <p:spPr>
          <a:xfrm>
            <a:off x="4183693" y="6108412"/>
            <a:ext cx="5180219" cy="584775"/>
          </a:xfrm>
          <a:prstGeom prst="rect">
            <a:avLst/>
          </a:prstGeom>
          <a:noFill/>
        </p:spPr>
        <p:txBody>
          <a:bodyPr wrap="square" rtlCol="0">
            <a:spAutoFit/>
          </a:bodyPr>
          <a:lstStyle/>
          <a:p>
            <a:r>
              <a:rPr lang="en-GB" sz="3200" b="1"/>
              <a:t>Stay tuned for Lesson 4</a:t>
            </a:r>
          </a:p>
        </p:txBody>
      </p:sp>
    </p:spTree>
    <p:extLst>
      <p:ext uri="{BB962C8B-B14F-4D97-AF65-F5344CB8AC3E}">
        <p14:creationId xmlns:p14="http://schemas.microsoft.com/office/powerpoint/2010/main" val="6885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5C7B-E050-4FCD-8B87-C1AEB55396F0}"/>
              </a:ext>
            </a:extLst>
          </p:cNvPr>
          <p:cNvSpPr>
            <a:spLocks noGrp="1"/>
          </p:cNvSpPr>
          <p:nvPr>
            <p:ph type="ctrTitle"/>
          </p:nvPr>
        </p:nvSpPr>
        <p:spPr>
          <a:xfrm>
            <a:off x="7290322" y="1655286"/>
            <a:ext cx="4272564" cy="2610042"/>
          </a:xfrm>
        </p:spPr>
        <p:txBody>
          <a:bodyPr>
            <a:normAutofit/>
          </a:bodyPr>
          <a:lstStyle/>
          <a:p>
            <a:pPr algn="l"/>
            <a:r>
              <a:rPr lang="en-GB" sz="5400"/>
              <a:t>Internal Text Structure</a:t>
            </a:r>
          </a:p>
        </p:txBody>
      </p:sp>
      <p:sp>
        <p:nvSpPr>
          <p:cNvPr id="3" name="Subtitle 2">
            <a:extLst>
              <a:ext uri="{FF2B5EF4-FFF2-40B4-BE49-F238E27FC236}">
                <a16:creationId xmlns:a16="http://schemas.microsoft.com/office/drawing/2014/main" id="{DA2EA3C4-AFC0-42D0-9DFD-82939E65A1DB}"/>
              </a:ext>
            </a:extLst>
          </p:cNvPr>
          <p:cNvSpPr>
            <a:spLocks noGrp="1"/>
          </p:cNvSpPr>
          <p:nvPr>
            <p:ph type="subTitle" idx="1"/>
          </p:nvPr>
        </p:nvSpPr>
        <p:spPr>
          <a:xfrm>
            <a:off x="6370521" y="4474525"/>
            <a:ext cx="5569883" cy="975578"/>
          </a:xfrm>
        </p:spPr>
        <p:txBody>
          <a:bodyPr>
            <a:normAutofit/>
          </a:bodyPr>
          <a:lstStyle/>
          <a:p>
            <a:pPr algn="l"/>
            <a:r>
              <a:rPr lang="en-GB" sz="2800" b="1"/>
              <a:t>Lesson 4: Cause and Effect</a:t>
            </a:r>
          </a:p>
        </p:txBody>
      </p:sp>
      <p:sp>
        <p:nvSpPr>
          <p:cNvPr id="36" name="Freeform: Shape 35">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DA6F1248-F081-4DC5-9818-B191225F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1763211"/>
            <a:ext cx="5079371" cy="3268902"/>
          </a:xfrm>
          <a:prstGeom prst="rect">
            <a:avLst/>
          </a:prstGeom>
        </p:spPr>
      </p:pic>
      <p:sp>
        <p:nvSpPr>
          <p:cNvPr id="40" name="Freeform: Shape 39">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80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1: Description</a:t>
            </a: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 to give information about the characteristics or features of a topic.</a:t>
            </a:r>
          </a:p>
        </p:txBody>
      </p:sp>
    </p:spTree>
    <p:extLst>
      <p:ext uri="{BB962C8B-B14F-4D97-AF65-F5344CB8AC3E}">
        <p14:creationId xmlns:p14="http://schemas.microsoft.com/office/powerpoint/2010/main" val="2753976244"/>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2: </a:t>
            </a:r>
            <a:r>
              <a:rPr lang="en-US"/>
              <a:t>Sequence</a:t>
            </a:r>
            <a:endParaRPr lang="en-US" kern="1200">
              <a:solidFill>
                <a:schemeClr val="tx1"/>
              </a:solidFill>
              <a:latin typeface="+mj-lt"/>
              <a:ea typeface="+mj-ea"/>
              <a:cs typeface="+mj-cs"/>
            </a:endParaRP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dirty="0"/>
          </a:p>
          <a:p>
            <a:pPr marL="0" indent="0">
              <a:buNone/>
            </a:pPr>
            <a:endParaRPr lang="en-US" sz="3200" dirty="0"/>
          </a:p>
          <a:p>
            <a:pPr marL="0" indent="0">
              <a:buNone/>
            </a:pPr>
            <a:r>
              <a:rPr lang="en-US" sz="3200" dirty="0"/>
              <a:t>Purpose:</a:t>
            </a:r>
          </a:p>
          <a:p>
            <a:r>
              <a:rPr lang="en-US" sz="3200" dirty="0"/>
              <a:t>To show steps in a process</a:t>
            </a:r>
          </a:p>
          <a:p>
            <a:r>
              <a:rPr lang="en-US" sz="3200" dirty="0"/>
              <a:t>To show the order of events</a:t>
            </a:r>
          </a:p>
          <a:p>
            <a:endParaRPr lang="en-US" sz="3200" dirty="0"/>
          </a:p>
        </p:txBody>
      </p:sp>
    </p:spTree>
    <p:extLst>
      <p:ext uri="{BB962C8B-B14F-4D97-AF65-F5344CB8AC3E}">
        <p14:creationId xmlns:p14="http://schemas.microsoft.com/office/powerpoint/2010/main" val="3177565665"/>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3: </a:t>
            </a:r>
            <a:r>
              <a:rPr lang="en-US"/>
              <a:t>Comparison and Contrast</a:t>
            </a:r>
            <a:endParaRPr lang="en-US" kern="1200">
              <a:solidFill>
                <a:schemeClr val="tx1"/>
              </a:solidFill>
              <a:latin typeface="+mj-lt"/>
              <a:ea typeface="+mj-ea"/>
              <a:cs typeface="+mj-cs"/>
            </a:endParaRP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a:t>
            </a:r>
          </a:p>
          <a:p>
            <a:r>
              <a:rPr lang="en-GB" sz="3200"/>
              <a:t>To show how two topics are alike and different</a:t>
            </a:r>
          </a:p>
          <a:p>
            <a:endParaRPr lang="en-US" sz="3200"/>
          </a:p>
        </p:txBody>
      </p:sp>
    </p:spTree>
    <p:extLst>
      <p:ext uri="{BB962C8B-B14F-4D97-AF65-F5344CB8AC3E}">
        <p14:creationId xmlns:p14="http://schemas.microsoft.com/office/powerpoint/2010/main" val="1800973591"/>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F68A91-4066-4F2C-8AF8-7B625BB1FDA0}"/>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Internal Structure 4: Cause and Effect</a:t>
            </a:r>
          </a:p>
        </p:txBody>
      </p:sp>
      <p:pic>
        <p:nvPicPr>
          <p:cNvPr id="7" name="Content Placeholder 6" descr="A close up of a logo&#10;&#10;Description automatically generated">
            <a:extLst>
              <a:ext uri="{FF2B5EF4-FFF2-40B4-BE49-F238E27FC236}">
                <a16:creationId xmlns:a16="http://schemas.microsoft.com/office/drawing/2014/main" id="{0A689A41-B67B-44EB-90D9-1B8C37DA02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 y="946184"/>
            <a:ext cx="3425957" cy="4965151"/>
          </a:xfrm>
          <a:prstGeom prst="rect">
            <a:avLst/>
          </a:prstGeom>
        </p:spPr>
      </p:pic>
      <p:sp>
        <p:nvSpPr>
          <p:cNvPr id="5" name="Content Placeholder 4">
            <a:extLst>
              <a:ext uri="{FF2B5EF4-FFF2-40B4-BE49-F238E27FC236}">
                <a16:creationId xmlns:a16="http://schemas.microsoft.com/office/drawing/2014/main" id="{9B737C2F-4660-4583-A31D-FBEEAE144112}"/>
              </a:ext>
            </a:extLst>
          </p:cNvPr>
          <p:cNvSpPr>
            <a:spLocks noGrp="1"/>
          </p:cNvSpPr>
          <p:nvPr>
            <p:ph sz="half" idx="2"/>
          </p:nvPr>
        </p:nvSpPr>
        <p:spPr>
          <a:xfrm>
            <a:off x="4387515" y="2022601"/>
            <a:ext cx="7161017" cy="4154361"/>
          </a:xfrm>
        </p:spPr>
        <p:txBody>
          <a:bodyPr vert="horz" lIns="91440" tIns="45720" rIns="91440" bIns="45720" rtlCol="0">
            <a:normAutofit/>
          </a:bodyPr>
          <a:lstStyle/>
          <a:p>
            <a:pPr marL="0" indent="0">
              <a:buNone/>
            </a:pPr>
            <a:endParaRPr lang="en-US" sz="3200"/>
          </a:p>
          <a:p>
            <a:pPr marL="0" indent="0">
              <a:buNone/>
            </a:pPr>
            <a:endParaRPr lang="en-US" sz="3200"/>
          </a:p>
          <a:p>
            <a:pPr marL="0" indent="0">
              <a:buNone/>
            </a:pPr>
            <a:r>
              <a:rPr lang="en-US" sz="3200"/>
              <a:t>Purpose: to present the reason something happened and the effect of/result of it happening.</a:t>
            </a:r>
          </a:p>
        </p:txBody>
      </p:sp>
    </p:spTree>
    <p:extLst>
      <p:ext uri="{BB962C8B-B14F-4D97-AF65-F5344CB8AC3E}">
        <p14:creationId xmlns:p14="http://schemas.microsoft.com/office/powerpoint/2010/main" val="275972007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710B-45D4-4171-857B-DB1EE6A7DD35}"/>
              </a:ext>
            </a:extLst>
          </p:cNvPr>
          <p:cNvSpPr>
            <a:spLocks noGrp="1"/>
          </p:cNvSpPr>
          <p:nvPr>
            <p:ph type="title"/>
          </p:nvPr>
        </p:nvSpPr>
        <p:spPr/>
        <p:txBody>
          <a:bodyPr/>
          <a:lstStyle/>
          <a:p>
            <a:r>
              <a:rPr lang="en-GB"/>
              <a:t>Each text structure</a:t>
            </a:r>
          </a:p>
        </p:txBody>
      </p:sp>
      <p:sp>
        <p:nvSpPr>
          <p:cNvPr id="3" name="Content Placeholder 2">
            <a:extLst>
              <a:ext uri="{FF2B5EF4-FFF2-40B4-BE49-F238E27FC236}">
                <a16:creationId xmlns:a16="http://schemas.microsoft.com/office/drawing/2014/main" id="{44580DD6-26B1-40C6-9390-822253A049DC}"/>
              </a:ext>
            </a:extLst>
          </p:cNvPr>
          <p:cNvSpPr>
            <a:spLocks noGrp="1"/>
          </p:cNvSpPr>
          <p:nvPr>
            <p:ph idx="1"/>
          </p:nvPr>
        </p:nvSpPr>
        <p:spPr/>
        <p:txBody>
          <a:bodyPr/>
          <a:lstStyle/>
          <a:p>
            <a:r>
              <a:rPr lang="en-GB" dirty="0"/>
              <a:t>Purpose</a:t>
            </a:r>
          </a:p>
          <a:p>
            <a:r>
              <a:rPr lang="en-GB" dirty="0"/>
              <a:t>Associated graphic organiser</a:t>
            </a:r>
          </a:p>
          <a:p>
            <a:r>
              <a:rPr lang="en-GB" dirty="0"/>
              <a:t>Signal transitional words</a:t>
            </a:r>
          </a:p>
        </p:txBody>
      </p:sp>
      <p:pic>
        <p:nvPicPr>
          <p:cNvPr id="5" name="Picture 4" descr="A picture containing knife&#10;&#10;Description automatically generated">
            <a:extLst>
              <a:ext uri="{FF2B5EF4-FFF2-40B4-BE49-F238E27FC236}">
                <a16:creationId xmlns:a16="http://schemas.microsoft.com/office/drawing/2014/main" id="{BB77FE16-E4AF-43B8-A337-2B18DCE9A0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4061" y="1690688"/>
            <a:ext cx="4455104" cy="3995672"/>
          </a:xfrm>
          <a:prstGeom prst="rect">
            <a:avLst/>
          </a:prstGeom>
        </p:spPr>
      </p:pic>
    </p:spTree>
    <p:extLst>
      <p:ext uri="{BB962C8B-B14F-4D97-AF65-F5344CB8AC3E}">
        <p14:creationId xmlns:p14="http://schemas.microsoft.com/office/powerpoint/2010/main" val="409876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A79306-9290-42D3-ADBB-DCA14BC8B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127" y="1073727"/>
            <a:ext cx="4749223" cy="4364151"/>
          </a:xfrm>
          <a:prstGeom prst="rect">
            <a:avLst/>
          </a:prstGeom>
        </p:spPr>
      </p:pic>
      <p:sp>
        <p:nvSpPr>
          <p:cNvPr id="8" name="Rectangle 7">
            <a:extLst>
              <a:ext uri="{FF2B5EF4-FFF2-40B4-BE49-F238E27FC236}">
                <a16:creationId xmlns:a16="http://schemas.microsoft.com/office/drawing/2014/main" id="{FEB77BF6-0B27-49F7-996B-AED3546DE1B9}"/>
              </a:ext>
            </a:extLst>
          </p:cNvPr>
          <p:cNvSpPr/>
          <p:nvPr/>
        </p:nvSpPr>
        <p:spPr>
          <a:xfrm>
            <a:off x="87682" y="2654184"/>
            <a:ext cx="5085567"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Internal text structure </a:t>
            </a:r>
          </a:p>
        </p:txBody>
      </p:sp>
      <p:sp>
        <p:nvSpPr>
          <p:cNvPr id="9" name="Rectangle 8">
            <a:extLst>
              <a:ext uri="{FF2B5EF4-FFF2-40B4-BE49-F238E27FC236}">
                <a16:creationId xmlns:a16="http://schemas.microsoft.com/office/drawing/2014/main" id="{574C5E2B-9F03-4831-B8D8-629ED74A622F}"/>
              </a:ext>
            </a:extLst>
          </p:cNvPr>
          <p:cNvSpPr/>
          <p:nvPr/>
        </p:nvSpPr>
        <p:spPr>
          <a:xfrm>
            <a:off x="104423" y="2654184"/>
            <a:ext cx="5085567"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Internal text </a:t>
            </a:r>
            <a:r>
              <a:rPr lang="en-US" sz="5400" b="0" cap="none" spc="0" dirty="0">
                <a:ln w="0"/>
                <a:solidFill>
                  <a:srgbClr val="FF0000"/>
                </a:solidFill>
                <a:effectLst>
                  <a:outerShdw blurRad="38100" dist="19050" dir="2700000" algn="tl" rotWithShape="0">
                    <a:schemeClr val="dk1">
                      <a:alpha val="40000"/>
                    </a:schemeClr>
                  </a:outerShdw>
                </a:effectLst>
              </a:rPr>
              <a:t>structure </a:t>
            </a:r>
          </a:p>
        </p:txBody>
      </p:sp>
    </p:spTree>
    <p:extLst>
      <p:ext uri="{BB962C8B-B14F-4D97-AF65-F5344CB8AC3E}">
        <p14:creationId xmlns:p14="http://schemas.microsoft.com/office/powerpoint/2010/main" val="15968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0DD8-B134-49E3-8156-0FF24E0C0B81}"/>
              </a:ext>
            </a:extLst>
          </p:cNvPr>
          <p:cNvSpPr>
            <a:spLocks noGrp="1"/>
          </p:cNvSpPr>
          <p:nvPr>
            <p:ph type="title"/>
          </p:nvPr>
        </p:nvSpPr>
        <p:spPr/>
        <p:txBody>
          <a:bodyPr/>
          <a:lstStyle/>
          <a:p>
            <a:r>
              <a:rPr lang="en-GB"/>
              <a:t>Internal Structure: Cause and Effect</a:t>
            </a:r>
          </a:p>
        </p:txBody>
      </p:sp>
      <p:sp>
        <p:nvSpPr>
          <p:cNvPr id="5" name="Rectangle 4">
            <a:extLst>
              <a:ext uri="{FF2B5EF4-FFF2-40B4-BE49-F238E27FC236}">
                <a16:creationId xmlns:a16="http://schemas.microsoft.com/office/drawing/2014/main" id="{4DBB7595-57DC-49BA-8519-31503C893962}"/>
              </a:ext>
            </a:extLst>
          </p:cNvPr>
          <p:cNvSpPr/>
          <p:nvPr/>
        </p:nvSpPr>
        <p:spPr>
          <a:xfrm>
            <a:off x="6387683" y="1996372"/>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Effect</a:t>
            </a:r>
          </a:p>
        </p:txBody>
      </p:sp>
      <p:sp>
        <p:nvSpPr>
          <p:cNvPr id="6" name="Rectangle 5">
            <a:extLst>
              <a:ext uri="{FF2B5EF4-FFF2-40B4-BE49-F238E27FC236}">
                <a16:creationId xmlns:a16="http://schemas.microsoft.com/office/drawing/2014/main" id="{E8FB4EA4-EA01-4A49-9F69-C608F79C9C29}"/>
              </a:ext>
            </a:extLst>
          </p:cNvPr>
          <p:cNvSpPr/>
          <p:nvPr/>
        </p:nvSpPr>
        <p:spPr>
          <a:xfrm>
            <a:off x="6387683" y="3627619"/>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Effect</a:t>
            </a:r>
          </a:p>
        </p:txBody>
      </p:sp>
      <p:sp>
        <p:nvSpPr>
          <p:cNvPr id="7" name="Rectangle 6">
            <a:extLst>
              <a:ext uri="{FF2B5EF4-FFF2-40B4-BE49-F238E27FC236}">
                <a16:creationId xmlns:a16="http://schemas.microsoft.com/office/drawing/2014/main" id="{4F926DA1-F4F9-4E9C-B05C-571975B88219}"/>
              </a:ext>
            </a:extLst>
          </p:cNvPr>
          <p:cNvSpPr/>
          <p:nvPr/>
        </p:nvSpPr>
        <p:spPr>
          <a:xfrm>
            <a:off x="6387683" y="5167312"/>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Effect</a:t>
            </a:r>
          </a:p>
        </p:txBody>
      </p:sp>
      <p:sp>
        <p:nvSpPr>
          <p:cNvPr id="8" name="Arrow: Right 7">
            <a:extLst>
              <a:ext uri="{FF2B5EF4-FFF2-40B4-BE49-F238E27FC236}">
                <a16:creationId xmlns:a16="http://schemas.microsoft.com/office/drawing/2014/main" id="{9AEB9FEA-9057-43D3-9850-271E6C4E5069}"/>
              </a:ext>
            </a:extLst>
          </p:cNvPr>
          <p:cNvSpPr/>
          <p:nvPr/>
        </p:nvSpPr>
        <p:spPr>
          <a:xfrm>
            <a:off x="4126357" y="3957675"/>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91EE65D-05F3-414E-AE5B-B1C80C4F5442}"/>
              </a:ext>
            </a:extLst>
          </p:cNvPr>
          <p:cNvSpPr/>
          <p:nvPr/>
        </p:nvSpPr>
        <p:spPr>
          <a:xfrm rot="19835733">
            <a:off x="3953420" y="2989209"/>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64E41E3-EA93-44C8-BF62-45CBB5EE5F17}"/>
              </a:ext>
            </a:extLst>
          </p:cNvPr>
          <p:cNvSpPr/>
          <p:nvPr/>
        </p:nvSpPr>
        <p:spPr>
          <a:xfrm rot="1396464">
            <a:off x="4025912" y="4960193"/>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E78A3DE-B515-47E5-A3D9-9186EC322C49}"/>
              </a:ext>
            </a:extLst>
          </p:cNvPr>
          <p:cNvSpPr/>
          <p:nvPr/>
        </p:nvSpPr>
        <p:spPr>
          <a:xfrm>
            <a:off x="838199" y="3627620"/>
            <a:ext cx="3448987" cy="144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Cause</a:t>
            </a:r>
          </a:p>
        </p:txBody>
      </p:sp>
    </p:spTree>
    <p:extLst>
      <p:ext uri="{BB962C8B-B14F-4D97-AF65-F5344CB8AC3E}">
        <p14:creationId xmlns:p14="http://schemas.microsoft.com/office/powerpoint/2010/main" val="725942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A64E41E3-EA93-44C8-BF62-45CBB5EE5F17}"/>
              </a:ext>
            </a:extLst>
          </p:cNvPr>
          <p:cNvSpPr/>
          <p:nvPr/>
        </p:nvSpPr>
        <p:spPr>
          <a:xfrm rot="11993995">
            <a:off x="4332415" y="5093081"/>
            <a:ext cx="2293045"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91EE65D-05F3-414E-AE5B-B1C80C4F5442}"/>
              </a:ext>
            </a:extLst>
          </p:cNvPr>
          <p:cNvSpPr/>
          <p:nvPr/>
        </p:nvSpPr>
        <p:spPr>
          <a:xfrm rot="9271251">
            <a:off x="4136078" y="2642654"/>
            <a:ext cx="2518766" cy="672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BA80DD8-B134-49E3-8156-0FF24E0C0B81}"/>
              </a:ext>
            </a:extLst>
          </p:cNvPr>
          <p:cNvSpPr>
            <a:spLocks noGrp="1"/>
          </p:cNvSpPr>
          <p:nvPr>
            <p:ph type="title"/>
          </p:nvPr>
        </p:nvSpPr>
        <p:spPr/>
        <p:txBody>
          <a:bodyPr/>
          <a:lstStyle/>
          <a:p>
            <a:r>
              <a:rPr lang="en-GB"/>
              <a:t>Internal Structure: Cause and Effect</a:t>
            </a:r>
          </a:p>
        </p:txBody>
      </p:sp>
      <p:sp>
        <p:nvSpPr>
          <p:cNvPr id="5" name="Rectangle 4">
            <a:extLst>
              <a:ext uri="{FF2B5EF4-FFF2-40B4-BE49-F238E27FC236}">
                <a16:creationId xmlns:a16="http://schemas.microsoft.com/office/drawing/2014/main" id="{4DBB7595-57DC-49BA-8519-31503C893962}"/>
              </a:ext>
            </a:extLst>
          </p:cNvPr>
          <p:cNvSpPr/>
          <p:nvPr/>
        </p:nvSpPr>
        <p:spPr>
          <a:xfrm>
            <a:off x="6387683" y="1996372"/>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Cause</a:t>
            </a:r>
          </a:p>
        </p:txBody>
      </p:sp>
      <p:sp>
        <p:nvSpPr>
          <p:cNvPr id="6" name="Rectangle 5">
            <a:extLst>
              <a:ext uri="{FF2B5EF4-FFF2-40B4-BE49-F238E27FC236}">
                <a16:creationId xmlns:a16="http://schemas.microsoft.com/office/drawing/2014/main" id="{E8FB4EA4-EA01-4A49-9F69-C608F79C9C29}"/>
              </a:ext>
            </a:extLst>
          </p:cNvPr>
          <p:cNvSpPr/>
          <p:nvPr/>
        </p:nvSpPr>
        <p:spPr>
          <a:xfrm>
            <a:off x="6387683" y="3627619"/>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Cause</a:t>
            </a:r>
          </a:p>
        </p:txBody>
      </p:sp>
      <p:sp>
        <p:nvSpPr>
          <p:cNvPr id="7" name="Rectangle 6">
            <a:extLst>
              <a:ext uri="{FF2B5EF4-FFF2-40B4-BE49-F238E27FC236}">
                <a16:creationId xmlns:a16="http://schemas.microsoft.com/office/drawing/2014/main" id="{4F926DA1-F4F9-4E9C-B05C-571975B88219}"/>
              </a:ext>
            </a:extLst>
          </p:cNvPr>
          <p:cNvSpPr/>
          <p:nvPr/>
        </p:nvSpPr>
        <p:spPr>
          <a:xfrm>
            <a:off x="6387683" y="5167312"/>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Cause</a:t>
            </a:r>
          </a:p>
        </p:txBody>
      </p:sp>
      <p:sp>
        <p:nvSpPr>
          <p:cNvPr id="4" name="Rectangle 3">
            <a:extLst>
              <a:ext uri="{FF2B5EF4-FFF2-40B4-BE49-F238E27FC236}">
                <a16:creationId xmlns:a16="http://schemas.microsoft.com/office/drawing/2014/main" id="{9E78A3DE-B515-47E5-A3D9-9186EC322C49}"/>
              </a:ext>
            </a:extLst>
          </p:cNvPr>
          <p:cNvSpPr/>
          <p:nvPr/>
        </p:nvSpPr>
        <p:spPr>
          <a:xfrm>
            <a:off x="838199" y="3627620"/>
            <a:ext cx="3448987" cy="144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Effect</a:t>
            </a:r>
          </a:p>
        </p:txBody>
      </p:sp>
      <p:sp>
        <p:nvSpPr>
          <p:cNvPr id="8" name="Arrow: Right 7">
            <a:extLst>
              <a:ext uri="{FF2B5EF4-FFF2-40B4-BE49-F238E27FC236}">
                <a16:creationId xmlns:a16="http://schemas.microsoft.com/office/drawing/2014/main" id="{9AEB9FEA-9057-43D3-9850-271E6C4E5069}"/>
              </a:ext>
            </a:extLst>
          </p:cNvPr>
          <p:cNvSpPr/>
          <p:nvPr/>
        </p:nvSpPr>
        <p:spPr>
          <a:xfrm rot="10800000">
            <a:off x="4287185" y="3961567"/>
            <a:ext cx="2100497" cy="66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9481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2DA8-88B8-4709-8E8C-473759E45442}"/>
              </a:ext>
            </a:extLst>
          </p:cNvPr>
          <p:cNvSpPr>
            <a:spLocks noGrp="1"/>
          </p:cNvSpPr>
          <p:nvPr>
            <p:ph type="title"/>
          </p:nvPr>
        </p:nvSpPr>
        <p:spPr/>
        <p:txBody>
          <a:bodyPr/>
          <a:lstStyle/>
          <a:p>
            <a:pPr algn="ctr"/>
            <a:r>
              <a:rPr lang="en-GB"/>
              <a:t>Signal words (Cause and Effect)</a:t>
            </a:r>
          </a:p>
        </p:txBody>
      </p:sp>
      <p:sp>
        <p:nvSpPr>
          <p:cNvPr id="3" name="Content Placeholder 2">
            <a:extLst>
              <a:ext uri="{FF2B5EF4-FFF2-40B4-BE49-F238E27FC236}">
                <a16:creationId xmlns:a16="http://schemas.microsoft.com/office/drawing/2014/main" id="{5094D970-456B-446B-9148-9965AAF4EEC0}"/>
              </a:ext>
            </a:extLst>
          </p:cNvPr>
          <p:cNvSpPr>
            <a:spLocks noGrp="1"/>
          </p:cNvSpPr>
          <p:nvPr>
            <p:ph idx="1"/>
          </p:nvPr>
        </p:nvSpPr>
        <p:spPr>
          <a:xfrm>
            <a:off x="4161249" y="1540375"/>
            <a:ext cx="6226935" cy="4952500"/>
          </a:xfrm>
        </p:spPr>
        <p:txBody>
          <a:bodyPr>
            <a:normAutofit fontScale="92500" lnSpcReduction="10000"/>
          </a:bodyPr>
          <a:lstStyle/>
          <a:p>
            <a:pPr marL="0" indent="0">
              <a:buNone/>
            </a:pPr>
            <a:r>
              <a:rPr lang="en-GB"/>
              <a:t>Look for transitional words like:</a:t>
            </a:r>
          </a:p>
          <a:p>
            <a:r>
              <a:rPr lang="en-GB"/>
              <a:t>Reasons why</a:t>
            </a:r>
          </a:p>
          <a:p>
            <a:r>
              <a:rPr lang="en-GB"/>
              <a:t>As a result</a:t>
            </a:r>
          </a:p>
          <a:p>
            <a:r>
              <a:rPr lang="en-GB"/>
              <a:t>Therefore</a:t>
            </a:r>
          </a:p>
          <a:p>
            <a:r>
              <a:rPr lang="en-GB"/>
              <a:t>Because</a:t>
            </a:r>
          </a:p>
          <a:p>
            <a:r>
              <a:rPr lang="en-GB"/>
              <a:t>Consequently</a:t>
            </a:r>
          </a:p>
          <a:p>
            <a:r>
              <a:rPr lang="en-GB"/>
              <a:t>Since</a:t>
            </a:r>
          </a:p>
          <a:p>
            <a:r>
              <a:rPr lang="en-GB"/>
              <a:t>So that</a:t>
            </a:r>
          </a:p>
          <a:p>
            <a:r>
              <a:rPr lang="en-GB"/>
              <a:t>For</a:t>
            </a:r>
          </a:p>
          <a:p>
            <a:r>
              <a:rPr lang="en-GB"/>
              <a:t>Due to</a:t>
            </a:r>
          </a:p>
          <a:p>
            <a:r>
              <a:rPr lang="en-GB"/>
              <a:t>This led to</a:t>
            </a:r>
          </a:p>
          <a:p>
            <a:pPr marL="0" indent="0">
              <a:buNone/>
            </a:pPr>
            <a:endParaRPr lang="en-GB"/>
          </a:p>
        </p:txBody>
      </p:sp>
      <p:pic>
        <p:nvPicPr>
          <p:cNvPr id="9" name="Picture 8" descr="A picture containing stool, white&#10;&#10;Description automatically generated">
            <a:extLst>
              <a:ext uri="{FF2B5EF4-FFF2-40B4-BE49-F238E27FC236}">
                <a16:creationId xmlns:a16="http://schemas.microsoft.com/office/drawing/2014/main" id="{9E0B6ACD-0476-4E33-833A-A591C12C9C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94" t="8916" r="12149" b="9508"/>
          <a:stretch/>
        </p:blipFill>
        <p:spPr>
          <a:xfrm>
            <a:off x="701457" y="1540375"/>
            <a:ext cx="2993720" cy="4121389"/>
          </a:xfrm>
          <a:prstGeom prst="rect">
            <a:avLst/>
          </a:prstGeom>
        </p:spPr>
      </p:pic>
    </p:spTree>
    <p:extLst>
      <p:ext uri="{BB962C8B-B14F-4D97-AF65-F5344CB8AC3E}">
        <p14:creationId xmlns:p14="http://schemas.microsoft.com/office/powerpoint/2010/main" val="42667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21E8-A6B3-4866-853D-838AE10CBEDB}"/>
              </a:ext>
            </a:extLst>
          </p:cNvPr>
          <p:cNvSpPr>
            <a:spLocks noGrp="1"/>
          </p:cNvSpPr>
          <p:nvPr>
            <p:ph type="title"/>
          </p:nvPr>
        </p:nvSpPr>
        <p:spPr>
          <a:xfrm>
            <a:off x="838200" y="365126"/>
            <a:ext cx="10515600" cy="669196"/>
          </a:xfrm>
        </p:spPr>
        <p:txBody>
          <a:bodyPr>
            <a:normAutofit fontScale="90000"/>
          </a:bodyPr>
          <a:lstStyle/>
          <a:p>
            <a:r>
              <a:rPr lang="en-GB"/>
              <a:t>Example </a:t>
            </a:r>
            <a:endParaRPr lang="en-GB">
              <a:solidFill>
                <a:srgbClr val="FF0000"/>
              </a:solidFill>
              <a:cs typeface="Calibri Light"/>
            </a:endParaRPr>
          </a:p>
        </p:txBody>
      </p:sp>
      <p:sp>
        <p:nvSpPr>
          <p:cNvPr id="3" name="Content Placeholder 2">
            <a:extLst>
              <a:ext uri="{FF2B5EF4-FFF2-40B4-BE49-F238E27FC236}">
                <a16:creationId xmlns:a16="http://schemas.microsoft.com/office/drawing/2014/main" id="{F709DA52-0CB6-4017-A367-F0CCDC9D3997}"/>
              </a:ext>
            </a:extLst>
          </p:cNvPr>
          <p:cNvSpPr>
            <a:spLocks noGrp="1"/>
          </p:cNvSpPr>
          <p:nvPr>
            <p:ph idx="1"/>
          </p:nvPr>
        </p:nvSpPr>
        <p:spPr>
          <a:xfrm>
            <a:off x="838200" y="1034322"/>
            <a:ext cx="10515600" cy="5458552"/>
          </a:xfrm>
        </p:spPr>
        <p:txBody>
          <a:bodyPr vert="horz" lIns="91440" tIns="45720" rIns="91440" bIns="45720" rtlCol="0" anchor="t">
            <a:normAutofit fontScale="85000" lnSpcReduction="20000"/>
          </a:bodyPr>
          <a:lstStyle/>
          <a:p>
            <a:pPr marL="0" indent="0">
              <a:lnSpc>
                <a:spcPct val="200000"/>
              </a:lnSpc>
              <a:buNone/>
            </a:pPr>
            <a:r>
              <a:rPr lang="en-GB" dirty="0"/>
              <a:t>	</a:t>
            </a:r>
            <a:r>
              <a:rPr lang="en-GB" sz="3300" dirty="0"/>
              <a:t>Despite all of the tiger’s strength, the future of the species is uncertain because tigers face a very high risk of extinction. It is estimated by the turn of the century, the number of tigers living in the wild had dwindled from 100 000 to just over 3 000. Humans are the major threat to tigers. This threat can be categorised in primarily two ways: hunting and destroying habitats.</a:t>
            </a:r>
          </a:p>
          <a:p>
            <a:pPr marL="0" indent="0">
              <a:lnSpc>
                <a:spcPct val="200000"/>
              </a:lnSpc>
              <a:buNone/>
            </a:pPr>
            <a:r>
              <a:rPr lang="en-GB" dirty="0"/>
              <a:t>	</a:t>
            </a:r>
            <a:endParaRPr lang="en-GB" dirty="0">
              <a:cs typeface="Calibri"/>
            </a:endParaRPr>
          </a:p>
        </p:txBody>
      </p:sp>
      <p:sp>
        <p:nvSpPr>
          <p:cNvPr id="4" name="Content Placeholder 2">
            <a:extLst>
              <a:ext uri="{FF2B5EF4-FFF2-40B4-BE49-F238E27FC236}">
                <a16:creationId xmlns:a16="http://schemas.microsoft.com/office/drawing/2014/main" id="{17C05A6E-07D5-4947-8FAB-66C54253B413}"/>
              </a:ext>
            </a:extLst>
          </p:cNvPr>
          <p:cNvSpPr txBox="1">
            <a:spLocks/>
          </p:cNvSpPr>
          <p:nvPr/>
        </p:nvSpPr>
        <p:spPr>
          <a:xfrm>
            <a:off x="838200" y="1034322"/>
            <a:ext cx="10515600" cy="545855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dirty="0"/>
              <a:t>	</a:t>
            </a:r>
            <a:r>
              <a:rPr lang="en-GB" sz="3300" dirty="0"/>
              <a:t>Despite all of the tiger’s strength, the future of the species is uncertain </a:t>
            </a:r>
            <a:r>
              <a:rPr lang="en-GB" sz="3300" dirty="0">
                <a:highlight>
                  <a:srgbClr val="FFFF00"/>
                </a:highlight>
              </a:rPr>
              <a:t>because</a:t>
            </a:r>
            <a:r>
              <a:rPr lang="en-GB" sz="3300" dirty="0"/>
              <a:t> tigers face a very high risk of extinction. It is estimated by the turn of the century, the number of tigers living in the wild had dwindled from 100 000 to just over 3 000. Humans are the major threat to tigers. This threat can be categorised in primarily two </a:t>
            </a:r>
            <a:r>
              <a:rPr lang="en-GB" sz="3300" dirty="0">
                <a:highlight>
                  <a:srgbClr val="FFFF00"/>
                </a:highlight>
              </a:rPr>
              <a:t>ways</a:t>
            </a:r>
            <a:r>
              <a:rPr lang="en-GB" sz="3300" dirty="0"/>
              <a:t>: hunting and destroying habitats.</a:t>
            </a:r>
          </a:p>
          <a:p>
            <a:pPr marL="0" indent="0">
              <a:lnSpc>
                <a:spcPct val="200000"/>
              </a:lnSpc>
              <a:buFont typeface="Arial" panose="020B0604020202020204" pitchFamily="34" charset="0"/>
              <a:buNone/>
            </a:pPr>
            <a:r>
              <a:rPr lang="en-GB" dirty="0"/>
              <a:t>	</a:t>
            </a:r>
            <a:endParaRPr lang="en-GB" dirty="0">
              <a:cs typeface="Calibri"/>
            </a:endParaRPr>
          </a:p>
        </p:txBody>
      </p:sp>
      <p:sp>
        <p:nvSpPr>
          <p:cNvPr id="5" name="Content Placeholder 2">
            <a:extLst>
              <a:ext uri="{FF2B5EF4-FFF2-40B4-BE49-F238E27FC236}">
                <a16:creationId xmlns:a16="http://schemas.microsoft.com/office/drawing/2014/main" id="{2552324A-481F-4E1F-8C13-ABAE47FB3E8B}"/>
              </a:ext>
            </a:extLst>
          </p:cNvPr>
          <p:cNvSpPr txBox="1">
            <a:spLocks/>
          </p:cNvSpPr>
          <p:nvPr/>
        </p:nvSpPr>
        <p:spPr>
          <a:xfrm>
            <a:off x="838200" y="1034322"/>
            <a:ext cx="10515600" cy="545855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dirty="0"/>
              <a:t>	</a:t>
            </a:r>
            <a:r>
              <a:rPr lang="en-GB" sz="3300" dirty="0"/>
              <a:t>Despite all of the tiger’s strength, </a:t>
            </a:r>
            <a:r>
              <a:rPr lang="en-GB" sz="3300" dirty="0">
                <a:solidFill>
                  <a:srgbClr val="00B050"/>
                </a:solidFill>
              </a:rPr>
              <a:t>the future of the species is uncertain</a:t>
            </a:r>
            <a:r>
              <a:rPr lang="en-GB" sz="3300" dirty="0"/>
              <a:t> </a:t>
            </a:r>
            <a:r>
              <a:rPr lang="en-GB" sz="3300" dirty="0">
                <a:highlight>
                  <a:srgbClr val="FFFF00"/>
                </a:highlight>
              </a:rPr>
              <a:t>because</a:t>
            </a:r>
            <a:r>
              <a:rPr lang="en-GB" sz="3300" dirty="0"/>
              <a:t> tigers face a very </a:t>
            </a:r>
            <a:r>
              <a:rPr lang="en-GB" sz="3300" dirty="0">
                <a:solidFill>
                  <a:srgbClr val="00B050"/>
                </a:solidFill>
              </a:rPr>
              <a:t>high risk of extinction</a:t>
            </a:r>
            <a:r>
              <a:rPr lang="en-GB" sz="3300" dirty="0"/>
              <a:t>. It is estimated by the turn of the century, </a:t>
            </a:r>
            <a:r>
              <a:rPr lang="en-GB" sz="3300" dirty="0">
                <a:solidFill>
                  <a:srgbClr val="00B050"/>
                </a:solidFill>
              </a:rPr>
              <a:t>the number of tigers living in the wild had dwindled from 100 000 to just over 3 000</a:t>
            </a:r>
            <a:r>
              <a:rPr lang="en-GB" sz="3300" dirty="0"/>
              <a:t>. Humans are the major threat to tigers. This threat can be categorised in primarily two </a:t>
            </a:r>
            <a:r>
              <a:rPr lang="en-GB" sz="3300" dirty="0">
                <a:highlight>
                  <a:srgbClr val="FFFF00"/>
                </a:highlight>
              </a:rPr>
              <a:t>ways</a:t>
            </a:r>
            <a:r>
              <a:rPr lang="en-GB" sz="3300" dirty="0"/>
              <a:t>: hunting and destroying habitats.</a:t>
            </a:r>
          </a:p>
          <a:p>
            <a:pPr marL="0" indent="0">
              <a:lnSpc>
                <a:spcPct val="200000"/>
              </a:lnSpc>
              <a:buFont typeface="Arial" panose="020B0604020202020204" pitchFamily="34" charset="0"/>
              <a:buNone/>
            </a:pPr>
            <a:r>
              <a:rPr lang="en-GB" dirty="0"/>
              <a:t>	</a:t>
            </a:r>
            <a:endParaRPr lang="en-GB" dirty="0">
              <a:cs typeface="Calibri"/>
            </a:endParaRPr>
          </a:p>
        </p:txBody>
      </p:sp>
      <p:sp>
        <p:nvSpPr>
          <p:cNvPr id="6" name="TextBox 5">
            <a:extLst>
              <a:ext uri="{FF2B5EF4-FFF2-40B4-BE49-F238E27FC236}">
                <a16:creationId xmlns:a16="http://schemas.microsoft.com/office/drawing/2014/main" id="{4F6EE9A0-7B8E-4A96-BD0E-00BDC81836E3}"/>
              </a:ext>
            </a:extLst>
          </p:cNvPr>
          <p:cNvSpPr txBox="1"/>
          <p:nvPr/>
        </p:nvSpPr>
        <p:spPr>
          <a:xfrm>
            <a:off x="8138160" y="1034322"/>
            <a:ext cx="1580606" cy="400110"/>
          </a:xfrm>
          <a:prstGeom prst="rect">
            <a:avLst/>
          </a:prstGeom>
          <a:noFill/>
        </p:spPr>
        <p:txBody>
          <a:bodyPr wrap="square" rtlCol="0">
            <a:spAutoFit/>
          </a:bodyPr>
          <a:lstStyle/>
          <a:p>
            <a:r>
              <a:rPr lang="en-GB" sz="2000" dirty="0">
                <a:solidFill>
                  <a:schemeClr val="accent1"/>
                </a:solidFill>
              </a:rPr>
              <a:t>Effect</a:t>
            </a:r>
          </a:p>
        </p:txBody>
      </p:sp>
      <p:sp>
        <p:nvSpPr>
          <p:cNvPr id="7" name="TextBox 6">
            <a:extLst>
              <a:ext uri="{FF2B5EF4-FFF2-40B4-BE49-F238E27FC236}">
                <a16:creationId xmlns:a16="http://schemas.microsoft.com/office/drawing/2014/main" id="{600B59F8-AD83-49FE-8265-8C702474706D}"/>
              </a:ext>
            </a:extLst>
          </p:cNvPr>
          <p:cNvSpPr txBox="1"/>
          <p:nvPr/>
        </p:nvSpPr>
        <p:spPr>
          <a:xfrm>
            <a:off x="8138160" y="2627595"/>
            <a:ext cx="1580606" cy="400110"/>
          </a:xfrm>
          <a:prstGeom prst="rect">
            <a:avLst/>
          </a:prstGeom>
          <a:noFill/>
        </p:spPr>
        <p:txBody>
          <a:bodyPr wrap="square" rtlCol="0">
            <a:spAutoFit/>
          </a:bodyPr>
          <a:lstStyle/>
          <a:p>
            <a:r>
              <a:rPr lang="en-GB" sz="2000" dirty="0">
                <a:solidFill>
                  <a:schemeClr val="accent1"/>
                </a:solidFill>
              </a:rPr>
              <a:t>Effect</a:t>
            </a:r>
          </a:p>
        </p:txBody>
      </p:sp>
      <p:sp>
        <p:nvSpPr>
          <p:cNvPr id="8" name="TextBox 7">
            <a:extLst>
              <a:ext uri="{FF2B5EF4-FFF2-40B4-BE49-F238E27FC236}">
                <a16:creationId xmlns:a16="http://schemas.microsoft.com/office/drawing/2014/main" id="{A40C09D7-8D25-437D-B7E6-DF16FA4A3E80}"/>
              </a:ext>
            </a:extLst>
          </p:cNvPr>
          <p:cNvSpPr txBox="1"/>
          <p:nvPr/>
        </p:nvSpPr>
        <p:spPr>
          <a:xfrm>
            <a:off x="7347857" y="1827375"/>
            <a:ext cx="1580606" cy="400110"/>
          </a:xfrm>
          <a:prstGeom prst="rect">
            <a:avLst/>
          </a:prstGeom>
          <a:noFill/>
        </p:spPr>
        <p:txBody>
          <a:bodyPr wrap="square" rtlCol="0">
            <a:spAutoFit/>
          </a:bodyPr>
          <a:lstStyle/>
          <a:p>
            <a:r>
              <a:rPr lang="en-GB" sz="2000" dirty="0">
                <a:solidFill>
                  <a:schemeClr val="accent1"/>
                </a:solidFill>
              </a:rPr>
              <a:t>Effect</a:t>
            </a:r>
          </a:p>
        </p:txBody>
      </p:sp>
      <p:sp>
        <p:nvSpPr>
          <p:cNvPr id="9" name="Content Placeholder 2">
            <a:extLst>
              <a:ext uri="{FF2B5EF4-FFF2-40B4-BE49-F238E27FC236}">
                <a16:creationId xmlns:a16="http://schemas.microsoft.com/office/drawing/2014/main" id="{184DCA8F-5C27-4114-B37F-4DB2D1DD3575}"/>
              </a:ext>
            </a:extLst>
          </p:cNvPr>
          <p:cNvSpPr txBox="1">
            <a:spLocks/>
          </p:cNvSpPr>
          <p:nvPr/>
        </p:nvSpPr>
        <p:spPr>
          <a:xfrm>
            <a:off x="838200" y="1034322"/>
            <a:ext cx="10515600" cy="545855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dirty="0"/>
              <a:t>	</a:t>
            </a:r>
            <a:r>
              <a:rPr lang="en-GB" sz="3300" dirty="0"/>
              <a:t>Despite all of the tiger’s strength, </a:t>
            </a:r>
            <a:r>
              <a:rPr lang="en-GB" sz="3300" dirty="0">
                <a:solidFill>
                  <a:srgbClr val="00B050"/>
                </a:solidFill>
              </a:rPr>
              <a:t>the future of the species is uncertain</a:t>
            </a:r>
            <a:r>
              <a:rPr lang="en-GB" sz="3300" dirty="0"/>
              <a:t> </a:t>
            </a:r>
            <a:r>
              <a:rPr lang="en-GB" sz="3300" dirty="0">
                <a:highlight>
                  <a:srgbClr val="FFFF00"/>
                </a:highlight>
              </a:rPr>
              <a:t>because</a:t>
            </a:r>
            <a:r>
              <a:rPr lang="en-GB" sz="3300" dirty="0"/>
              <a:t> tigers face a very </a:t>
            </a:r>
            <a:r>
              <a:rPr lang="en-GB" sz="3300" dirty="0">
                <a:solidFill>
                  <a:srgbClr val="00B050"/>
                </a:solidFill>
              </a:rPr>
              <a:t>high risk of extinction</a:t>
            </a:r>
            <a:r>
              <a:rPr lang="en-GB" sz="3300" dirty="0"/>
              <a:t>. It is estimated by the turn of the century, </a:t>
            </a:r>
            <a:r>
              <a:rPr lang="en-GB" sz="3300" dirty="0">
                <a:solidFill>
                  <a:srgbClr val="00B050"/>
                </a:solidFill>
              </a:rPr>
              <a:t>the number of tigers living in the wild had dwindled from 100 000 to just over 3 000</a:t>
            </a:r>
            <a:r>
              <a:rPr lang="en-GB" sz="3300" dirty="0"/>
              <a:t>. </a:t>
            </a:r>
            <a:r>
              <a:rPr lang="en-GB" sz="3300" dirty="0">
                <a:solidFill>
                  <a:srgbClr val="FF0000"/>
                </a:solidFill>
              </a:rPr>
              <a:t>Humans</a:t>
            </a:r>
            <a:r>
              <a:rPr lang="en-GB" sz="3300" dirty="0"/>
              <a:t> are the major threat to tigers. This threat can be categorised in primarily two </a:t>
            </a:r>
            <a:r>
              <a:rPr lang="en-GB" sz="3300" dirty="0">
                <a:highlight>
                  <a:srgbClr val="FFFF00"/>
                </a:highlight>
              </a:rPr>
              <a:t>ways</a:t>
            </a:r>
            <a:r>
              <a:rPr lang="en-GB" sz="3300" dirty="0"/>
              <a:t>: </a:t>
            </a:r>
            <a:r>
              <a:rPr lang="en-GB" sz="3300" dirty="0">
                <a:solidFill>
                  <a:srgbClr val="FF0000"/>
                </a:solidFill>
              </a:rPr>
              <a:t>hunting and destroying habitats</a:t>
            </a:r>
            <a:r>
              <a:rPr lang="en-GB" sz="3300" dirty="0"/>
              <a:t>.</a:t>
            </a:r>
          </a:p>
          <a:p>
            <a:pPr marL="0" indent="0">
              <a:lnSpc>
                <a:spcPct val="200000"/>
              </a:lnSpc>
              <a:buFont typeface="Arial" panose="020B0604020202020204" pitchFamily="34" charset="0"/>
              <a:buNone/>
            </a:pPr>
            <a:r>
              <a:rPr lang="en-GB" dirty="0"/>
              <a:t>	</a:t>
            </a:r>
            <a:endParaRPr lang="en-GB" dirty="0">
              <a:cs typeface="Calibri"/>
            </a:endParaRPr>
          </a:p>
        </p:txBody>
      </p:sp>
      <p:sp>
        <p:nvSpPr>
          <p:cNvPr id="10" name="TextBox 9">
            <a:extLst>
              <a:ext uri="{FF2B5EF4-FFF2-40B4-BE49-F238E27FC236}">
                <a16:creationId xmlns:a16="http://schemas.microsoft.com/office/drawing/2014/main" id="{595885FB-80FF-4255-A7FB-3943FD6BCC02}"/>
              </a:ext>
            </a:extLst>
          </p:cNvPr>
          <p:cNvSpPr txBox="1"/>
          <p:nvPr/>
        </p:nvSpPr>
        <p:spPr>
          <a:xfrm>
            <a:off x="8663049" y="3367071"/>
            <a:ext cx="1580606" cy="400110"/>
          </a:xfrm>
          <a:prstGeom prst="rect">
            <a:avLst/>
          </a:prstGeom>
          <a:noFill/>
        </p:spPr>
        <p:txBody>
          <a:bodyPr wrap="square" rtlCol="0">
            <a:spAutoFit/>
          </a:bodyPr>
          <a:lstStyle/>
          <a:p>
            <a:r>
              <a:rPr lang="en-GB" sz="2000" dirty="0">
                <a:solidFill>
                  <a:srgbClr val="FF0000"/>
                </a:solidFill>
              </a:rPr>
              <a:t>Cause</a:t>
            </a:r>
          </a:p>
        </p:txBody>
      </p:sp>
      <p:sp>
        <p:nvSpPr>
          <p:cNvPr id="11" name="TextBox 10">
            <a:extLst>
              <a:ext uri="{FF2B5EF4-FFF2-40B4-BE49-F238E27FC236}">
                <a16:creationId xmlns:a16="http://schemas.microsoft.com/office/drawing/2014/main" id="{8E5969C6-2779-4751-8E5C-5DDBB40C1F18}"/>
              </a:ext>
            </a:extLst>
          </p:cNvPr>
          <p:cNvSpPr txBox="1"/>
          <p:nvPr/>
        </p:nvSpPr>
        <p:spPr>
          <a:xfrm>
            <a:off x="3232068" y="4897333"/>
            <a:ext cx="1580606" cy="400110"/>
          </a:xfrm>
          <a:prstGeom prst="rect">
            <a:avLst/>
          </a:prstGeom>
          <a:noFill/>
        </p:spPr>
        <p:txBody>
          <a:bodyPr wrap="square" rtlCol="0">
            <a:spAutoFit/>
          </a:bodyPr>
          <a:lstStyle/>
          <a:p>
            <a:r>
              <a:rPr lang="en-GB" sz="2000" dirty="0">
                <a:solidFill>
                  <a:srgbClr val="FF0000"/>
                </a:solidFill>
              </a:rPr>
              <a:t>Cause</a:t>
            </a:r>
          </a:p>
        </p:txBody>
      </p:sp>
      <p:sp>
        <p:nvSpPr>
          <p:cNvPr id="12" name="TextBox 11">
            <a:extLst>
              <a:ext uri="{FF2B5EF4-FFF2-40B4-BE49-F238E27FC236}">
                <a16:creationId xmlns:a16="http://schemas.microsoft.com/office/drawing/2014/main" id="{ECDEB8CA-D56F-4A43-A6EE-9E45D30C29A8}"/>
              </a:ext>
            </a:extLst>
          </p:cNvPr>
          <p:cNvSpPr txBox="1"/>
          <p:nvPr/>
        </p:nvSpPr>
        <p:spPr>
          <a:xfrm>
            <a:off x="533400" y="5858348"/>
            <a:ext cx="9843655" cy="830997"/>
          </a:xfrm>
          <a:prstGeom prst="rect">
            <a:avLst/>
          </a:prstGeom>
          <a:noFill/>
        </p:spPr>
        <p:txBody>
          <a:bodyPr wrap="square" rtlCol="0">
            <a:spAutoFit/>
          </a:bodyPr>
          <a:lstStyle/>
          <a:p>
            <a:r>
              <a:rPr lang="en-GB" sz="2400" dirty="0">
                <a:solidFill>
                  <a:srgbClr val="002060"/>
                </a:solidFill>
              </a:rPr>
              <a:t>The passage is about the risk of tigers’ extinction and how humans are causing this extinction. </a:t>
            </a:r>
          </a:p>
        </p:txBody>
      </p:sp>
    </p:spTree>
    <p:extLst>
      <p:ext uri="{BB962C8B-B14F-4D97-AF65-F5344CB8AC3E}">
        <p14:creationId xmlns:p14="http://schemas.microsoft.com/office/powerpoint/2010/main" val="11261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0DD8-B134-49E3-8156-0FF24E0C0B81}"/>
              </a:ext>
            </a:extLst>
          </p:cNvPr>
          <p:cNvSpPr>
            <a:spLocks noGrp="1"/>
          </p:cNvSpPr>
          <p:nvPr>
            <p:ph type="title"/>
          </p:nvPr>
        </p:nvSpPr>
        <p:spPr/>
        <p:txBody>
          <a:bodyPr/>
          <a:lstStyle/>
          <a:p>
            <a:r>
              <a:rPr lang="en-GB">
                <a:cs typeface="Calibri Light"/>
              </a:rPr>
              <a:t>What are the effects of human activity on the tiger population?</a:t>
            </a:r>
          </a:p>
        </p:txBody>
      </p:sp>
      <p:sp>
        <p:nvSpPr>
          <p:cNvPr id="5" name="Rectangle 4">
            <a:extLst>
              <a:ext uri="{FF2B5EF4-FFF2-40B4-BE49-F238E27FC236}">
                <a16:creationId xmlns:a16="http://schemas.microsoft.com/office/drawing/2014/main" id="{4DBB7595-57DC-49BA-8519-31503C893962}"/>
              </a:ext>
            </a:extLst>
          </p:cNvPr>
          <p:cNvSpPr/>
          <p:nvPr/>
        </p:nvSpPr>
        <p:spPr>
          <a:xfrm>
            <a:off x="6387683" y="1996372"/>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Future uncertain</a:t>
            </a:r>
          </a:p>
        </p:txBody>
      </p:sp>
      <p:sp>
        <p:nvSpPr>
          <p:cNvPr id="6" name="Rectangle 5">
            <a:extLst>
              <a:ext uri="{FF2B5EF4-FFF2-40B4-BE49-F238E27FC236}">
                <a16:creationId xmlns:a16="http://schemas.microsoft.com/office/drawing/2014/main" id="{E8FB4EA4-EA01-4A49-9F69-C608F79C9C29}"/>
              </a:ext>
            </a:extLst>
          </p:cNvPr>
          <p:cNvSpPr/>
          <p:nvPr/>
        </p:nvSpPr>
        <p:spPr>
          <a:xfrm>
            <a:off x="6387683" y="3627619"/>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High risk of extinction</a:t>
            </a:r>
          </a:p>
        </p:txBody>
      </p:sp>
      <p:sp>
        <p:nvSpPr>
          <p:cNvPr id="7" name="Rectangle 6">
            <a:extLst>
              <a:ext uri="{FF2B5EF4-FFF2-40B4-BE49-F238E27FC236}">
                <a16:creationId xmlns:a16="http://schemas.microsoft.com/office/drawing/2014/main" id="{4F926DA1-F4F9-4E9C-B05C-571975B88219}"/>
              </a:ext>
            </a:extLst>
          </p:cNvPr>
          <p:cNvSpPr/>
          <p:nvPr/>
        </p:nvSpPr>
        <p:spPr>
          <a:xfrm>
            <a:off x="6387683" y="5167312"/>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Reduced population</a:t>
            </a:r>
          </a:p>
        </p:txBody>
      </p:sp>
      <p:sp>
        <p:nvSpPr>
          <p:cNvPr id="8" name="Arrow: Right 7">
            <a:extLst>
              <a:ext uri="{FF2B5EF4-FFF2-40B4-BE49-F238E27FC236}">
                <a16:creationId xmlns:a16="http://schemas.microsoft.com/office/drawing/2014/main" id="{9AEB9FEA-9057-43D3-9850-271E6C4E5069}"/>
              </a:ext>
            </a:extLst>
          </p:cNvPr>
          <p:cNvSpPr/>
          <p:nvPr/>
        </p:nvSpPr>
        <p:spPr>
          <a:xfrm>
            <a:off x="4126357" y="3957675"/>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91EE65D-05F3-414E-AE5B-B1C80C4F5442}"/>
              </a:ext>
            </a:extLst>
          </p:cNvPr>
          <p:cNvSpPr/>
          <p:nvPr/>
        </p:nvSpPr>
        <p:spPr>
          <a:xfrm rot="19835733">
            <a:off x="3953420" y="2989209"/>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64E41E3-EA93-44C8-BF62-45CBB5EE5F17}"/>
              </a:ext>
            </a:extLst>
          </p:cNvPr>
          <p:cNvSpPr/>
          <p:nvPr/>
        </p:nvSpPr>
        <p:spPr>
          <a:xfrm rot="1396464">
            <a:off x="4025912" y="4960193"/>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E78A3DE-B515-47E5-A3D9-9186EC322C49}"/>
              </a:ext>
            </a:extLst>
          </p:cNvPr>
          <p:cNvSpPr/>
          <p:nvPr/>
        </p:nvSpPr>
        <p:spPr>
          <a:xfrm>
            <a:off x="838199" y="3627620"/>
            <a:ext cx="3448987" cy="144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Human activity</a:t>
            </a:r>
          </a:p>
        </p:txBody>
      </p:sp>
    </p:spTree>
    <p:extLst>
      <p:ext uri="{BB962C8B-B14F-4D97-AF65-F5344CB8AC3E}">
        <p14:creationId xmlns:p14="http://schemas.microsoft.com/office/powerpoint/2010/main" val="796648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9DA52-0CB6-4017-A367-F0CCDC9D3997}"/>
              </a:ext>
            </a:extLst>
          </p:cNvPr>
          <p:cNvSpPr>
            <a:spLocks noGrp="1"/>
          </p:cNvSpPr>
          <p:nvPr>
            <p:ph idx="1"/>
          </p:nvPr>
        </p:nvSpPr>
        <p:spPr>
          <a:xfrm>
            <a:off x="838200" y="1034322"/>
            <a:ext cx="10515600" cy="5142641"/>
          </a:xfrm>
        </p:spPr>
        <p:txBody>
          <a:bodyPr vert="horz" lIns="91440" tIns="45720" rIns="91440" bIns="45720" rtlCol="0" anchor="t">
            <a:normAutofit fontScale="92500" lnSpcReduction="20000"/>
          </a:bodyPr>
          <a:lstStyle/>
          <a:p>
            <a:pPr marL="0" indent="0">
              <a:lnSpc>
                <a:spcPct val="200000"/>
              </a:lnSpc>
              <a:buNone/>
            </a:pPr>
            <a:r>
              <a:rPr lang="en-GB"/>
              <a:t>	Despite all of the tiger’s strength, the </a:t>
            </a:r>
            <a:r>
              <a:rPr lang="en-GB">
                <a:solidFill>
                  <a:srgbClr val="00B050"/>
                </a:solidFill>
              </a:rPr>
              <a:t>future of the species is uncertain</a:t>
            </a:r>
            <a:r>
              <a:rPr lang="en-GB"/>
              <a:t> </a:t>
            </a:r>
            <a:r>
              <a:rPr lang="en-GB">
                <a:highlight>
                  <a:srgbClr val="FFFF00"/>
                </a:highlight>
              </a:rPr>
              <a:t>because</a:t>
            </a:r>
            <a:r>
              <a:rPr lang="en-GB"/>
              <a:t> </a:t>
            </a:r>
            <a:r>
              <a:rPr lang="en-GB">
                <a:solidFill>
                  <a:srgbClr val="00B050"/>
                </a:solidFill>
              </a:rPr>
              <a:t>tigers face a very high risk of extinction</a:t>
            </a:r>
            <a:r>
              <a:rPr lang="en-GB"/>
              <a:t>. It is estimated by the turn of the century, </a:t>
            </a:r>
            <a:r>
              <a:rPr lang="en-GB">
                <a:solidFill>
                  <a:srgbClr val="00B050"/>
                </a:solidFill>
              </a:rPr>
              <a:t>the number of tigers living in the wild had dwindled from 100 000 to just over 3 000</a:t>
            </a:r>
            <a:r>
              <a:rPr lang="en-GB"/>
              <a:t>. </a:t>
            </a:r>
            <a:r>
              <a:rPr lang="en-GB">
                <a:solidFill>
                  <a:srgbClr val="FF0000"/>
                </a:solidFill>
              </a:rPr>
              <a:t>Humans are the major threat to tigers</a:t>
            </a:r>
            <a:r>
              <a:rPr lang="en-GB"/>
              <a:t>. This threat can be categorised in primarily two </a:t>
            </a:r>
            <a:r>
              <a:rPr lang="en-GB">
                <a:highlight>
                  <a:srgbClr val="FFFF00"/>
                </a:highlight>
              </a:rPr>
              <a:t>ways</a:t>
            </a:r>
            <a:r>
              <a:rPr lang="en-GB">
                <a:solidFill>
                  <a:srgbClr val="FF0000"/>
                </a:solidFill>
              </a:rPr>
              <a:t>: hunting and destroying habitats.</a:t>
            </a:r>
          </a:p>
          <a:p>
            <a:pPr marL="0" indent="0">
              <a:lnSpc>
                <a:spcPct val="200000"/>
              </a:lnSpc>
              <a:buNone/>
            </a:pPr>
            <a:r>
              <a:rPr lang="en-GB"/>
              <a:t>	</a:t>
            </a:r>
            <a:endParaRPr lang="en-GB">
              <a:cs typeface="Calibri"/>
            </a:endParaRPr>
          </a:p>
        </p:txBody>
      </p:sp>
      <p:sp>
        <p:nvSpPr>
          <p:cNvPr id="4" name="TextBox 3">
            <a:extLst>
              <a:ext uri="{FF2B5EF4-FFF2-40B4-BE49-F238E27FC236}">
                <a16:creationId xmlns:a16="http://schemas.microsoft.com/office/drawing/2014/main" id="{2958391B-C615-48A5-BE3C-3A9B4E22EC15}"/>
              </a:ext>
            </a:extLst>
          </p:cNvPr>
          <p:cNvSpPr txBox="1"/>
          <p:nvPr/>
        </p:nvSpPr>
        <p:spPr>
          <a:xfrm>
            <a:off x="838200" y="5408179"/>
            <a:ext cx="11377747" cy="830997"/>
          </a:xfrm>
          <a:prstGeom prst="rect">
            <a:avLst/>
          </a:prstGeom>
          <a:noFill/>
        </p:spPr>
        <p:txBody>
          <a:bodyPr wrap="square" rtlCol="0">
            <a:spAutoFit/>
          </a:bodyPr>
          <a:lstStyle/>
          <a:p>
            <a:r>
              <a:rPr lang="en-GB" sz="2400" dirty="0">
                <a:solidFill>
                  <a:srgbClr val="002060"/>
                </a:solidFill>
              </a:rPr>
              <a:t>The passage is about the risk of tigers’ extinction and how humans are causing this extinction. </a:t>
            </a:r>
          </a:p>
        </p:txBody>
      </p:sp>
      <p:sp>
        <p:nvSpPr>
          <p:cNvPr id="5" name="TextBox 4">
            <a:extLst>
              <a:ext uri="{FF2B5EF4-FFF2-40B4-BE49-F238E27FC236}">
                <a16:creationId xmlns:a16="http://schemas.microsoft.com/office/drawing/2014/main" id="{27A4457F-2CE5-465C-8C49-24371CECB7DB}"/>
              </a:ext>
            </a:extLst>
          </p:cNvPr>
          <p:cNvSpPr txBox="1"/>
          <p:nvPr/>
        </p:nvSpPr>
        <p:spPr>
          <a:xfrm>
            <a:off x="8138160" y="1033688"/>
            <a:ext cx="1580606" cy="400110"/>
          </a:xfrm>
          <a:prstGeom prst="rect">
            <a:avLst/>
          </a:prstGeom>
          <a:noFill/>
        </p:spPr>
        <p:txBody>
          <a:bodyPr wrap="square" rtlCol="0">
            <a:spAutoFit/>
          </a:bodyPr>
          <a:lstStyle/>
          <a:p>
            <a:r>
              <a:rPr lang="en-GB" sz="2000">
                <a:solidFill>
                  <a:schemeClr val="accent1"/>
                </a:solidFill>
              </a:rPr>
              <a:t>Effect</a:t>
            </a:r>
          </a:p>
        </p:txBody>
      </p:sp>
      <p:sp>
        <p:nvSpPr>
          <p:cNvPr id="6" name="TextBox 5">
            <a:extLst>
              <a:ext uri="{FF2B5EF4-FFF2-40B4-BE49-F238E27FC236}">
                <a16:creationId xmlns:a16="http://schemas.microsoft.com/office/drawing/2014/main" id="{080B2F28-358D-40BB-9C83-F456E7EBABC2}"/>
              </a:ext>
            </a:extLst>
          </p:cNvPr>
          <p:cNvSpPr txBox="1"/>
          <p:nvPr/>
        </p:nvSpPr>
        <p:spPr>
          <a:xfrm>
            <a:off x="7794171" y="2453307"/>
            <a:ext cx="1580606" cy="400110"/>
          </a:xfrm>
          <a:prstGeom prst="rect">
            <a:avLst/>
          </a:prstGeom>
          <a:noFill/>
        </p:spPr>
        <p:txBody>
          <a:bodyPr wrap="square" rtlCol="0">
            <a:spAutoFit/>
          </a:bodyPr>
          <a:lstStyle/>
          <a:p>
            <a:r>
              <a:rPr lang="en-GB" sz="2000">
                <a:solidFill>
                  <a:schemeClr val="accent1"/>
                </a:solidFill>
              </a:rPr>
              <a:t>Effect</a:t>
            </a:r>
          </a:p>
        </p:txBody>
      </p:sp>
      <p:sp>
        <p:nvSpPr>
          <p:cNvPr id="7" name="TextBox 6">
            <a:extLst>
              <a:ext uri="{FF2B5EF4-FFF2-40B4-BE49-F238E27FC236}">
                <a16:creationId xmlns:a16="http://schemas.microsoft.com/office/drawing/2014/main" id="{66C35417-F395-4153-815E-F90151E1C3B1}"/>
              </a:ext>
            </a:extLst>
          </p:cNvPr>
          <p:cNvSpPr txBox="1"/>
          <p:nvPr/>
        </p:nvSpPr>
        <p:spPr>
          <a:xfrm>
            <a:off x="7554686" y="3220933"/>
            <a:ext cx="1580606" cy="400110"/>
          </a:xfrm>
          <a:prstGeom prst="rect">
            <a:avLst/>
          </a:prstGeom>
          <a:noFill/>
        </p:spPr>
        <p:txBody>
          <a:bodyPr wrap="square" rtlCol="0">
            <a:spAutoFit/>
          </a:bodyPr>
          <a:lstStyle/>
          <a:p>
            <a:r>
              <a:rPr lang="en-GB" sz="2000">
                <a:solidFill>
                  <a:srgbClr val="FF0000"/>
                </a:solidFill>
              </a:rPr>
              <a:t>Cause</a:t>
            </a:r>
          </a:p>
        </p:txBody>
      </p:sp>
      <p:sp>
        <p:nvSpPr>
          <p:cNvPr id="9" name="TextBox 8">
            <a:extLst>
              <a:ext uri="{FF2B5EF4-FFF2-40B4-BE49-F238E27FC236}">
                <a16:creationId xmlns:a16="http://schemas.microsoft.com/office/drawing/2014/main" id="{E657DE04-F3DD-43F5-A1AD-745A25A70535}"/>
              </a:ext>
            </a:extLst>
          </p:cNvPr>
          <p:cNvSpPr txBox="1"/>
          <p:nvPr/>
        </p:nvSpPr>
        <p:spPr>
          <a:xfrm>
            <a:off x="7981406" y="3890129"/>
            <a:ext cx="1580606" cy="400110"/>
          </a:xfrm>
          <a:prstGeom prst="rect">
            <a:avLst/>
          </a:prstGeom>
          <a:noFill/>
        </p:spPr>
        <p:txBody>
          <a:bodyPr wrap="square" rtlCol="0">
            <a:spAutoFit/>
          </a:bodyPr>
          <a:lstStyle/>
          <a:p>
            <a:r>
              <a:rPr lang="en-GB" sz="2000">
                <a:solidFill>
                  <a:srgbClr val="FF0000"/>
                </a:solidFill>
              </a:rPr>
              <a:t>Cause</a:t>
            </a:r>
          </a:p>
        </p:txBody>
      </p:sp>
    </p:spTree>
    <p:extLst>
      <p:ext uri="{BB962C8B-B14F-4D97-AF65-F5344CB8AC3E}">
        <p14:creationId xmlns:p14="http://schemas.microsoft.com/office/powerpoint/2010/main" val="3186144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C91EE65D-05F3-414E-AE5B-B1C80C4F5442}"/>
              </a:ext>
            </a:extLst>
          </p:cNvPr>
          <p:cNvSpPr/>
          <p:nvPr/>
        </p:nvSpPr>
        <p:spPr>
          <a:xfrm rot="9155013">
            <a:off x="4288250" y="2909749"/>
            <a:ext cx="2299711"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19BB27DA-C247-4150-BD47-47A6AE0D7BDE}"/>
              </a:ext>
            </a:extLst>
          </p:cNvPr>
          <p:cNvSpPr/>
          <p:nvPr/>
        </p:nvSpPr>
        <p:spPr>
          <a:xfrm rot="12592108">
            <a:off x="4292970" y="5213650"/>
            <a:ext cx="2331146" cy="73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9AEB9FEA-9057-43D3-9850-271E6C4E5069}"/>
              </a:ext>
            </a:extLst>
          </p:cNvPr>
          <p:cNvSpPr/>
          <p:nvPr/>
        </p:nvSpPr>
        <p:spPr>
          <a:xfrm rot="10800000">
            <a:off x="4449368" y="4072694"/>
            <a:ext cx="2115486" cy="665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BA80DD8-B134-49E3-8156-0FF24E0C0B81}"/>
              </a:ext>
            </a:extLst>
          </p:cNvPr>
          <p:cNvSpPr>
            <a:spLocks noGrp="1"/>
          </p:cNvSpPr>
          <p:nvPr>
            <p:ph type="title"/>
          </p:nvPr>
        </p:nvSpPr>
        <p:spPr/>
        <p:txBody>
          <a:bodyPr/>
          <a:lstStyle/>
          <a:p>
            <a:r>
              <a:rPr lang="en-GB">
                <a:cs typeface="Calibri Light"/>
              </a:rPr>
              <a:t>Give two possible reasons for tigers being almost extinct.</a:t>
            </a:r>
          </a:p>
        </p:txBody>
      </p:sp>
      <p:sp>
        <p:nvSpPr>
          <p:cNvPr id="5" name="Rectangle 4">
            <a:extLst>
              <a:ext uri="{FF2B5EF4-FFF2-40B4-BE49-F238E27FC236}">
                <a16:creationId xmlns:a16="http://schemas.microsoft.com/office/drawing/2014/main" id="{4DBB7595-57DC-49BA-8519-31503C893962}"/>
              </a:ext>
            </a:extLst>
          </p:cNvPr>
          <p:cNvSpPr/>
          <p:nvPr/>
        </p:nvSpPr>
        <p:spPr>
          <a:xfrm>
            <a:off x="6301419" y="2111391"/>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Hunting</a:t>
            </a:r>
          </a:p>
        </p:txBody>
      </p:sp>
      <p:sp>
        <p:nvSpPr>
          <p:cNvPr id="6" name="Rectangle 5">
            <a:extLst>
              <a:ext uri="{FF2B5EF4-FFF2-40B4-BE49-F238E27FC236}">
                <a16:creationId xmlns:a16="http://schemas.microsoft.com/office/drawing/2014/main" id="{E8FB4EA4-EA01-4A49-9F69-C608F79C9C29}"/>
              </a:ext>
            </a:extLst>
          </p:cNvPr>
          <p:cNvSpPr/>
          <p:nvPr/>
        </p:nvSpPr>
        <p:spPr>
          <a:xfrm>
            <a:off x="6301419" y="3742638"/>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Destroying habitats</a:t>
            </a:r>
            <a:endParaRPr lang="en-US"/>
          </a:p>
        </p:txBody>
      </p:sp>
      <p:sp>
        <p:nvSpPr>
          <p:cNvPr id="11" name="Rectangle 10">
            <a:extLst>
              <a:ext uri="{FF2B5EF4-FFF2-40B4-BE49-F238E27FC236}">
                <a16:creationId xmlns:a16="http://schemas.microsoft.com/office/drawing/2014/main" id="{BF9ABEE6-8923-416B-90C3-AD3E15234617}"/>
              </a:ext>
            </a:extLst>
          </p:cNvPr>
          <p:cNvSpPr/>
          <p:nvPr/>
        </p:nvSpPr>
        <p:spPr>
          <a:xfrm>
            <a:off x="6301418" y="5252260"/>
            <a:ext cx="332906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Human activity</a:t>
            </a:r>
            <a:endParaRPr lang="en-US"/>
          </a:p>
        </p:txBody>
      </p:sp>
      <p:sp>
        <p:nvSpPr>
          <p:cNvPr id="4" name="Rectangle 3">
            <a:extLst>
              <a:ext uri="{FF2B5EF4-FFF2-40B4-BE49-F238E27FC236}">
                <a16:creationId xmlns:a16="http://schemas.microsoft.com/office/drawing/2014/main" id="{9E78A3DE-B515-47E5-A3D9-9186EC322C49}"/>
              </a:ext>
            </a:extLst>
          </p:cNvPr>
          <p:cNvSpPr/>
          <p:nvPr/>
        </p:nvSpPr>
        <p:spPr>
          <a:xfrm>
            <a:off x="838199" y="3627620"/>
            <a:ext cx="3564005" cy="144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cs typeface="Calibri"/>
              </a:rPr>
              <a:t>Tigers almost extinct</a:t>
            </a:r>
          </a:p>
        </p:txBody>
      </p:sp>
    </p:spTree>
    <p:extLst>
      <p:ext uri="{BB962C8B-B14F-4D97-AF65-F5344CB8AC3E}">
        <p14:creationId xmlns:p14="http://schemas.microsoft.com/office/powerpoint/2010/main" val="81839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0" name="Title 9">
            <a:extLst>
              <a:ext uri="{FF2B5EF4-FFF2-40B4-BE49-F238E27FC236}">
                <a16:creationId xmlns:a16="http://schemas.microsoft.com/office/drawing/2014/main" id="{2C7E724C-CB34-41D4-8C0E-50D8A0BD94B5}"/>
              </a:ext>
            </a:extLst>
          </p:cNvPr>
          <p:cNvSpPr>
            <a:spLocks noGrp="1"/>
          </p:cNvSpPr>
          <p:nvPr>
            <p:ph type="title"/>
          </p:nvPr>
        </p:nvSpPr>
        <p:spPr>
          <a:xfrm>
            <a:off x="804672" y="457200"/>
            <a:ext cx="10579398" cy="1299411"/>
          </a:xfrm>
        </p:spPr>
        <p:txBody>
          <a:bodyPr>
            <a:normAutofit/>
          </a:bodyPr>
          <a:lstStyle/>
          <a:p>
            <a:r>
              <a:rPr lang="en-GB">
                <a:solidFill>
                  <a:srgbClr val="FFFFFF"/>
                </a:solidFill>
              </a:rPr>
              <a:t>Internal Structure</a:t>
            </a:r>
          </a:p>
        </p:txBody>
      </p:sp>
      <p:sp>
        <p:nvSpPr>
          <p:cNvPr id="19" name="Rectangle 18">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treet sign on a pole&#10;&#10;Description automatically generated">
            <a:extLst>
              <a:ext uri="{FF2B5EF4-FFF2-40B4-BE49-F238E27FC236}">
                <a16:creationId xmlns:a16="http://schemas.microsoft.com/office/drawing/2014/main" id="{C99877AB-CB66-423A-B34B-908758246B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970" y="2837712"/>
            <a:ext cx="4838094" cy="3217333"/>
          </a:xfrm>
          <a:prstGeom prst="rect">
            <a:avLst/>
          </a:prstGeom>
        </p:spPr>
      </p:pic>
      <p:sp>
        <p:nvSpPr>
          <p:cNvPr id="3" name="Content Placeholder 2">
            <a:extLst>
              <a:ext uri="{FF2B5EF4-FFF2-40B4-BE49-F238E27FC236}">
                <a16:creationId xmlns:a16="http://schemas.microsoft.com/office/drawing/2014/main" id="{99B930DC-AE9F-4ED9-AC60-59FBF23A808A}"/>
              </a:ext>
            </a:extLst>
          </p:cNvPr>
          <p:cNvSpPr>
            <a:spLocks noGrp="1"/>
          </p:cNvSpPr>
          <p:nvPr>
            <p:ph idx="1"/>
          </p:nvPr>
        </p:nvSpPr>
        <p:spPr>
          <a:xfrm>
            <a:off x="6203852" y="2213811"/>
            <a:ext cx="5180219" cy="3841234"/>
          </a:xfrm>
        </p:spPr>
        <p:txBody>
          <a:bodyPr anchor="ctr">
            <a:normAutofit/>
          </a:bodyPr>
          <a:lstStyle/>
          <a:p>
            <a:r>
              <a:rPr lang="en-US"/>
              <a:t>The cause and effect text structure presents cause and effect relationships (how one thing affects another).</a:t>
            </a:r>
          </a:p>
          <a:p>
            <a:pPr marL="0" indent="0">
              <a:buNone/>
            </a:pPr>
            <a:endParaRPr lang="en-US"/>
          </a:p>
          <a:p>
            <a:endParaRPr lang="en-GB" sz="2000">
              <a:solidFill>
                <a:srgbClr val="000000"/>
              </a:solidFill>
            </a:endParaRPr>
          </a:p>
        </p:txBody>
      </p:sp>
    </p:spTree>
    <p:extLst>
      <p:ext uri="{BB962C8B-B14F-4D97-AF65-F5344CB8AC3E}">
        <p14:creationId xmlns:p14="http://schemas.microsoft.com/office/powerpoint/2010/main" val="9917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2EE9-073A-4D80-8D55-D6E8E8C4B61B}"/>
              </a:ext>
            </a:extLst>
          </p:cNvPr>
          <p:cNvSpPr>
            <a:spLocks noGrp="1"/>
          </p:cNvSpPr>
          <p:nvPr>
            <p:ph type="title"/>
          </p:nvPr>
        </p:nvSpPr>
        <p:spPr/>
        <p:txBody>
          <a:bodyPr/>
          <a:lstStyle/>
          <a:p>
            <a:r>
              <a:rPr lang="en-GB"/>
              <a:t>So what have we learned?</a:t>
            </a:r>
          </a:p>
        </p:txBody>
      </p:sp>
      <p:pic>
        <p:nvPicPr>
          <p:cNvPr id="5" name="Content Placeholder 4" descr="A picture containing shirt&#10;&#10;Description automatically generated">
            <a:extLst>
              <a:ext uri="{FF2B5EF4-FFF2-40B4-BE49-F238E27FC236}">
                <a16:creationId xmlns:a16="http://schemas.microsoft.com/office/drawing/2014/main" id="{9752A6F1-0287-425D-839D-956D56ADE07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9014" y="1825625"/>
            <a:ext cx="7493971" cy="4351338"/>
          </a:xfrm>
        </p:spPr>
      </p:pic>
    </p:spTree>
    <p:extLst>
      <p:ext uri="{BB962C8B-B14F-4D97-AF65-F5344CB8AC3E}">
        <p14:creationId xmlns:p14="http://schemas.microsoft.com/office/powerpoint/2010/main" val="444470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60A7AA-BBB7-4135-B52E-57BEA7A0D375}"/>
              </a:ext>
            </a:extLst>
          </p:cNvPr>
          <p:cNvSpPr/>
          <p:nvPr/>
        </p:nvSpPr>
        <p:spPr>
          <a:xfrm>
            <a:off x="87682" y="2654184"/>
            <a:ext cx="5085567" cy="1754326"/>
          </a:xfrm>
          <a:prstGeom prst="rect">
            <a:avLst/>
          </a:prstGeom>
          <a:noFill/>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Internal text structure </a:t>
            </a:r>
          </a:p>
        </p:txBody>
      </p:sp>
      <p:sp>
        <p:nvSpPr>
          <p:cNvPr id="5" name="Rectangle 4">
            <a:extLst>
              <a:ext uri="{FF2B5EF4-FFF2-40B4-BE49-F238E27FC236}">
                <a16:creationId xmlns:a16="http://schemas.microsoft.com/office/drawing/2014/main" id="{B7B37F58-1744-49AD-9A23-1FC444532A06}"/>
              </a:ext>
            </a:extLst>
          </p:cNvPr>
          <p:cNvSpPr/>
          <p:nvPr/>
        </p:nvSpPr>
        <p:spPr>
          <a:xfrm>
            <a:off x="4917900" y="3069682"/>
            <a:ext cx="529312"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a:t>
            </a:r>
            <a:endParaRPr lang="en-US" sz="5400" b="1" cap="none" spc="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070235FC-1155-4244-8ABB-3A2DFAEA18C1}"/>
              </a:ext>
            </a:extLst>
          </p:cNvPr>
          <p:cNvSpPr/>
          <p:nvPr/>
        </p:nvSpPr>
        <p:spPr>
          <a:xfrm>
            <a:off x="5173249" y="2551837"/>
            <a:ext cx="6576164" cy="1754326"/>
          </a:xfrm>
          <a:prstGeom prst="rect">
            <a:avLst/>
          </a:prstGeom>
          <a:noFill/>
        </p:spPr>
        <p:txBody>
          <a:bodyPr wrap="square" lIns="91440" tIns="45720" rIns="91440" bIns="45720">
            <a:spAutoFit/>
          </a:bodyPr>
          <a:lstStyle/>
          <a:p>
            <a:pPr algn="ctr"/>
            <a:r>
              <a:rPr lang="en-US" sz="5400" b="0" cap="none" spc="0" err="1">
                <a:ln w="0"/>
                <a:solidFill>
                  <a:schemeClr val="accent1"/>
                </a:solidFill>
                <a:effectLst>
                  <a:outerShdw blurRad="38100" dist="25400" dir="5400000" algn="ctr" rotWithShape="0">
                    <a:srgbClr val="6E747A">
                      <a:alpha val="43000"/>
                    </a:srgbClr>
                  </a:outerShdw>
                </a:effectLst>
              </a:rPr>
              <a:t>Organisational</a:t>
            </a:r>
            <a:r>
              <a:rPr lang="en-US" sz="5400" b="0" cap="none" spc="0">
                <a:ln w="0"/>
                <a:solidFill>
                  <a:schemeClr val="accent1"/>
                </a:solidFill>
                <a:effectLst>
                  <a:outerShdw blurRad="38100" dist="25400" dir="5400000" algn="ctr" rotWithShape="0">
                    <a:srgbClr val="6E747A">
                      <a:alpha val="43000"/>
                    </a:srgbClr>
                  </a:outerShdw>
                </a:effectLst>
              </a:rPr>
              <a:t> patterns w</a:t>
            </a:r>
            <a:r>
              <a:rPr lang="en-US" sz="5400">
                <a:ln w="0"/>
                <a:solidFill>
                  <a:schemeClr val="accent1"/>
                </a:solidFill>
                <a:effectLst>
                  <a:outerShdw blurRad="38100" dist="25400" dir="5400000" algn="ctr" rotWithShape="0">
                    <a:srgbClr val="6E747A">
                      <a:alpha val="43000"/>
                    </a:srgbClr>
                  </a:outerShdw>
                </a:effectLst>
              </a:rPr>
              <a:t>ithin a text</a:t>
            </a:r>
            <a:endParaRPr lang="en-US" sz="5400"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397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60A7AA-BBB7-4135-B52E-57BEA7A0D375}"/>
              </a:ext>
            </a:extLst>
          </p:cNvPr>
          <p:cNvSpPr/>
          <p:nvPr/>
        </p:nvSpPr>
        <p:spPr>
          <a:xfrm>
            <a:off x="87682" y="2654184"/>
            <a:ext cx="5085567"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Internal text structure </a:t>
            </a:r>
          </a:p>
        </p:txBody>
      </p:sp>
      <p:sp>
        <p:nvSpPr>
          <p:cNvPr id="5" name="Rectangle 4">
            <a:extLst>
              <a:ext uri="{FF2B5EF4-FFF2-40B4-BE49-F238E27FC236}">
                <a16:creationId xmlns:a16="http://schemas.microsoft.com/office/drawing/2014/main" id="{B7B37F58-1744-49AD-9A23-1FC444532A06}"/>
              </a:ext>
            </a:extLst>
          </p:cNvPr>
          <p:cNvSpPr/>
          <p:nvPr/>
        </p:nvSpPr>
        <p:spPr>
          <a:xfrm>
            <a:off x="4917900" y="3069682"/>
            <a:ext cx="529312"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a:t>
            </a:r>
            <a:endParaRPr lang="en-US" sz="5400" b="1" cap="none" spc="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070235FC-1155-4244-8ABB-3A2DFAEA18C1}"/>
              </a:ext>
            </a:extLst>
          </p:cNvPr>
          <p:cNvSpPr/>
          <p:nvPr/>
        </p:nvSpPr>
        <p:spPr>
          <a:xfrm>
            <a:off x="5173249" y="2551837"/>
            <a:ext cx="6576164" cy="2585323"/>
          </a:xfrm>
          <a:prstGeom prst="rect">
            <a:avLst/>
          </a:prstGeom>
          <a:noFill/>
        </p:spPr>
        <p:txBody>
          <a:bodyPr wrap="squar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Organisational</a:t>
            </a:r>
            <a:r>
              <a:rPr lang="en-US" sz="5400" b="0" cap="none" spc="0" dirty="0">
                <a:ln w="0"/>
                <a:solidFill>
                  <a:schemeClr val="accent1"/>
                </a:solidFill>
                <a:effectLst>
                  <a:outerShdw blurRad="38100" dist="25400" dir="5400000" algn="ctr" rotWithShape="0">
                    <a:srgbClr val="6E747A">
                      <a:alpha val="43000"/>
                    </a:srgbClr>
                  </a:outerShdw>
                </a:effectLst>
              </a:rPr>
              <a:t> structures or patterns w</a:t>
            </a:r>
            <a:r>
              <a:rPr lang="en-US" sz="5400" dirty="0">
                <a:ln w="0"/>
                <a:solidFill>
                  <a:schemeClr val="accent1"/>
                </a:solidFill>
                <a:effectLst>
                  <a:outerShdw blurRad="38100" dist="25400" dir="5400000" algn="ctr" rotWithShape="0">
                    <a:srgbClr val="6E747A">
                      <a:alpha val="43000"/>
                    </a:srgbClr>
                  </a:outerShdw>
                </a:effectLst>
              </a:rPr>
              <a:t>ithin a text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295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1DFA-D07F-461F-912D-7EBB24A92391}"/>
              </a:ext>
            </a:extLst>
          </p:cNvPr>
          <p:cNvSpPr>
            <a:spLocks noGrp="1"/>
          </p:cNvSpPr>
          <p:nvPr>
            <p:ph type="title"/>
          </p:nvPr>
        </p:nvSpPr>
        <p:spPr/>
        <p:txBody>
          <a:bodyPr/>
          <a:lstStyle/>
          <a:p>
            <a:r>
              <a:rPr lang="en-GB"/>
              <a:t>Architects plan how to build houses.</a:t>
            </a:r>
          </a:p>
        </p:txBody>
      </p:sp>
      <p:pic>
        <p:nvPicPr>
          <p:cNvPr id="5" name="Content Placeholder 4" descr="A picture containing object, room, drawing&#10;&#10;Description automatically generated">
            <a:extLst>
              <a:ext uri="{FF2B5EF4-FFF2-40B4-BE49-F238E27FC236}">
                <a16:creationId xmlns:a16="http://schemas.microsoft.com/office/drawing/2014/main" id="{5575C070-3844-43F9-88CE-AE8209488BD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1088" y="1121462"/>
            <a:ext cx="5492712" cy="5136043"/>
          </a:xfrm>
        </p:spPr>
      </p:pic>
      <p:pic>
        <p:nvPicPr>
          <p:cNvPr id="6" name="Content Placeholder 4" descr="A cartoon of a person&#10;&#10;Description automatically generated">
            <a:extLst>
              <a:ext uri="{FF2B5EF4-FFF2-40B4-BE49-F238E27FC236}">
                <a16:creationId xmlns:a16="http://schemas.microsoft.com/office/drawing/2014/main" id="{34D3A9DB-A162-4E34-9DAF-71B656375AA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78071" y="1859098"/>
            <a:ext cx="3120756" cy="4122834"/>
          </a:xfrm>
          <a:prstGeom prst="rect">
            <a:avLst/>
          </a:prstGeom>
        </p:spPr>
      </p:pic>
      <p:sp>
        <p:nvSpPr>
          <p:cNvPr id="7" name="Arrow: Right 6">
            <a:extLst>
              <a:ext uri="{FF2B5EF4-FFF2-40B4-BE49-F238E27FC236}">
                <a16:creationId xmlns:a16="http://schemas.microsoft.com/office/drawing/2014/main" id="{FD6D0C31-549F-4488-A8D8-670FAA1993AC}"/>
              </a:ext>
            </a:extLst>
          </p:cNvPr>
          <p:cNvSpPr/>
          <p:nvPr/>
        </p:nvSpPr>
        <p:spPr>
          <a:xfrm>
            <a:off x="4598827" y="3958225"/>
            <a:ext cx="1138094" cy="92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6802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1665-1438-431D-AC90-64796421B48E}"/>
              </a:ext>
            </a:extLst>
          </p:cNvPr>
          <p:cNvSpPr>
            <a:spLocks noGrp="1"/>
          </p:cNvSpPr>
          <p:nvPr>
            <p:ph type="title"/>
          </p:nvPr>
        </p:nvSpPr>
        <p:spPr/>
        <p:txBody>
          <a:bodyPr/>
          <a:lstStyle/>
          <a:p>
            <a:r>
              <a:rPr lang="en-GB"/>
              <a:t>Writers plan what they want to write.</a:t>
            </a:r>
          </a:p>
        </p:txBody>
      </p:sp>
      <p:pic>
        <p:nvPicPr>
          <p:cNvPr id="18" name="Picture 17" descr="A close up of a logo&#10;&#10;Description automatically generated">
            <a:extLst>
              <a:ext uri="{FF2B5EF4-FFF2-40B4-BE49-F238E27FC236}">
                <a16:creationId xmlns:a16="http://schemas.microsoft.com/office/drawing/2014/main" id="{CA660395-E70C-43AC-93A4-20DCAC761B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841326"/>
            <a:ext cx="4601912" cy="4197023"/>
          </a:xfrm>
          <a:prstGeom prst="rect">
            <a:avLst/>
          </a:prstGeom>
        </p:spPr>
      </p:pic>
      <p:sp>
        <p:nvSpPr>
          <p:cNvPr id="22" name="TextBox 21">
            <a:extLst>
              <a:ext uri="{FF2B5EF4-FFF2-40B4-BE49-F238E27FC236}">
                <a16:creationId xmlns:a16="http://schemas.microsoft.com/office/drawing/2014/main" id="{EAF12352-1EC3-45ED-938C-2DA4C31DAF4D}"/>
              </a:ext>
            </a:extLst>
          </p:cNvPr>
          <p:cNvSpPr txBox="1"/>
          <p:nvPr/>
        </p:nvSpPr>
        <p:spPr>
          <a:xfrm>
            <a:off x="5995792" y="2242159"/>
            <a:ext cx="5928986" cy="1569660"/>
          </a:xfrm>
          <a:prstGeom prst="rect">
            <a:avLst/>
          </a:prstGeom>
          <a:noFill/>
        </p:spPr>
        <p:txBody>
          <a:bodyPr wrap="square" rtlCol="0">
            <a:spAutoFit/>
          </a:bodyPr>
          <a:lstStyle/>
          <a:p>
            <a:r>
              <a:rPr lang="en-GB" sz="3200"/>
              <a:t>They use internal text structures to help them organise their writing.</a:t>
            </a:r>
          </a:p>
        </p:txBody>
      </p:sp>
    </p:spTree>
    <p:extLst>
      <p:ext uri="{BB962C8B-B14F-4D97-AF65-F5344CB8AC3E}">
        <p14:creationId xmlns:p14="http://schemas.microsoft.com/office/powerpoint/2010/main" val="437174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710B-45D4-4171-857B-DB1EE6A7DD35}"/>
              </a:ext>
            </a:extLst>
          </p:cNvPr>
          <p:cNvSpPr>
            <a:spLocks noGrp="1"/>
          </p:cNvSpPr>
          <p:nvPr>
            <p:ph type="title"/>
          </p:nvPr>
        </p:nvSpPr>
        <p:spPr/>
        <p:txBody>
          <a:bodyPr/>
          <a:lstStyle/>
          <a:p>
            <a:r>
              <a:rPr lang="en-GB"/>
              <a:t>Each text structure</a:t>
            </a:r>
          </a:p>
        </p:txBody>
      </p:sp>
      <p:sp>
        <p:nvSpPr>
          <p:cNvPr id="3" name="Content Placeholder 2">
            <a:extLst>
              <a:ext uri="{FF2B5EF4-FFF2-40B4-BE49-F238E27FC236}">
                <a16:creationId xmlns:a16="http://schemas.microsoft.com/office/drawing/2014/main" id="{44580DD6-26B1-40C6-9390-822253A049DC}"/>
              </a:ext>
            </a:extLst>
          </p:cNvPr>
          <p:cNvSpPr>
            <a:spLocks noGrp="1"/>
          </p:cNvSpPr>
          <p:nvPr>
            <p:ph idx="1"/>
          </p:nvPr>
        </p:nvSpPr>
        <p:spPr/>
        <p:txBody>
          <a:bodyPr/>
          <a:lstStyle/>
          <a:p>
            <a:r>
              <a:rPr lang="en-GB" dirty="0"/>
              <a:t>Purpose</a:t>
            </a:r>
          </a:p>
          <a:p>
            <a:r>
              <a:rPr lang="en-GB" dirty="0"/>
              <a:t>Associated graphic organiser</a:t>
            </a:r>
          </a:p>
          <a:p>
            <a:r>
              <a:rPr lang="en-GB" dirty="0"/>
              <a:t>Signal transitional words</a:t>
            </a:r>
          </a:p>
        </p:txBody>
      </p:sp>
      <p:pic>
        <p:nvPicPr>
          <p:cNvPr id="5" name="Picture 4" descr="A picture containing knife&#10;&#10;Description automatically generated">
            <a:extLst>
              <a:ext uri="{FF2B5EF4-FFF2-40B4-BE49-F238E27FC236}">
                <a16:creationId xmlns:a16="http://schemas.microsoft.com/office/drawing/2014/main" id="{BB77FE16-E4AF-43B8-A337-2B18DCE9A0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4061" y="1690688"/>
            <a:ext cx="4455104" cy="3995672"/>
          </a:xfrm>
          <a:prstGeom prst="rect">
            <a:avLst/>
          </a:prstGeom>
        </p:spPr>
      </p:pic>
    </p:spTree>
    <p:extLst>
      <p:ext uri="{BB962C8B-B14F-4D97-AF65-F5344CB8AC3E}">
        <p14:creationId xmlns:p14="http://schemas.microsoft.com/office/powerpoint/2010/main" val="1716307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9D9DBD-49BC-4578-8965-1B9B968AA9C9}"/>
              </a:ext>
            </a:extLst>
          </p:cNvPr>
          <p:cNvSpPr/>
          <p:nvPr/>
        </p:nvSpPr>
        <p:spPr>
          <a:xfrm>
            <a:off x="1405472" y="4690089"/>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0" name="Rectangle 9">
            <a:extLst>
              <a:ext uri="{FF2B5EF4-FFF2-40B4-BE49-F238E27FC236}">
                <a16:creationId xmlns:a16="http://schemas.microsoft.com/office/drawing/2014/main" id="{93BEAC1A-896F-4D6A-872C-7B9FC9724773}"/>
              </a:ext>
            </a:extLst>
          </p:cNvPr>
          <p:cNvSpPr/>
          <p:nvPr/>
        </p:nvSpPr>
        <p:spPr>
          <a:xfrm>
            <a:off x="3086569" y="3427259"/>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Sequence</a:t>
            </a:r>
          </a:p>
        </p:txBody>
      </p:sp>
      <p:sp>
        <p:nvSpPr>
          <p:cNvPr id="7" name="Rectangle 6">
            <a:extLst>
              <a:ext uri="{FF2B5EF4-FFF2-40B4-BE49-F238E27FC236}">
                <a16:creationId xmlns:a16="http://schemas.microsoft.com/office/drawing/2014/main" id="{9A23B286-8EC6-426D-8017-4FA7B17D8426}"/>
              </a:ext>
            </a:extLst>
          </p:cNvPr>
          <p:cNvSpPr/>
          <p:nvPr/>
        </p:nvSpPr>
        <p:spPr>
          <a:xfrm>
            <a:off x="6603770" y="4682528"/>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Comparison</a:t>
            </a:r>
          </a:p>
          <a:p>
            <a:pPr algn="ctr"/>
            <a:r>
              <a:rPr lang="en-GB" sz="2800">
                <a:solidFill>
                  <a:schemeClr val="tx1"/>
                </a:solidFill>
              </a:rPr>
              <a:t>&amp;</a:t>
            </a:r>
          </a:p>
          <a:p>
            <a:pPr algn="ctr"/>
            <a:r>
              <a:rPr lang="en-GB" sz="2800">
                <a:solidFill>
                  <a:schemeClr val="tx1"/>
                </a:solidFill>
              </a:rPr>
              <a:t>Contrast</a:t>
            </a:r>
            <a:endParaRPr lang="en-GB" sz="2800"/>
          </a:p>
        </p:txBody>
      </p:sp>
      <p:sp>
        <p:nvSpPr>
          <p:cNvPr id="11" name="Rectangle 10">
            <a:extLst>
              <a:ext uri="{FF2B5EF4-FFF2-40B4-BE49-F238E27FC236}">
                <a16:creationId xmlns:a16="http://schemas.microsoft.com/office/drawing/2014/main" id="{2BB7F095-95F7-4F92-8581-A224CC54118C}"/>
              </a:ext>
            </a:extLst>
          </p:cNvPr>
          <p:cNvSpPr/>
          <p:nvPr/>
        </p:nvSpPr>
        <p:spPr>
          <a:xfrm>
            <a:off x="9171605" y="4690089"/>
            <a:ext cx="1415443"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2" name="Rectangle 11">
            <a:extLst>
              <a:ext uri="{FF2B5EF4-FFF2-40B4-BE49-F238E27FC236}">
                <a16:creationId xmlns:a16="http://schemas.microsoft.com/office/drawing/2014/main" id="{C2B0C326-0005-4919-BF54-728E28469ED2}"/>
              </a:ext>
            </a:extLst>
          </p:cNvPr>
          <p:cNvSpPr/>
          <p:nvPr/>
        </p:nvSpPr>
        <p:spPr>
          <a:xfrm>
            <a:off x="4004621" y="4690089"/>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a:p>
            <a:pPr algn="ctr"/>
            <a:endParaRPr lang="en-GB" sz="2800"/>
          </a:p>
        </p:txBody>
      </p:sp>
      <p:sp>
        <p:nvSpPr>
          <p:cNvPr id="13" name="Rectangle 12">
            <a:extLst>
              <a:ext uri="{FF2B5EF4-FFF2-40B4-BE49-F238E27FC236}">
                <a16:creationId xmlns:a16="http://schemas.microsoft.com/office/drawing/2014/main" id="{77CFF958-E4E7-43D4-B53A-B7AE4796925B}"/>
              </a:ext>
            </a:extLst>
          </p:cNvPr>
          <p:cNvSpPr/>
          <p:nvPr/>
        </p:nvSpPr>
        <p:spPr>
          <a:xfrm>
            <a:off x="1419207" y="3429621"/>
            <a:ext cx="1654836"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4" name="Rectangle 13">
            <a:extLst>
              <a:ext uri="{FF2B5EF4-FFF2-40B4-BE49-F238E27FC236}">
                <a16:creationId xmlns:a16="http://schemas.microsoft.com/office/drawing/2014/main" id="{3A5962B3-AEF5-4433-8A2A-04017698968F}"/>
              </a:ext>
            </a:extLst>
          </p:cNvPr>
          <p:cNvSpPr/>
          <p:nvPr/>
        </p:nvSpPr>
        <p:spPr>
          <a:xfrm>
            <a:off x="8019213" y="3436592"/>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Cause </a:t>
            </a:r>
          </a:p>
          <a:p>
            <a:pPr algn="ctr"/>
            <a:r>
              <a:rPr lang="en-GB" sz="2800">
                <a:solidFill>
                  <a:schemeClr val="tx1"/>
                </a:solidFill>
              </a:rPr>
              <a:t>&amp;</a:t>
            </a:r>
          </a:p>
          <a:p>
            <a:pPr algn="ctr"/>
            <a:r>
              <a:rPr lang="en-GB" sz="2800">
                <a:solidFill>
                  <a:schemeClr val="tx1"/>
                </a:solidFill>
              </a:rPr>
              <a:t>Effect</a:t>
            </a:r>
            <a:endParaRPr lang="en-GB" sz="2800"/>
          </a:p>
        </p:txBody>
      </p:sp>
      <p:sp>
        <p:nvSpPr>
          <p:cNvPr id="15" name="Rectangle 14">
            <a:extLst>
              <a:ext uri="{FF2B5EF4-FFF2-40B4-BE49-F238E27FC236}">
                <a16:creationId xmlns:a16="http://schemas.microsoft.com/office/drawing/2014/main" id="{8D20A988-647D-4E80-B635-D9D89031F8A5}"/>
              </a:ext>
            </a:extLst>
          </p:cNvPr>
          <p:cNvSpPr/>
          <p:nvPr/>
        </p:nvSpPr>
        <p:spPr>
          <a:xfrm>
            <a:off x="5654404" y="3434015"/>
            <a:ext cx="2364809"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6" name="Rectangle 15">
            <a:extLst>
              <a:ext uri="{FF2B5EF4-FFF2-40B4-BE49-F238E27FC236}">
                <a16:creationId xmlns:a16="http://schemas.microsoft.com/office/drawing/2014/main" id="{42490945-F293-43A1-9F54-D60FBBB38802}"/>
              </a:ext>
            </a:extLst>
          </p:cNvPr>
          <p:cNvSpPr/>
          <p:nvPr/>
        </p:nvSpPr>
        <p:spPr>
          <a:xfrm>
            <a:off x="9855915" y="2209763"/>
            <a:ext cx="731134"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7" name="Rectangle 16">
            <a:extLst>
              <a:ext uri="{FF2B5EF4-FFF2-40B4-BE49-F238E27FC236}">
                <a16:creationId xmlns:a16="http://schemas.microsoft.com/office/drawing/2014/main" id="{C0963744-C5E0-4BED-A9CC-DAE39B192EA9}"/>
              </a:ext>
            </a:extLst>
          </p:cNvPr>
          <p:cNvSpPr/>
          <p:nvPr/>
        </p:nvSpPr>
        <p:spPr>
          <a:xfrm>
            <a:off x="2040105" y="2181590"/>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endParaRPr>
          </a:p>
        </p:txBody>
      </p:sp>
      <p:sp>
        <p:nvSpPr>
          <p:cNvPr id="18" name="Rectangle 17">
            <a:extLst>
              <a:ext uri="{FF2B5EF4-FFF2-40B4-BE49-F238E27FC236}">
                <a16:creationId xmlns:a16="http://schemas.microsoft.com/office/drawing/2014/main" id="{4F205BA8-C76E-45E5-92A9-F9751326F731}"/>
              </a:ext>
            </a:extLst>
          </p:cNvPr>
          <p:cNvSpPr/>
          <p:nvPr/>
        </p:nvSpPr>
        <p:spPr>
          <a:xfrm>
            <a:off x="4664092" y="2180910"/>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cs typeface="Calibri"/>
            </a:endParaRPr>
          </a:p>
          <a:p>
            <a:pPr algn="ctr"/>
            <a:r>
              <a:rPr lang="en-GB" sz="2800">
                <a:solidFill>
                  <a:schemeClr val="tx1"/>
                </a:solidFill>
                <a:cs typeface="Calibri"/>
              </a:rPr>
              <a:t>Description</a:t>
            </a:r>
            <a:endParaRPr lang="en-GB">
              <a:solidFill>
                <a:schemeClr val="tx1"/>
              </a:solidFill>
            </a:endParaRPr>
          </a:p>
          <a:p>
            <a:pPr algn="ctr"/>
            <a:endParaRPr lang="en-GB" sz="2800">
              <a:solidFill>
                <a:schemeClr val="tx1"/>
              </a:solidFill>
              <a:cs typeface="Calibri"/>
            </a:endParaRPr>
          </a:p>
        </p:txBody>
      </p:sp>
      <p:sp>
        <p:nvSpPr>
          <p:cNvPr id="19" name="Rectangle 18">
            <a:extLst>
              <a:ext uri="{FF2B5EF4-FFF2-40B4-BE49-F238E27FC236}">
                <a16:creationId xmlns:a16="http://schemas.microsoft.com/office/drawing/2014/main" id="{D0D27E28-D7D1-4110-9580-47CC157FCD7C}"/>
              </a:ext>
            </a:extLst>
          </p:cNvPr>
          <p:cNvSpPr/>
          <p:nvPr/>
        </p:nvSpPr>
        <p:spPr>
          <a:xfrm>
            <a:off x="7269035" y="2183487"/>
            <a:ext cx="2567835"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endParaRPr>
          </a:p>
        </p:txBody>
      </p:sp>
      <p:sp>
        <p:nvSpPr>
          <p:cNvPr id="20" name="Rectangle 19">
            <a:extLst>
              <a:ext uri="{FF2B5EF4-FFF2-40B4-BE49-F238E27FC236}">
                <a16:creationId xmlns:a16="http://schemas.microsoft.com/office/drawing/2014/main" id="{EA28526C-66DC-4D4B-9033-01149927127E}"/>
              </a:ext>
            </a:extLst>
          </p:cNvPr>
          <p:cNvSpPr/>
          <p:nvPr/>
        </p:nvSpPr>
        <p:spPr>
          <a:xfrm>
            <a:off x="1419207" y="2180910"/>
            <a:ext cx="612996" cy="1205023"/>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6" name="Isosceles Triangle 5">
            <a:extLst>
              <a:ext uri="{FF2B5EF4-FFF2-40B4-BE49-F238E27FC236}">
                <a16:creationId xmlns:a16="http://schemas.microsoft.com/office/drawing/2014/main" id="{9105BA61-2C99-490F-BF90-6476DA59F6D0}"/>
              </a:ext>
            </a:extLst>
          </p:cNvPr>
          <p:cNvSpPr/>
          <p:nvPr/>
        </p:nvSpPr>
        <p:spPr>
          <a:xfrm>
            <a:off x="801203" y="317673"/>
            <a:ext cx="10589594" cy="1863917"/>
          </a:xfrm>
          <a:prstGeom prst="triangle">
            <a:avLst>
              <a:gd name="adj" fmla="val 4975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4 Internal Structures for</a:t>
            </a:r>
          </a:p>
          <a:p>
            <a:pPr algn="ctr"/>
            <a:r>
              <a:rPr lang="en-GB" sz="3600" b="1" dirty="0">
                <a:solidFill>
                  <a:schemeClr val="tx1"/>
                </a:solidFill>
              </a:rPr>
              <a:t>Informational texts</a:t>
            </a:r>
          </a:p>
        </p:txBody>
      </p:sp>
    </p:spTree>
    <p:extLst>
      <p:ext uri="{BB962C8B-B14F-4D97-AF65-F5344CB8AC3E}">
        <p14:creationId xmlns:p14="http://schemas.microsoft.com/office/powerpoint/2010/main" val="39944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4" grpId="0" animBg="1"/>
      <p:bldP spid="18"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51FE-6DC9-4BDC-B589-0241C695180B}"/>
              </a:ext>
            </a:extLst>
          </p:cNvPr>
          <p:cNvSpPr>
            <a:spLocks noGrp="1"/>
          </p:cNvSpPr>
          <p:nvPr>
            <p:ph type="title"/>
          </p:nvPr>
        </p:nvSpPr>
        <p:spPr>
          <a:xfrm>
            <a:off x="396862" y="365125"/>
            <a:ext cx="11537515" cy="1325563"/>
          </a:xfrm>
        </p:spPr>
        <p:txBody>
          <a:bodyPr/>
          <a:lstStyle/>
          <a:p>
            <a:r>
              <a:rPr lang="en-GB"/>
              <a:t>Trying to understand some informational text can be challenging.</a:t>
            </a:r>
          </a:p>
        </p:txBody>
      </p:sp>
      <p:pic>
        <p:nvPicPr>
          <p:cNvPr id="5" name="Content Placeholder 4" descr="A picture containing drawing&#10;&#10;Description automatically generated">
            <a:extLst>
              <a:ext uri="{FF2B5EF4-FFF2-40B4-BE49-F238E27FC236}">
                <a16:creationId xmlns:a16="http://schemas.microsoft.com/office/drawing/2014/main" id="{64EC33C0-2F36-4162-876F-9739952346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1448" y="1690688"/>
            <a:ext cx="5225384" cy="4110636"/>
          </a:xfrm>
        </p:spPr>
      </p:pic>
    </p:spTree>
    <p:extLst>
      <p:ext uri="{BB962C8B-B14F-4D97-AF65-F5344CB8AC3E}">
        <p14:creationId xmlns:p14="http://schemas.microsoft.com/office/powerpoint/2010/main" val="2939859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96E-A570-42A6-BADD-BCA556E5149C}"/>
              </a:ext>
            </a:extLst>
          </p:cNvPr>
          <p:cNvSpPr>
            <a:spLocks noGrp="1"/>
          </p:cNvSpPr>
          <p:nvPr>
            <p:ph type="title"/>
          </p:nvPr>
        </p:nvSpPr>
        <p:spPr/>
        <p:txBody>
          <a:bodyPr/>
          <a:lstStyle/>
          <a:p>
            <a:r>
              <a:rPr lang="en-GB"/>
              <a:t>Paying attention to the internal text structure may help.</a:t>
            </a:r>
          </a:p>
        </p:txBody>
      </p:sp>
      <p:pic>
        <p:nvPicPr>
          <p:cNvPr id="5" name="Content Placeholder 4" descr="A picture containing drawing&#10;&#10;Description automatically generated">
            <a:extLst>
              <a:ext uri="{FF2B5EF4-FFF2-40B4-BE49-F238E27FC236}">
                <a16:creationId xmlns:a16="http://schemas.microsoft.com/office/drawing/2014/main" id="{179D288D-05CA-4CD2-BDD5-154C9CE85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161" y="2056605"/>
            <a:ext cx="6536113" cy="4206409"/>
          </a:xfrm>
        </p:spPr>
      </p:pic>
    </p:spTree>
    <p:extLst>
      <p:ext uri="{BB962C8B-B14F-4D97-AF65-F5344CB8AC3E}">
        <p14:creationId xmlns:p14="http://schemas.microsoft.com/office/powerpoint/2010/main" val="3756700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iece of paper&#10;&#10;Description automatically generated">
            <a:extLst>
              <a:ext uri="{FF2B5EF4-FFF2-40B4-BE49-F238E27FC236}">
                <a16:creationId xmlns:a16="http://schemas.microsoft.com/office/drawing/2014/main" id="{AB1087B4-80C5-4770-B749-9E01A1F5025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68012" y="479686"/>
            <a:ext cx="8455976" cy="5637317"/>
          </a:xfrm>
        </p:spPr>
      </p:pic>
    </p:spTree>
    <p:extLst>
      <p:ext uri="{BB962C8B-B14F-4D97-AF65-F5344CB8AC3E}">
        <p14:creationId xmlns:p14="http://schemas.microsoft.com/office/powerpoint/2010/main" val="288907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1DFA-D07F-461F-912D-7EBB24A92391}"/>
              </a:ext>
            </a:extLst>
          </p:cNvPr>
          <p:cNvSpPr>
            <a:spLocks noGrp="1"/>
          </p:cNvSpPr>
          <p:nvPr>
            <p:ph type="title"/>
          </p:nvPr>
        </p:nvSpPr>
        <p:spPr/>
        <p:txBody>
          <a:bodyPr/>
          <a:lstStyle/>
          <a:p>
            <a:r>
              <a:rPr lang="en-GB"/>
              <a:t>Architects plan how to build houses.</a:t>
            </a:r>
          </a:p>
        </p:txBody>
      </p:sp>
      <p:pic>
        <p:nvPicPr>
          <p:cNvPr id="5" name="Content Placeholder 4" descr="A picture containing object, room, drawing&#10;&#10;Description automatically generated">
            <a:extLst>
              <a:ext uri="{FF2B5EF4-FFF2-40B4-BE49-F238E27FC236}">
                <a16:creationId xmlns:a16="http://schemas.microsoft.com/office/drawing/2014/main" id="{5575C070-3844-43F9-88CE-AE8209488BD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1088" y="1121462"/>
            <a:ext cx="5492712" cy="5136043"/>
          </a:xfrm>
        </p:spPr>
      </p:pic>
      <p:pic>
        <p:nvPicPr>
          <p:cNvPr id="6" name="Content Placeholder 4" descr="A cartoon of a person&#10;&#10;Description automatically generated">
            <a:extLst>
              <a:ext uri="{FF2B5EF4-FFF2-40B4-BE49-F238E27FC236}">
                <a16:creationId xmlns:a16="http://schemas.microsoft.com/office/drawing/2014/main" id="{34D3A9DB-A162-4E34-9DAF-71B656375AA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78071" y="1859098"/>
            <a:ext cx="3120756" cy="4122834"/>
          </a:xfrm>
          <a:prstGeom prst="rect">
            <a:avLst/>
          </a:prstGeom>
        </p:spPr>
      </p:pic>
      <p:sp>
        <p:nvSpPr>
          <p:cNvPr id="7" name="Arrow: Right 6">
            <a:extLst>
              <a:ext uri="{FF2B5EF4-FFF2-40B4-BE49-F238E27FC236}">
                <a16:creationId xmlns:a16="http://schemas.microsoft.com/office/drawing/2014/main" id="{FD6D0C31-549F-4488-A8D8-670FAA1993AC}"/>
              </a:ext>
            </a:extLst>
          </p:cNvPr>
          <p:cNvSpPr/>
          <p:nvPr/>
        </p:nvSpPr>
        <p:spPr>
          <a:xfrm>
            <a:off x="4598827" y="3958225"/>
            <a:ext cx="1138094" cy="92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446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1665-1438-431D-AC90-64796421B48E}"/>
              </a:ext>
            </a:extLst>
          </p:cNvPr>
          <p:cNvSpPr>
            <a:spLocks noGrp="1"/>
          </p:cNvSpPr>
          <p:nvPr>
            <p:ph type="title"/>
          </p:nvPr>
        </p:nvSpPr>
        <p:spPr/>
        <p:txBody>
          <a:bodyPr/>
          <a:lstStyle/>
          <a:p>
            <a:r>
              <a:rPr lang="en-GB"/>
              <a:t>Writers plan what they want to write.</a:t>
            </a:r>
          </a:p>
        </p:txBody>
      </p:sp>
      <p:pic>
        <p:nvPicPr>
          <p:cNvPr id="18" name="Picture 17" descr="A close up of a logo&#10;&#10;Description automatically generated">
            <a:extLst>
              <a:ext uri="{FF2B5EF4-FFF2-40B4-BE49-F238E27FC236}">
                <a16:creationId xmlns:a16="http://schemas.microsoft.com/office/drawing/2014/main" id="{CA660395-E70C-43AC-93A4-20DCAC761B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841326"/>
            <a:ext cx="4601912" cy="4197023"/>
          </a:xfrm>
          <a:prstGeom prst="rect">
            <a:avLst/>
          </a:prstGeom>
        </p:spPr>
      </p:pic>
      <p:sp>
        <p:nvSpPr>
          <p:cNvPr id="22" name="TextBox 21">
            <a:extLst>
              <a:ext uri="{FF2B5EF4-FFF2-40B4-BE49-F238E27FC236}">
                <a16:creationId xmlns:a16="http://schemas.microsoft.com/office/drawing/2014/main" id="{EAF12352-1EC3-45ED-938C-2DA4C31DAF4D}"/>
              </a:ext>
            </a:extLst>
          </p:cNvPr>
          <p:cNvSpPr txBox="1"/>
          <p:nvPr/>
        </p:nvSpPr>
        <p:spPr>
          <a:xfrm>
            <a:off x="5995792" y="2242159"/>
            <a:ext cx="5928986" cy="1569660"/>
          </a:xfrm>
          <a:prstGeom prst="rect">
            <a:avLst/>
          </a:prstGeom>
          <a:noFill/>
        </p:spPr>
        <p:txBody>
          <a:bodyPr wrap="square" rtlCol="0">
            <a:spAutoFit/>
          </a:bodyPr>
          <a:lstStyle/>
          <a:p>
            <a:r>
              <a:rPr lang="en-GB" sz="3200"/>
              <a:t>They use internal text structures to help them organise their writing.</a:t>
            </a:r>
          </a:p>
        </p:txBody>
      </p:sp>
    </p:spTree>
    <p:extLst>
      <p:ext uri="{BB962C8B-B14F-4D97-AF65-F5344CB8AC3E}">
        <p14:creationId xmlns:p14="http://schemas.microsoft.com/office/powerpoint/2010/main" val="34151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C2B132E740CB438FD2C4EE6C846A6A" ma:contentTypeVersion="13" ma:contentTypeDescription="Create a new document." ma:contentTypeScope="" ma:versionID="20615d2a0af64f89ee5ea3e24fee1172">
  <xsd:schema xmlns:xsd="http://www.w3.org/2001/XMLSchema" xmlns:xs="http://www.w3.org/2001/XMLSchema" xmlns:p="http://schemas.microsoft.com/office/2006/metadata/properties" xmlns:ns3="d5efb4bb-7694-4953-821a-0647210663f1" xmlns:ns4="175f765e-07db-4492-b5ba-03036cc9995a" targetNamespace="http://schemas.microsoft.com/office/2006/metadata/properties" ma:root="true" ma:fieldsID="b0122b43d6e615207c85670b145e7368" ns3:_="" ns4:_="">
    <xsd:import namespace="d5efb4bb-7694-4953-821a-0647210663f1"/>
    <xsd:import namespace="175f765e-07db-4492-b5ba-03036cc9995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fb4bb-7694-4953-821a-0647210663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5f765e-07db-4492-b5ba-03036cc9995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53D44D-86E6-4659-817D-CC071BF4125E}">
  <ds:schemaRefs>
    <ds:schemaRef ds:uri="http://schemas.microsoft.com/sharepoint/v3/contenttype/forms"/>
  </ds:schemaRefs>
</ds:datastoreItem>
</file>

<file path=customXml/itemProps2.xml><?xml version="1.0" encoding="utf-8"?>
<ds:datastoreItem xmlns:ds="http://schemas.openxmlformats.org/officeDocument/2006/customXml" ds:itemID="{89D13ADF-2532-4AB9-A7F9-C448CD1DEA9E}">
  <ds:schemaRefs>
    <ds:schemaRef ds:uri="175f765e-07db-4492-b5ba-03036cc9995a"/>
    <ds:schemaRef ds:uri="d5efb4bb-7694-4953-821a-0647210663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C549B7-95E2-44B3-A885-8D8CC68C7C48}">
  <ds:schemaRefs>
    <ds:schemaRef ds:uri="http://purl.org/dc/terms/"/>
    <ds:schemaRef ds:uri="http://schemas.openxmlformats.org/package/2006/metadata/core-properties"/>
    <ds:schemaRef ds:uri="http://purl.org/dc/dcmitype/"/>
    <ds:schemaRef ds:uri="http://schemas.microsoft.com/office/2006/documentManagement/types"/>
    <ds:schemaRef ds:uri="d5efb4bb-7694-4953-821a-0647210663f1"/>
    <ds:schemaRef ds:uri="http://purl.org/dc/elements/1.1/"/>
    <ds:schemaRef ds:uri="http://schemas.microsoft.com/office/2006/metadata/properties"/>
    <ds:schemaRef ds:uri="http://schemas.microsoft.com/office/infopath/2007/PartnerControls"/>
    <ds:schemaRef ds:uri="175f765e-07db-4492-b5ba-03036cc9995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TotalTime>
  <Words>3465</Words>
  <Application>Microsoft Office PowerPoint</Application>
  <PresentationFormat>Widescreen</PresentationFormat>
  <Paragraphs>479</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Times New Roman</vt:lpstr>
      <vt:lpstr>Office Theme</vt:lpstr>
      <vt:lpstr>Internal Text Structure</vt:lpstr>
      <vt:lpstr>Internal Text Structure</vt:lpstr>
      <vt:lpstr>Objectives</vt:lpstr>
      <vt:lpstr>Trying to understand some informational text can be challenging.</vt:lpstr>
      <vt:lpstr>Paying attention to the internal text structure may help.</vt:lpstr>
      <vt:lpstr>PowerPoint Presentation</vt:lpstr>
      <vt:lpstr>PowerPoint Presentation</vt:lpstr>
      <vt:lpstr>Architects plan how to build houses.</vt:lpstr>
      <vt:lpstr>Writers plan what they want to write.</vt:lpstr>
      <vt:lpstr>PowerPoint Presentation</vt:lpstr>
      <vt:lpstr>Each text structure</vt:lpstr>
      <vt:lpstr>Internal Structure 1: Description</vt:lpstr>
      <vt:lpstr>Text structure 1: Description</vt:lpstr>
      <vt:lpstr>Text structure 1: Description</vt:lpstr>
      <vt:lpstr>Signal words (Description)</vt:lpstr>
      <vt:lpstr>Example</vt:lpstr>
      <vt:lpstr>Remember to:</vt:lpstr>
      <vt:lpstr>PowerPoint Presentation</vt:lpstr>
      <vt:lpstr>Name two characteristics of a hummingbird.</vt:lpstr>
      <vt:lpstr>PowerPoint Presentation</vt:lpstr>
      <vt:lpstr>Name two characteristics of a hummingbird.</vt:lpstr>
      <vt:lpstr>Internal Structure</vt:lpstr>
      <vt:lpstr>Internal Text Structure</vt:lpstr>
      <vt:lpstr>PowerPoint Presentation</vt:lpstr>
      <vt:lpstr>Each text structure</vt:lpstr>
      <vt:lpstr>Internal Structure 1: Description</vt:lpstr>
      <vt:lpstr>Internal Structure 2: Sequence</vt:lpstr>
      <vt:lpstr>Text structure 2: Sequence</vt:lpstr>
      <vt:lpstr>PowerPoint Presentation</vt:lpstr>
      <vt:lpstr>PowerPoint Presentation</vt:lpstr>
      <vt:lpstr>Signal words (Sequence)</vt:lpstr>
      <vt:lpstr>How many steps does the hummingbird take to extract nectar from a flower?</vt:lpstr>
      <vt:lpstr>Hummingbird’s process for extracting nectar from a flower</vt:lpstr>
      <vt:lpstr>Find the sequence signal words in this paragraph</vt:lpstr>
      <vt:lpstr>Internal Structure</vt:lpstr>
      <vt:lpstr>Internal Text Structure</vt:lpstr>
      <vt:lpstr>Internal Structure 1: Description</vt:lpstr>
      <vt:lpstr>Internal Structure 2: Sequence</vt:lpstr>
      <vt:lpstr>Internal Structure 3: Comparison and Contrast</vt:lpstr>
      <vt:lpstr>Internal Structure 3: Comparison and Contrast</vt:lpstr>
      <vt:lpstr>PowerPoint Presentation</vt:lpstr>
      <vt:lpstr>Signal words (Comparison and Contrast)</vt:lpstr>
      <vt:lpstr>Example</vt:lpstr>
      <vt:lpstr>Signal words (Comparison and Contrast)</vt:lpstr>
      <vt:lpstr>Example</vt:lpstr>
      <vt:lpstr>PowerPoint Presentation</vt:lpstr>
      <vt:lpstr>Answer these questions</vt:lpstr>
      <vt:lpstr>PowerPoint Presentation</vt:lpstr>
      <vt:lpstr>Try these</vt:lpstr>
      <vt:lpstr>Complete the table below to show the differences between porpoises and dolphins.</vt:lpstr>
      <vt:lpstr>PowerPoint Presentation</vt:lpstr>
      <vt:lpstr>Complete the table below to show the differences between porpoises and dolphins.</vt:lpstr>
      <vt:lpstr>Internal Structure</vt:lpstr>
      <vt:lpstr>Internal Text Structure</vt:lpstr>
      <vt:lpstr>Internal Structure 1: Description</vt:lpstr>
      <vt:lpstr>Internal Structure 2: Sequence</vt:lpstr>
      <vt:lpstr>Internal Structure 3: Comparison and Contrast</vt:lpstr>
      <vt:lpstr>Internal Structure 4: Cause and Effect</vt:lpstr>
      <vt:lpstr>Each text structure</vt:lpstr>
      <vt:lpstr>Internal Structure: Cause and Effect</vt:lpstr>
      <vt:lpstr>Internal Structure: Cause and Effect</vt:lpstr>
      <vt:lpstr>Signal words (Cause and Effect)</vt:lpstr>
      <vt:lpstr>Example </vt:lpstr>
      <vt:lpstr>What are the effects of human activity on the tiger population?</vt:lpstr>
      <vt:lpstr>PowerPoint Presentation</vt:lpstr>
      <vt:lpstr>Give two possible reasons for tigers being almost extinct.</vt:lpstr>
      <vt:lpstr>Internal Structure</vt:lpstr>
      <vt:lpstr>So what have we learned?</vt:lpstr>
      <vt:lpstr>PowerPoint Presentation</vt:lpstr>
      <vt:lpstr>Architects plan how to build houses.</vt:lpstr>
      <vt:lpstr>Writers plan what they want to write.</vt:lpstr>
      <vt:lpstr>Each text structure</vt:lpstr>
      <vt:lpstr>PowerPoint Presentation</vt:lpstr>
      <vt:lpstr>Trying to understand some informational text can be challenging.</vt:lpstr>
      <vt:lpstr>Paying attention to the internal text structure may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Text Structure</dc:title>
  <dc:creator>Gillian Pilgrim</dc:creator>
  <cp:lastModifiedBy>Gillian Pilgrim</cp:lastModifiedBy>
  <cp:revision>17</cp:revision>
  <dcterms:created xsi:type="dcterms:W3CDTF">2020-03-23T17:05:37Z</dcterms:created>
  <dcterms:modified xsi:type="dcterms:W3CDTF">2020-04-09T19:56:12Z</dcterms:modified>
</cp:coreProperties>
</file>