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E16E84-1AE1-4B7C-B318-62909C63F951}" type="doc">
      <dgm:prSet loTypeId="urn:microsoft.com/office/officeart/2005/8/layout/hierarchy1" loCatId="Inbox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638C123-95F6-46C8-B0FD-E87804ECA291}">
      <dgm:prSet/>
      <dgm:spPr/>
      <dgm:t>
        <a:bodyPr/>
        <a:lstStyle/>
        <a:p>
          <a:r>
            <a:rPr lang="en-US" dirty="0"/>
            <a:t>Urban areas are city areas. Peri-urban areas are the areas surrounding the cities</a:t>
          </a:r>
        </a:p>
      </dgm:t>
    </dgm:pt>
    <dgm:pt modelId="{F1864D7C-00ED-4686-BD3F-A62AC0B6C143}" type="parTrans" cxnId="{17DD2D87-9843-44E6-B3F6-0EE23634A00B}">
      <dgm:prSet/>
      <dgm:spPr/>
      <dgm:t>
        <a:bodyPr/>
        <a:lstStyle/>
        <a:p>
          <a:endParaRPr lang="en-US"/>
        </a:p>
      </dgm:t>
    </dgm:pt>
    <dgm:pt modelId="{F9D6241F-D8A0-46F5-B549-26365654A9FB}" type="sibTrans" cxnId="{17DD2D87-9843-44E6-B3F6-0EE23634A00B}">
      <dgm:prSet/>
      <dgm:spPr/>
      <dgm:t>
        <a:bodyPr/>
        <a:lstStyle/>
        <a:p>
          <a:endParaRPr lang="en-US"/>
        </a:p>
      </dgm:t>
    </dgm:pt>
    <dgm:pt modelId="{116EDA81-F3DC-4A96-BF6B-A23C3A33740A}">
      <dgm:prSet/>
      <dgm:spPr/>
      <dgm:t>
        <a:bodyPr/>
        <a:lstStyle/>
        <a:p>
          <a:r>
            <a:rPr lang="en-US"/>
            <a:t>Urban agriculture  refers to small areas e.g. vacant lots, balconies, containers within the city for growing crops and raising small livestock </a:t>
          </a:r>
        </a:p>
      </dgm:t>
    </dgm:pt>
    <dgm:pt modelId="{324DB5F1-6C2E-4B9B-A089-5B063DC3D733}" type="parTrans" cxnId="{B124B9CB-08DD-46F4-83FF-10BEADD27489}">
      <dgm:prSet/>
      <dgm:spPr/>
      <dgm:t>
        <a:bodyPr/>
        <a:lstStyle/>
        <a:p>
          <a:endParaRPr lang="en-US"/>
        </a:p>
      </dgm:t>
    </dgm:pt>
    <dgm:pt modelId="{B795EFBC-3059-42C5-971F-6356110F05C3}" type="sibTrans" cxnId="{B124B9CB-08DD-46F4-83FF-10BEADD27489}">
      <dgm:prSet/>
      <dgm:spPr/>
      <dgm:t>
        <a:bodyPr/>
        <a:lstStyle/>
        <a:p>
          <a:endParaRPr lang="en-US"/>
        </a:p>
      </dgm:t>
    </dgm:pt>
    <dgm:pt modelId="{582043AB-0C32-438D-9848-06DA820F713F}">
      <dgm:prSet/>
      <dgm:spPr/>
      <dgm:t>
        <a:bodyPr/>
        <a:lstStyle/>
        <a:p>
          <a:r>
            <a:rPr lang="en-US"/>
            <a:t>Peri-urban agriculture refers to farm units that are close to the town areas</a:t>
          </a:r>
        </a:p>
      </dgm:t>
    </dgm:pt>
    <dgm:pt modelId="{B62E8780-153C-497C-ACDD-2AB53420CE6E}" type="parTrans" cxnId="{BDCF8552-237A-4F13-A146-346210EC741C}">
      <dgm:prSet/>
      <dgm:spPr/>
      <dgm:t>
        <a:bodyPr/>
        <a:lstStyle/>
        <a:p>
          <a:endParaRPr lang="en-US"/>
        </a:p>
      </dgm:t>
    </dgm:pt>
    <dgm:pt modelId="{07FE1933-9EDB-45E1-8659-8270F9355054}" type="sibTrans" cxnId="{BDCF8552-237A-4F13-A146-346210EC741C}">
      <dgm:prSet/>
      <dgm:spPr/>
      <dgm:t>
        <a:bodyPr/>
        <a:lstStyle/>
        <a:p>
          <a:endParaRPr lang="en-US"/>
        </a:p>
      </dgm:t>
    </dgm:pt>
    <dgm:pt modelId="{DF213537-1FDC-4CEA-B22B-84A126114C4E}" type="pres">
      <dgm:prSet presAssocID="{ADE16E84-1AE1-4B7C-B318-62909C63F95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D5444F3-FA9E-4B31-BA25-058FDE96CDBC}" type="pres">
      <dgm:prSet presAssocID="{B638C123-95F6-46C8-B0FD-E87804ECA291}" presName="hierRoot1" presStyleCnt="0"/>
      <dgm:spPr/>
    </dgm:pt>
    <dgm:pt modelId="{1508D4CF-ED8F-42F3-8EA7-E2431C7ADDE2}" type="pres">
      <dgm:prSet presAssocID="{B638C123-95F6-46C8-B0FD-E87804ECA291}" presName="composite" presStyleCnt="0"/>
      <dgm:spPr/>
    </dgm:pt>
    <dgm:pt modelId="{096A63D1-848A-4DFF-895C-99E6C8A8E27F}" type="pres">
      <dgm:prSet presAssocID="{B638C123-95F6-46C8-B0FD-E87804ECA291}" presName="background" presStyleLbl="node0" presStyleIdx="0" presStyleCnt="3"/>
      <dgm:spPr/>
    </dgm:pt>
    <dgm:pt modelId="{3AE5A588-CA01-4312-8522-1CC575A3E4E0}" type="pres">
      <dgm:prSet presAssocID="{B638C123-95F6-46C8-B0FD-E87804ECA291}" presName="text" presStyleLbl="fgAcc0" presStyleIdx="0" presStyleCnt="3">
        <dgm:presLayoutVars>
          <dgm:chPref val="3"/>
        </dgm:presLayoutVars>
      </dgm:prSet>
      <dgm:spPr/>
    </dgm:pt>
    <dgm:pt modelId="{7CBBC10A-833C-499B-AB00-E9DB340BBDE4}" type="pres">
      <dgm:prSet presAssocID="{B638C123-95F6-46C8-B0FD-E87804ECA291}" presName="hierChild2" presStyleCnt="0"/>
      <dgm:spPr/>
    </dgm:pt>
    <dgm:pt modelId="{9AF58C18-2109-4218-BDE8-0B6AE73043C4}" type="pres">
      <dgm:prSet presAssocID="{116EDA81-F3DC-4A96-BF6B-A23C3A33740A}" presName="hierRoot1" presStyleCnt="0"/>
      <dgm:spPr/>
    </dgm:pt>
    <dgm:pt modelId="{F7DB01A7-7B36-4755-8D3D-E7AED9B69886}" type="pres">
      <dgm:prSet presAssocID="{116EDA81-F3DC-4A96-BF6B-A23C3A33740A}" presName="composite" presStyleCnt="0"/>
      <dgm:spPr/>
    </dgm:pt>
    <dgm:pt modelId="{870BF4E2-5763-43C3-AF3E-864DF6AFAB39}" type="pres">
      <dgm:prSet presAssocID="{116EDA81-F3DC-4A96-BF6B-A23C3A33740A}" presName="background" presStyleLbl="node0" presStyleIdx="1" presStyleCnt="3"/>
      <dgm:spPr/>
    </dgm:pt>
    <dgm:pt modelId="{DABC53CD-47AF-456E-BE10-3FFFEF00C26F}" type="pres">
      <dgm:prSet presAssocID="{116EDA81-F3DC-4A96-BF6B-A23C3A33740A}" presName="text" presStyleLbl="fgAcc0" presStyleIdx="1" presStyleCnt="3">
        <dgm:presLayoutVars>
          <dgm:chPref val="3"/>
        </dgm:presLayoutVars>
      </dgm:prSet>
      <dgm:spPr/>
    </dgm:pt>
    <dgm:pt modelId="{689793A4-7CB0-4188-9A9A-25941DEE9373}" type="pres">
      <dgm:prSet presAssocID="{116EDA81-F3DC-4A96-BF6B-A23C3A33740A}" presName="hierChild2" presStyleCnt="0"/>
      <dgm:spPr/>
    </dgm:pt>
    <dgm:pt modelId="{A14A590A-C569-481D-A986-54B6C4318292}" type="pres">
      <dgm:prSet presAssocID="{582043AB-0C32-438D-9848-06DA820F713F}" presName="hierRoot1" presStyleCnt="0"/>
      <dgm:spPr/>
    </dgm:pt>
    <dgm:pt modelId="{E30D1215-FCF7-4567-9DD0-961D68F31920}" type="pres">
      <dgm:prSet presAssocID="{582043AB-0C32-438D-9848-06DA820F713F}" presName="composite" presStyleCnt="0"/>
      <dgm:spPr/>
    </dgm:pt>
    <dgm:pt modelId="{C81FCED0-16EA-4E71-A2D6-537E2B160733}" type="pres">
      <dgm:prSet presAssocID="{582043AB-0C32-438D-9848-06DA820F713F}" presName="background" presStyleLbl="node0" presStyleIdx="2" presStyleCnt="3"/>
      <dgm:spPr/>
    </dgm:pt>
    <dgm:pt modelId="{12C9E8E2-D74C-40C2-B0A0-3E748F2846D9}" type="pres">
      <dgm:prSet presAssocID="{582043AB-0C32-438D-9848-06DA820F713F}" presName="text" presStyleLbl="fgAcc0" presStyleIdx="2" presStyleCnt="3">
        <dgm:presLayoutVars>
          <dgm:chPref val="3"/>
        </dgm:presLayoutVars>
      </dgm:prSet>
      <dgm:spPr/>
    </dgm:pt>
    <dgm:pt modelId="{5E5B966B-4D88-4F95-B354-D84A4FD64CC3}" type="pres">
      <dgm:prSet presAssocID="{582043AB-0C32-438D-9848-06DA820F713F}" presName="hierChild2" presStyleCnt="0"/>
      <dgm:spPr/>
    </dgm:pt>
  </dgm:ptLst>
  <dgm:cxnLst>
    <dgm:cxn modelId="{7D602464-E8E5-4FAF-9452-3F67D83B9A14}" type="presOf" srcId="{116EDA81-F3DC-4A96-BF6B-A23C3A33740A}" destId="{DABC53CD-47AF-456E-BE10-3FFFEF00C26F}" srcOrd="0" destOrd="0" presId="urn:microsoft.com/office/officeart/2005/8/layout/hierarchy1"/>
    <dgm:cxn modelId="{3D2A266D-B292-4B0D-A4A5-FB0192F37286}" type="presOf" srcId="{B638C123-95F6-46C8-B0FD-E87804ECA291}" destId="{3AE5A588-CA01-4312-8522-1CC575A3E4E0}" srcOrd="0" destOrd="0" presId="urn:microsoft.com/office/officeart/2005/8/layout/hierarchy1"/>
    <dgm:cxn modelId="{BDCF8552-237A-4F13-A146-346210EC741C}" srcId="{ADE16E84-1AE1-4B7C-B318-62909C63F951}" destId="{582043AB-0C32-438D-9848-06DA820F713F}" srcOrd="2" destOrd="0" parTransId="{B62E8780-153C-497C-ACDD-2AB53420CE6E}" sibTransId="{07FE1933-9EDB-45E1-8659-8270F9355054}"/>
    <dgm:cxn modelId="{FCF9165A-E240-45C6-8DF0-F078505C0DF1}" type="presOf" srcId="{582043AB-0C32-438D-9848-06DA820F713F}" destId="{12C9E8E2-D74C-40C2-B0A0-3E748F2846D9}" srcOrd="0" destOrd="0" presId="urn:microsoft.com/office/officeart/2005/8/layout/hierarchy1"/>
    <dgm:cxn modelId="{17DD2D87-9843-44E6-B3F6-0EE23634A00B}" srcId="{ADE16E84-1AE1-4B7C-B318-62909C63F951}" destId="{B638C123-95F6-46C8-B0FD-E87804ECA291}" srcOrd="0" destOrd="0" parTransId="{F1864D7C-00ED-4686-BD3F-A62AC0B6C143}" sibTransId="{F9D6241F-D8A0-46F5-B549-26365654A9FB}"/>
    <dgm:cxn modelId="{3CD3AA92-6A11-41C2-9465-C0D547A5337C}" type="presOf" srcId="{ADE16E84-1AE1-4B7C-B318-62909C63F951}" destId="{DF213537-1FDC-4CEA-B22B-84A126114C4E}" srcOrd="0" destOrd="0" presId="urn:microsoft.com/office/officeart/2005/8/layout/hierarchy1"/>
    <dgm:cxn modelId="{B124B9CB-08DD-46F4-83FF-10BEADD27489}" srcId="{ADE16E84-1AE1-4B7C-B318-62909C63F951}" destId="{116EDA81-F3DC-4A96-BF6B-A23C3A33740A}" srcOrd="1" destOrd="0" parTransId="{324DB5F1-6C2E-4B9B-A089-5B063DC3D733}" sibTransId="{B795EFBC-3059-42C5-971F-6356110F05C3}"/>
    <dgm:cxn modelId="{155CB9B5-7F17-4114-B596-179A731ABBF7}" type="presParOf" srcId="{DF213537-1FDC-4CEA-B22B-84A126114C4E}" destId="{FD5444F3-FA9E-4B31-BA25-058FDE96CDBC}" srcOrd="0" destOrd="0" presId="urn:microsoft.com/office/officeart/2005/8/layout/hierarchy1"/>
    <dgm:cxn modelId="{2E5FAF35-5B5F-453B-BC8E-D2674A26E0E8}" type="presParOf" srcId="{FD5444F3-FA9E-4B31-BA25-058FDE96CDBC}" destId="{1508D4CF-ED8F-42F3-8EA7-E2431C7ADDE2}" srcOrd="0" destOrd="0" presId="urn:microsoft.com/office/officeart/2005/8/layout/hierarchy1"/>
    <dgm:cxn modelId="{8C035007-43D0-4BB4-9BA4-6E26099158C3}" type="presParOf" srcId="{1508D4CF-ED8F-42F3-8EA7-E2431C7ADDE2}" destId="{096A63D1-848A-4DFF-895C-99E6C8A8E27F}" srcOrd="0" destOrd="0" presId="urn:microsoft.com/office/officeart/2005/8/layout/hierarchy1"/>
    <dgm:cxn modelId="{6B61AB7D-A773-4476-B413-5B1DBC55D03E}" type="presParOf" srcId="{1508D4CF-ED8F-42F3-8EA7-E2431C7ADDE2}" destId="{3AE5A588-CA01-4312-8522-1CC575A3E4E0}" srcOrd="1" destOrd="0" presId="urn:microsoft.com/office/officeart/2005/8/layout/hierarchy1"/>
    <dgm:cxn modelId="{50231EF9-EB09-486F-A1FB-AA1233AD5BF8}" type="presParOf" srcId="{FD5444F3-FA9E-4B31-BA25-058FDE96CDBC}" destId="{7CBBC10A-833C-499B-AB00-E9DB340BBDE4}" srcOrd="1" destOrd="0" presId="urn:microsoft.com/office/officeart/2005/8/layout/hierarchy1"/>
    <dgm:cxn modelId="{D55FF11E-6EC6-4A9F-B951-F84818F070EC}" type="presParOf" srcId="{DF213537-1FDC-4CEA-B22B-84A126114C4E}" destId="{9AF58C18-2109-4218-BDE8-0B6AE73043C4}" srcOrd="1" destOrd="0" presId="urn:microsoft.com/office/officeart/2005/8/layout/hierarchy1"/>
    <dgm:cxn modelId="{6C708BBA-4EE7-4DB4-98A4-CDF917FD5383}" type="presParOf" srcId="{9AF58C18-2109-4218-BDE8-0B6AE73043C4}" destId="{F7DB01A7-7B36-4755-8D3D-E7AED9B69886}" srcOrd="0" destOrd="0" presId="urn:microsoft.com/office/officeart/2005/8/layout/hierarchy1"/>
    <dgm:cxn modelId="{7FD17BA0-AEDC-44F4-B6C4-66BE53E79955}" type="presParOf" srcId="{F7DB01A7-7B36-4755-8D3D-E7AED9B69886}" destId="{870BF4E2-5763-43C3-AF3E-864DF6AFAB39}" srcOrd="0" destOrd="0" presId="urn:microsoft.com/office/officeart/2005/8/layout/hierarchy1"/>
    <dgm:cxn modelId="{CA784858-ACB8-456F-9B5E-E08E1F4498FA}" type="presParOf" srcId="{F7DB01A7-7B36-4755-8D3D-E7AED9B69886}" destId="{DABC53CD-47AF-456E-BE10-3FFFEF00C26F}" srcOrd="1" destOrd="0" presId="urn:microsoft.com/office/officeart/2005/8/layout/hierarchy1"/>
    <dgm:cxn modelId="{A67A67B5-37E8-462E-AC93-E352C1F1C477}" type="presParOf" srcId="{9AF58C18-2109-4218-BDE8-0B6AE73043C4}" destId="{689793A4-7CB0-4188-9A9A-25941DEE9373}" srcOrd="1" destOrd="0" presId="urn:microsoft.com/office/officeart/2005/8/layout/hierarchy1"/>
    <dgm:cxn modelId="{45B73A8F-391F-4B91-A530-F2E99EA0E806}" type="presParOf" srcId="{DF213537-1FDC-4CEA-B22B-84A126114C4E}" destId="{A14A590A-C569-481D-A986-54B6C4318292}" srcOrd="2" destOrd="0" presId="urn:microsoft.com/office/officeart/2005/8/layout/hierarchy1"/>
    <dgm:cxn modelId="{F312A598-2878-4B41-B430-7AE73FD725EE}" type="presParOf" srcId="{A14A590A-C569-481D-A986-54B6C4318292}" destId="{E30D1215-FCF7-4567-9DD0-961D68F31920}" srcOrd="0" destOrd="0" presId="urn:microsoft.com/office/officeart/2005/8/layout/hierarchy1"/>
    <dgm:cxn modelId="{AF42694C-1AFE-4508-975D-5D53680DB866}" type="presParOf" srcId="{E30D1215-FCF7-4567-9DD0-961D68F31920}" destId="{C81FCED0-16EA-4E71-A2D6-537E2B160733}" srcOrd="0" destOrd="0" presId="urn:microsoft.com/office/officeart/2005/8/layout/hierarchy1"/>
    <dgm:cxn modelId="{C7D57951-6C01-42A7-8280-10BD41A2509C}" type="presParOf" srcId="{E30D1215-FCF7-4567-9DD0-961D68F31920}" destId="{12C9E8E2-D74C-40C2-B0A0-3E748F2846D9}" srcOrd="1" destOrd="0" presId="urn:microsoft.com/office/officeart/2005/8/layout/hierarchy1"/>
    <dgm:cxn modelId="{3D490032-AC05-44C2-910D-B3E47DFE1209}" type="presParOf" srcId="{A14A590A-C569-481D-A986-54B6C4318292}" destId="{5E5B966B-4D88-4F95-B354-D84A4FD64CC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A63D1-848A-4DFF-895C-99E6C8A8E27F}">
      <dsp:nvSpPr>
        <dsp:cNvPr id="0" name=""/>
        <dsp:cNvSpPr/>
      </dsp:nvSpPr>
      <dsp:spPr>
        <a:xfrm>
          <a:off x="0" y="539743"/>
          <a:ext cx="2786062" cy="1769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E5A588-CA01-4312-8522-1CC575A3E4E0}">
      <dsp:nvSpPr>
        <dsp:cNvPr id="0" name=""/>
        <dsp:cNvSpPr/>
      </dsp:nvSpPr>
      <dsp:spPr>
        <a:xfrm>
          <a:off x="309562" y="833827"/>
          <a:ext cx="2786062" cy="176914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Urban areas are city areas. Peri-urban areas are the areas surrounding the cities</a:t>
          </a:r>
        </a:p>
      </dsp:txBody>
      <dsp:txXfrm>
        <a:off x="361379" y="885644"/>
        <a:ext cx="2682428" cy="1665515"/>
      </dsp:txXfrm>
    </dsp:sp>
    <dsp:sp modelId="{870BF4E2-5763-43C3-AF3E-864DF6AFAB39}">
      <dsp:nvSpPr>
        <dsp:cNvPr id="0" name=""/>
        <dsp:cNvSpPr/>
      </dsp:nvSpPr>
      <dsp:spPr>
        <a:xfrm>
          <a:off x="3405187" y="539743"/>
          <a:ext cx="2786062" cy="1769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BC53CD-47AF-456E-BE10-3FFFEF00C26F}">
      <dsp:nvSpPr>
        <dsp:cNvPr id="0" name=""/>
        <dsp:cNvSpPr/>
      </dsp:nvSpPr>
      <dsp:spPr>
        <a:xfrm>
          <a:off x="3714749" y="833827"/>
          <a:ext cx="2786062" cy="176914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Urban agriculture  refers to small areas e.g. vacant lots, balconies, containers within the city for growing crops and raising small livestock </a:t>
          </a:r>
        </a:p>
      </dsp:txBody>
      <dsp:txXfrm>
        <a:off x="3766566" y="885644"/>
        <a:ext cx="2682428" cy="1665515"/>
      </dsp:txXfrm>
    </dsp:sp>
    <dsp:sp modelId="{C81FCED0-16EA-4E71-A2D6-537E2B160733}">
      <dsp:nvSpPr>
        <dsp:cNvPr id="0" name=""/>
        <dsp:cNvSpPr/>
      </dsp:nvSpPr>
      <dsp:spPr>
        <a:xfrm>
          <a:off x="6810375" y="539743"/>
          <a:ext cx="2786062" cy="1769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C9E8E2-D74C-40C2-B0A0-3E748F2846D9}">
      <dsp:nvSpPr>
        <dsp:cNvPr id="0" name=""/>
        <dsp:cNvSpPr/>
      </dsp:nvSpPr>
      <dsp:spPr>
        <a:xfrm>
          <a:off x="7119937" y="833827"/>
          <a:ext cx="2786062" cy="176914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Peri-urban agriculture refers to farm units that are close to the town areas</a:t>
          </a:r>
        </a:p>
      </dsp:txBody>
      <dsp:txXfrm>
        <a:off x="7171754" y="885644"/>
        <a:ext cx="2682428" cy="1665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youtube.com/watch?v=PlvWqUV8r9E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CIxsAvX_Kw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8.jpg"/><Relationship Id="rId2" Type="http://schemas.openxmlformats.org/officeDocument/2006/relationships/hyperlink" Target="https://www.youtube.com/watch?v=60uokf3WmTo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youtube.com/watch?v=7VaO9uMLcTs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youtube.com/watch?v=_lXWDF-C3B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57546-506A-4F51-8EF6-80A84FA878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Non Conventional Farming systems: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000F73-7D47-4F00-921C-E727E7E0C7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Aquaponics</a:t>
            </a:r>
          </a:p>
          <a:p>
            <a:r>
              <a:rPr lang="en-US" dirty="0"/>
              <a:t>Hydroponics</a:t>
            </a:r>
          </a:p>
          <a:p>
            <a:r>
              <a:rPr lang="en-US" dirty="0"/>
              <a:t>Grow box</a:t>
            </a:r>
          </a:p>
          <a:p>
            <a:r>
              <a:rPr lang="en-US" dirty="0"/>
              <a:t>Trough culture</a:t>
            </a:r>
          </a:p>
          <a:p>
            <a:r>
              <a:rPr lang="en-US" dirty="0"/>
              <a:t>Urban and peri-urban farming</a:t>
            </a:r>
          </a:p>
        </p:txBody>
      </p:sp>
    </p:spTree>
    <p:extLst>
      <p:ext uri="{BB962C8B-B14F-4D97-AF65-F5344CB8AC3E}">
        <p14:creationId xmlns:p14="http://schemas.microsoft.com/office/powerpoint/2010/main" val="1808500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642824-0AC3-4FCC-88D2-B94ACE71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Benefits/disadvantages of hydroponics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29CD44-A3A1-4211-B626-0158216BD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5713" y="1600900"/>
            <a:ext cx="4649783" cy="823912"/>
          </a:xfrm>
        </p:spPr>
        <p:txBody>
          <a:bodyPr/>
          <a:lstStyle/>
          <a:p>
            <a:r>
              <a:rPr lang="en-US" dirty="0"/>
              <a:t>Benefits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92E9BE-8E56-451D-B906-192F0782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1410" y="2424813"/>
            <a:ext cx="4878391" cy="42205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nutrient solution is perfectly balanced</a:t>
            </a:r>
          </a:p>
          <a:p>
            <a:r>
              <a:rPr lang="en-US" dirty="0"/>
              <a:t>It does not harm the environment</a:t>
            </a:r>
          </a:p>
          <a:p>
            <a:r>
              <a:rPr lang="en-US" dirty="0"/>
              <a:t>Ver little water is lost to evaporation</a:t>
            </a:r>
          </a:p>
          <a:p>
            <a:r>
              <a:rPr lang="en-US" dirty="0"/>
              <a:t>The growing medium is designed for good plant growth</a:t>
            </a:r>
          </a:p>
          <a:p>
            <a:r>
              <a:rPr lang="en-US" dirty="0"/>
              <a:t>Plants will grow faster, bigger and healthier</a:t>
            </a:r>
          </a:p>
          <a:p>
            <a:r>
              <a:rPr lang="en-US" dirty="0"/>
              <a:t>Less risks of pests and diseases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D5EDA7-2996-430D-9332-2D9F57D5E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8" y="1600900"/>
            <a:ext cx="4646602" cy="823912"/>
          </a:xfrm>
        </p:spPr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8AD879-9140-440F-88DF-6F9C038F6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24813"/>
            <a:ext cx="4875210" cy="3366386"/>
          </a:xfrm>
        </p:spPr>
        <p:txBody>
          <a:bodyPr>
            <a:normAutofit fontScale="92500"/>
          </a:bodyPr>
          <a:lstStyle/>
          <a:p>
            <a:r>
              <a:rPr lang="en-US" dirty="0"/>
              <a:t>Initial set up is costly</a:t>
            </a:r>
          </a:p>
          <a:p>
            <a:r>
              <a:rPr lang="en-US" dirty="0"/>
              <a:t>It requires commitment and dedication </a:t>
            </a:r>
          </a:p>
          <a:p>
            <a:r>
              <a:rPr lang="en-US" dirty="0"/>
              <a:t>Artificial lighting may be needed depending on where the system is set up</a:t>
            </a:r>
          </a:p>
          <a:p>
            <a:r>
              <a:rPr lang="en-US" dirty="0"/>
              <a:t>The system is vulnerable to power outages</a:t>
            </a:r>
          </a:p>
        </p:txBody>
      </p:sp>
    </p:spTree>
    <p:extLst>
      <p:ext uri="{BB962C8B-B14F-4D97-AF65-F5344CB8AC3E}">
        <p14:creationId xmlns:p14="http://schemas.microsoft.com/office/powerpoint/2010/main" val="1720151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F30C50-5688-498B-8F8B-703E035D6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 box system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AEC54D-E245-4FD2-8512-9696319D4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28800"/>
            <a:ext cx="9905999" cy="4699591"/>
          </a:xfrm>
        </p:spPr>
        <p:txBody>
          <a:bodyPr>
            <a:normAutofit/>
          </a:bodyPr>
          <a:lstStyle/>
          <a:p>
            <a:r>
              <a:rPr lang="en-US" dirty="0"/>
              <a:t>This is the use of an enclosed box like structure filled with a special mixed medium.</a:t>
            </a:r>
          </a:p>
          <a:p>
            <a:r>
              <a:rPr lang="en-US" dirty="0"/>
              <a:t>Soil is NOT USED</a:t>
            </a:r>
          </a:p>
          <a:p>
            <a:r>
              <a:rPr lang="en-US" dirty="0"/>
              <a:t>Fertilizers are added to the medium to provide the plants with nutrients</a:t>
            </a:r>
          </a:p>
          <a:p>
            <a:r>
              <a:rPr lang="en-US" dirty="0"/>
              <a:t>A wide variety of crops can be grown in the box</a:t>
            </a:r>
          </a:p>
          <a:p>
            <a:r>
              <a:rPr lang="en-US" dirty="0"/>
              <a:t>The size of the box varies depending on the available space</a:t>
            </a:r>
          </a:p>
          <a:p>
            <a:r>
              <a:rPr lang="en-US" dirty="0"/>
              <a:t>It allows plants to be grown in places that may be otherwise unsuitable  for cultivation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7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garden&#10;&#10;Description generated with very high confidence">
            <a:extLst>
              <a:ext uri="{FF2B5EF4-FFF2-40B4-BE49-F238E27FC236}">
                <a16:creationId xmlns:a16="http://schemas.microsoft.com/office/drawing/2014/main" id="{A8CD0A65-1CDF-4049-9947-F0B9FD082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5043" y="300941"/>
            <a:ext cx="8313382" cy="6235038"/>
          </a:xfrm>
        </p:spPr>
      </p:pic>
    </p:spTree>
    <p:extLst>
      <p:ext uri="{BB962C8B-B14F-4D97-AF65-F5344CB8AC3E}">
        <p14:creationId xmlns:p14="http://schemas.microsoft.com/office/powerpoint/2010/main" val="3586563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388D6-4E3E-4658-84AA-2B185749A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Siting the 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7BB2D-290A-49D9-9AA7-DD46232A1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shade</a:t>
            </a:r>
          </a:p>
          <a:p>
            <a:r>
              <a:rPr lang="en-US" dirty="0"/>
              <a:t>It should be fairly secured from pets/poultry</a:t>
            </a:r>
          </a:p>
          <a:p>
            <a:r>
              <a:rPr lang="en-US" dirty="0"/>
              <a:t>Land should be flat</a:t>
            </a:r>
          </a:p>
          <a:p>
            <a:r>
              <a:rPr lang="en-US" dirty="0"/>
              <a:t>Good drainage is necessary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74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7E3F9-974C-4EDC-9645-EC026C568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Trough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B2E42-A9C0-43D5-A1B7-2DA0BC3C1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cultivation of crops on a small scale using containers or small structures that have space</a:t>
            </a:r>
          </a:p>
          <a:p>
            <a:r>
              <a:rPr lang="en-US" dirty="0"/>
              <a:t>Trough culture encourages reusing/recycling</a:t>
            </a:r>
          </a:p>
          <a:p>
            <a:r>
              <a:rPr lang="en-US" dirty="0"/>
              <a:t>A proper growing medium is used to suit the type of plant being grown</a:t>
            </a:r>
          </a:p>
          <a:p>
            <a:r>
              <a:rPr lang="en-US" dirty="0"/>
              <a:t>It allows plants to be grown in places that may be otherwise unsuitable  for cultivation</a:t>
            </a:r>
          </a:p>
        </p:txBody>
      </p:sp>
    </p:spTree>
    <p:extLst>
      <p:ext uri="{BB962C8B-B14F-4D97-AF65-F5344CB8AC3E}">
        <p14:creationId xmlns:p14="http://schemas.microsoft.com/office/powerpoint/2010/main" val="2733859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18E82-ECA4-43AD-9657-565C41CC4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22"/>
          <a:stretch/>
        </p:blipFill>
        <p:spPr>
          <a:xfrm>
            <a:off x="3679251" y="1037062"/>
            <a:ext cx="4833498" cy="58209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3575E9-DA70-407C-A694-B277C3C23C13}"/>
              </a:ext>
            </a:extLst>
          </p:cNvPr>
          <p:cNvSpPr txBox="1"/>
          <p:nvPr/>
        </p:nvSpPr>
        <p:spPr>
          <a:xfrm>
            <a:off x="2932771" y="334537"/>
            <a:ext cx="8787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ADVANTAGES OF CONTAINER PLANTING</a:t>
            </a:r>
          </a:p>
        </p:txBody>
      </p:sp>
    </p:spTree>
    <p:extLst>
      <p:ext uri="{BB962C8B-B14F-4D97-AF65-F5344CB8AC3E}">
        <p14:creationId xmlns:p14="http://schemas.microsoft.com/office/powerpoint/2010/main" val="2072029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yard with grass and trees&#10;&#10;Description generated with high confidence">
            <a:extLst>
              <a:ext uri="{FF2B5EF4-FFF2-40B4-BE49-F238E27FC236}">
                <a16:creationId xmlns:a16="http://schemas.microsoft.com/office/drawing/2014/main" id="{873FF6F2-E568-40B4-8AA4-19438FF1E7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1895" y="1817225"/>
            <a:ext cx="6845606" cy="3850652"/>
          </a:xfrm>
        </p:spPr>
      </p:pic>
      <p:pic>
        <p:nvPicPr>
          <p:cNvPr id="10" name="Content Placeholder 9" descr="A plant in a garden&#10;&#10;Description generated with very high confidence">
            <a:extLst>
              <a:ext uri="{FF2B5EF4-FFF2-40B4-BE49-F238E27FC236}">
                <a16:creationId xmlns:a16="http://schemas.microsoft.com/office/drawing/2014/main" id="{AB21D4BA-BB77-4288-A6D3-E770E9720F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57362" y="150470"/>
            <a:ext cx="3624404" cy="6443382"/>
          </a:xfrm>
        </p:spPr>
      </p:pic>
    </p:spTree>
    <p:extLst>
      <p:ext uri="{BB962C8B-B14F-4D97-AF65-F5344CB8AC3E}">
        <p14:creationId xmlns:p14="http://schemas.microsoft.com/office/powerpoint/2010/main" val="724947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701F2-7677-44A4-898E-02C72B4E9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Urban &amp; peri-urban farming </a:t>
            </a:r>
            <a:r>
              <a:rPr lang="en-US" dirty="0">
                <a:hlinkClick r:id="rId2"/>
              </a:rPr>
              <a:t>(</a:t>
            </a:r>
            <a:r>
              <a:rPr lang="en-US" dirty="0" err="1">
                <a:hlinkClick r:id="rId2"/>
              </a:rPr>
              <a:t>upa</a:t>
            </a:r>
            <a:r>
              <a:rPr lang="en-US" dirty="0">
                <a:hlinkClick r:id="rId2"/>
              </a:rPr>
              <a:t>)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656120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EA0175B-F0D8-4C19-801A-E56898E760C6}"/>
              </a:ext>
            </a:extLst>
          </p:cNvPr>
          <p:cNvSpPr txBox="1"/>
          <p:nvPr/>
        </p:nvSpPr>
        <p:spPr>
          <a:xfrm>
            <a:off x="1296365" y="1727756"/>
            <a:ext cx="9977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the practice of cultivating, processing and distributing food in/around towns/cities</a:t>
            </a:r>
          </a:p>
        </p:txBody>
      </p:sp>
    </p:spTree>
    <p:extLst>
      <p:ext uri="{BB962C8B-B14F-4D97-AF65-F5344CB8AC3E}">
        <p14:creationId xmlns:p14="http://schemas.microsoft.com/office/powerpoint/2010/main" val="3236116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outdoor, sky, tree, building&#10;&#10;Description generated with very high confidence">
            <a:extLst>
              <a:ext uri="{FF2B5EF4-FFF2-40B4-BE49-F238E27FC236}">
                <a16:creationId xmlns:a16="http://schemas.microsoft.com/office/drawing/2014/main" id="{4BB38013-7E01-433B-A720-BB5120B84C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1413" y="2648298"/>
            <a:ext cx="4878387" cy="2744092"/>
          </a:xfrm>
        </p:spPr>
      </p:pic>
      <p:pic>
        <p:nvPicPr>
          <p:cNvPr id="10" name="Content Placeholder 9" descr="A group of blue and white house&#10;&#10;Description generated with high confidence">
            <a:extLst>
              <a:ext uri="{FF2B5EF4-FFF2-40B4-BE49-F238E27FC236}">
                <a16:creationId xmlns:a16="http://schemas.microsoft.com/office/drawing/2014/main" id="{5FC0F750-D861-4C81-A2FE-1C689ADC66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649190"/>
            <a:ext cx="4875213" cy="2742307"/>
          </a:xfrm>
        </p:spPr>
      </p:pic>
    </p:spTree>
    <p:extLst>
      <p:ext uri="{BB962C8B-B14F-4D97-AF65-F5344CB8AC3E}">
        <p14:creationId xmlns:p14="http://schemas.microsoft.com/office/powerpoint/2010/main" val="931143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89E49C-1AD2-4C44-9A55-90DF5467A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</a:t>
            </a:r>
            <a:r>
              <a:rPr lang="en-US" dirty="0" err="1"/>
              <a:t>upa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CB0FBE-3C9A-4BDB-8B18-3C6018D04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expands the economic base of the city</a:t>
            </a:r>
          </a:p>
          <a:p>
            <a:r>
              <a:rPr lang="en-US" dirty="0"/>
              <a:t>It presents an opportunity for women to be part of the formal economy of the city</a:t>
            </a:r>
          </a:p>
          <a:p>
            <a:r>
              <a:rPr lang="en-US" dirty="0"/>
              <a:t>It provides employment, income and access to food for urban populations</a:t>
            </a:r>
          </a:p>
        </p:txBody>
      </p:sp>
    </p:spTree>
    <p:extLst>
      <p:ext uri="{BB962C8B-B14F-4D97-AF65-F5344CB8AC3E}">
        <p14:creationId xmlns:p14="http://schemas.microsoft.com/office/powerpoint/2010/main" val="142731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15477-A675-4131-8CDF-48D80043D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aquaponics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20D8F-513C-4CC6-A33E-A77456F14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combination of AQUACULTURE (raising fish) and HYDROPONICS (growing plants without soil)</a:t>
            </a:r>
          </a:p>
          <a:p>
            <a:r>
              <a:rPr lang="en-US" dirty="0"/>
              <a:t>The fish waste provides an organic food source for the plants and the plants provide a natural filter for the water the fish live in</a:t>
            </a:r>
          </a:p>
          <a:p>
            <a:r>
              <a:rPr lang="en-US" dirty="0"/>
              <a:t>The microbes present in the growing medium converts ammonia from the fish waste into NITRATES which is absorbed by the plants as a source of NITROGEN.</a:t>
            </a:r>
          </a:p>
        </p:txBody>
      </p:sp>
    </p:spTree>
    <p:extLst>
      <p:ext uri="{BB962C8B-B14F-4D97-AF65-F5344CB8AC3E}">
        <p14:creationId xmlns:p14="http://schemas.microsoft.com/office/powerpoint/2010/main" val="2970156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A93A-BE23-42D7-9828-937E2B38B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04" y="29417"/>
            <a:ext cx="9905998" cy="147857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5639F9-D194-4EE3-91A5-C0D3EF7F5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904" y="1109733"/>
            <a:ext cx="6829425" cy="2047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0B78DA-42EC-40D1-9918-E80B4FC3F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904" y="3308079"/>
            <a:ext cx="102870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06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35FEDC-1755-4CE0-87B8-130CBDF8B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405" y="0"/>
            <a:ext cx="6639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44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658281-AA44-43BA-96DD-3B94D6A4B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908" y="776177"/>
            <a:ext cx="7220184" cy="530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0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65882-7924-4534-8269-C6569EA77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aquaponics system</a:t>
            </a:r>
          </a:p>
        </p:txBody>
      </p:sp>
      <p:pic>
        <p:nvPicPr>
          <p:cNvPr id="6" name="Content Placeholder 5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01F0023A-E1AF-4C8B-976E-CD253AA15E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19110" y="2249488"/>
            <a:ext cx="3522992" cy="3541712"/>
          </a:xfrm>
        </p:spPr>
      </p:pic>
      <p:pic>
        <p:nvPicPr>
          <p:cNvPr id="8" name="Content Placeholder 7" descr="A picture containing food, indoor, table, kitchen&#10;&#10;Description generated with high confidence">
            <a:extLst>
              <a:ext uri="{FF2B5EF4-FFF2-40B4-BE49-F238E27FC236}">
                <a16:creationId xmlns:a16="http://schemas.microsoft.com/office/drawing/2014/main" id="{0B390488-DF7F-41D7-AEED-B4129999FB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649190"/>
            <a:ext cx="4875213" cy="2742307"/>
          </a:xfrm>
        </p:spPr>
      </p:pic>
    </p:spTree>
    <p:extLst>
      <p:ext uri="{BB962C8B-B14F-4D97-AF65-F5344CB8AC3E}">
        <p14:creationId xmlns:p14="http://schemas.microsoft.com/office/powerpoint/2010/main" val="355775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BF9F8-4CFA-4A4D-A6E6-BC465E6C6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126199"/>
            <a:ext cx="9905998" cy="1478570"/>
          </a:xfrm>
        </p:spPr>
        <p:txBody>
          <a:bodyPr/>
          <a:lstStyle/>
          <a:p>
            <a:r>
              <a:rPr lang="en-US" dirty="0"/>
              <a:t>The aquaponics system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1E16664F-E6F9-478D-84CE-833AE9BFE34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78753" y="1307805"/>
            <a:ext cx="7231320" cy="542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66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EF0B1-3811-426B-8B14-1FD996D01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system has two main parts; the aquaculture part and the hydroponics part</a:t>
            </a:r>
          </a:p>
          <a:p>
            <a:r>
              <a:rPr lang="en-US" dirty="0"/>
              <a:t>A pump moves the water from the fish tank to the hydroponics where a filter removes solids the plants cannot absorb</a:t>
            </a:r>
          </a:p>
          <a:p>
            <a:r>
              <a:rPr lang="en-US" dirty="0"/>
              <a:t>The water then provides nutrients to the plants and is retuned clean to the fish tank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28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7311-5852-4861-AD1F-F91CCB56E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5713" y="633337"/>
            <a:ext cx="4649783" cy="823912"/>
          </a:xfrm>
        </p:spPr>
        <p:txBody>
          <a:bodyPr/>
          <a:lstStyle/>
          <a:p>
            <a:r>
              <a:rPr lang="en-US" dirty="0"/>
              <a:t>Benefits of aquaponics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5E829-D4BE-42AD-89D8-49EF4A532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1410" y="1626781"/>
            <a:ext cx="4878391" cy="4164417"/>
          </a:xfrm>
        </p:spPr>
        <p:txBody>
          <a:bodyPr>
            <a:normAutofit/>
          </a:bodyPr>
          <a:lstStyle/>
          <a:p>
            <a:r>
              <a:rPr lang="en-US" dirty="0"/>
              <a:t>Reduction in use of water</a:t>
            </a:r>
          </a:p>
          <a:p>
            <a:r>
              <a:rPr lang="en-US" dirty="0"/>
              <a:t>No need for artificial </a:t>
            </a:r>
            <a:r>
              <a:rPr lang="en-US" dirty="0" err="1"/>
              <a:t>fertilisers</a:t>
            </a:r>
            <a:endParaRPr lang="en-US" dirty="0"/>
          </a:p>
          <a:p>
            <a:r>
              <a:rPr lang="en-US" dirty="0"/>
              <a:t>More plants can be grown at the same time</a:t>
            </a:r>
          </a:p>
          <a:p>
            <a:r>
              <a:rPr lang="en-US" dirty="0"/>
              <a:t>Two sets of income earned from sale of crops and fish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1FB65A-EFAA-4570-B8DE-448DB978D0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504" y="633337"/>
            <a:ext cx="4646602" cy="823912"/>
          </a:xfrm>
        </p:spPr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A18C80-C913-4BF9-AF80-517D6D8BC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26781"/>
            <a:ext cx="4875210" cy="4164417"/>
          </a:xfrm>
        </p:spPr>
        <p:txBody>
          <a:bodyPr/>
          <a:lstStyle/>
          <a:p>
            <a:r>
              <a:rPr lang="en-US" dirty="0"/>
              <a:t>Electrical energy is required</a:t>
            </a:r>
          </a:p>
          <a:p>
            <a:r>
              <a:rPr lang="en-US" dirty="0"/>
              <a:t>Cost of fish food</a:t>
            </a:r>
          </a:p>
          <a:p>
            <a:r>
              <a:rPr lang="en-US" dirty="0"/>
              <a:t>Start up cost may be high</a:t>
            </a:r>
          </a:p>
          <a:p>
            <a:r>
              <a:rPr lang="en-US" dirty="0"/>
              <a:t>Limited to growing certain types of crops</a:t>
            </a:r>
          </a:p>
        </p:txBody>
      </p:sp>
    </p:spTree>
    <p:extLst>
      <p:ext uri="{BB962C8B-B14F-4D97-AF65-F5344CB8AC3E}">
        <p14:creationId xmlns:p14="http://schemas.microsoft.com/office/powerpoint/2010/main" val="390606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C90C74-5D10-4EB3-BAC5-A14E74910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hydroponics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B4C7B8-F182-47ED-A906-377304AE2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growing of plants in a soilless medium, a water based environment or an inert medium e.g. gravel</a:t>
            </a:r>
          </a:p>
          <a:p>
            <a:r>
              <a:rPr lang="en-US" dirty="0"/>
              <a:t>Mineral solutions are used to feed the plants</a:t>
            </a:r>
          </a:p>
          <a:p>
            <a:r>
              <a:rPr lang="en-US" dirty="0"/>
              <a:t>There are different types of systems e.g. Ebb and flow (flood and drain), Drip system and NFT (Nutrient Film technique )</a:t>
            </a:r>
          </a:p>
        </p:txBody>
      </p:sp>
    </p:spTree>
    <p:extLst>
      <p:ext uri="{BB962C8B-B14F-4D97-AF65-F5344CB8AC3E}">
        <p14:creationId xmlns:p14="http://schemas.microsoft.com/office/powerpoint/2010/main" val="3669239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7ED64F-00CF-451E-B828-424300FA8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hydroponics systems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450D43-2E06-4CD5-84BD-5BF78B6DDC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Ebb &amp; flow </a:t>
            </a:r>
            <a:r>
              <a:rPr lang="en-US" dirty="0"/>
              <a:t>( flood and drain)</a:t>
            </a:r>
          </a:p>
        </p:txBody>
      </p:sp>
      <p:pic>
        <p:nvPicPr>
          <p:cNvPr id="15" name="Picture Placeholder 14" descr="A picture containing tree, ground, table, outdoor&#10;&#10;Description generated with very high confidence">
            <a:extLst>
              <a:ext uri="{FF2B5EF4-FFF2-40B4-BE49-F238E27FC236}">
                <a16:creationId xmlns:a16="http://schemas.microsoft.com/office/drawing/2014/main" id="{E5FAFD5E-B397-4123-BCA0-A8F5DB8B3834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/>
          <a:srcRect t="18207" b="18207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581F7F-B697-4204-A950-CA72AF74CDAA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238003-371E-4F98-8DC3-905ACFB863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Drip system</a:t>
            </a:r>
            <a:endParaRPr lang="en-US" dirty="0"/>
          </a:p>
        </p:txBody>
      </p:sp>
      <p:pic>
        <p:nvPicPr>
          <p:cNvPr id="17" name="Picture Placeholder 16" descr="A group of fruit and vegetable stand&#10;&#10;Description generated with very high confidence">
            <a:extLst>
              <a:ext uri="{FF2B5EF4-FFF2-40B4-BE49-F238E27FC236}">
                <a16:creationId xmlns:a16="http://schemas.microsoft.com/office/drawing/2014/main" id="{9B78EFCD-1FE5-4300-916C-738A8C6DCCB4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5"/>
          <a:srcRect t="14780" b="14780"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931607-3FEF-4052-A8D6-89CD3B13C2DB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1C5BAC-A479-47A1-A43C-986267A34D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hlinkClick r:id="rId6"/>
              </a:rPr>
              <a:t>Nutrient film technique </a:t>
            </a:r>
            <a:r>
              <a:rPr lang="en-US" dirty="0"/>
              <a:t>(NFT)</a:t>
            </a:r>
          </a:p>
        </p:txBody>
      </p:sp>
      <p:pic>
        <p:nvPicPr>
          <p:cNvPr id="19" name="Picture Placeholder 18" descr="A group of lawn chairs sitting on the grass&#10;&#10;Description generated with high confidence">
            <a:extLst>
              <a:ext uri="{FF2B5EF4-FFF2-40B4-BE49-F238E27FC236}">
                <a16:creationId xmlns:a16="http://schemas.microsoft.com/office/drawing/2014/main" id="{4DDCAAE1-B7D0-4CBE-B6B2-5E650B4BD19B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7"/>
          <a:srcRect t="14232" b="14232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DC3FD39-8BF1-4B47-B408-86B776F1B9F8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96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21C56-CB92-453B-86C6-72BD4A883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hydroponic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F0C93-70C4-4D79-A8B6-E5B52C12A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Growing chamber</a:t>
            </a:r>
          </a:p>
          <a:p>
            <a:pPr marL="457200" indent="-457200">
              <a:buAutoNum type="arabicPeriod"/>
            </a:pPr>
            <a:r>
              <a:rPr lang="en-US" dirty="0"/>
              <a:t>Reservoir to hold the nutrient solution</a:t>
            </a:r>
          </a:p>
          <a:p>
            <a:pPr marL="457200" indent="-457200">
              <a:buAutoNum type="arabicPeriod"/>
            </a:pPr>
            <a:r>
              <a:rPr lang="en-US" dirty="0"/>
              <a:t>Delivery system to get the water/nutrients from the pump in the reservoir to the plants</a:t>
            </a:r>
          </a:p>
          <a:p>
            <a:pPr marL="457200" indent="-457200">
              <a:buAutoNum type="arabicPeriod"/>
            </a:pPr>
            <a:r>
              <a:rPr lang="en-US" dirty="0"/>
              <a:t>Submersible pump</a:t>
            </a:r>
          </a:p>
          <a:p>
            <a:pPr marL="457200" indent="-457200">
              <a:buAutoNum type="arabicPeriod"/>
            </a:pPr>
            <a:r>
              <a:rPr lang="en-US" dirty="0"/>
              <a:t>Air pump and air stone to oxygenate the solution</a:t>
            </a:r>
          </a:p>
        </p:txBody>
      </p:sp>
    </p:spTree>
    <p:extLst>
      <p:ext uri="{BB962C8B-B14F-4D97-AF65-F5344CB8AC3E}">
        <p14:creationId xmlns:p14="http://schemas.microsoft.com/office/powerpoint/2010/main" val="4039267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171</TotalTime>
  <Words>669</Words>
  <Application>Microsoft Office PowerPoint</Application>
  <PresentationFormat>Widescreen</PresentationFormat>
  <Paragraphs>80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Tw Cen MT</vt:lpstr>
      <vt:lpstr>Circuit</vt:lpstr>
      <vt:lpstr>Non Conventional Farming systems:</vt:lpstr>
      <vt:lpstr>aquaponics</vt:lpstr>
      <vt:lpstr>The aquaponics system</vt:lpstr>
      <vt:lpstr>The aquaponics system</vt:lpstr>
      <vt:lpstr>PowerPoint Presentation</vt:lpstr>
      <vt:lpstr>PowerPoint Presentation</vt:lpstr>
      <vt:lpstr>hydroponics</vt:lpstr>
      <vt:lpstr>Examples of hydroponics systems</vt:lpstr>
      <vt:lpstr>Components of a hydroponic system</vt:lpstr>
      <vt:lpstr>Benefits/disadvantages of hydroponics</vt:lpstr>
      <vt:lpstr>Grow box system</vt:lpstr>
      <vt:lpstr>PowerPoint Presentation</vt:lpstr>
      <vt:lpstr>Siting the box</vt:lpstr>
      <vt:lpstr>Trough culture</vt:lpstr>
      <vt:lpstr>PowerPoint Presentation</vt:lpstr>
      <vt:lpstr>PowerPoint Presentation</vt:lpstr>
      <vt:lpstr>Urban &amp; peri-urban farming (upa)</vt:lpstr>
      <vt:lpstr>PowerPoint Presentation</vt:lpstr>
      <vt:lpstr>Benefits of upa</vt:lpstr>
      <vt:lpstr>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Conventional Farming systems:</dc:title>
  <dc:creator>Derek Ramdatt</dc:creator>
  <cp:lastModifiedBy>Derek Ramdatt</cp:lastModifiedBy>
  <cp:revision>21</cp:revision>
  <dcterms:created xsi:type="dcterms:W3CDTF">2017-10-05T17:04:05Z</dcterms:created>
  <dcterms:modified xsi:type="dcterms:W3CDTF">2017-10-08T14:52:24Z</dcterms:modified>
</cp:coreProperties>
</file>