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2"/>
  </p:notesMasterIdLst>
  <p:sldIdLst>
    <p:sldId id="256" r:id="rId2"/>
    <p:sldId id="281" r:id="rId3"/>
    <p:sldId id="263" r:id="rId4"/>
    <p:sldId id="264" r:id="rId5"/>
    <p:sldId id="259" r:id="rId6"/>
    <p:sldId id="258" r:id="rId7"/>
    <p:sldId id="260" r:id="rId8"/>
    <p:sldId id="267" r:id="rId9"/>
    <p:sldId id="280" r:id="rId10"/>
    <p:sldId id="279" r:id="rId11"/>
    <p:sldId id="268" r:id="rId12"/>
    <p:sldId id="262" r:id="rId13"/>
    <p:sldId id="269" r:id="rId14"/>
    <p:sldId id="270" r:id="rId15"/>
    <p:sldId id="271" r:id="rId16"/>
    <p:sldId id="273" r:id="rId17"/>
    <p:sldId id="274" r:id="rId18"/>
    <p:sldId id="275" r:id="rId19"/>
    <p:sldId id="282" r:id="rId20"/>
    <p:sldId id="272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9" autoAdjust="0"/>
    <p:restoredTop sz="93837" autoAdjust="0"/>
  </p:normalViewPr>
  <p:slideViewPr>
    <p:cSldViewPr snapToGrid="0">
      <p:cViewPr varScale="1">
        <p:scale>
          <a:sx n="64" d="100"/>
          <a:sy n="64" d="100"/>
        </p:scale>
        <p:origin x="816" y="66"/>
      </p:cViewPr>
      <p:guideLst/>
    </p:cSldViewPr>
  </p:slideViewPr>
  <p:outlineViewPr>
    <p:cViewPr>
      <p:scale>
        <a:sx n="33" d="100"/>
        <a:sy n="33" d="100"/>
      </p:scale>
      <p:origin x="0" y="-57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296"/>
    </p:cViewPr>
  </p:sorterViewPr>
  <p:notesViewPr>
    <p:cSldViewPr snapToGrid="0">
      <p:cViewPr varScale="1">
        <p:scale>
          <a:sx n="51" d="100"/>
          <a:sy n="51" d="100"/>
        </p:scale>
        <p:origin x="297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0218D3-512F-4FD9-BA5E-71DFC5E9AF0D}" type="datetimeFigureOut">
              <a:rPr lang="en-TT" smtClean="0"/>
              <a:t>17/05/2020</a:t>
            </a:fld>
            <a:endParaRPr lang="en-T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F465E-4823-455D-BBA8-A58635CD8AE7}" type="slidenum">
              <a:rPr lang="en-TT" smtClean="0"/>
              <a:t>‹#›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1454078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altLang="en-US" dirty="0"/>
              <a:t>IP therefore is meant to protect the results of innovation and creative activity.</a:t>
            </a:r>
          </a:p>
          <a:p>
            <a:pPr marL="0" indent="0">
              <a:buNone/>
            </a:pPr>
            <a:endParaRPr lang="en-GB" altLang="en-US" dirty="0"/>
          </a:p>
          <a:p>
            <a:pPr marL="0" indent="0">
              <a:buNone/>
            </a:pPr>
            <a:endParaRPr lang="en-GB" altLang="en-US" dirty="0"/>
          </a:p>
          <a:p>
            <a:pPr marL="0" indent="0">
              <a:buNone/>
            </a:pPr>
            <a:endParaRPr lang="en-GB" altLang="en-US" sz="1600" i="0" dirty="0"/>
          </a:p>
          <a:p>
            <a:pPr marL="457200" indent="-457200">
              <a:lnSpc>
                <a:spcPct val="130000"/>
              </a:lnSpc>
              <a:defRPr/>
            </a:pPr>
            <a:r>
              <a:rPr lang="en-GB" altLang="en-US" dirty="0"/>
              <a:t>IP rights are negative rights.</a:t>
            </a:r>
          </a:p>
          <a:p>
            <a:pPr marL="457200" indent="-457200">
              <a:lnSpc>
                <a:spcPct val="130000"/>
              </a:lnSpc>
              <a:defRPr/>
            </a:pPr>
            <a:r>
              <a:rPr lang="en-GB" altLang="en-US" dirty="0"/>
              <a:t>IP rights are territorial.</a:t>
            </a:r>
          </a:p>
          <a:p>
            <a:pPr marL="457200" indent="-457200">
              <a:lnSpc>
                <a:spcPct val="130000"/>
              </a:lnSpc>
              <a:defRPr/>
            </a:pPr>
            <a:r>
              <a:rPr lang="en-GB" altLang="en-US" dirty="0"/>
              <a:t>Intangible assets which can be bought/sold/licensed.</a:t>
            </a:r>
          </a:p>
          <a:p>
            <a:endParaRPr lang="en-TT" dirty="0"/>
          </a:p>
          <a:p>
            <a:r>
              <a:rPr lang="en-US" dirty="0"/>
              <a:t>inventions, books, computer programs, architectural and technical drawings, works of art, films, songs and music</a:t>
            </a:r>
            <a:endParaRPr lang="en-T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F465E-4823-455D-BBA8-A58635CD8AE7}" type="slidenum">
              <a:rPr lang="en-TT" smtClean="0"/>
              <a:t>4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2217544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F465E-4823-455D-BBA8-A58635CD8AE7}" type="slidenum">
              <a:rPr lang="en-TT" smtClean="0"/>
              <a:t>5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2632632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 dirty="0"/>
              <a:t>So if you develop a product or start a business, why might you consider protecting your IP.</a:t>
            </a:r>
          </a:p>
          <a:p>
            <a:endParaRPr lang="en-GB" altLang="en-US" dirty="0"/>
          </a:p>
          <a:p>
            <a:r>
              <a:rPr lang="en-GB" altLang="en-US" dirty="0"/>
              <a:t>IP rights prevent others from using what you’ve created without your permission. This means that protecting IP can </a:t>
            </a:r>
          </a:p>
          <a:p>
            <a:endParaRPr lang="en-GB" altLang="en-US" dirty="0"/>
          </a:p>
          <a:p>
            <a:pPr marL="0" lvl="1"/>
            <a:r>
              <a:rPr lang="en-GB" altLang="en-US" sz="1800" dirty="0"/>
              <a:t>Possible to arrange for IP valuation and borrowing against IP rights</a:t>
            </a:r>
          </a:p>
          <a:p>
            <a:endParaRPr lang="en-T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F465E-4823-455D-BBA8-A58635CD8AE7}" type="slidenum">
              <a:rPr lang="en-TT" smtClean="0"/>
              <a:t>6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34072291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patent is a monopoly right to prevent others from using an invention. As I said earlier, it is negative right, which means that it prevents others from exploiting the invention.</a:t>
            </a:r>
          </a:p>
          <a:p>
            <a:endParaRPr lang="en-T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F465E-4823-455D-BBA8-A58635CD8AE7}" type="slidenum">
              <a:rPr lang="en-TT" smtClean="0"/>
              <a:t>7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1436191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Copyright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refers to the legal right of the owner of intellectual property. In simpler terms, 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copyright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is the right to copy. This means that the original creators of products and anyone they give authorization to are the only ones with the exclusive right to reproduce the work</a:t>
            </a:r>
            <a:endParaRPr lang="en-T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F465E-4823-455D-BBA8-A58635CD8AE7}" type="slidenum">
              <a:rPr lang="en-TT" smtClean="0"/>
              <a:t>8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3274248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</a:t>
            </a:r>
            <a:r>
              <a:rPr lang="en-US" baseline="30000" dirty="0"/>
              <a:t>rd</a:t>
            </a:r>
            <a:r>
              <a:rPr lang="en-US" dirty="0"/>
              <a:t> bullet – for example if a DVD is sold for home use  only, then renting I out at a video cud would be illegal </a:t>
            </a:r>
            <a:endParaRPr lang="en-T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BF465E-4823-455D-BBA8-A58635CD8AE7}" type="slidenum">
              <a:rPr lang="en-TT" smtClean="0"/>
              <a:t>11</a:t>
            </a:fld>
            <a:endParaRPr lang="en-TT"/>
          </a:p>
        </p:txBody>
      </p:sp>
    </p:spTree>
    <p:extLst>
      <p:ext uri="{BB962C8B-B14F-4D97-AF65-F5344CB8AC3E}">
        <p14:creationId xmlns:p14="http://schemas.microsoft.com/office/powerpoint/2010/main" val="273409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43ECB90-277F-4993-B88E-7C88BA8F83E6}" type="datetime1">
              <a:rPr lang="en-US" smtClean="0"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r>
              <a:rPr lang="en-US"/>
              <a:t>CPDD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79A01-AB3C-471C-AEE1-CF8695FDE1BB}" type="datetime1">
              <a:rPr lang="en-US" smtClean="0"/>
              <a:t>5/17/2020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CPDD 2020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3FD77-87DB-46EE-A8A8-A7284FF711FB}" type="datetime1">
              <a:rPr lang="en-US" smtClean="0"/>
              <a:t>5/17/2020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CPDD 2020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22BF8-B97F-440D-8C98-B9392F8BB7BB}" type="datetime1">
              <a:rPr lang="en-US" smtClean="0"/>
              <a:t>5/17/2020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CPDD 2020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42110-1292-42D4-AD24-75D6622C073C}" type="datetime1">
              <a:rPr lang="en-US" smtClean="0"/>
              <a:t>5/17/2020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CPDD 2020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687EB-516E-4A2D-A4C2-FBC752ACAD36}" type="datetime1">
              <a:rPr lang="en-US" smtClean="0"/>
              <a:t>5/17/2020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CPDD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1B3DF-F2E2-4A2E-B205-E53A4D323586}" type="datetime1">
              <a:rPr lang="en-US" smtClean="0"/>
              <a:t>5/17/2020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CPDD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A23ED-CEA7-45E0-A903-7ED83A7F528A}" type="datetime1">
              <a:rPr lang="en-US" smtClean="0"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CPDD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B07FD-7704-49D5-9168-C20FE038A06D}" type="datetime1">
              <a:rPr lang="en-US" smtClean="0"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CPDD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AB9BD-65BB-4618-B1F3-AECA6308D6CD}" type="datetime1">
              <a:rPr lang="en-US" smtClean="0"/>
              <a:t>5/17/2020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CPDD 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62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882C2-C98C-4AF2-90CE-AB0820C3E2BA}" type="datetime1">
              <a:rPr lang="en-US" smtClean="0"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CPDD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93728-2783-4081-B7C7-2A3FC1401A19}" type="datetime1">
              <a:rPr lang="en-US" smtClean="0"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CPDD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71542-2AD5-44AA-BA7F-8600351FEA37}" type="datetime1">
              <a:rPr lang="en-US" smtClean="0"/>
              <a:t>5/17/2020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CPDD 2020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813F-2999-4997-8D91-6D2BB552EEE4}" type="datetime1">
              <a:rPr lang="en-US" smtClean="0"/>
              <a:t>5/17/2020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CPDD 2020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BF6A4-5A8D-4125-B449-6EB316CCD309}" type="datetime1">
              <a:rPr lang="en-US" smtClean="0"/>
              <a:t>5/17/2020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CPDD 2020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4BF7A-6B6E-4842-9E49-808C0ECA460A}" type="datetime1">
              <a:rPr lang="en-US" smtClean="0"/>
              <a:t>5/17/2020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CPDD 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1C774-E541-446C-98B4-3EE58BA4D1A1}" type="datetime1">
              <a:rPr lang="en-US" smtClean="0"/>
              <a:t>5/17/2020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CPDD 2020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232B2-EAF7-45CB-AEEB-F6028EBBAE6F}" type="datetime1">
              <a:rPr lang="en-US" smtClean="0"/>
              <a:t>5/17/2020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CPDD 2020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DFE8172-F3FC-4FFC-A280-2131DD482CB6}" type="datetime1">
              <a:rPr lang="en-US" smtClean="0"/>
              <a:t>5/17/2020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CPDD 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po.int/portal/en/index.html" TargetMode="External"/><Relationship Id="rId2" Type="http://schemas.openxmlformats.org/officeDocument/2006/relationships/hyperlink" Target="http://ipo.gov.tt/types-of-ip/copyright/" TargetMode="Externa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://www.comunidademe.com/el-efecto-copyright-en-la-sociedad-digital/433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D9315-7F72-432E-9E8C-A74E99431D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/>
              <a:t>SECTION 9: ETHICS </a:t>
            </a:r>
            <a:br>
              <a:rPr lang="en-US" sz="6000" dirty="0"/>
            </a:br>
            <a:r>
              <a:rPr lang="en-US" sz="5400" dirty="0"/>
              <a:t>Intellectual property (IP)</a:t>
            </a:r>
            <a:endParaRPr lang="en-TT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1C5140-F0E2-4368-890B-0E459A485F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420000">
            <a:off x="831854" y="715864"/>
            <a:ext cx="9757894" cy="498680"/>
          </a:xfrm>
        </p:spPr>
        <p:txBody>
          <a:bodyPr/>
          <a:lstStyle/>
          <a:p>
            <a:r>
              <a:rPr lang="en-US" dirty="0"/>
              <a:t>ELECTRONIC DOCUMENT PREPARATION AND MANAGEMENT</a:t>
            </a:r>
            <a:endParaRPr lang="en-TT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EE07701-6416-4074-8DF9-628FF39D898D}"/>
              </a:ext>
            </a:extLst>
          </p:cNvPr>
          <p:cNvSpPr txBox="1">
            <a:spLocks/>
          </p:cNvSpPr>
          <p:nvPr/>
        </p:nvSpPr>
        <p:spPr>
          <a:xfrm rot="21420000">
            <a:off x="5319763" y="3568032"/>
            <a:ext cx="5354541" cy="15844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2800" kern="1200" cap="all" baseline="0">
                <a:solidFill>
                  <a:schemeClr val="bg1">
                    <a:lumMod val="5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None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Form 4</a:t>
            </a:r>
          </a:p>
          <a:p>
            <a:r>
              <a:rPr lang="en-US" sz="1800" b="1" dirty="0">
                <a:cs typeface="Calibri"/>
              </a:rPr>
              <a:t>CSEC: EDPM</a:t>
            </a:r>
          </a:p>
          <a:p>
            <a:r>
              <a:rPr lang="en-US" sz="1800" b="1" dirty="0">
                <a:cs typeface="Calibri"/>
              </a:rPr>
              <a:t>Session 1</a:t>
            </a:r>
          </a:p>
          <a:p>
            <a:r>
              <a:rPr lang="en-US" sz="1800" b="1" dirty="0">
                <a:cs typeface="Calibri"/>
              </a:rPr>
              <a:t>Suggested Learning Time: 30-45 minutes</a:t>
            </a:r>
          </a:p>
          <a:p>
            <a:r>
              <a:rPr lang="en-US" sz="2000" dirty="0"/>
              <a:t> </a:t>
            </a:r>
            <a:endParaRPr lang="en-TT" sz="2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04AAD-D873-4237-8E39-FEA5936D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CPDD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876790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FB47D-2444-4AA9-9437-368886A56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Rights under copyright</a:t>
            </a:r>
            <a:endParaRPr lang="en-T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47D1C7-0B1C-4FEC-8E1C-463698676AB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3200" cap="none" dirty="0"/>
              <a:t>Economic rights which allow the right owners to derive financial reward from the use of their works by others</a:t>
            </a:r>
          </a:p>
          <a:p>
            <a:r>
              <a:rPr lang="en-US" sz="3200" cap="none" dirty="0"/>
              <a:t>Moral rights allows the authors to take certain actions to preservice the personal link between them and the work</a:t>
            </a:r>
            <a:endParaRPr lang="en-TT" sz="3200" cap="non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8C01C5-CF10-4AE0-B987-0EB3728D3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CPDD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2347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3F093-7AB9-4EF8-9854-7AC7416A3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A copyright holder may allow or forbid persons to:</a:t>
            </a:r>
            <a:endParaRPr lang="en-TT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209B8-280F-4CEA-BC11-6E3B4819D5F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1" y="2503357"/>
            <a:ext cx="7896496" cy="3668843"/>
          </a:xfrm>
        </p:spPr>
        <p:txBody>
          <a:bodyPr>
            <a:normAutofit fontScale="92500" lnSpcReduction="10000"/>
          </a:bodyPr>
          <a:lstStyle/>
          <a:p>
            <a:r>
              <a:rPr lang="en-US" sz="2400" cap="none" dirty="0"/>
              <a:t>Make copies by any means including typing, photocopying, scanning into a computer, taping live or recorded music and copying music and video disks</a:t>
            </a:r>
          </a:p>
          <a:p>
            <a:r>
              <a:rPr lang="en-US" sz="2400" cap="none" dirty="0"/>
              <a:t>Issue copies of the work to the public</a:t>
            </a:r>
          </a:p>
          <a:p>
            <a:r>
              <a:rPr lang="en-US" sz="2400" cap="none" dirty="0"/>
              <a:t>Rent or purchase their product</a:t>
            </a:r>
          </a:p>
          <a:p>
            <a:r>
              <a:rPr lang="en-US" sz="2400" cap="none" dirty="0"/>
              <a:t>Publish the work on the internet or make  it available online for download to a computer</a:t>
            </a:r>
          </a:p>
          <a:p>
            <a:r>
              <a:rPr lang="en-US" sz="2400" cap="none" dirty="0"/>
              <a:t>Broadcast or perform the work in public</a:t>
            </a:r>
          </a:p>
          <a:p>
            <a:pPr marL="0" indent="0">
              <a:buNone/>
            </a:pPr>
            <a:endParaRPr lang="en-US" dirty="0"/>
          </a:p>
          <a:p>
            <a:endParaRPr lang="en-T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37682C-4FE6-4DDB-B15E-DCA6595F5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1704" y="2176462"/>
            <a:ext cx="2685234" cy="250507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8300A-C3E7-4FFF-BF90-F747BA934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CPDD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913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0C336-1B6B-4D41-8800-72B490C1C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612" y="672737"/>
            <a:ext cx="10396882" cy="1151965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Do not steal others intellectual property</a:t>
            </a:r>
            <a:endParaRPr lang="en-TT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FA3A18-9744-4AEB-A219-8C3C2802A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9022" y="1985555"/>
            <a:ext cx="4513956" cy="253734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49A09E-847F-4BFB-818D-DFB9D97E6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CPDD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16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34A49-38D1-452C-9506-E7E760F17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  <a:endParaRPr lang="en-T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384B8-771E-474A-9966-412544CC22D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20633" y="1837765"/>
            <a:ext cx="10394707" cy="357600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cap="none" dirty="0"/>
              <a:t>Which of the following BEST EXPLAINS THE CONCEPT OF INTELLECTUAL PROPERTY?</a:t>
            </a:r>
          </a:p>
          <a:p>
            <a:pPr marL="914400" lvl="1" indent="-457200">
              <a:buAutoNum type="alphaUcPeriod"/>
            </a:pPr>
            <a:r>
              <a:rPr lang="en-US" sz="2400" cap="none" dirty="0"/>
              <a:t>Legal protection for creative works</a:t>
            </a:r>
          </a:p>
          <a:p>
            <a:pPr marL="914400" lvl="1" indent="-457200">
              <a:buAutoNum type="alphaUcPeriod"/>
            </a:pPr>
            <a:r>
              <a:rPr lang="en-US" sz="2400" cap="none" dirty="0"/>
              <a:t>Legal protection for creative people</a:t>
            </a:r>
          </a:p>
          <a:p>
            <a:pPr marL="914400" lvl="1" indent="-457200">
              <a:buAutoNum type="alphaUcPeriod"/>
            </a:pPr>
            <a:r>
              <a:rPr lang="en-US" sz="2400" cap="none" dirty="0"/>
              <a:t>Tangible assets owned by creative people</a:t>
            </a:r>
          </a:p>
          <a:p>
            <a:pPr marL="914400" lvl="1" indent="-457200">
              <a:buAutoNum type="alphaUcPeriod"/>
            </a:pPr>
            <a:r>
              <a:rPr lang="en-US" sz="2400" cap="none" dirty="0"/>
              <a:t>Intangible assets owned by creative people</a:t>
            </a:r>
            <a:endParaRPr lang="en-TT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7D26F2-D583-477F-A507-E8CF126BA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CPDD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418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467E7-287C-4E1C-8B96-89726BF32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</a:t>
            </a:r>
            <a:endParaRPr lang="en-T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17F23-36AF-4010-B374-8460E7A6FD6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D. Intangible assets owned by creative people</a:t>
            </a:r>
            <a:endParaRPr lang="en-TT" sz="2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B2C575-A4A3-45C9-B7D5-CBCAC8DE2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CPDD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5203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3187FF-7D64-483F-BCAB-80A1D2ADBE1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835487"/>
            <a:ext cx="10394707" cy="331118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2. 	</a:t>
            </a:r>
            <a:r>
              <a:rPr lang="en-US" sz="2400" cap="none" dirty="0"/>
              <a:t>Which of the following is not protected by copyrights?</a:t>
            </a:r>
          </a:p>
          <a:p>
            <a:pPr marL="0" indent="0">
              <a:buNone/>
            </a:pPr>
            <a:r>
              <a:rPr lang="en-TT" sz="2400" cap="none" dirty="0"/>
              <a:t>	A. Inventions</a:t>
            </a:r>
          </a:p>
          <a:p>
            <a:pPr marL="0" indent="0">
              <a:buNone/>
            </a:pPr>
            <a:r>
              <a:rPr lang="en-TT" sz="2400" cap="none" dirty="0"/>
              <a:t>	B. Literary works</a:t>
            </a:r>
          </a:p>
          <a:p>
            <a:pPr marL="0" indent="0">
              <a:buNone/>
            </a:pPr>
            <a:r>
              <a:rPr lang="en-TT" sz="2400" cap="none" dirty="0"/>
              <a:t>	C. Musical works, including any accompanying words</a:t>
            </a:r>
          </a:p>
          <a:p>
            <a:pPr marL="0" indent="0">
              <a:buNone/>
            </a:pPr>
            <a:r>
              <a:rPr lang="en-TT" sz="2400" cap="none" dirty="0"/>
              <a:t>	D. Dramatic works, including any accompanying music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F191F76-EE27-4265-AFB9-6DA11D1B2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CPDD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824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B44C5-9198-4689-84B0-B82D7D19B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</a:t>
            </a:r>
            <a:endParaRPr lang="en-T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B8464-7C1D-4A35-8570-BAC2E5E5B8C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TT" sz="2800" dirty="0"/>
              <a:t>A. Inventions</a:t>
            </a:r>
          </a:p>
          <a:p>
            <a:endParaRPr lang="en-T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010DFE-8C62-43EB-9E1D-E41A34EB7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CPDD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957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4CB65-E5A8-4767-AE79-86A9E13BD82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72737" y="717921"/>
            <a:ext cx="10394707" cy="3311189"/>
          </a:xfrm>
        </p:spPr>
        <p:txBody>
          <a:bodyPr>
            <a:normAutofit/>
          </a:bodyPr>
          <a:lstStyle/>
          <a:p>
            <a:pPr marL="914400" lvl="1" indent="-457200">
              <a:buAutoNum type="arabicPeriod" startAt="3"/>
            </a:pPr>
            <a:r>
              <a:rPr lang="en-US" sz="2400" cap="none" dirty="0"/>
              <a:t>Which of the following is NOT protected by copyright?</a:t>
            </a:r>
          </a:p>
          <a:p>
            <a:pPr marL="0" indent="0">
              <a:buNone/>
            </a:pPr>
            <a:r>
              <a:rPr lang="en-US" sz="2400" cap="none" dirty="0"/>
              <a:t>	A	music</a:t>
            </a:r>
          </a:p>
          <a:p>
            <a:pPr marL="0" indent="0">
              <a:buNone/>
            </a:pPr>
            <a:r>
              <a:rPr lang="en-US" sz="2400" cap="none" dirty="0"/>
              <a:t>	B 	literary works</a:t>
            </a:r>
          </a:p>
          <a:p>
            <a:pPr marL="0" indent="0">
              <a:buNone/>
            </a:pPr>
            <a:r>
              <a:rPr lang="en-US" sz="2400" cap="none" dirty="0"/>
              <a:t>	C	ideas and thoughts</a:t>
            </a:r>
          </a:p>
          <a:p>
            <a:pPr marL="0" indent="0">
              <a:buNone/>
            </a:pPr>
            <a:r>
              <a:rPr lang="en-US" sz="2400" cap="none" dirty="0"/>
              <a:t>	D	typological arrangements of published editions</a:t>
            </a:r>
            <a:endParaRPr lang="en-TT" sz="2400" cap="none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FAA4AD-2EFB-4232-88B9-DDAB39A03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CPDD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316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DBAA4-A536-4401-8573-E38E1C81E1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59674" y="730985"/>
            <a:ext cx="10394707" cy="3311189"/>
          </a:xfrm>
        </p:spPr>
        <p:txBody>
          <a:bodyPr/>
          <a:lstStyle/>
          <a:p>
            <a:pPr marL="0" indent="0" algn="ctr">
              <a:buNone/>
            </a:pPr>
            <a:r>
              <a:rPr lang="en-TT" sz="2800" dirty="0"/>
              <a:t>c. ideas and thoughts</a:t>
            </a:r>
          </a:p>
          <a:p>
            <a:endParaRPr lang="en-T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9BEC10-B255-41A9-8C22-75B911626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674" y="375276"/>
            <a:ext cx="10723793" cy="145707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0376FF-0962-475B-9DC2-F43F5A27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CPDD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507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F378D-1B0D-4559-A681-94465E819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TT" dirty="0"/>
              <a:t>Feedback slide 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63107-189F-4A52-B7C2-EBEB6A60B6D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TT" sz="2400" cap="none" dirty="0"/>
              <a:t>How was the artiste affected by the unlawful use of her intellectual property?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TT" sz="2400" cap="none" dirty="0"/>
              <a:t>lost of cash sales because people preferred to download her music for free via </a:t>
            </a:r>
            <a:r>
              <a:rPr lang="en-TT" sz="2400" cap="none" dirty="0" err="1"/>
              <a:t>youtube</a:t>
            </a:r>
            <a:endParaRPr lang="en-TT" sz="2400" cap="none" dirty="0"/>
          </a:p>
          <a:p>
            <a:pPr>
              <a:buFont typeface="Wingdings" panose="05000000000000000000" pitchFamily="2" charset="2"/>
              <a:buChar char="Ø"/>
            </a:pPr>
            <a:r>
              <a:rPr lang="en-TT" sz="2400" cap="none" dirty="0"/>
              <a:t>She was discouraged from continuing to make music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TT" sz="2400" cap="none" dirty="0"/>
              <a:t>She was affected emotionally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5A13C3-2400-46CE-8B57-97B4980D7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CPDD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609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030F341-89A5-467E-80A7-D7773A7088B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862861" y="426720"/>
            <a:ext cx="6466278" cy="4979035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E9D5F8E-3976-4121-9F57-2FCB0E071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CPDD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576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28696-935A-47AD-A3AA-154856631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48" y="457440"/>
            <a:ext cx="3705665" cy="4930246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  <a:cs typeface="Calibri Light"/>
              </a:rPr>
              <a:t>References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08854-C4D8-4ACD-A5EC-47E04D347A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9458" y="457440"/>
            <a:ext cx="6894343" cy="54366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TT" sz="2400" cap="none" dirty="0"/>
              <a:t>Caribbean secondary examination council (2016). CSEC electronic document preparation and management syllabus.   Macmillan education retrieved from cxc-store.com</a:t>
            </a:r>
          </a:p>
          <a:p>
            <a:r>
              <a:rPr lang="en-TT" sz="2400" cap="none" dirty="0"/>
              <a:t>Copyright retrieved from </a:t>
            </a:r>
            <a:r>
              <a:rPr lang="en-TT" sz="2400" cap="none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http://ipo.gov.tt/types-of-ip/copyright/</a:t>
            </a:r>
            <a:endParaRPr lang="en-TT" sz="2400" cap="none" dirty="0"/>
          </a:p>
          <a:p>
            <a:r>
              <a:rPr lang="en-US" sz="2200" cap="none" dirty="0"/>
              <a:t>World intellectual property organization (</a:t>
            </a:r>
            <a:r>
              <a:rPr lang="en-US" sz="2200" cap="none" dirty="0" err="1"/>
              <a:t>wipo</a:t>
            </a:r>
            <a:r>
              <a:rPr lang="en-US" sz="2200" cap="none" dirty="0"/>
              <a:t>) retrieved from </a:t>
            </a:r>
            <a:r>
              <a:rPr lang="en-TT" sz="2400" cap="none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https://www.wipo.int/portal/en/index.html</a:t>
            </a:r>
            <a:endParaRPr lang="en-US" sz="2200" cap="none" dirty="0"/>
          </a:p>
          <a:p>
            <a:r>
              <a:rPr lang="en-US" sz="2200" cap="none" dirty="0"/>
              <a:t>Lesson submitted by Mrs. </a:t>
            </a:r>
            <a:r>
              <a:rPr lang="en-US" sz="2200" cap="none" dirty="0" err="1"/>
              <a:t>Salandy</a:t>
            </a:r>
            <a:r>
              <a:rPr lang="en-US" sz="2200" cap="none" dirty="0"/>
              <a:t>, EDPM/OA teacher</a:t>
            </a:r>
          </a:p>
          <a:p>
            <a:pPr marL="0" indent="0">
              <a:buNone/>
            </a:pPr>
            <a:endParaRPr lang="en-US" sz="2400" dirty="0">
              <a:cs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72B403-C78A-4391-A7E2-434B371CC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CPDD 2020</a:t>
            </a:r>
          </a:p>
        </p:txBody>
      </p:sp>
    </p:spTree>
    <p:extLst>
      <p:ext uri="{BB962C8B-B14F-4D97-AF65-F5344CB8AC3E}">
        <p14:creationId xmlns:p14="http://schemas.microsoft.com/office/powerpoint/2010/main" val="4159084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F1A9C-7436-4EB2-B318-8DB01359A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outcomes</a:t>
            </a:r>
            <a:endParaRPr lang="en-T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3ED57-1554-4A5D-A631-81308CFB60B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7976" y="1709047"/>
            <a:ext cx="10394707" cy="331118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At the end of this topic you are expected to:</a:t>
            </a:r>
          </a:p>
          <a:p>
            <a:r>
              <a:rPr lang="en-US" dirty="0"/>
              <a:t>Explain the concept of intellectual property</a:t>
            </a:r>
          </a:p>
          <a:p>
            <a:r>
              <a:rPr lang="en-US" dirty="0"/>
              <a:t>describe the rights that are protected by </a:t>
            </a:r>
            <a:r>
              <a:rPr lang="en-TT" dirty="0"/>
              <a:t>intellectual property laws</a:t>
            </a:r>
          </a:p>
          <a:p>
            <a:r>
              <a:rPr lang="en-TT" dirty="0"/>
              <a:t>Explain the concept of copyright</a:t>
            </a:r>
            <a:endParaRPr lang="en-US" dirty="0"/>
          </a:p>
          <a:p>
            <a:endParaRPr lang="en-T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AF8EDB-B1EE-46BB-AF3E-07FF24F5B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CPDD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585638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E6731-3AEC-4A9F-BB86-F1BEC2BE4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intellectual property (IP)?</a:t>
            </a:r>
            <a:endParaRPr lang="en-T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1B761C-8FF7-4443-B639-53B278F993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4694" y="1837765"/>
            <a:ext cx="5631305" cy="33772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cap="none" dirty="0"/>
              <a:t>According to the world intellectual property organization (WIPO): intellectual property refers to creations of the mind:</a:t>
            </a:r>
          </a:p>
          <a:p>
            <a:pPr>
              <a:buFontTx/>
              <a:buChar char="-"/>
            </a:pPr>
            <a:r>
              <a:rPr lang="en-US" sz="2400" cap="none" dirty="0"/>
              <a:t>inventions, </a:t>
            </a:r>
          </a:p>
          <a:p>
            <a:pPr>
              <a:buFontTx/>
              <a:buChar char="-"/>
            </a:pPr>
            <a:r>
              <a:rPr lang="en-US" sz="2400" cap="none" dirty="0"/>
              <a:t>literary and artistic works, and </a:t>
            </a:r>
          </a:p>
          <a:p>
            <a:pPr>
              <a:buFontTx/>
              <a:buChar char="-"/>
            </a:pPr>
            <a:r>
              <a:rPr lang="en-US" sz="2400" cap="none" dirty="0"/>
              <a:t>symbols, names, images and designs used in commerce. </a:t>
            </a:r>
            <a:endParaRPr lang="en-TT" sz="2400" cap="non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51998C-9FCF-4998-BEEA-0D4C50823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9082" y="1771650"/>
            <a:ext cx="3810000" cy="331470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C43A3A-1D6D-426F-9B37-D3C0FD681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CPDD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81242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002B9-99F1-41CD-ABEF-612DACA14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7435" y="989704"/>
            <a:ext cx="9415248" cy="848061"/>
          </a:xfrm>
        </p:spPr>
        <p:txBody>
          <a:bodyPr/>
          <a:lstStyle/>
          <a:p>
            <a:r>
              <a:rPr lang="en-US" dirty="0"/>
              <a:t>Why protect </a:t>
            </a:r>
            <a:r>
              <a:rPr lang="en-US" dirty="0" err="1"/>
              <a:t>ip</a:t>
            </a:r>
            <a:r>
              <a:rPr lang="en-US" dirty="0"/>
              <a:t>?</a:t>
            </a:r>
            <a:endParaRPr lang="en-TT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EEEAB80-8643-411A-9A44-A46D1DF0591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454525" y="2290762"/>
            <a:ext cx="2584050" cy="2584050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478EE6-AC6E-4878-B39C-F850B25D06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5585" y="1773792"/>
            <a:ext cx="6620830" cy="3310415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649846E-1343-4B21-BFAC-9D51D01C0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CPDD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36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B0B0E-A0D9-4154-982A-0796EB000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Because …</a:t>
            </a:r>
            <a:endParaRPr lang="en-T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A7D5B4-7F81-45A6-A911-BBBA4C57659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8646" y="1837765"/>
            <a:ext cx="10394707" cy="3311189"/>
          </a:xfrm>
        </p:spPr>
        <p:txBody>
          <a:bodyPr/>
          <a:lstStyle/>
          <a:p>
            <a:pPr marL="457200" lvl="1" indent="0">
              <a:buNone/>
            </a:pPr>
            <a:endParaRPr lang="en-GB" altLang="en-US" dirty="0"/>
          </a:p>
          <a:p>
            <a:pPr marL="742950" lvl="1" indent="-285750"/>
            <a:r>
              <a:rPr lang="en-GB" altLang="en-US" sz="2400" cap="none" dirty="0"/>
              <a:t>It prevents others from using what you have created (brand, products or process) without your permission</a:t>
            </a:r>
          </a:p>
          <a:p>
            <a:pPr marL="742950" lvl="1" indent="-285750"/>
            <a:r>
              <a:rPr lang="en-GB" altLang="en-US" sz="2400" cap="none" dirty="0"/>
              <a:t>Exclusivity can demand higher sales prices</a:t>
            </a:r>
          </a:p>
          <a:p>
            <a:pPr marL="742950" lvl="1" indent="-285750"/>
            <a:r>
              <a:rPr lang="en-GB" altLang="en-US" sz="2400" cap="none" dirty="0"/>
              <a:t>Generate income by licensing</a:t>
            </a:r>
          </a:p>
          <a:p>
            <a:pPr marL="0" indent="0">
              <a:buNone/>
            </a:pPr>
            <a:endParaRPr lang="en-T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DA9F5F-9B6B-4BC0-81C6-836F8BE50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176" y="3792366"/>
            <a:ext cx="2165332" cy="122787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6ABA7-5361-484F-A7C4-7B2398706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CPDD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45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C4222C-FC59-49D0-8526-0B050CDD591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2416629" y="613905"/>
            <a:ext cx="6805748" cy="481737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F7CB72B-7FF4-4828-B711-B97BCDDA9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CPDD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6117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D4C83-9E64-4D75-80B1-8FA2F5BEB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COPYRIGHT</a:t>
            </a:r>
            <a:endParaRPr lang="en-T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BA39A-52B1-4FD1-84BE-DE9C228D0C4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06716" y="373652"/>
            <a:ext cx="5441530" cy="44152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cap="none" dirty="0"/>
              <a:t>This refers to the right to control the conditions under which others can</a:t>
            </a:r>
          </a:p>
          <a:p>
            <a:pPr>
              <a:buFontTx/>
              <a:buChar char="-"/>
            </a:pPr>
            <a:r>
              <a:rPr lang="en-US" sz="2800" cap="none" dirty="0"/>
              <a:t>print, </a:t>
            </a:r>
          </a:p>
          <a:p>
            <a:pPr>
              <a:buFontTx/>
              <a:buChar char="-"/>
            </a:pPr>
            <a:r>
              <a:rPr lang="en-US" sz="2800" cap="none" dirty="0"/>
              <a:t>publish, </a:t>
            </a:r>
          </a:p>
          <a:p>
            <a:pPr>
              <a:buFontTx/>
              <a:buChar char="-"/>
            </a:pPr>
            <a:r>
              <a:rPr lang="en-US" sz="2800" cap="none" dirty="0"/>
              <a:t>perform,  </a:t>
            </a:r>
          </a:p>
          <a:p>
            <a:pPr>
              <a:buFontTx/>
              <a:buChar char="-"/>
            </a:pPr>
            <a:r>
              <a:rPr lang="en-US" sz="2800" cap="none" dirty="0"/>
              <a:t>record or adapt creative and artistic works.</a:t>
            </a:r>
            <a:endParaRPr lang="en-TT" sz="2800" cap="non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B978B3-C85E-4FB5-8935-5BE7F867F2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755" y="2581275"/>
            <a:ext cx="2695575" cy="169545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A7364-E7EF-4396-91BB-53A38159B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CPDD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894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83317-B4B4-4CC6-AD2D-C0D392A91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note from an artiste</a:t>
            </a:r>
            <a:endParaRPr lang="en-TT" dirty="0"/>
          </a:p>
        </p:txBody>
      </p:sp>
      <p:pic>
        <p:nvPicPr>
          <p:cNvPr id="4" name="VID-20200127-WA0012">
            <a:hlinkClick r:id="" action="ppaction://media"/>
            <a:extLst>
              <a:ext uri="{FF2B5EF4-FFF2-40B4-BE49-F238E27FC236}">
                <a16:creationId xmlns:a16="http://schemas.microsoft.com/office/drawing/2014/main" id="{0476916C-8CB8-44C1-BB71-69C884CBE02E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06358" y="1843940"/>
            <a:ext cx="5087938" cy="2879725"/>
          </a:xfr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1F18A-48CD-408A-842B-7D8B7275EBF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7704" y="1843940"/>
            <a:ext cx="5086538" cy="3311189"/>
          </a:xfrm>
        </p:spPr>
        <p:txBody>
          <a:bodyPr/>
          <a:lstStyle/>
          <a:p>
            <a:r>
              <a:rPr lang="en-TT" cap="none" dirty="0"/>
              <a:t>Click the video to play</a:t>
            </a:r>
          </a:p>
          <a:p>
            <a:r>
              <a:rPr lang="en-TT" cap="none" dirty="0"/>
              <a:t>How was the artiste affected by the unlawful use of her intellectual property?</a:t>
            </a: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112800B7-E7D5-4F4A-B08D-958E576AF0AD}"/>
              </a:ext>
            </a:extLst>
          </p:cNvPr>
          <p:cNvSpPr/>
          <p:nvPr/>
        </p:nvSpPr>
        <p:spPr>
          <a:xfrm>
            <a:off x="3267856" y="3283802"/>
            <a:ext cx="3038502" cy="762735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TT" dirty="0"/>
              <a:t>Click the image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23B7665A-E360-4E66-8998-82C443F57CFF}"/>
              </a:ext>
            </a:extLst>
          </p:cNvPr>
          <p:cNvSpPr/>
          <p:nvPr/>
        </p:nvSpPr>
        <p:spPr>
          <a:xfrm>
            <a:off x="3340973" y="4647134"/>
            <a:ext cx="3038502" cy="762735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TT" dirty="0"/>
              <a:t>Press Play Here!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DA23D0-85F9-4F9E-BFBF-8FF3E91EB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CPDD 2020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209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{9E79B326-C200-49BD-8C41-079C8F1085FB}tf04033927</Template>
  <TotalTime>6193</TotalTime>
  <Words>829</Words>
  <Application>Microsoft Office PowerPoint</Application>
  <PresentationFormat>Widescreen</PresentationFormat>
  <Paragraphs>118</Paragraphs>
  <Slides>20</Slides>
  <Notes>6</Notes>
  <HiddenSlides>3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Impact</vt:lpstr>
      <vt:lpstr>Wingdings</vt:lpstr>
      <vt:lpstr>Main Event</vt:lpstr>
      <vt:lpstr>SECTION 9: ETHICS  Intellectual property (IP)</vt:lpstr>
      <vt:lpstr>PowerPoint Presentation</vt:lpstr>
      <vt:lpstr>Learning outcomes</vt:lpstr>
      <vt:lpstr>What is intellectual property (IP)?</vt:lpstr>
      <vt:lpstr>Why protect ip?</vt:lpstr>
      <vt:lpstr>Because …</vt:lpstr>
      <vt:lpstr>PowerPoint Presentation</vt:lpstr>
      <vt:lpstr>COPYRIGHT</vt:lpstr>
      <vt:lpstr>A note from an artiste</vt:lpstr>
      <vt:lpstr>Rights under copyright</vt:lpstr>
      <vt:lpstr>A copyright holder may allow or forbid persons to:</vt:lpstr>
      <vt:lpstr>Do not steal others intellectual property</vt:lpstr>
      <vt:lpstr>Questions</vt:lpstr>
      <vt:lpstr>answer</vt:lpstr>
      <vt:lpstr>PowerPoint Presentation</vt:lpstr>
      <vt:lpstr>answer</vt:lpstr>
      <vt:lpstr>PowerPoint Presentation</vt:lpstr>
      <vt:lpstr>PowerPoint Presentation</vt:lpstr>
      <vt:lpstr>Feedback slide 9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Intellectual property</dc:title>
  <dc:creator>Allison Bernard</dc:creator>
  <cp:lastModifiedBy>Roxanne Phillip</cp:lastModifiedBy>
  <cp:revision>75</cp:revision>
  <dcterms:created xsi:type="dcterms:W3CDTF">2020-01-26T02:27:22Z</dcterms:created>
  <dcterms:modified xsi:type="dcterms:W3CDTF">2020-05-17T21:40:02Z</dcterms:modified>
</cp:coreProperties>
</file>