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256" r:id="rId2"/>
    <p:sldId id="257" r:id="rId3"/>
    <p:sldId id="258" r:id="rId4"/>
    <p:sldId id="259" r:id="rId5"/>
    <p:sldId id="265" r:id="rId6"/>
    <p:sldId id="260" r:id="rId7"/>
    <p:sldId id="261" r:id="rId8"/>
    <p:sldId id="262" r:id="rId9"/>
    <p:sldId id="263" r:id="rId10"/>
    <p:sldId id="264"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16E1121-069A-4FA3-A916-603EB45910FC}" type="datetimeFigureOut">
              <a:rPr lang="en-US" smtClean="0"/>
              <a:pPr/>
              <a:t>4/12/2013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F6F3087-288C-4E8E-8815-4C09D6512DD4}"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65DE3-0F78-4BBD-B5EB-56207364874C}" type="datetimeFigureOut">
              <a:rPr lang="en-US" smtClean="0"/>
              <a:pPr/>
              <a:t>4/12/2013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62899D-BBEA-4D88-A3EF-7F36A1C768D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43ADE9-CC54-4346-A1F7-E5BD57350C61}" type="datetime1">
              <a:rPr lang="en-US" smtClean="0"/>
              <a:pPr/>
              <a:t>4/12/2013</a:t>
            </a:fld>
            <a:endParaRPr lang="en-US"/>
          </a:p>
        </p:txBody>
      </p:sp>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sp>
        <p:nvSpPr>
          <p:cNvPr id="6" name="Slide Number Placeholder 5"/>
          <p:cNvSpPr>
            <a:spLocks noGrp="1"/>
          </p:cNvSpPr>
          <p:nvPr>
            <p:ph type="sldNum" sz="quarter" idx="12"/>
          </p:nvPr>
        </p:nvSpPr>
        <p:spPr/>
        <p:txBody>
          <a:bodyPr/>
          <a:lstStyle/>
          <a:p>
            <a:fld id="{71F70C1E-1186-42D7-B64D-0EFCEE0861E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0AF98EE-5804-48A8-B6BF-C99CC7C2F98C}" type="datetime1">
              <a:rPr lang="en-US" smtClean="0"/>
              <a:pPr/>
              <a:t>4/12/2013</a:t>
            </a:fld>
            <a:endParaRPr lang="en-US"/>
          </a:p>
        </p:txBody>
      </p:sp>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sp>
        <p:nvSpPr>
          <p:cNvPr id="6" name="Slide Number Placeholder 5"/>
          <p:cNvSpPr>
            <a:spLocks noGrp="1"/>
          </p:cNvSpPr>
          <p:nvPr>
            <p:ph type="sldNum" sz="quarter" idx="12"/>
          </p:nvPr>
        </p:nvSpPr>
        <p:spPr/>
        <p:txBody>
          <a:bodyPr/>
          <a:lstStyle/>
          <a:p>
            <a:fld id="{71F70C1E-1186-42D7-B64D-0EFCEE0861E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DB1BA9-DDC6-483C-87FB-B58623939EE8}" type="datetime1">
              <a:rPr lang="en-US" smtClean="0"/>
              <a:pPr/>
              <a:t>4/12/2013</a:t>
            </a:fld>
            <a:endParaRPr lang="en-US"/>
          </a:p>
        </p:txBody>
      </p:sp>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sp>
        <p:nvSpPr>
          <p:cNvPr id="6" name="Slide Number Placeholder 5"/>
          <p:cNvSpPr>
            <a:spLocks noGrp="1"/>
          </p:cNvSpPr>
          <p:nvPr>
            <p:ph type="sldNum" sz="quarter" idx="12"/>
          </p:nvPr>
        </p:nvSpPr>
        <p:spPr/>
        <p:txBody>
          <a:bodyPr/>
          <a:lstStyle/>
          <a:p>
            <a:fld id="{71F70C1E-1186-42D7-B64D-0EFCEE0861E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A03F9C4-FF1A-43FF-AC1D-CFD87278CFB7}" type="datetime1">
              <a:rPr lang="en-US" smtClean="0"/>
              <a:pPr/>
              <a:t>4/12/2013</a:t>
            </a:fld>
            <a:endParaRPr lang="en-US"/>
          </a:p>
        </p:txBody>
      </p:sp>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sp>
        <p:nvSpPr>
          <p:cNvPr id="6" name="Slide Number Placeholder 5"/>
          <p:cNvSpPr>
            <a:spLocks noGrp="1"/>
          </p:cNvSpPr>
          <p:nvPr>
            <p:ph type="sldNum" sz="quarter" idx="12"/>
          </p:nvPr>
        </p:nvSpPr>
        <p:spPr/>
        <p:txBody>
          <a:bodyPr/>
          <a:lstStyle/>
          <a:p>
            <a:fld id="{71F70C1E-1186-42D7-B64D-0EFCEE0861E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8F39A0B-C408-42DB-B24E-20A9408094F5}" type="datetime1">
              <a:rPr lang="en-US" smtClean="0"/>
              <a:pPr/>
              <a:t>4/12/2013</a:t>
            </a:fld>
            <a:endParaRPr lang="en-US"/>
          </a:p>
        </p:txBody>
      </p:sp>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sp>
        <p:nvSpPr>
          <p:cNvPr id="6" name="Slide Number Placeholder 5"/>
          <p:cNvSpPr>
            <a:spLocks noGrp="1"/>
          </p:cNvSpPr>
          <p:nvPr>
            <p:ph type="sldNum" sz="quarter" idx="12"/>
          </p:nvPr>
        </p:nvSpPr>
        <p:spPr/>
        <p:txBody>
          <a:bodyPr/>
          <a:lstStyle/>
          <a:p>
            <a:fld id="{71F70C1E-1186-42D7-B64D-0EFCEE0861E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40538F2-6620-4175-A848-BBD9421B2766}" type="datetime1">
              <a:rPr lang="en-US" smtClean="0"/>
              <a:pPr/>
              <a:t>4/12/2013</a:t>
            </a:fld>
            <a:endParaRPr lang="en-US"/>
          </a:p>
        </p:txBody>
      </p:sp>
      <p:sp>
        <p:nvSpPr>
          <p:cNvPr id="6" name="Footer Placeholder 5"/>
          <p:cNvSpPr>
            <a:spLocks noGrp="1"/>
          </p:cNvSpPr>
          <p:nvPr>
            <p:ph type="ftr" sz="quarter" idx="11"/>
          </p:nvPr>
        </p:nvSpPr>
        <p:spPr/>
        <p:txBody>
          <a:bodyPr/>
          <a:lstStyle/>
          <a:p>
            <a:r>
              <a:rPr lang="en-US" smtClean="0"/>
              <a:t>Derek Ramdatt/ Rio Claro East Secondary/ Agricultural Science</a:t>
            </a:r>
            <a:endParaRPr lang="en-US"/>
          </a:p>
        </p:txBody>
      </p:sp>
      <p:sp>
        <p:nvSpPr>
          <p:cNvPr id="7" name="Slide Number Placeholder 6"/>
          <p:cNvSpPr>
            <a:spLocks noGrp="1"/>
          </p:cNvSpPr>
          <p:nvPr>
            <p:ph type="sldNum" sz="quarter" idx="12"/>
          </p:nvPr>
        </p:nvSpPr>
        <p:spPr/>
        <p:txBody>
          <a:bodyPr/>
          <a:lstStyle/>
          <a:p>
            <a:fld id="{71F70C1E-1186-42D7-B64D-0EFCEE0861E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82B6530-DC20-453D-9A97-132EC4603EF4}" type="datetime1">
              <a:rPr lang="en-US" smtClean="0"/>
              <a:pPr/>
              <a:t>4/12/2013</a:t>
            </a:fld>
            <a:endParaRPr lang="en-US"/>
          </a:p>
        </p:txBody>
      </p:sp>
      <p:sp>
        <p:nvSpPr>
          <p:cNvPr id="8" name="Footer Placeholder 7"/>
          <p:cNvSpPr>
            <a:spLocks noGrp="1"/>
          </p:cNvSpPr>
          <p:nvPr>
            <p:ph type="ftr" sz="quarter" idx="11"/>
          </p:nvPr>
        </p:nvSpPr>
        <p:spPr/>
        <p:txBody>
          <a:bodyPr/>
          <a:lstStyle/>
          <a:p>
            <a:r>
              <a:rPr lang="en-US" smtClean="0"/>
              <a:t>Derek Ramdatt/ Rio Claro East Secondary/ Agricultural Science</a:t>
            </a:r>
            <a:endParaRPr lang="en-US"/>
          </a:p>
        </p:txBody>
      </p:sp>
      <p:sp>
        <p:nvSpPr>
          <p:cNvPr id="9" name="Slide Number Placeholder 8"/>
          <p:cNvSpPr>
            <a:spLocks noGrp="1"/>
          </p:cNvSpPr>
          <p:nvPr>
            <p:ph type="sldNum" sz="quarter" idx="12"/>
          </p:nvPr>
        </p:nvSpPr>
        <p:spPr/>
        <p:txBody>
          <a:bodyPr/>
          <a:lstStyle/>
          <a:p>
            <a:fld id="{71F70C1E-1186-42D7-B64D-0EFCEE0861E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5457BB-B393-40E4-804A-57C32DE54C47}" type="datetime1">
              <a:rPr lang="en-US" smtClean="0"/>
              <a:pPr/>
              <a:t>4/12/2013</a:t>
            </a:fld>
            <a:endParaRPr lang="en-US"/>
          </a:p>
        </p:txBody>
      </p:sp>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sp>
        <p:nvSpPr>
          <p:cNvPr id="5" name="Slide Number Placeholder 4"/>
          <p:cNvSpPr>
            <a:spLocks noGrp="1"/>
          </p:cNvSpPr>
          <p:nvPr>
            <p:ph type="sldNum" sz="quarter" idx="12"/>
          </p:nvPr>
        </p:nvSpPr>
        <p:spPr/>
        <p:txBody>
          <a:bodyPr/>
          <a:lstStyle/>
          <a:p>
            <a:fld id="{71F70C1E-1186-42D7-B64D-0EFCEE0861E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B58337-3159-4C1C-B471-789E0C2443C1}" type="datetime1">
              <a:rPr lang="en-US" smtClean="0"/>
              <a:pPr/>
              <a:t>4/12/2013</a:t>
            </a:fld>
            <a:endParaRPr lang="en-US"/>
          </a:p>
        </p:txBody>
      </p:sp>
      <p:sp>
        <p:nvSpPr>
          <p:cNvPr id="3" name="Footer Placeholder 2"/>
          <p:cNvSpPr>
            <a:spLocks noGrp="1"/>
          </p:cNvSpPr>
          <p:nvPr>
            <p:ph type="ftr" sz="quarter" idx="11"/>
          </p:nvPr>
        </p:nvSpPr>
        <p:spPr/>
        <p:txBody>
          <a:bodyPr/>
          <a:lstStyle/>
          <a:p>
            <a:r>
              <a:rPr lang="en-US" smtClean="0"/>
              <a:t>Derek Ramdatt/ Rio Claro East Secondary/ Agricultural Science</a:t>
            </a:r>
            <a:endParaRPr lang="en-US"/>
          </a:p>
        </p:txBody>
      </p:sp>
      <p:sp>
        <p:nvSpPr>
          <p:cNvPr id="4" name="Slide Number Placeholder 3"/>
          <p:cNvSpPr>
            <a:spLocks noGrp="1"/>
          </p:cNvSpPr>
          <p:nvPr>
            <p:ph type="sldNum" sz="quarter" idx="12"/>
          </p:nvPr>
        </p:nvSpPr>
        <p:spPr/>
        <p:txBody>
          <a:bodyPr/>
          <a:lstStyle/>
          <a:p>
            <a:fld id="{71F70C1E-1186-42D7-B64D-0EFCEE0861E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584658D-8EA9-4E37-9E2F-C99B905497A6}" type="datetime1">
              <a:rPr lang="en-US" smtClean="0"/>
              <a:pPr/>
              <a:t>4/12/2013</a:t>
            </a:fld>
            <a:endParaRPr lang="en-US"/>
          </a:p>
        </p:txBody>
      </p:sp>
      <p:sp>
        <p:nvSpPr>
          <p:cNvPr id="6" name="Footer Placeholder 5"/>
          <p:cNvSpPr>
            <a:spLocks noGrp="1"/>
          </p:cNvSpPr>
          <p:nvPr>
            <p:ph type="ftr" sz="quarter" idx="11"/>
          </p:nvPr>
        </p:nvSpPr>
        <p:spPr/>
        <p:txBody>
          <a:bodyPr/>
          <a:lstStyle/>
          <a:p>
            <a:r>
              <a:rPr lang="en-US" smtClean="0"/>
              <a:t>Derek Ramdatt/ Rio Claro East Secondary/ Agricultural Science</a:t>
            </a:r>
            <a:endParaRPr lang="en-US"/>
          </a:p>
        </p:txBody>
      </p:sp>
      <p:sp>
        <p:nvSpPr>
          <p:cNvPr id="7" name="Slide Number Placeholder 6"/>
          <p:cNvSpPr>
            <a:spLocks noGrp="1"/>
          </p:cNvSpPr>
          <p:nvPr>
            <p:ph type="sldNum" sz="quarter" idx="12"/>
          </p:nvPr>
        </p:nvSpPr>
        <p:spPr/>
        <p:txBody>
          <a:bodyPr/>
          <a:lstStyle/>
          <a:p>
            <a:fld id="{71F70C1E-1186-42D7-B64D-0EFCEE0861E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9C8F9CE-ABB5-457C-A836-E4C110F6E5B3}" type="datetime1">
              <a:rPr lang="en-US" smtClean="0"/>
              <a:pPr/>
              <a:t>4/12/2013</a:t>
            </a:fld>
            <a:endParaRPr lang="en-US"/>
          </a:p>
        </p:txBody>
      </p:sp>
      <p:sp>
        <p:nvSpPr>
          <p:cNvPr id="6" name="Footer Placeholder 5"/>
          <p:cNvSpPr>
            <a:spLocks noGrp="1"/>
          </p:cNvSpPr>
          <p:nvPr>
            <p:ph type="ftr" sz="quarter" idx="11"/>
          </p:nvPr>
        </p:nvSpPr>
        <p:spPr/>
        <p:txBody>
          <a:bodyPr/>
          <a:lstStyle/>
          <a:p>
            <a:r>
              <a:rPr lang="en-US" smtClean="0"/>
              <a:t>Derek Ramdatt/ Rio Claro East Secondary/ Agricultural Science</a:t>
            </a:r>
            <a:endParaRPr lang="en-US"/>
          </a:p>
        </p:txBody>
      </p:sp>
      <p:sp>
        <p:nvSpPr>
          <p:cNvPr id="7" name="Slide Number Placeholder 6"/>
          <p:cNvSpPr>
            <a:spLocks noGrp="1"/>
          </p:cNvSpPr>
          <p:nvPr>
            <p:ph type="sldNum" sz="quarter" idx="12"/>
          </p:nvPr>
        </p:nvSpPr>
        <p:spPr/>
        <p:txBody>
          <a:bodyPr/>
          <a:lstStyle/>
          <a:p>
            <a:fld id="{71F70C1E-1186-42D7-B64D-0EFCEE0861E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FF39A9-DF98-4656-B029-10406219294A}" type="datetime1">
              <a:rPr lang="en-US" smtClean="0"/>
              <a:pPr/>
              <a:t>4/12/2013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Derek Ramdatt/ Rio Claro East Secondary/ Agricultural Science</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F70C1E-1186-42D7-B64D-0EFCEE0861E4}"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file:///E:\PowerPoint%20Presentations%20for%20students\Harvesting%20honey%20in%20a%20centrifuge.wmv"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HARVESTING HONEY</a:t>
            </a:r>
            <a:endParaRPr lang="en-US" dirty="0"/>
          </a:p>
        </p:txBody>
      </p:sp>
      <p:sp>
        <p:nvSpPr>
          <p:cNvPr id="3" name="Subtitle 2"/>
          <p:cNvSpPr>
            <a:spLocks noGrp="1"/>
          </p:cNvSpPr>
          <p:nvPr>
            <p:ph type="subTitle" idx="1"/>
          </p:nvPr>
        </p:nvSpPr>
        <p:spPr/>
        <p:txBody>
          <a:bodyPr/>
          <a:lstStyle/>
          <a:p>
            <a:r>
              <a:rPr lang="en-US" dirty="0" smtClean="0"/>
              <a:t>HONEY PRODUCTION</a:t>
            </a:r>
            <a:endParaRPr lang="en-US" dirty="0"/>
          </a:p>
        </p:txBody>
      </p:sp>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pic>
        <p:nvPicPr>
          <p:cNvPr id="9" name="Content Placeholder 8" descr="DSC00215.JPG"/>
          <p:cNvPicPr>
            <a:picLocks noGrp="1" noChangeAspect="1"/>
          </p:cNvPicPr>
          <p:nvPr>
            <p:ph sz="half" idx="1"/>
          </p:nvPr>
        </p:nvPicPr>
        <p:blipFill>
          <a:blip r:embed="rId2" cstate="print"/>
          <a:stretch>
            <a:fillRect/>
          </a:stretch>
        </p:blipFill>
        <p:spPr>
          <a:xfrm>
            <a:off x="457200" y="1371600"/>
            <a:ext cx="4038600" cy="2692400"/>
          </a:xfrm>
        </p:spPr>
      </p:pic>
      <p:pic>
        <p:nvPicPr>
          <p:cNvPr id="10" name="Content Placeholder 9" descr="DSC00216.JPG"/>
          <p:cNvPicPr>
            <a:picLocks noGrp="1" noChangeAspect="1"/>
          </p:cNvPicPr>
          <p:nvPr>
            <p:ph sz="half" idx="2"/>
          </p:nvPr>
        </p:nvPicPr>
        <p:blipFill>
          <a:blip r:embed="rId3" cstate="print"/>
          <a:stretch>
            <a:fillRect/>
          </a:stretch>
        </p:blipFill>
        <p:spPr>
          <a:xfrm>
            <a:off x="4572000" y="1371600"/>
            <a:ext cx="4038600" cy="2692400"/>
          </a:xfrm>
        </p:spPr>
      </p:pic>
      <p:sp>
        <p:nvSpPr>
          <p:cNvPr id="11" name="TextBox 10"/>
          <p:cNvSpPr txBox="1"/>
          <p:nvPr/>
        </p:nvSpPr>
        <p:spPr>
          <a:xfrm>
            <a:off x="2209800" y="4572000"/>
            <a:ext cx="4876800" cy="369332"/>
          </a:xfrm>
          <a:prstGeom prst="rect">
            <a:avLst/>
          </a:prstGeom>
          <a:noFill/>
        </p:spPr>
        <p:txBody>
          <a:bodyPr wrap="square" rtlCol="0">
            <a:spAutoFit/>
          </a:bodyPr>
          <a:lstStyle/>
          <a:p>
            <a:pPr algn="ctr"/>
            <a:r>
              <a:rPr lang="en-US" dirty="0" smtClean="0"/>
              <a:t>HIVE COVER</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Derek Ramdatt/ Rio Claro East Secondary/ Agricultural Science</a:t>
            </a:r>
            <a:endParaRPr lang="en-US"/>
          </a:p>
        </p:txBody>
      </p:sp>
      <p:pic>
        <p:nvPicPr>
          <p:cNvPr id="5" name="Content Placeholder 4" descr="DSC00242.JPG"/>
          <p:cNvPicPr>
            <a:picLocks noGrp="1" noChangeAspect="1"/>
          </p:cNvPicPr>
          <p:nvPr>
            <p:ph idx="1"/>
          </p:nvPr>
        </p:nvPicPr>
        <p:blipFill>
          <a:blip r:embed="rId2" cstate="print"/>
          <a:stretch>
            <a:fillRect/>
          </a:stretch>
        </p:blipFill>
        <p:spPr>
          <a:xfrm>
            <a:off x="1143000" y="533400"/>
            <a:ext cx="6788944" cy="4525963"/>
          </a:xfrm>
        </p:spPr>
      </p:pic>
      <p:sp>
        <p:nvSpPr>
          <p:cNvPr id="6" name="TextBox 5"/>
          <p:cNvSpPr txBox="1"/>
          <p:nvPr/>
        </p:nvSpPr>
        <p:spPr>
          <a:xfrm>
            <a:off x="2743200" y="5334000"/>
            <a:ext cx="3733800" cy="369332"/>
          </a:xfrm>
          <a:prstGeom prst="rect">
            <a:avLst/>
          </a:prstGeom>
          <a:noFill/>
        </p:spPr>
        <p:txBody>
          <a:bodyPr wrap="square" rtlCol="0">
            <a:spAutoFit/>
          </a:bodyPr>
          <a:lstStyle/>
          <a:p>
            <a:pPr algn="ctr"/>
            <a:r>
              <a:rPr lang="en-US" dirty="0" smtClean="0"/>
              <a:t>COMPLETE BEEHIVE</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HARVESTING HONEY – KEEPING THE BEEKEEPER SAFE</a:t>
            </a:r>
            <a:endParaRPr lang="en-US" dirty="0"/>
          </a:p>
        </p:txBody>
      </p:sp>
      <p:pic>
        <p:nvPicPr>
          <p:cNvPr id="5" name="Content Placeholder 4" descr="DSC00254.JPG"/>
          <p:cNvPicPr>
            <a:picLocks noGrp="1" noChangeAspect="1"/>
          </p:cNvPicPr>
          <p:nvPr>
            <p:ph idx="1"/>
          </p:nvPr>
        </p:nvPicPr>
        <p:blipFill>
          <a:blip r:embed="rId2" cstate="print"/>
          <a:stretch>
            <a:fillRect/>
          </a:stretch>
        </p:blipFill>
        <p:spPr>
          <a:xfrm>
            <a:off x="1905000" y="2085181"/>
            <a:ext cx="5334000" cy="3556002"/>
          </a:xfrm>
        </p:spPr>
      </p:pic>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sp>
        <p:nvSpPr>
          <p:cNvPr id="6" name="TextBox 5"/>
          <p:cNvSpPr txBox="1"/>
          <p:nvPr/>
        </p:nvSpPr>
        <p:spPr>
          <a:xfrm>
            <a:off x="2667000" y="5943600"/>
            <a:ext cx="4343400" cy="369332"/>
          </a:xfrm>
          <a:prstGeom prst="rect">
            <a:avLst/>
          </a:prstGeom>
          <a:noFill/>
        </p:spPr>
        <p:txBody>
          <a:bodyPr wrap="square" rtlCol="0">
            <a:spAutoFit/>
          </a:bodyPr>
          <a:lstStyle/>
          <a:p>
            <a:pPr algn="ctr"/>
            <a:r>
              <a:rPr lang="en-US" dirty="0" smtClean="0"/>
              <a:t>HELMET &amp; VEIL</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pic>
        <p:nvPicPr>
          <p:cNvPr id="7" name="Content Placeholder 6" descr="DSC00255.JPG"/>
          <p:cNvPicPr>
            <a:picLocks noGrp="1" noChangeAspect="1"/>
          </p:cNvPicPr>
          <p:nvPr>
            <p:ph idx="1"/>
          </p:nvPr>
        </p:nvPicPr>
        <p:blipFill>
          <a:blip r:embed="rId2" cstate="print"/>
          <a:stretch>
            <a:fillRect/>
          </a:stretch>
        </p:blipFill>
        <p:spPr>
          <a:xfrm>
            <a:off x="1143000" y="533400"/>
            <a:ext cx="6788944" cy="4525963"/>
          </a:xfrm>
        </p:spPr>
      </p:pic>
      <p:sp>
        <p:nvSpPr>
          <p:cNvPr id="8" name="TextBox 7"/>
          <p:cNvSpPr txBox="1"/>
          <p:nvPr/>
        </p:nvSpPr>
        <p:spPr>
          <a:xfrm>
            <a:off x="2590800" y="5486400"/>
            <a:ext cx="3505200" cy="369332"/>
          </a:xfrm>
          <a:prstGeom prst="rect">
            <a:avLst/>
          </a:prstGeom>
          <a:noFill/>
        </p:spPr>
        <p:txBody>
          <a:bodyPr wrap="square" rtlCol="0">
            <a:spAutoFit/>
          </a:bodyPr>
          <a:lstStyle/>
          <a:p>
            <a:pPr algn="ctr"/>
            <a:r>
              <a:rPr lang="en-US" dirty="0" smtClean="0"/>
              <a:t>GLOVES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pic>
        <p:nvPicPr>
          <p:cNvPr id="7" name="Content Placeholder 6" descr="DSC00261.JPG"/>
          <p:cNvPicPr>
            <a:picLocks noGrp="1" noChangeAspect="1"/>
          </p:cNvPicPr>
          <p:nvPr>
            <p:ph idx="1"/>
          </p:nvPr>
        </p:nvPicPr>
        <p:blipFill>
          <a:blip r:embed="rId2" cstate="print"/>
          <a:stretch>
            <a:fillRect/>
          </a:stretch>
        </p:blipFill>
        <p:spPr>
          <a:xfrm>
            <a:off x="1143000" y="609600"/>
            <a:ext cx="6788944" cy="4525963"/>
          </a:xfrm>
        </p:spPr>
      </p:pic>
      <p:sp>
        <p:nvSpPr>
          <p:cNvPr id="8" name="TextBox 7"/>
          <p:cNvSpPr txBox="1"/>
          <p:nvPr/>
        </p:nvSpPr>
        <p:spPr>
          <a:xfrm>
            <a:off x="2590800" y="5562600"/>
            <a:ext cx="4953000" cy="369332"/>
          </a:xfrm>
          <a:prstGeom prst="rect">
            <a:avLst/>
          </a:prstGeom>
          <a:noFill/>
        </p:spPr>
        <p:txBody>
          <a:bodyPr wrap="square" rtlCol="0">
            <a:spAutoFit/>
          </a:bodyPr>
          <a:lstStyle/>
          <a:p>
            <a:pPr algn="ctr"/>
            <a:r>
              <a:rPr lang="en-US" dirty="0" smtClean="0"/>
              <a:t>COMPLETE BEE SUIT &amp; RUBBER BOOTS</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EQUIPMENT NEEDED FOR HARVESTING</a:t>
            </a:r>
            <a:endParaRPr lang="en-US" dirty="0"/>
          </a:p>
        </p:txBody>
      </p:sp>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pic>
        <p:nvPicPr>
          <p:cNvPr id="7" name="Content Placeholder 6" descr="DSC00191.JPG"/>
          <p:cNvPicPr>
            <a:picLocks noGrp="1" noChangeAspect="1"/>
          </p:cNvPicPr>
          <p:nvPr>
            <p:ph idx="1"/>
          </p:nvPr>
        </p:nvPicPr>
        <p:blipFill>
          <a:blip r:embed="rId2" cstate="print"/>
          <a:stretch>
            <a:fillRect/>
          </a:stretch>
        </p:blipFill>
        <p:spPr>
          <a:xfrm>
            <a:off x="2057400" y="1600200"/>
            <a:ext cx="5181600" cy="3454402"/>
          </a:xfrm>
        </p:spPr>
      </p:pic>
      <p:sp>
        <p:nvSpPr>
          <p:cNvPr id="8" name="TextBox 7"/>
          <p:cNvSpPr txBox="1"/>
          <p:nvPr/>
        </p:nvSpPr>
        <p:spPr>
          <a:xfrm>
            <a:off x="2895600" y="5334000"/>
            <a:ext cx="3733800" cy="369332"/>
          </a:xfrm>
          <a:prstGeom prst="rect">
            <a:avLst/>
          </a:prstGeom>
          <a:noFill/>
        </p:spPr>
        <p:txBody>
          <a:bodyPr wrap="square" rtlCol="0">
            <a:spAutoFit/>
          </a:bodyPr>
          <a:lstStyle/>
          <a:p>
            <a:pPr algn="ctr"/>
            <a:r>
              <a:rPr lang="en-US" dirty="0" smtClean="0"/>
              <a:t>SMOKER</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DSC00198.JPG"/>
          <p:cNvPicPr>
            <a:picLocks noGrp="1" noChangeAspect="1"/>
          </p:cNvPicPr>
          <p:nvPr>
            <p:ph sz="half" idx="1"/>
          </p:nvPr>
        </p:nvPicPr>
        <p:blipFill>
          <a:blip r:embed="rId2" cstate="print"/>
          <a:stretch>
            <a:fillRect/>
          </a:stretch>
        </p:blipFill>
        <p:spPr>
          <a:xfrm>
            <a:off x="457200" y="2516981"/>
            <a:ext cx="4038600" cy="2692400"/>
          </a:xfrm>
        </p:spPr>
      </p:pic>
      <p:pic>
        <p:nvPicPr>
          <p:cNvPr id="10" name="Content Placeholder 9" descr="DSC00200.JPG"/>
          <p:cNvPicPr>
            <a:picLocks noGrp="1" noChangeAspect="1"/>
          </p:cNvPicPr>
          <p:nvPr>
            <p:ph sz="half" idx="2"/>
          </p:nvPr>
        </p:nvPicPr>
        <p:blipFill>
          <a:blip r:embed="rId3" cstate="print"/>
          <a:stretch>
            <a:fillRect/>
          </a:stretch>
        </p:blipFill>
        <p:spPr>
          <a:xfrm>
            <a:off x="4648200" y="2516981"/>
            <a:ext cx="4038600" cy="2692400"/>
          </a:xfrm>
        </p:spPr>
      </p:pic>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sp>
        <p:nvSpPr>
          <p:cNvPr id="11" name="TextBox 10"/>
          <p:cNvSpPr txBox="1"/>
          <p:nvPr/>
        </p:nvSpPr>
        <p:spPr>
          <a:xfrm>
            <a:off x="3124200" y="5410200"/>
            <a:ext cx="3124200" cy="369332"/>
          </a:xfrm>
          <a:prstGeom prst="rect">
            <a:avLst/>
          </a:prstGeom>
          <a:noFill/>
        </p:spPr>
        <p:txBody>
          <a:bodyPr wrap="square" rtlCol="0">
            <a:spAutoFit/>
          </a:bodyPr>
          <a:lstStyle/>
          <a:p>
            <a:pPr algn="ctr"/>
            <a:r>
              <a:rPr lang="en-US" dirty="0" smtClean="0"/>
              <a:t>HIVE TOOL</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16" descr="imageMain_12_543.jpg"/>
          <p:cNvPicPr>
            <a:picLocks noGrp="1" noChangeAspect="1"/>
          </p:cNvPicPr>
          <p:nvPr>
            <p:ph sz="half" idx="1"/>
          </p:nvPr>
        </p:nvPicPr>
        <p:blipFill>
          <a:blip r:embed="rId2"/>
          <a:stretch>
            <a:fillRect/>
          </a:stretch>
        </p:blipFill>
        <p:spPr>
          <a:xfrm>
            <a:off x="457200" y="1371600"/>
            <a:ext cx="4038600" cy="3028950"/>
          </a:xfrm>
        </p:spPr>
      </p:pic>
      <p:pic>
        <p:nvPicPr>
          <p:cNvPr id="18" name="Content Placeholder 17" descr="PICT0002-Large.jpg"/>
          <p:cNvPicPr>
            <a:picLocks noGrp="1" noChangeAspect="1"/>
          </p:cNvPicPr>
          <p:nvPr>
            <p:ph sz="half" idx="2"/>
          </p:nvPr>
        </p:nvPicPr>
        <p:blipFill>
          <a:blip r:embed="rId3"/>
          <a:stretch>
            <a:fillRect/>
          </a:stretch>
        </p:blipFill>
        <p:spPr>
          <a:xfrm>
            <a:off x="4572000" y="1371600"/>
            <a:ext cx="4038600" cy="3028950"/>
          </a:xfrm>
        </p:spPr>
      </p:pic>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sp>
        <p:nvSpPr>
          <p:cNvPr id="19" name="TextBox 18"/>
          <p:cNvSpPr txBox="1"/>
          <p:nvPr/>
        </p:nvSpPr>
        <p:spPr>
          <a:xfrm>
            <a:off x="2590800" y="4876800"/>
            <a:ext cx="3505200" cy="369332"/>
          </a:xfrm>
          <a:prstGeom prst="rect">
            <a:avLst/>
          </a:prstGeom>
          <a:noFill/>
        </p:spPr>
        <p:txBody>
          <a:bodyPr wrap="square" rtlCol="0">
            <a:spAutoFit/>
          </a:bodyPr>
          <a:lstStyle/>
          <a:p>
            <a:pPr algn="ctr"/>
            <a:r>
              <a:rPr lang="en-US" dirty="0" smtClean="0"/>
              <a:t>UNCAPPING KNIFE</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pic>
        <p:nvPicPr>
          <p:cNvPr id="16" name="Content Placeholder 15" descr="images (1).jpg"/>
          <p:cNvPicPr>
            <a:picLocks noGrp="1" noChangeAspect="1"/>
          </p:cNvPicPr>
          <p:nvPr>
            <p:ph idx="1"/>
          </p:nvPr>
        </p:nvPicPr>
        <p:blipFill>
          <a:blip r:embed="rId2"/>
          <a:stretch>
            <a:fillRect/>
          </a:stretch>
        </p:blipFill>
        <p:spPr>
          <a:xfrm>
            <a:off x="1752600" y="1066800"/>
            <a:ext cx="5656232" cy="3763962"/>
          </a:xfrm>
        </p:spPr>
      </p:pic>
      <p:sp>
        <p:nvSpPr>
          <p:cNvPr id="17" name="TextBox 16"/>
          <p:cNvSpPr txBox="1"/>
          <p:nvPr/>
        </p:nvSpPr>
        <p:spPr>
          <a:xfrm>
            <a:off x="3200400" y="5181600"/>
            <a:ext cx="2743200" cy="381000"/>
          </a:xfrm>
          <a:prstGeom prst="rect">
            <a:avLst/>
          </a:prstGeom>
          <a:noFill/>
        </p:spPr>
        <p:txBody>
          <a:bodyPr wrap="square" rtlCol="0">
            <a:spAutoFit/>
          </a:bodyPr>
          <a:lstStyle/>
          <a:p>
            <a:pPr algn="ctr"/>
            <a:r>
              <a:rPr lang="en-US" dirty="0" smtClean="0"/>
              <a:t>BEE BRUSH</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pic>
        <p:nvPicPr>
          <p:cNvPr id="7" name="Content Placeholder 6" descr="DSC00391.JPG"/>
          <p:cNvPicPr>
            <a:picLocks noGrp="1" noChangeAspect="1"/>
          </p:cNvPicPr>
          <p:nvPr>
            <p:ph idx="1"/>
          </p:nvPr>
        </p:nvPicPr>
        <p:blipFill>
          <a:blip r:embed="rId2" cstate="print"/>
          <a:stretch>
            <a:fillRect/>
          </a:stretch>
        </p:blipFill>
        <p:spPr>
          <a:xfrm>
            <a:off x="1219200" y="533400"/>
            <a:ext cx="6788944" cy="4525963"/>
          </a:xfrm>
        </p:spPr>
      </p:pic>
      <p:sp>
        <p:nvSpPr>
          <p:cNvPr id="8" name="TextBox 7"/>
          <p:cNvSpPr txBox="1"/>
          <p:nvPr/>
        </p:nvSpPr>
        <p:spPr>
          <a:xfrm>
            <a:off x="3200400" y="5334000"/>
            <a:ext cx="2514600" cy="369332"/>
          </a:xfrm>
          <a:prstGeom prst="rect">
            <a:avLst/>
          </a:prstGeom>
          <a:noFill/>
        </p:spPr>
        <p:txBody>
          <a:bodyPr wrap="square" rtlCol="0">
            <a:spAutoFit/>
          </a:bodyPr>
          <a:lstStyle/>
          <a:p>
            <a:pPr algn="ctr"/>
            <a:r>
              <a:rPr lang="en-US" dirty="0" smtClean="0"/>
              <a:t>HONEY EXTRACTOR</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a:t>
            </a:r>
            <a:r>
              <a:rPr lang="en-US" dirty="0" smtClean="0"/>
              <a:t>HONEY</a:t>
            </a:r>
            <a:endParaRPr lang="en-US" dirty="0"/>
          </a:p>
        </p:txBody>
      </p:sp>
      <p:sp>
        <p:nvSpPr>
          <p:cNvPr id="3" name="Content Placeholder 2"/>
          <p:cNvSpPr>
            <a:spLocks noGrp="1"/>
          </p:cNvSpPr>
          <p:nvPr>
            <p:ph idx="1"/>
          </p:nvPr>
        </p:nvSpPr>
        <p:spPr/>
        <p:txBody>
          <a:bodyPr/>
          <a:lstStyle/>
          <a:p>
            <a:r>
              <a:rPr lang="en-US" dirty="0" smtClean="0"/>
              <a:t>Honey </a:t>
            </a:r>
            <a:r>
              <a:rPr lang="en-US" dirty="0" smtClean="0"/>
              <a:t>is a sweet food made by bees using nectar from flowers. The variety produced by honey bees (the genus </a:t>
            </a:r>
            <a:r>
              <a:rPr lang="en-US" dirty="0" err="1" smtClean="0"/>
              <a:t>Apis</a:t>
            </a:r>
            <a:r>
              <a:rPr lang="en-US" dirty="0" smtClean="0"/>
              <a:t>) is the one most commonly referred to, as it is the type of honey collected by beekeepers and consumed by humans. Honey produced by other bees and insects has distinctly different properties.</a:t>
            </a:r>
            <a:endParaRPr lang="en-US" dirty="0"/>
          </a:p>
        </p:txBody>
      </p:sp>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REMOVING THE HONEY SUPERS FROM THE APIARY</a:t>
            </a:r>
            <a:endParaRPr lang="en-US" dirty="0"/>
          </a:p>
        </p:txBody>
      </p:sp>
      <p:pic>
        <p:nvPicPr>
          <p:cNvPr id="11" name="Content Placeholder 10" descr="DSC00345.JPG"/>
          <p:cNvPicPr>
            <a:picLocks noGrp="1" noChangeAspect="1"/>
          </p:cNvPicPr>
          <p:nvPr>
            <p:ph sz="half" idx="1"/>
          </p:nvPr>
        </p:nvPicPr>
        <p:blipFill>
          <a:blip r:embed="rId2" cstate="print"/>
          <a:stretch>
            <a:fillRect/>
          </a:stretch>
        </p:blipFill>
        <p:spPr>
          <a:xfrm>
            <a:off x="457200" y="2516981"/>
            <a:ext cx="4038600" cy="2692400"/>
          </a:xfrm>
        </p:spPr>
      </p:pic>
      <p:pic>
        <p:nvPicPr>
          <p:cNvPr id="12" name="Content Placeholder 11" descr="DSC00351.JPG"/>
          <p:cNvPicPr>
            <a:picLocks noGrp="1" noChangeAspect="1"/>
          </p:cNvPicPr>
          <p:nvPr>
            <p:ph sz="half" idx="2"/>
          </p:nvPr>
        </p:nvPicPr>
        <p:blipFill>
          <a:blip r:embed="rId3" cstate="print"/>
          <a:stretch>
            <a:fillRect/>
          </a:stretch>
        </p:blipFill>
        <p:spPr>
          <a:xfrm>
            <a:off x="4648200" y="2516981"/>
            <a:ext cx="4038600" cy="2692400"/>
          </a:xfrm>
        </p:spPr>
      </p:pic>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images (2).jpg"/>
          <p:cNvPicPr>
            <a:picLocks noGrp="1" noChangeAspect="1"/>
          </p:cNvPicPr>
          <p:nvPr>
            <p:ph idx="1"/>
          </p:nvPr>
        </p:nvPicPr>
        <p:blipFill>
          <a:blip r:embed="rId2"/>
          <a:stretch>
            <a:fillRect/>
          </a:stretch>
        </p:blipFill>
        <p:spPr>
          <a:xfrm>
            <a:off x="1600200" y="533400"/>
            <a:ext cx="5800150" cy="4068762"/>
          </a:xfrm>
        </p:spPr>
      </p:pic>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sp>
        <p:nvSpPr>
          <p:cNvPr id="9" name="TextBox 8"/>
          <p:cNvSpPr txBox="1"/>
          <p:nvPr/>
        </p:nvSpPr>
        <p:spPr>
          <a:xfrm>
            <a:off x="1676400" y="5181600"/>
            <a:ext cx="6705600" cy="369332"/>
          </a:xfrm>
          <a:prstGeom prst="rect">
            <a:avLst/>
          </a:prstGeom>
          <a:noFill/>
        </p:spPr>
        <p:txBody>
          <a:bodyPr wrap="square" rtlCol="0">
            <a:spAutoFit/>
          </a:bodyPr>
          <a:lstStyle/>
          <a:p>
            <a:r>
              <a:rPr lang="en-US" dirty="0" smtClean="0"/>
              <a:t>USING THE BEE BRUSH TO REMOVE BEES FROM THE HONEYCOMB</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00386.JPG"/>
          <p:cNvPicPr>
            <a:picLocks noGrp="1" noChangeAspect="1"/>
          </p:cNvPicPr>
          <p:nvPr>
            <p:ph idx="1"/>
          </p:nvPr>
        </p:nvPicPr>
        <p:blipFill>
          <a:blip r:embed="rId2" cstate="print"/>
          <a:stretch>
            <a:fillRect/>
          </a:stretch>
        </p:blipFill>
        <p:spPr>
          <a:xfrm>
            <a:off x="1143000" y="457200"/>
            <a:ext cx="6788944" cy="4525963"/>
          </a:xfrm>
        </p:spPr>
      </p:pic>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sp>
        <p:nvSpPr>
          <p:cNvPr id="6" name="TextBox 5"/>
          <p:cNvSpPr txBox="1"/>
          <p:nvPr/>
        </p:nvSpPr>
        <p:spPr>
          <a:xfrm>
            <a:off x="2743200" y="5410200"/>
            <a:ext cx="3962400" cy="369332"/>
          </a:xfrm>
          <a:prstGeom prst="rect">
            <a:avLst/>
          </a:prstGeom>
          <a:noFill/>
        </p:spPr>
        <p:txBody>
          <a:bodyPr wrap="square" rtlCol="0">
            <a:spAutoFit/>
          </a:bodyPr>
          <a:lstStyle/>
          <a:p>
            <a:pPr algn="ctr"/>
            <a:r>
              <a:rPr lang="en-US" dirty="0" smtClean="0"/>
              <a:t>UNCAPPING THE HONEYCOMB</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00397.JPG"/>
          <p:cNvPicPr>
            <a:picLocks noGrp="1" noChangeAspect="1"/>
          </p:cNvPicPr>
          <p:nvPr>
            <p:ph idx="1"/>
          </p:nvPr>
        </p:nvPicPr>
        <p:blipFill>
          <a:blip r:embed="rId2" cstate="print"/>
          <a:stretch>
            <a:fillRect/>
          </a:stretch>
        </p:blipFill>
        <p:spPr>
          <a:xfrm>
            <a:off x="1066800" y="533400"/>
            <a:ext cx="6788944" cy="4525963"/>
          </a:xfrm>
        </p:spPr>
      </p:pic>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sp>
        <p:nvSpPr>
          <p:cNvPr id="6" name="TextBox 5"/>
          <p:cNvSpPr txBox="1"/>
          <p:nvPr/>
        </p:nvSpPr>
        <p:spPr>
          <a:xfrm>
            <a:off x="2286000" y="5257800"/>
            <a:ext cx="4953000" cy="369332"/>
          </a:xfrm>
          <a:prstGeom prst="rect">
            <a:avLst/>
          </a:prstGeom>
          <a:noFill/>
        </p:spPr>
        <p:txBody>
          <a:bodyPr wrap="square" rtlCol="0">
            <a:spAutoFit/>
          </a:bodyPr>
          <a:lstStyle/>
          <a:p>
            <a:pPr algn="ctr"/>
            <a:r>
              <a:rPr lang="en-US" dirty="0" smtClean="0"/>
              <a:t>PLACING THE HONEY FRAMES IN THE EXTRACTOR</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SPINNING THE CENTRIFUGE</a:t>
            </a:r>
            <a:endParaRPr lang="en-US" dirty="0"/>
          </a:p>
        </p:txBody>
      </p:sp>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pic>
        <p:nvPicPr>
          <p:cNvPr id="5" name="Harvesting honey in a centrifuge.wmv">
            <a:hlinkClick r:id="" action="ppaction://media"/>
          </p:cNvPr>
          <p:cNvPicPr>
            <a:picLocks noGrp="1" noRot="1" noChangeAspect="1"/>
          </p:cNvPicPr>
          <p:nvPr>
            <p:ph idx="1"/>
            <a:videoFile r:link="rId1"/>
          </p:nvPr>
        </p:nvPicPr>
        <p:blipFill>
          <a:blip r:embed="rId3"/>
          <a:stretch>
            <a:fillRect/>
          </a:stretch>
        </p:blipFill>
        <p:spPr>
          <a:xfrm>
            <a:off x="1524000" y="1576388"/>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72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00394.JPG"/>
          <p:cNvPicPr>
            <a:picLocks noGrp="1" noChangeAspect="1"/>
          </p:cNvPicPr>
          <p:nvPr>
            <p:ph idx="1"/>
          </p:nvPr>
        </p:nvPicPr>
        <p:blipFill>
          <a:blip r:embed="rId2" cstate="print"/>
          <a:stretch>
            <a:fillRect/>
          </a:stretch>
        </p:blipFill>
        <p:spPr>
          <a:xfrm>
            <a:off x="1143000" y="457200"/>
            <a:ext cx="6788944" cy="4525963"/>
          </a:xfrm>
        </p:spPr>
      </p:pic>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sp>
        <p:nvSpPr>
          <p:cNvPr id="6" name="TextBox 5"/>
          <p:cNvSpPr txBox="1"/>
          <p:nvPr/>
        </p:nvSpPr>
        <p:spPr>
          <a:xfrm>
            <a:off x="1143000" y="5410200"/>
            <a:ext cx="7086600" cy="369332"/>
          </a:xfrm>
          <a:prstGeom prst="rect">
            <a:avLst/>
          </a:prstGeom>
          <a:noFill/>
        </p:spPr>
        <p:txBody>
          <a:bodyPr wrap="square" rtlCol="0">
            <a:spAutoFit/>
          </a:bodyPr>
          <a:lstStyle/>
          <a:p>
            <a:r>
              <a:rPr lang="en-US" dirty="0" smtClean="0"/>
              <a:t>THE HONEY IS COLLECTED FROM THE EXTRACTION TANK AND STRAINED</a:t>
            </a:r>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BOTTLED HONEY</a:t>
            </a:r>
            <a:endParaRPr lang="en-US" dirty="0"/>
          </a:p>
        </p:txBody>
      </p:sp>
      <p:pic>
        <p:nvPicPr>
          <p:cNvPr id="5" name="Content Placeholder 4" descr="DSC00371.JPG"/>
          <p:cNvPicPr>
            <a:picLocks noGrp="1" noChangeAspect="1"/>
          </p:cNvPicPr>
          <p:nvPr>
            <p:ph idx="1"/>
          </p:nvPr>
        </p:nvPicPr>
        <p:blipFill>
          <a:blip r:embed="rId2" cstate="print"/>
          <a:stretch>
            <a:fillRect/>
          </a:stretch>
        </p:blipFill>
        <p:spPr>
          <a:xfrm>
            <a:off x="1177528" y="1600200"/>
            <a:ext cx="6788944" cy="4525963"/>
          </a:xfrm>
        </p:spPr>
      </p:pic>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END</a:t>
            </a:r>
            <a:endParaRPr lang="en-US" dirty="0"/>
          </a:p>
        </p:txBody>
      </p:sp>
      <p:pic>
        <p:nvPicPr>
          <p:cNvPr id="5" name="Content Placeholder 4" descr="bee-movie-wallpaper-.jpg"/>
          <p:cNvPicPr>
            <a:picLocks noGrp="1" noChangeAspect="1"/>
          </p:cNvPicPr>
          <p:nvPr>
            <p:ph idx="1"/>
          </p:nvPr>
        </p:nvPicPr>
        <p:blipFill>
          <a:blip r:embed="rId2"/>
          <a:stretch>
            <a:fillRect/>
          </a:stretch>
        </p:blipFill>
        <p:spPr>
          <a:xfrm>
            <a:off x="951229" y="1600200"/>
            <a:ext cx="7241541" cy="4525963"/>
          </a:xfrm>
        </p:spPr>
      </p:pic>
      <p:sp>
        <p:nvSpPr>
          <p:cNvPr id="4" name="Footer Placeholder 3"/>
          <p:cNvSpPr>
            <a:spLocks noGrp="1"/>
          </p:cNvSpPr>
          <p:nvPr>
            <p:ph type="ftr" sz="quarter" idx="11"/>
          </p:nvPr>
        </p:nvSpPr>
        <p:spPr/>
        <p:txBody>
          <a:bodyPr/>
          <a:lstStyle/>
          <a:p>
            <a:r>
              <a:rPr lang="en-US" smtClean="0"/>
              <a:t>Derek Ramdatt/ Rio Claro East Secondary/ Agricultural Science</a:t>
            </a: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EXTRACTING HONEY FROM THE BEEHIVE – PARTS OF THE HIVE</a:t>
            </a:r>
            <a:endParaRPr lang="en-US" dirty="0"/>
          </a:p>
        </p:txBody>
      </p:sp>
      <p:sp>
        <p:nvSpPr>
          <p:cNvPr id="5" name="Footer Placeholder 4"/>
          <p:cNvSpPr>
            <a:spLocks noGrp="1"/>
          </p:cNvSpPr>
          <p:nvPr>
            <p:ph type="ftr" sz="quarter" idx="11"/>
          </p:nvPr>
        </p:nvSpPr>
        <p:spPr>
          <a:xfrm>
            <a:off x="3124200" y="6492875"/>
            <a:ext cx="2895600" cy="365125"/>
          </a:xfrm>
        </p:spPr>
        <p:txBody>
          <a:bodyPr/>
          <a:lstStyle/>
          <a:p>
            <a:r>
              <a:rPr lang="en-US" dirty="0" smtClean="0"/>
              <a:t>Derek </a:t>
            </a:r>
            <a:r>
              <a:rPr lang="en-US" dirty="0" err="1" smtClean="0"/>
              <a:t>Ramdatt</a:t>
            </a:r>
            <a:r>
              <a:rPr lang="en-US" dirty="0" smtClean="0"/>
              <a:t>/ Rio Claro East Secondary/ Agricultural Science</a:t>
            </a:r>
            <a:endParaRPr lang="en-US" dirty="0"/>
          </a:p>
        </p:txBody>
      </p:sp>
      <p:pic>
        <p:nvPicPr>
          <p:cNvPr id="7" name="Content Placeholder 6" descr="DSC00204.JPG"/>
          <p:cNvPicPr>
            <a:picLocks noGrp="1" noChangeAspect="1"/>
          </p:cNvPicPr>
          <p:nvPr>
            <p:ph idx="1"/>
          </p:nvPr>
        </p:nvPicPr>
        <p:blipFill>
          <a:blip r:embed="rId2" cstate="print"/>
          <a:stretch>
            <a:fillRect/>
          </a:stretch>
        </p:blipFill>
        <p:spPr>
          <a:xfrm>
            <a:off x="1752600" y="1983581"/>
            <a:ext cx="5638800" cy="3759202"/>
          </a:xfrm>
        </p:spPr>
      </p:pic>
      <p:sp>
        <p:nvSpPr>
          <p:cNvPr id="8" name="TextBox 7"/>
          <p:cNvSpPr txBox="1"/>
          <p:nvPr/>
        </p:nvSpPr>
        <p:spPr>
          <a:xfrm>
            <a:off x="3352800" y="6019800"/>
            <a:ext cx="2743200" cy="369332"/>
          </a:xfrm>
          <a:prstGeom prst="rect">
            <a:avLst/>
          </a:prstGeom>
          <a:noFill/>
        </p:spPr>
        <p:txBody>
          <a:bodyPr wrap="square" rtlCol="0">
            <a:spAutoFit/>
          </a:bodyPr>
          <a:lstStyle/>
          <a:p>
            <a:pPr algn="ctr"/>
            <a:r>
              <a:rPr lang="en-US" dirty="0" smtClean="0"/>
              <a:t>BOTTOM BOARD</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pic>
        <p:nvPicPr>
          <p:cNvPr id="7" name="Content Placeholder 6" descr="DSC00206.JPG"/>
          <p:cNvPicPr>
            <a:picLocks noGrp="1" noChangeAspect="1"/>
          </p:cNvPicPr>
          <p:nvPr>
            <p:ph idx="1"/>
          </p:nvPr>
        </p:nvPicPr>
        <p:blipFill>
          <a:blip r:embed="rId2" cstate="print"/>
          <a:stretch>
            <a:fillRect/>
          </a:stretch>
        </p:blipFill>
        <p:spPr>
          <a:xfrm>
            <a:off x="1143000" y="533400"/>
            <a:ext cx="6788944" cy="4525963"/>
          </a:xfrm>
        </p:spPr>
      </p:pic>
      <p:sp>
        <p:nvSpPr>
          <p:cNvPr id="8" name="TextBox 7"/>
          <p:cNvSpPr txBox="1"/>
          <p:nvPr/>
        </p:nvSpPr>
        <p:spPr>
          <a:xfrm>
            <a:off x="2895600" y="5410200"/>
            <a:ext cx="3352800" cy="369332"/>
          </a:xfrm>
          <a:prstGeom prst="rect">
            <a:avLst/>
          </a:prstGeom>
          <a:noFill/>
        </p:spPr>
        <p:txBody>
          <a:bodyPr wrap="square" rtlCol="0">
            <a:spAutoFit/>
          </a:bodyPr>
          <a:lstStyle/>
          <a:p>
            <a:pPr algn="ctr"/>
            <a:r>
              <a:rPr lang="en-US" dirty="0" smtClean="0"/>
              <a:t>BROOD CHAMBER</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Derek Ramdatt/ Rio Claro East Secondary/ Agricultural Science</a:t>
            </a:r>
            <a:endParaRPr lang="en-US"/>
          </a:p>
        </p:txBody>
      </p:sp>
      <p:pic>
        <p:nvPicPr>
          <p:cNvPr id="6" name="Content Placeholder 5" descr="DSC00220.JPG"/>
          <p:cNvPicPr>
            <a:picLocks noGrp="1" noChangeAspect="1"/>
          </p:cNvPicPr>
          <p:nvPr>
            <p:ph idx="1"/>
          </p:nvPr>
        </p:nvPicPr>
        <p:blipFill>
          <a:blip r:embed="rId2" cstate="print"/>
          <a:stretch>
            <a:fillRect/>
          </a:stretch>
        </p:blipFill>
        <p:spPr>
          <a:xfrm>
            <a:off x="1219200" y="609600"/>
            <a:ext cx="6788944" cy="4525963"/>
          </a:xfrm>
        </p:spPr>
      </p:pic>
      <p:sp>
        <p:nvSpPr>
          <p:cNvPr id="7" name="TextBox 6"/>
          <p:cNvSpPr txBox="1"/>
          <p:nvPr/>
        </p:nvSpPr>
        <p:spPr>
          <a:xfrm>
            <a:off x="1524000" y="5486400"/>
            <a:ext cx="6553200" cy="369332"/>
          </a:xfrm>
          <a:prstGeom prst="rect">
            <a:avLst/>
          </a:prstGeom>
          <a:noFill/>
        </p:spPr>
        <p:txBody>
          <a:bodyPr wrap="square" rtlCol="0">
            <a:spAutoFit/>
          </a:bodyPr>
          <a:lstStyle/>
          <a:p>
            <a:pPr algn="ctr"/>
            <a:r>
              <a:rPr lang="en-US" dirty="0" smtClean="0"/>
              <a:t>FRAME FOR HONEYCOMB FOR BROOD CHAMBER</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Derek Ramdatt/ Rio Claro East Secondary/ Agricultural Science</a:t>
            </a:r>
            <a:endParaRPr lang="en-US"/>
          </a:p>
        </p:txBody>
      </p:sp>
      <p:pic>
        <p:nvPicPr>
          <p:cNvPr id="6" name="Content Placeholder 5" descr="DSC00362.JPG"/>
          <p:cNvPicPr>
            <a:picLocks noGrp="1" noChangeAspect="1"/>
          </p:cNvPicPr>
          <p:nvPr>
            <p:ph idx="1"/>
          </p:nvPr>
        </p:nvPicPr>
        <p:blipFill>
          <a:blip r:embed="rId2" cstate="print"/>
          <a:stretch>
            <a:fillRect/>
          </a:stretch>
        </p:blipFill>
        <p:spPr>
          <a:xfrm>
            <a:off x="1219200" y="457200"/>
            <a:ext cx="6788944" cy="4525963"/>
          </a:xfrm>
        </p:spPr>
      </p:pic>
      <p:sp>
        <p:nvSpPr>
          <p:cNvPr id="7" name="TextBox 6"/>
          <p:cNvSpPr txBox="1"/>
          <p:nvPr/>
        </p:nvSpPr>
        <p:spPr>
          <a:xfrm>
            <a:off x="2438400" y="5334000"/>
            <a:ext cx="4953000" cy="369332"/>
          </a:xfrm>
          <a:prstGeom prst="rect">
            <a:avLst/>
          </a:prstGeom>
          <a:noFill/>
        </p:spPr>
        <p:txBody>
          <a:bodyPr wrap="square" rtlCol="0">
            <a:spAutoFit/>
          </a:bodyPr>
          <a:lstStyle/>
          <a:p>
            <a:pPr algn="ctr"/>
            <a:r>
              <a:rPr lang="en-US" dirty="0" smtClean="0"/>
              <a:t>QUEEN EXCLUDER</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pic>
        <p:nvPicPr>
          <p:cNvPr id="7" name="Content Placeholder 6" descr="DSC00208.JPG"/>
          <p:cNvPicPr>
            <a:picLocks noGrp="1" noChangeAspect="1"/>
          </p:cNvPicPr>
          <p:nvPr>
            <p:ph idx="1"/>
          </p:nvPr>
        </p:nvPicPr>
        <p:blipFill>
          <a:blip r:embed="rId2" cstate="print"/>
          <a:stretch>
            <a:fillRect/>
          </a:stretch>
        </p:blipFill>
        <p:spPr>
          <a:xfrm>
            <a:off x="1219200" y="228600"/>
            <a:ext cx="6788944" cy="4525963"/>
          </a:xfrm>
        </p:spPr>
      </p:pic>
      <p:sp>
        <p:nvSpPr>
          <p:cNvPr id="8" name="TextBox 7"/>
          <p:cNvSpPr txBox="1"/>
          <p:nvPr/>
        </p:nvSpPr>
        <p:spPr>
          <a:xfrm>
            <a:off x="2057400" y="5181600"/>
            <a:ext cx="5105400" cy="369332"/>
          </a:xfrm>
          <a:prstGeom prst="rect">
            <a:avLst/>
          </a:prstGeom>
          <a:noFill/>
        </p:spPr>
        <p:txBody>
          <a:bodyPr wrap="square" rtlCol="0">
            <a:spAutoFit/>
          </a:bodyPr>
          <a:lstStyle/>
          <a:p>
            <a:pPr algn="ctr"/>
            <a:r>
              <a:rPr lang="en-US" dirty="0" smtClean="0"/>
              <a:t>HONEY SUPER</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en-US" smtClean="0"/>
              <a:t>Derek Ramdatt/ Rio Claro East Secondary/ Agricultural Science</a:t>
            </a:r>
            <a:endParaRPr lang="en-US"/>
          </a:p>
        </p:txBody>
      </p:sp>
      <p:pic>
        <p:nvPicPr>
          <p:cNvPr id="7" name="Content Placeholder 6" descr="DSC00209.JPG"/>
          <p:cNvPicPr>
            <a:picLocks noGrp="1" noChangeAspect="1"/>
          </p:cNvPicPr>
          <p:nvPr>
            <p:ph idx="1"/>
          </p:nvPr>
        </p:nvPicPr>
        <p:blipFill>
          <a:blip r:embed="rId2" cstate="print"/>
          <a:stretch>
            <a:fillRect/>
          </a:stretch>
        </p:blipFill>
        <p:spPr>
          <a:xfrm>
            <a:off x="1219200" y="609600"/>
            <a:ext cx="6788944" cy="4525963"/>
          </a:xfrm>
        </p:spPr>
      </p:pic>
      <p:sp>
        <p:nvSpPr>
          <p:cNvPr id="8" name="TextBox 7"/>
          <p:cNvSpPr txBox="1"/>
          <p:nvPr/>
        </p:nvSpPr>
        <p:spPr>
          <a:xfrm>
            <a:off x="2438400" y="5562600"/>
            <a:ext cx="3886200" cy="369332"/>
          </a:xfrm>
          <a:prstGeom prst="rect">
            <a:avLst/>
          </a:prstGeom>
          <a:noFill/>
        </p:spPr>
        <p:txBody>
          <a:bodyPr wrap="square" rtlCol="0">
            <a:spAutoFit/>
          </a:bodyPr>
          <a:lstStyle/>
          <a:p>
            <a:pPr algn="ctr"/>
            <a:r>
              <a:rPr lang="en-US" dirty="0" smtClean="0"/>
              <a:t>BROOD CHAMBER &amp; HONEY SUPER</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smtClean="0"/>
              <a:t>Derek Ramdatt/ Rio Claro East Secondary/ Agricultural Science</a:t>
            </a:r>
            <a:endParaRPr lang="en-US"/>
          </a:p>
        </p:txBody>
      </p:sp>
      <p:pic>
        <p:nvPicPr>
          <p:cNvPr id="6" name="Content Placeholder 5" descr="DSC00221.JPG"/>
          <p:cNvPicPr>
            <a:picLocks noGrp="1" noChangeAspect="1"/>
          </p:cNvPicPr>
          <p:nvPr>
            <p:ph idx="1"/>
          </p:nvPr>
        </p:nvPicPr>
        <p:blipFill>
          <a:blip r:embed="rId2" cstate="print"/>
          <a:stretch>
            <a:fillRect/>
          </a:stretch>
        </p:blipFill>
        <p:spPr>
          <a:xfrm>
            <a:off x="1143000" y="533400"/>
            <a:ext cx="6788944" cy="4525963"/>
          </a:xfrm>
        </p:spPr>
      </p:pic>
      <p:sp>
        <p:nvSpPr>
          <p:cNvPr id="7" name="TextBox 6"/>
          <p:cNvSpPr txBox="1"/>
          <p:nvPr/>
        </p:nvSpPr>
        <p:spPr>
          <a:xfrm>
            <a:off x="1447800" y="5334000"/>
            <a:ext cx="6400800" cy="369332"/>
          </a:xfrm>
          <a:prstGeom prst="rect">
            <a:avLst/>
          </a:prstGeom>
          <a:noFill/>
        </p:spPr>
        <p:txBody>
          <a:bodyPr wrap="square" rtlCol="0">
            <a:spAutoFit/>
          </a:bodyPr>
          <a:lstStyle/>
          <a:p>
            <a:pPr algn="ctr"/>
            <a:r>
              <a:rPr lang="en-US" dirty="0" smtClean="0"/>
              <a:t>FRAMES FOR BROOD CHAMBER &amp; HONEY SUPER</a:t>
            </a:r>
            <a:endParaRPr lang="en-US"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716</TotalTime>
  <Words>450</Words>
  <Application>Microsoft Office PowerPoint</Application>
  <PresentationFormat>On-screen Show (4:3)</PresentationFormat>
  <Paragraphs>59</Paragraphs>
  <Slides>27</Slides>
  <Notes>0</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HARVESTING HONEY</vt:lpstr>
      <vt:lpstr>WHAT IS HONEY</vt:lpstr>
      <vt:lpstr>EXTRACTING HONEY FROM THE BEEHIVE – PARTS OF THE HIVE</vt:lpstr>
      <vt:lpstr>Slide 4</vt:lpstr>
      <vt:lpstr>Slide 5</vt:lpstr>
      <vt:lpstr>Slide 6</vt:lpstr>
      <vt:lpstr>Slide 7</vt:lpstr>
      <vt:lpstr>Slide 8</vt:lpstr>
      <vt:lpstr>Slide 9</vt:lpstr>
      <vt:lpstr>Slide 10</vt:lpstr>
      <vt:lpstr>Slide 11</vt:lpstr>
      <vt:lpstr>HARVESTING HONEY – KEEPING THE BEEKEEPER SAFE</vt:lpstr>
      <vt:lpstr>Slide 13</vt:lpstr>
      <vt:lpstr>Slide 14</vt:lpstr>
      <vt:lpstr>EQUIPMENT NEEDED FOR HARVESTING</vt:lpstr>
      <vt:lpstr>Slide 16</vt:lpstr>
      <vt:lpstr>Slide 17</vt:lpstr>
      <vt:lpstr>Slide 18</vt:lpstr>
      <vt:lpstr>Slide 19</vt:lpstr>
      <vt:lpstr>REMOVING THE HONEY SUPERS FROM THE APIARY</vt:lpstr>
      <vt:lpstr>Slide 21</vt:lpstr>
      <vt:lpstr>Slide 22</vt:lpstr>
      <vt:lpstr>Slide 23</vt:lpstr>
      <vt:lpstr>SPINNING THE CENTRIFUGE</vt:lpstr>
      <vt:lpstr>Slide 25</vt:lpstr>
      <vt:lpstr>BOTTLED HONEY</vt:lpstr>
      <vt:lpstr>THE END</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BREEDS OF FARM ANIMALS</dc:title>
  <dc:creator>User</dc:creator>
  <cp:lastModifiedBy>Admin</cp:lastModifiedBy>
  <cp:revision>77</cp:revision>
  <dcterms:created xsi:type="dcterms:W3CDTF">2012-12-19T01:36:41Z</dcterms:created>
  <dcterms:modified xsi:type="dcterms:W3CDTF">2013-04-12T19:54:25Z</dcterms:modified>
</cp:coreProperties>
</file>