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12" r:id="rId1"/>
  </p:sldMasterIdLst>
  <p:sldIdLst>
    <p:sldId id="256" r:id="rId2"/>
    <p:sldId id="259" r:id="rId3"/>
    <p:sldId id="271" r:id="rId4"/>
    <p:sldId id="261" r:id="rId5"/>
    <p:sldId id="257" r:id="rId6"/>
    <p:sldId id="258" r:id="rId7"/>
    <p:sldId id="263" r:id="rId8"/>
    <p:sldId id="264" r:id="rId9"/>
    <p:sldId id="265" r:id="rId10"/>
    <p:sldId id="266" r:id="rId11"/>
    <p:sldId id="268" r:id="rId12"/>
    <p:sldId id="267"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3" d="100"/>
          <a:sy n="73" d="100"/>
        </p:scale>
        <p:origin x="72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9115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319684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638613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0457078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7310828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35BB1C6-BF8F-4481-8AB2-603A1C8A906A}" type="datetimeFigureOut">
              <a:rPr lang="en-US" smtClean="0"/>
              <a:t>5/12/2020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533388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35BB1C6-BF8F-4481-8AB2-603A1C8A906A}" type="datetimeFigureOut">
              <a:rPr lang="en-US" smtClean="0"/>
              <a:t>5/12/2020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6426424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53031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3395711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2530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C35BB1C6-BF8F-4481-8AB2-603A1C8A906A}"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94301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697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2481235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5/12/2020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665755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97649AC-CB8F-4FF1-9A34-5861C74DD0A7}" type="datetimeFigureOut">
              <a:rPr lang="en-US" smtClean="0"/>
              <a:t>5/12/2020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120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C5CECA-2D3A-4680-9B49-752200DE467C}" type="datetimeFigureOut">
              <a:rPr lang="en-US" smtClean="0"/>
              <a:t>5/12/2020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811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C35BB1C6-BF8F-4481-8AB2-603A1C8A906A}" type="datetimeFigureOut">
              <a:rPr lang="en-US" smtClean="0"/>
              <a:t>5/12/2020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411160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008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35BB1C6-BF8F-4481-8AB2-603A1C8A906A}" type="datetimeFigureOut">
              <a:rPr lang="en-US" smtClean="0"/>
              <a:t>5/12/2020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75543642"/>
      </p:ext>
    </p:extLst>
  </p:cSld>
  <p:clrMap bg1="dk1" tx1="lt1" bg2="dk2" tx2="lt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 id="2147484029" r:id="rId17"/>
    <p:sldLayoutId id="2147484030"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TT" dirty="0" smtClean="0"/>
              <a:t>3 Dimensional (3D) </a:t>
            </a:r>
            <a:r>
              <a:rPr lang="en-TT" dirty="0" smtClean="0"/>
              <a:t>Drawing – Lesson 1</a:t>
            </a:r>
            <a:endParaRPr lang="en-US" dirty="0"/>
          </a:p>
        </p:txBody>
      </p:sp>
      <p:sp>
        <p:nvSpPr>
          <p:cNvPr id="3" name="Subtitle 2"/>
          <p:cNvSpPr>
            <a:spLocks noGrp="1"/>
          </p:cNvSpPr>
          <p:nvPr>
            <p:ph type="subTitle" idx="1"/>
          </p:nvPr>
        </p:nvSpPr>
        <p:spPr/>
        <p:txBody>
          <a:bodyPr/>
          <a:lstStyle/>
          <a:p>
            <a:r>
              <a:rPr lang="en-TT" dirty="0" smtClean="0"/>
              <a:t>CSEC Technical Drawing</a:t>
            </a:r>
            <a:endParaRPr lang="en-US" dirty="0"/>
          </a:p>
        </p:txBody>
      </p:sp>
    </p:spTree>
    <p:extLst>
      <p:ext uri="{BB962C8B-B14F-4D97-AF65-F5344CB8AC3E}">
        <p14:creationId xmlns:p14="http://schemas.microsoft.com/office/powerpoint/2010/main" val="3487046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54013"/>
          </a:xfrm>
        </p:spPr>
        <p:txBody>
          <a:bodyPr/>
          <a:lstStyle/>
          <a:p>
            <a:r>
              <a:rPr lang="en-TT" sz="4800" b="1" dirty="0" smtClean="0"/>
              <a:t>Oblique </a:t>
            </a:r>
            <a:r>
              <a:rPr lang="en-TT" sz="4800" b="1" dirty="0" smtClean="0"/>
              <a:t>Drawing - Types</a:t>
            </a:r>
            <a:endParaRPr lang="en-US" sz="4800" b="1" dirty="0"/>
          </a:p>
        </p:txBody>
      </p:sp>
      <p:pic>
        <p:nvPicPr>
          <p:cNvPr id="11" name="Content Placeholder 10"/>
          <p:cNvPicPr>
            <a:picLocks noGrp="1" noChangeAspect="1"/>
          </p:cNvPicPr>
          <p:nvPr>
            <p:ph idx="1"/>
          </p:nvPr>
        </p:nvPicPr>
        <p:blipFill>
          <a:blip r:embed="rId2"/>
          <a:stretch>
            <a:fillRect/>
          </a:stretch>
        </p:blipFill>
        <p:spPr>
          <a:xfrm>
            <a:off x="1567544" y="1606731"/>
            <a:ext cx="8229600" cy="4990011"/>
          </a:xfrm>
          <a:prstGeom prst="rect">
            <a:avLst/>
          </a:prstGeom>
        </p:spPr>
      </p:pic>
    </p:spTree>
    <p:extLst>
      <p:ext uri="{BB962C8B-B14F-4D97-AF65-F5344CB8AC3E}">
        <p14:creationId xmlns:p14="http://schemas.microsoft.com/office/powerpoint/2010/main" val="1008792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sz="4800" b="1" dirty="0" smtClean="0"/>
              <a:t>Perspective</a:t>
            </a:r>
            <a:r>
              <a:rPr lang="en-TT" dirty="0" smtClean="0"/>
              <a:t> </a:t>
            </a:r>
            <a:endParaRPr lang="en-US" dirty="0"/>
          </a:p>
        </p:txBody>
      </p:sp>
      <p:sp>
        <p:nvSpPr>
          <p:cNvPr id="3" name="Content Placeholder 2"/>
          <p:cNvSpPr>
            <a:spLocks noGrp="1"/>
          </p:cNvSpPr>
          <p:nvPr>
            <p:ph idx="1"/>
          </p:nvPr>
        </p:nvSpPr>
        <p:spPr/>
        <p:txBody>
          <a:bodyPr>
            <a:normAutofit/>
          </a:bodyPr>
          <a:lstStyle/>
          <a:p>
            <a:r>
              <a:rPr lang="en-TT" dirty="0" smtClean="0"/>
              <a:t>Perspective is an approximate representation of an image on a flat surface, such as paper, as seen by the eye.</a:t>
            </a:r>
          </a:p>
          <a:p>
            <a:r>
              <a:rPr lang="en-TT" dirty="0" smtClean="0"/>
              <a:t>All perspective drawings assume that there is a viewer who is a distance away from the object.</a:t>
            </a:r>
          </a:p>
          <a:p>
            <a:r>
              <a:rPr lang="en-TT" dirty="0" smtClean="0"/>
              <a:t>The objects appear much smaller that they actually are.</a:t>
            </a:r>
          </a:p>
          <a:p>
            <a:r>
              <a:rPr lang="en-TT" dirty="0" smtClean="0"/>
              <a:t>Perspective drawings have a horizon line which is implied, that is not actually the horizon, and is opposite to the viewer’s eyes.</a:t>
            </a:r>
          </a:p>
          <a:p>
            <a:r>
              <a:rPr lang="en-TT" dirty="0" smtClean="0"/>
              <a:t>Every perspective drawing has one or more vanishing points which allows the person drawing the object to draw parallel lines so that the object can be formed.  The viewer cannot see beyond these points.</a:t>
            </a:r>
          </a:p>
          <a:p>
            <a:endParaRPr lang="en-US" dirty="0"/>
          </a:p>
        </p:txBody>
      </p:sp>
    </p:spTree>
    <p:extLst>
      <p:ext uri="{BB962C8B-B14F-4D97-AF65-F5344CB8AC3E}">
        <p14:creationId xmlns:p14="http://schemas.microsoft.com/office/powerpoint/2010/main" val="2052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sz="4800" b="1" dirty="0" smtClean="0"/>
              <a:t>Perspective</a:t>
            </a:r>
            <a:endParaRPr lang="en-US" sz="4800" b="1" dirty="0"/>
          </a:p>
        </p:txBody>
      </p:sp>
      <p:sp>
        <p:nvSpPr>
          <p:cNvPr id="3" name="Content Placeholder 2"/>
          <p:cNvSpPr>
            <a:spLocks noGrp="1"/>
          </p:cNvSpPr>
          <p:nvPr>
            <p:ph sz="half" idx="1"/>
          </p:nvPr>
        </p:nvSpPr>
        <p:spPr>
          <a:xfrm>
            <a:off x="838199" y="1825625"/>
            <a:ext cx="6490064" cy="4731292"/>
          </a:xfrm>
        </p:spPr>
        <p:txBody>
          <a:bodyPr>
            <a:noAutofit/>
          </a:bodyPr>
          <a:lstStyle/>
          <a:p>
            <a:r>
              <a:rPr lang="en-TT" sz="2400" dirty="0" smtClean="0"/>
              <a:t>Generally, 1 point or 2 point perspective drawing is used in Technical Drawing.</a:t>
            </a:r>
          </a:p>
          <a:p>
            <a:r>
              <a:rPr lang="en-TT" sz="2400" dirty="0" smtClean="0"/>
              <a:t>1 point perspective has one vanishing point</a:t>
            </a:r>
          </a:p>
          <a:p>
            <a:r>
              <a:rPr lang="en-TT" sz="2400" dirty="0" smtClean="0"/>
              <a:t>While 2 point has two on the opposite sides of each other.</a:t>
            </a:r>
          </a:p>
          <a:p>
            <a:r>
              <a:rPr lang="en-TT" sz="2400" dirty="0" smtClean="0"/>
              <a:t>2 point perspective drawings are usually done to depict buildings in relation to access; other buildings and to show the finished product.</a:t>
            </a:r>
            <a:endParaRPr lang="en-US" sz="2400" dirty="0"/>
          </a:p>
        </p:txBody>
      </p:sp>
      <p:pic>
        <p:nvPicPr>
          <p:cNvPr id="5" name="Content Placeholder 4"/>
          <p:cNvPicPr>
            <a:picLocks noGrp="1" noChangeAspect="1"/>
          </p:cNvPicPr>
          <p:nvPr>
            <p:ph sz="half" idx="2"/>
          </p:nvPr>
        </p:nvPicPr>
        <p:blipFill>
          <a:blip r:embed="rId2"/>
          <a:stretch>
            <a:fillRect/>
          </a:stretch>
        </p:blipFill>
        <p:spPr>
          <a:xfrm>
            <a:off x="7444286" y="2377027"/>
            <a:ext cx="4395788" cy="3296841"/>
          </a:xfrm>
          <a:prstGeom prst="rect">
            <a:avLst/>
          </a:prstGeom>
        </p:spPr>
      </p:pic>
    </p:spTree>
    <p:extLst>
      <p:ext uri="{BB962C8B-B14F-4D97-AF65-F5344CB8AC3E}">
        <p14:creationId xmlns:p14="http://schemas.microsoft.com/office/powerpoint/2010/main" val="4048685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sz="4400" b="1" dirty="0" smtClean="0"/>
              <a:t>Perspective drawings of buildings</a:t>
            </a:r>
            <a:endParaRPr lang="en-US" sz="4400" b="1" dirty="0"/>
          </a:p>
        </p:txBody>
      </p:sp>
      <p:pic>
        <p:nvPicPr>
          <p:cNvPr id="4" name="Content Placeholder 3"/>
          <p:cNvPicPr>
            <a:picLocks noGrp="1" noChangeAspect="1"/>
          </p:cNvPicPr>
          <p:nvPr>
            <p:ph idx="1"/>
          </p:nvPr>
        </p:nvPicPr>
        <p:blipFill>
          <a:blip r:embed="rId2"/>
          <a:stretch>
            <a:fillRect/>
          </a:stretch>
        </p:blipFill>
        <p:spPr>
          <a:xfrm>
            <a:off x="2675255" y="2052638"/>
            <a:ext cx="5803266" cy="4195762"/>
          </a:xfrm>
          <a:prstGeom prst="rect">
            <a:avLst/>
          </a:prstGeom>
        </p:spPr>
      </p:pic>
    </p:spTree>
    <p:extLst>
      <p:ext uri="{BB962C8B-B14F-4D97-AF65-F5344CB8AC3E}">
        <p14:creationId xmlns:p14="http://schemas.microsoft.com/office/powerpoint/2010/main" val="1224819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sz="4800" b="1" dirty="0" smtClean="0"/>
              <a:t>Sources</a:t>
            </a:r>
            <a:endParaRPr lang="en-US" sz="4800" b="1" dirty="0"/>
          </a:p>
        </p:txBody>
      </p:sp>
      <p:sp>
        <p:nvSpPr>
          <p:cNvPr id="3" name="Content Placeholder 2"/>
          <p:cNvSpPr>
            <a:spLocks noGrp="1"/>
          </p:cNvSpPr>
          <p:nvPr>
            <p:ph idx="1"/>
          </p:nvPr>
        </p:nvSpPr>
        <p:spPr>
          <a:xfrm>
            <a:off x="646112" y="2052918"/>
            <a:ext cx="9403742" cy="4195481"/>
          </a:xfrm>
        </p:spPr>
        <p:txBody>
          <a:bodyPr/>
          <a:lstStyle/>
          <a:p>
            <a:pPr marL="0" indent="0">
              <a:buNone/>
            </a:pPr>
            <a:r>
              <a:rPr lang="en-TT" dirty="0" smtClean="0"/>
              <a:t>Online Graphics:</a:t>
            </a:r>
          </a:p>
          <a:p>
            <a:endParaRPr lang="en-TT" dirty="0"/>
          </a:p>
          <a:p>
            <a:r>
              <a:rPr lang="en-TT" dirty="0" smtClean="0"/>
              <a:t>Wikimedia commons </a:t>
            </a:r>
          </a:p>
          <a:p>
            <a:r>
              <a:rPr lang="en-TT" dirty="0" err="1" smtClean="0"/>
              <a:t>Linkedin</a:t>
            </a:r>
            <a:r>
              <a:rPr lang="en-TT" dirty="0" smtClean="0"/>
              <a:t> </a:t>
            </a:r>
            <a:r>
              <a:rPr lang="en-TT" dirty="0" err="1" smtClean="0"/>
              <a:t>slideshare</a:t>
            </a:r>
            <a:endParaRPr lang="en-TT" dirty="0" smtClean="0"/>
          </a:p>
          <a:p>
            <a:endParaRPr lang="en-TT" dirty="0"/>
          </a:p>
          <a:p>
            <a:endParaRPr lang="en-US" dirty="0"/>
          </a:p>
        </p:txBody>
      </p:sp>
    </p:spTree>
    <p:extLst>
      <p:ext uri="{BB962C8B-B14F-4D97-AF65-F5344CB8AC3E}">
        <p14:creationId xmlns:p14="http://schemas.microsoft.com/office/powerpoint/2010/main" val="218448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OBJECTIVES</a:t>
            </a:r>
            <a:endParaRPr lang="en-US" dirty="0"/>
          </a:p>
        </p:txBody>
      </p:sp>
      <p:sp>
        <p:nvSpPr>
          <p:cNvPr id="7" name="Content Placeholder 6"/>
          <p:cNvSpPr>
            <a:spLocks noGrp="1"/>
          </p:cNvSpPr>
          <p:nvPr>
            <p:ph idx="1"/>
          </p:nvPr>
        </p:nvSpPr>
        <p:spPr>
          <a:xfrm>
            <a:off x="1104293" y="1853248"/>
            <a:ext cx="8946541" cy="4990011"/>
          </a:xfrm>
        </p:spPr>
        <p:txBody>
          <a:bodyPr>
            <a:normAutofit fontScale="62500" lnSpcReduction="20000"/>
          </a:bodyPr>
          <a:lstStyle/>
          <a:p>
            <a:pPr marL="0" indent="0">
              <a:buNone/>
            </a:pPr>
            <a:r>
              <a:rPr lang="en-TT" dirty="0" smtClean="0"/>
              <a:t>Syllabus Reference:</a:t>
            </a:r>
          </a:p>
          <a:p>
            <a:pPr marL="0" indent="0">
              <a:buNone/>
            </a:pPr>
            <a:r>
              <a:rPr lang="en-US" sz="3400" b="1" dirty="0"/>
              <a:t>SECTION 2B: GEOMETRICAL CONSTRUCTION: SOLID GEOMETRY </a:t>
            </a:r>
            <a:endParaRPr lang="en-US" sz="3400" b="1" dirty="0" smtClean="0"/>
          </a:p>
          <a:p>
            <a:pPr marL="0" indent="0">
              <a:buNone/>
            </a:pPr>
            <a:r>
              <a:rPr lang="en-US" sz="3400" b="1" dirty="0"/>
              <a:t>1. Pictorial drawings  </a:t>
            </a:r>
          </a:p>
          <a:p>
            <a:pPr marL="0" indent="0">
              <a:buNone/>
            </a:pPr>
            <a:r>
              <a:rPr lang="en-US" dirty="0"/>
              <a:t> </a:t>
            </a:r>
          </a:p>
          <a:p>
            <a:pPr marL="0" indent="0">
              <a:buNone/>
            </a:pPr>
            <a:r>
              <a:rPr lang="en-US" sz="2900" dirty="0"/>
              <a:t>(a) Types of pictorial drawings:  </a:t>
            </a:r>
          </a:p>
          <a:p>
            <a:r>
              <a:rPr lang="en-US" sz="2900" dirty="0"/>
              <a:t> </a:t>
            </a:r>
            <a:r>
              <a:rPr lang="en-US" sz="2900" dirty="0" smtClean="0"/>
              <a:t>(</a:t>
            </a:r>
            <a:r>
              <a:rPr lang="en-US" sz="2900" dirty="0" err="1"/>
              <a:t>i</a:t>
            </a:r>
            <a:r>
              <a:rPr lang="en-US" sz="2900" dirty="0"/>
              <a:t>) isometric; </a:t>
            </a:r>
          </a:p>
          <a:p>
            <a:r>
              <a:rPr lang="en-US" sz="2900" dirty="0"/>
              <a:t> </a:t>
            </a:r>
            <a:r>
              <a:rPr lang="en-US" sz="2900" dirty="0" smtClean="0"/>
              <a:t>(ii) oblique</a:t>
            </a:r>
            <a:r>
              <a:rPr lang="en-US" sz="2900" dirty="0"/>
              <a:t>; </a:t>
            </a:r>
          </a:p>
          <a:p>
            <a:r>
              <a:rPr lang="en-US" sz="2900" dirty="0"/>
              <a:t> </a:t>
            </a:r>
            <a:r>
              <a:rPr lang="en-US" sz="2900" dirty="0" smtClean="0"/>
              <a:t>(</a:t>
            </a:r>
            <a:r>
              <a:rPr lang="en-US" sz="2900" dirty="0"/>
              <a:t>iii) perspective. </a:t>
            </a:r>
          </a:p>
          <a:p>
            <a:pPr marL="0" indent="0">
              <a:buNone/>
            </a:pPr>
            <a:r>
              <a:rPr lang="en-US" sz="2900" dirty="0"/>
              <a:t> </a:t>
            </a:r>
          </a:p>
          <a:p>
            <a:pPr marL="0" indent="0">
              <a:buNone/>
            </a:pPr>
            <a:r>
              <a:rPr lang="en-US" sz="2900" dirty="0" smtClean="0"/>
              <a:t>     </a:t>
            </a:r>
            <a:endParaRPr lang="en-US" sz="2900" dirty="0"/>
          </a:p>
          <a:p>
            <a:endParaRPr lang="en-US" sz="2900" dirty="0"/>
          </a:p>
          <a:p>
            <a:pPr marL="0" indent="0">
              <a:buNone/>
            </a:pPr>
            <a:endParaRPr lang="en-US" sz="2900" dirty="0"/>
          </a:p>
          <a:p>
            <a:endParaRPr lang="en-US" dirty="0"/>
          </a:p>
          <a:p>
            <a:pPr marL="0" indent="0">
              <a:buNone/>
            </a:pPr>
            <a:r>
              <a:rPr lang="en-US" dirty="0"/>
              <a:t> </a:t>
            </a:r>
          </a:p>
        </p:txBody>
      </p:sp>
    </p:spTree>
    <p:extLst>
      <p:ext uri="{BB962C8B-B14F-4D97-AF65-F5344CB8AC3E}">
        <p14:creationId xmlns:p14="http://schemas.microsoft.com/office/powerpoint/2010/main" val="81680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sz="4800" b="1" dirty="0" smtClean="0"/>
              <a:t>3D Drawing</a:t>
            </a:r>
            <a:endParaRPr lang="en-US" sz="4800" b="1" dirty="0"/>
          </a:p>
        </p:txBody>
      </p:sp>
      <p:sp>
        <p:nvSpPr>
          <p:cNvPr id="3" name="Content Placeholder 2"/>
          <p:cNvSpPr>
            <a:spLocks noGrp="1"/>
          </p:cNvSpPr>
          <p:nvPr>
            <p:ph idx="1"/>
          </p:nvPr>
        </p:nvSpPr>
        <p:spPr>
          <a:xfrm>
            <a:off x="1103312" y="2052918"/>
            <a:ext cx="8946541" cy="4385981"/>
          </a:xfrm>
        </p:spPr>
        <p:txBody>
          <a:bodyPr>
            <a:normAutofit/>
          </a:bodyPr>
          <a:lstStyle/>
          <a:p>
            <a:r>
              <a:rPr lang="en-TT" sz="3200" dirty="0" smtClean="0"/>
              <a:t>Introductory lesson for Form 4 </a:t>
            </a:r>
          </a:p>
          <a:p>
            <a:r>
              <a:rPr lang="en-TT" sz="3200" dirty="0" smtClean="0"/>
              <a:t>Review lesson for Form 5</a:t>
            </a:r>
          </a:p>
          <a:p>
            <a:endParaRPr lang="en-TT" sz="3200" dirty="0"/>
          </a:p>
          <a:p>
            <a:r>
              <a:rPr lang="en-TT" sz="3200" dirty="0" smtClean="0"/>
              <a:t>Instructions:</a:t>
            </a:r>
          </a:p>
          <a:p>
            <a:r>
              <a:rPr lang="en-TT" sz="3200" dirty="0" smtClean="0"/>
              <a:t>Go through the material on the slides</a:t>
            </a:r>
          </a:p>
          <a:p>
            <a:r>
              <a:rPr lang="en-TT" sz="3200" dirty="0" smtClean="0"/>
              <a:t>Take the assessment quiz at the end</a:t>
            </a:r>
          </a:p>
          <a:p>
            <a:r>
              <a:rPr lang="en-TT" sz="3200" dirty="0" smtClean="0"/>
              <a:t>Review your answers on the Answer sheet</a:t>
            </a:r>
          </a:p>
          <a:p>
            <a:endParaRPr lang="en-US" sz="3200" dirty="0"/>
          </a:p>
        </p:txBody>
      </p:sp>
    </p:spTree>
    <p:extLst>
      <p:ext uri="{BB962C8B-B14F-4D97-AF65-F5344CB8AC3E}">
        <p14:creationId xmlns:p14="http://schemas.microsoft.com/office/powerpoint/2010/main" val="974381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sz="4800" b="1" dirty="0" smtClean="0"/>
              <a:t>3D Drawing  </a:t>
            </a:r>
            <a:endParaRPr lang="en-US" sz="4800" b="1" dirty="0"/>
          </a:p>
        </p:txBody>
      </p:sp>
      <p:sp>
        <p:nvSpPr>
          <p:cNvPr id="3" name="Content Placeholder 2"/>
          <p:cNvSpPr>
            <a:spLocks noGrp="1"/>
          </p:cNvSpPr>
          <p:nvPr>
            <p:ph idx="1"/>
          </p:nvPr>
        </p:nvSpPr>
        <p:spPr>
          <a:xfrm>
            <a:off x="646111" y="1724298"/>
            <a:ext cx="10888392" cy="4524102"/>
          </a:xfrm>
        </p:spPr>
        <p:txBody>
          <a:bodyPr/>
          <a:lstStyle/>
          <a:p>
            <a:r>
              <a:rPr lang="en-TT" sz="3200" b="1" dirty="0" smtClean="0"/>
              <a:t>Objectives:</a:t>
            </a:r>
          </a:p>
          <a:p>
            <a:pPr marL="0" indent="0">
              <a:buNone/>
            </a:pPr>
            <a:r>
              <a:rPr lang="en-TT" dirty="0" smtClean="0"/>
              <a:t>At the end of this lesson you should be able to – </a:t>
            </a:r>
          </a:p>
          <a:p>
            <a:pPr marL="0" indent="0">
              <a:buNone/>
            </a:pPr>
            <a:endParaRPr lang="en-TT" dirty="0" smtClean="0"/>
          </a:p>
          <a:p>
            <a:pPr marL="0" indent="0">
              <a:buNone/>
            </a:pPr>
            <a:r>
              <a:rPr lang="en-TT" dirty="0"/>
              <a:t>	</a:t>
            </a:r>
            <a:r>
              <a:rPr lang="en-TT" dirty="0" smtClean="0"/>
              <a:t>- 	</a:t>
            </a:r>
            <a:r>
              <a:rPr lang="en-TT" sz="2800" dirty="0" smtClean="0"/>
              <a:t>Define 3Dimensional drawing</a:t>
            </a:r>
          </a:p>
          <a:p>
            <a:pPr marL="0" indent="0">
              <a:buNone/>
            </a:pPr>
            <a:r>
              <a:rPr lang="en-TT" sz="2800" dirty="0"/>
              <a:t>	</a:t>
            </a:r>
            <a:r>
              <a:rPr lang="en-TT" sz="2800" dirty="0" smtClean="0"/>
              <a:t>-	</a:t>
            </a:r>
            <a:r>
              <a:rPr lang="en-US" sz="2800" dirty="0"/>
              <a:t>state the characteristics of each type of 3D drawings</a:t>
            </a:r>
          </a:p>
          <a:p>
            <a:pPr marL="0" indent="0">
              <a:buNone/>
            </a:pPr>
            <a:r>
              <a:rPr lang="en-TT" sz="2800" dirty="0"/>
              <a:t>	</a:t>
            </a:r>
            <a:r>
              <a:rPr lang="en-TT" sz="2800" dirty="0" smtClean="0"/>
              <a:t>-	differentiate among the different types of 3D drawings</a:t>
            </a:r>
          </a:p>
          <a:p>
            <a:pPr marL="0" indent="0">
              <a:buNone/>
            </a:pPr>
            <a:r>
              <a:rPr lang="en-TT" sz="2800" dirty="0"/>
              <a:t>	</a:t>
            </a:r>
            <a:endParaRPr lang="en-US" sz="2800" dirty="0"/>
          </a:p>
        </p:txBody>
      </p:sp>
    </p:spTree>
    <p:extLst>
      <p:ext uri="{BB962C8B-B14F-4D97-AF65-F5344CB8AC3E}">
        <p14:creationId xmlns:p14="http://schemas.microsoft.com/office/powerpoint/2010/main" val="2471486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26592"/>
            <a:ext cx="9404723" cy="1400530"/>
          </a:xfrm>
        </p:spPr>
        <p:txBody>
          <a:bodyPr/>
          <a:lstStyle/>
          <a:p>
            <a:r>
              <a:rPr lang="en-TT" sz="4800" b="1" dirty="0" smtClean="0"/>
              <a:t>What is 3D Drawing</a:t>
            </a:r>
            <a:endParaRPr lang="en-US" sz="4800" b="1" dirty="0"/>
          </a:p>
        </p:txBody>
      </p:sp>
      <p:sp>
        <p:nvSpPr>
          <p:cNvPr id="3" name="Content Placeholder 2"/>
          <p:cNvSpPr>
            <a:spLocks noGrp="1"/>
          </p:cNvSpPr>
          <p:nvPr>
            <p:ph sz="quarter" idx="13"/>
          </p:nvPr>
        </p:nvSpPr>
        <p:spPr>
          <a:xfrm>
            <a:off x="685800" y="2089522"/>
            <a:ext cx="10394707" cy="4289779"/>
          </a:xfrm>
        </p:spPr>
        <p:txBody>
          <a:bodyPr>
            <a:normAutofit/>
          </a:bodyPr>
          <a:lstStyle/>
          <a:p>
            <a:endParaRPr lang="en-US" sz="2800" b="1" dirty="0" smtClean="0"/>
          </a:p>
          <a:p>
            <a:r>
              <a:rPr lang="en-US" sz="2800" b="1" dirty="0" smtClean="0"/>
              <a:t>3D drawing or pictorial drawing</a:t>
            </a:r>
            <a:r>
              <a:rPr lang="en-US" sz="2800" dirty="0"/>
              <a:t> </a:t>
            </a:r>
            <a:r>
              <a:rPr lang="en-US" sz="2800" dirty="0" smtClean="0"/>
              <a:t>is a drawing which looks like a picture image of the </a:t>
            </a:r>
            <a:r>
              <a:rPr lang="en-US" sz="2800" dirty="0" smtClean="0"/>
              <a:t>object.</a:t>
            </a:r>
          </a:p>
          <a:p>
            <a:r>
              <a:rPr lang="en-US" sz="2800" b="0" i="0" dirty="0" smtClean="0">
                <a:effectLst/>
              </a:rPr>
              <a:t>It </a:t>
            </a:r>
            <a:r>
              <a:rPr lang="en-US" sz="2800" b="0" i="0" dirty="0" smtClean="0">
                <a:effectLst/>
              </a:rPr>
              <a:t>refers to </a:t>
            </a:r>
            <a:r>
              <a:rPr lang="en-US" sz="2800" b="0" i="0" dirty="0" smtClean="0">
                <a:effectLst/>
              </a:rPr>
              <a:t>any </a:t>
            </a:r>
            <a:r>
              <a:rPr lang="en-US" sz="2800" b="0" i="0" dirty="0" smtClean="0">
                <a:effectLst/>
              </a:rPr>
              <a:t>type of drawing </a:t>
            </a:r>
            <a:r>
              <a:rPr lang="en-US" sz="2800" dirty="0" smtClean="0"/>
              <a:t>which  shows </a:t>
            </a:r>
            <a:r>
              <a:rPr lang="en-US" sz="2800" dirty="0"/>
              <a:t>that </a:t>
            </a:r>
            <a:r>
              <a:rPr lang="en-US" sz="2800" dirty="0" smtClean="0"/>
              <a:t>an object has </a:t>
            </a:r>
            <a:r>
              <a:rPr lang="en-US" sz="2800" dirty="0"/>
              <a:t>Volume or Space and this creates the illusion of Height, Width and Depth in an image, when it is viewed from a particular Angle. </a:t>
            </a:r>
            <a:endParaRPr lang="en-US" sz="2800" dirty="0" smtClean="0"/>
          </a:p>
          <a:p>
            <a:r>
              <a:rPr lang="en-US" sz="2800" dirty="0" smtClean="0"/>
              <a:t>This </a:t>
            </a:r>
            <a:r>
              <a:rPr lang="en-US" sz="2800" dirty="0" smtClean="0"/>
              <a:t>gives it a picture like image.</a:t>
            </a:r>
          </a:p>
          <a:p>
            <a:endParaRPr lang="en-TT" sz="2800" dirty="0"/>
          </a:p>
          <a:p>
            <a:pPr algn="r"/>
            <a:endParaRPr lang="en-US" sz="2800" dirty="0"/>
          </a:p>
        </p:txBody>
      </p:sp>
      <p:pic>
        <p:nvPicPr>
          <p:cNvPr id="5" name="Picture 4"/>
          <p:cNvPicPr>
            <a:picLocks noChangeAspect="1"/>
          </p:cNvPicPr>
          <p:nvPr/>
        </p:nvPicPr>
        <p:blipFill>
          <a:blip r:embed="rId2"/>
          <a:stretch>
            <a:fillRect/>
          </a:stretch>
        </p:blipFill>
        <p:spPr>
          <a:xfrm>
            <a:off x="9037069" y="653143"/>
            <a:ext cx="2597037" cy="1931942"/>
          </a:xfrm>
          <a:prstGeom prst="rect">
            <a:avLst/>
          </a:prstGeom>
        </p:spPr>
      </p:pic>
    </p:spTree>
    <p:extLst>
      <p:ext uri="{BB962C8B-B14F-4D97-AF65-F5344CB8AC3E}">
        <p14:creationId xmlns:p14="http://schemas.microsoft.com/office/powerpoint/2010/main" val="1261042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284642"/>
          </a:xfrm>
        </p:spPr>
        <p:txBody>
          <a:bodyPr/>
          <a:lstStyle/>
          <a:p>
            <a:r>
              <a:rPr lang="en-TT" sz="4800" b="1" dirty="0" smtClean="0"/>
              <a:t>Why 3D Drawings??</a:t>
            </a:r>
            <a:endParaRPr lang="en-US" sz="4800" b="1" dirty="0"/>
          </a:p>
        </p:txBody>
      </p:sp>
      <p:sp>
        <p:nvSpPr>
          <p:cNvPr id="3" name="Content Placeholder 2"/>
          <p:cNvSpPr>
            <a:spLocks noGrp="1"/>
          </p:cNvSpPr>
          <p:nvPr>
            <p:ph sz="quarter" idx="13"/>
          </p:nvPr>
        </p:nvSpPr>
        <p:spPr>
          <a:xfrm>
            <a:off x="685800" y="1606732"/>
            <a:ext cx="10394707" cy="4689294"/>
          </a:xfrm>
        </p:spPr>
        <p:txBody>
          <a:bodyPr>
            <a:normAutofit fontScale="92500" lnSpcReduction="10000"/>
          </a:bodyPr>
          <a:lstStyle/>
          <a:p>
            <a:endParaRPr lang="en-US" dirty="0" smtClean="0"/>
          </a:p>
          <a:p>
            <a:r>
              <a:rPr lang="en-US" sz="2400" dirty="0" smtClean="0"/>
              <a:t>A </a:t>
            </a:r>
            <a:r>
              <a:rPr lang="en-US" sz="2400" dirty="0"/>
              <a:t>3D </a:t>
            </a:r>
            <a:r>
              <a:rPr lang="en-US" sz="2400" dirty="0" smtClean="0"/>
              <a:t>drawing easily </a:t>
            </a:r>
            <a:r>
              <a:rPr lang="en-US" sz="2400" dirty="0" smtClean="0"/>
              <a:t>shows three dimensions of objects in space and </a:t>
            </a:r>
            <a:r>
              <a:rPr lang="en-US" sz="2400" dirty="0"/>
              <a:t>their </a:t>
            </a:r>
            <a:r>
              <a:rPr lang="en-US" sz="2400" dirty="0" smtClean="0"/>
              <a:t>relationships with other objects. </a:t>
            </a:r>
          </a:p>
          <a:p>
            <a:r>
              <a:rPr lang="en-US" sz="2400" dirty="0" smtClean="0"/>
              <a:t>This helps non-technical persons </a:t>
            </a:r>
            <a:r>
              <a:rPr lang="en-US" sz="2400" dirty="0"/>
              <a:t>to </a:t>
            </a:r>
            <a:r>
              <a:rPr lang="en-US" sz="2400" dirty="0" smtClean="0"/>
              <a:t>visualize designs &amp; the space</a:t>
            </a:r>
            <a:r>
              <a:rPr lang="en-US" sz="2400" dirty="0"/>
              <a:t>, </a:t>
            </a:r>
            <a:r>
              <a:rPr lang="en-US" sz="2400" dirty="0" smtClean="0"/>
              <a:t>movement &amp; access. </a:t>
            </a:r>
          </a:p>
          <a:p>
            <a:r>
              <a:rPr lang="en-US" sz="2400" dirty="0"/>
              <a:t>Our brains are better able to handle </a:t>
            </a:r>
            <a:r>
              <a:rPr lang="en-US" sz="2400" dirty="0" smtClean="0"/>
              <a:t>the </a:t>
            </a:r>
            <a:r>
              <a:rPr lang="en-US" sz="2400" dirty="0"/>
              <a:t>visualization of an object over 2D or multi view </a:t>
            </a:r>
            <a:r>
              <a:rPr lang="en-US" sz="2400" dirty="0" smtClean="0"/>
              <a:t>drawings</a:t>
            </a:r>
          </a:p>
          <a:p>
            <a:r>
              <a:rPr lang="en-US" sz="2400" dirty="0" smtClean="0"/>
              <a:t>It </a:t>
            </a:r>
            <a:r>
              <a:rPr lang="en-US" sz="2400" dirty="0" smtClean="0"/>
              <a:t>aids </a:t>
            </a:r>
            <a:r>
              <a:rPr lang="en-US" sz="2400" dirty="0" smtClean="0"/>
              <a:t>in picturing the finished product</a:t>
            </a:r>
          </a:p>
          <a:p>
            <a:r>
              <a:rPr lang="en-US" sz="2400" dirty="0" smtClean="0"/>
              <a:t>And </a:t>
            </a:r>
            <a:r>
              <a:rPr lang="en-US" sz="2400" dirty="0" smtClean="0"/>
              <a:t>helps to detect problems with the design</a:t>
            </a:r>
          </a:p>
          <a:p>
            <a:r>
              <a:rPr lang="en-US" sz="2400" dirty="0" smtClean="0"/>
              <a:t>3D models can be used to create 2D drawings directly</a:t>
            </a:r>
          </a:p>
          <a:p>
            <a:r>
              <a:rPr lang="en-TT" sz="2400" dirty="0" smtClean="0"/>
              <a:t>Using Cad the object can be turned virtually so that clients have a clear view of the finished product</a:t>
            </a:r>
          </a:p>
          <a:p>
            <a:endParaRPr lang="en-US" dirty="0" smtClean="0"/>
          </a:p>
          <a:p>
            <a:endParaRPr lang="en-TT" dirty="0" smtClean="0"/>
          </a:p>
          <a:p>
            <a:endParaRPr lang="en-TT" dirty="0" smtClean="0"/>
          </a:p>
          <a:p>
            <a:endParaRPr lang="en-US" dirty="0"/>
          </a:p>
        </p:txBody>
      </p:sp>
    </p:spTree>
    <p:extLst>
      <p:ext uri="{BB962C8B-B14F-4D97-AF65-F5344CB8AC3E}">
        <p14:creationId xmlns:p14="http://schemas.microsoft.com/office/powerpoint/2010/main" val="4113790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sz="4800" dirty="0" smtClean="0"/>
              <a:t>Types of 3D Drawings </a:t>
            </a:r>
            <a:endParaRPr lang="en-US" sz="4800" dirty="0"/>
          </a:p>
        </p:txBody>
      </p:sp>
      <p:sp>
        <p:nvSpPr>
          <p:cNvPr id="3" name="Content Placeholder 2"/>
          <p:cNvSpPr>
            <a:spLocks noGrp="1"/>
          </p:cNvSpPr>
          <p:nvPr>
            <p:ph idx="1"/>
          </p:nvPr>
        </p:nvSpPr>
        <p:spPr/>
        <p:txBody>
          <a:bodyPr/>
          <a:lstStyle/>
          <a:p>
            <a:pPr marL="0" indent="0">
              <a:buNone/>
            </a:pPr>
            <a:r>
              <a:rPr lang="en-TT" dirty="0" smtClean="0"/>
              <a:t>The three types of 3D drawings commonly used in Technical Drawing:</a:t>
            </a:r>
          </a:p>
          <a:p>
            <a:endParaRPr lang="en-TT" dirty="0"/>
          </a:p>
          <a:p>
            <a:r>
              <a:rPr lang="en-TT" sz="4000" dirty="0" smtClean="0"/>
              <a:t>Isometric </a:t>
            </a:r>
          </a:p>
          <a:p>
            <a:r>
              <a:rPr lang="en-TT" sz="4000" dirty="0" smtClean="0"/>
              <a:t>Oblique</a:t>
            </a:r>
          </a:p>
          <a:p>
            <a:r>
              <a:rPr lang="en-TT" sz="4000" dirty="0" smtClean="0"/>
              <a:t>Perspective</a:t>
            </a:r>
            <a:r>
              <a:rPr lang="en-TT" dirty="0" smtClean="0"/>
              <a:t> </a:t>
            </a:r>
            <a:endParaRPr lang="en-US" dirty="0"/>
          </a:p>
        </p:txBody>
      </p:sp>
    </p:spTree>
    <p:extLst>
      <p:ext uri="{BB962C8B-B14F-4D97-AF65-F5344CB8AC3E}">
        <p14:creationId xmlns:p14="http://schemas.microsoft.com/office/powerpoint/2010/main" val="457553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sz="4800" b="1" dirty="0" smtClean="0"/>
              <a:t>Isometric Drawings</a:t>
            </a:r>
            <a:endParaRPr lang="en-US" sz="4800" b="1" dirty="0"/>
          </a:p>
        </p:txBody>
      </p:sp>
      <p:sp>
        <p:nvSpPr>
          <p:cNvPr id="7" name="Content Placeholder 6"/>
          <p:cNvSpPr>
            <a:spLocks noGrp="1"/>
          </p:cNvSpPr>
          <p:nvPr>
            <p:ph sz="half" idx="1"/>
          </p:nvPr>
        </p:nvSpPr>
        <p:spPr>
          <a:xfrm>
            <a:off x="1103312" y="2060575"/>
            <a:ext cx="5506494" cy="4195763"/>
          </a:xfrm>
        </p:spPr>
        <p:txBody>
          <a:bodyPr>
            <a:normAutofit/>
          </a:bodyPr>
          <a:lstStyle/>
          <a:p>
            <a:pPr marL="0" indent="0">
              <a:buNone/>
            </a:pPr>
            <a:r>
              <a:rPr lang="en-TT" sz="3200" dirty="0" smtClean="0"/>
              <a:t>Characteristics:</a:t>
            </a:r>
            <a:endParaRPr lang="en-US" sz="3200" dirty="0"/>
          </a:p>
          <a:p>
            <a:endParaRPr lang="en-TT" sz="2000" dirty="0" smtClean="0"/>
          </a:p>
          <a:p>
            <a:r>
              <a:rPr lang="en-TT" sz="2400" dirty="0" smtClean="0"/>
              <a:t>Shows 3 sides</a:t>
            </a:r>
          </a:p>
          <a:p>
            <a:r>
              <a:rPr lang="en-TT" sz="2400" dirty="0" smtClean="0"/>
              <a:t>Has an axis like a “Y” whose angles equal 120</a:t>
            </a:r>
            <a:r>
              <a:rPr lang="el-GR" sz="2400" dirty="0"/>
              <a:t>°</a:t>
            </a:r>
            <a:endParaRPr lang="en-TT" sz="2400" dirty="0" smtClean="0"/>
          </a:p>
          <a:p>
            <a:r>
              <a:rPr lang="en-TT" sz="2400" dirty="0" smtClean="0"/>
              <a:t>Vertical lines remain vertical </a:t>
            </a:r>
          </a:p>
          <a:p>
            <a:r>
              <a:rPr lang="en-TT" sz="2400" dirty="0" smtClean="0"/>
              <a:t>Horizontal lines are drawn at 30° to the horizontal plane </a:t>
            </a:r>
          </a:p>
          <a:p>
            <a:endParaRPr lang="en-US" sz="2000" dirty="0"/>
          </a:p>
        </p:txBody>
      </p:sp>
      <p:pic>
        <p:nvPicPr>
          <p:cNvPr id="4" name="Content Placeholder 3"/>
          <p:cNvPicPr>
            <a:picLocks noGrp="1" noChangeAspect="1"/>
          </p:cNvPicPr>
          <p:nvPr>
            <p:ph sz="half" idx="2"/>
          </p:nvPr>
        </p:nvPicPr>
        <p:blipFill>
          <a:blip r:embed="rId2"/>
          <a:stretch>
            <a:fillRect/>
          </a:stretch>
        </p:blipFill>
        <p:spPr>
          <a:xfrm>
            <a:off x="8043613" y="2844891"/>
            <a:ext cx="2857500" cy="2857500"/>
          </a:xfrm>
          <a:prstGeom prst="rect">
            <a:avLst/>
          </a:prstGeom>
        </p:spPr>
      </p:pic>
    </p:spTree>
    <p:extLst>
      <p:ext uri="{BB962C8B-B14F-4D97-AF65-F5344CB8AC3E}">
        <p14:creationId xmlns:p14="http://schemas.microsoft.com/office/powerpoint/2010/main" val="371195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206265"/>
          </a:xfrm>
        </p:spPr>
        <p:txBody>
          <a:bodyPr/>
          <a:lstStyle/>
          <a:p>
            <a:r>
              <a:rPr lang="en-TT" sz="4800" b="1" dirty="0" smtClean="0"/>
              <a:t>Oblique Drawing</a:t>
            </a:r>
            <a:endParaRPr lang="en-US" sz="4800" b="1" dirty="0"/>
          </a:p>
        </p:txBody>
      </p:sp>
      <p:sp>
        <p:nvSpPr>
          <p:cNvPr id="3" name="Content Placeholder 2"/>
          <p:cNvSpPr>
            <a:spLocks noGrp="1"/>
          </p:cNvSpPr>
          <p:nvPr>
            <p:ph idx="1"/>
          </p:nvPr>
        </p:nvSpPr>
        <p:spPr>
          <a:xfrm>
            <a:off x="838200" y="1405054"/>
            <a:ext cx="10515600" cy="5151863"/>
          </a:xfrm>
        </p:spPr>
        <p:txBody>
          <a:bodyPr>
            <a:normAutofit lnSpcReduction="10000"/>
          </a:bodyPr>
          <a:lstStyle/>
          <a:p>
            <a:pPr marL="0" indent="0">
              <a:buNone/>
            </a:pPr>
            <a:r>
              <a:rPr lang="en-TT" dirty="0" smtClean="0"/>
              <a:t>Characteristics:</a:t>
            </a:r>
          </a:p>
          <a:p>
            <a:r>
              <a:rPr lang="en-TT" sz="2400" dirty="0" smtClean="0"/>
              <a:t>Has an axis with two lines at 90 to each other while the 3rd is between 30° to </a:t>
            </a:r>
            <a:r>
              <a:rPr lang="en-TT" sz="2400" dirty="0" smtClean="0"/>
              <a:t>90</a:t>
            </a:r>
            <a:r>
              <a:rPr lang="en-TT" sz="2400" dirty="0" smtClean="0"/>
              <a:t>°. </a:t>
            </a:r>
          </a:p>
          <a:p>
            <a:r>
              <a:rPr lang="en-TT" sz="2400" dirty="0" smtClean="0"/>
              <a:t>The angle of the receding line is generally 45°</a:t>
            </a:r>
            <a:endParaRPr lang="en-TT" sz="2400" dirty="0" smtClean="0"/>
          </a:p>
          <a:p>
            <a:r>
              <a:rPr lang="en-TT" sz="2400" dirty="0" smtClean="0"/>
              <a:t>The view with the most details is set out on the axis with the 90</a:t>
            </a:r>
            <a:r>
              <a:rPr lang="en-TT" sz="2400" dirty="0" smtClean="0"/>
              <a:t>° lines </a:t>
            </a:r>
            <a:r>
              <a:rPr lang="en-TT" sz="2400" dirty="0" smtClean="0"/>
              <a:t>so as to look like a front view of the object.</a:t>
            </a:r>
          </a:p>
          <a:p>
            <a:r>
              <a:rPr lang="en-TT" sz="2400" dirty="0" smtClean="0"/>
              <a:t>When the measurement is drawn to full size on the receding axis the drawing appears distorted.</a:t>
            </a:r>
          </a:p>
          <a:p>
            <a:r>
              <a:rPr lang="en-TT" sz="2400" dirty="0" smtClean="0"/>
              <a:t>There are two types of oblique drawings: Cavalier and Cabinet</a:t>
            </a:r>
          </a:p>
          <a:p>
            <a:pPr>
              <a:buFont typeface="Wingdings" panose="05000000000000000000" pitchFamily="2" charset="2"/>
              <a:buChar char="ü"/>
            </a:pPr>
            <a:r>
              <a:rPr lang="en-TT" sz="2400" dirty="0" smtClean="0"/>
              <a:t>	Cavalier: full size measurements on the receding axis</a:t>
            </a:r>
          </a:p>
          <a:p>
            <a:pPr>
              <a:buFont typeface="Wingdings" panose="05000000000000000000" pitchFamily="2" charset="2"/>
              <a:buChar char="ü"/>
            </a:pPr>
            <a:r>
              <a:rPr lang="en-TT" sz="2400" dirty="0"/>
              <a:t> </a:t>
            </a:r>
            <a:r>
              <a:rPr lang="en-TT" sz="2400" dirty="0" smtClean="0"/>
              <a:t>	Cabinet: Half of the measurement used to reduce distortion of  		     the object.</a:t>
            </a:r>
          </a:p>
          <a:p>
            <a:endParaRPr lang="en-TT" dirty="0" smtClean="0"/>
          </a:p>
          <a:p>
            <a:endParaRPr lang="en-TT" dirty="0" smtClean="0"/>
          </a:p>
          <a:p>
            <a:endParaRPr lang="en-US" dirty="0"/>
          </a:p>
        </p:txBody>
      </p:sp>
    </p:spTree>
    <p:extLst>
      <p:ext uri="{BB962C8B-B14F-4D97-AF65-F5344CB8AC3E}">
        <p14:creationId xmlns:p14="http://schemas.microsoft.com/office/powerpoint/2010/main" val="20877642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719</TotalTime>
  <Words>673</Words>
  <Application>Microsoft Office PowerPoint</Application>
  <PresentationFormat>Widescreen</PresentationFormat>
  <Paragraphs>90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Wingdings</vt:lpstr>
      <vt:lpstr>Wingdings 3</vt:lpstr>
      <vt:lpstr>Ion</vt:lpstr>
      <vt:lpstr>3 Dimensional (3D) Drawing – Lesson 1</vt:lpstr>
      <vt:lpstr>OBJECTIVES</vt:lpstr>
      <vt:lpstr>3D Drawing</vt:lpstr>
      <vt:lpstr>3D Drawing  </vt:lpstr>
      <vt:lpstr>What is 3D Drawing</vt:lpstr>
      <vt:lpstr>Why 3D Drawings??</vt:lpstr>
      <vt:lpstr>Types of 3D Drawings </vt:lpstr>
      <vt:lpstr>Isometric Drawings</vt:lpstr>
      <vt:lpstr>Oblique Drawing</vt:lpstr>
      <vt:lpstr>Oblique Drawing - Types</vt:lpstr>
      <vt:lpstr>Perspective </vt:lpstr>
      <vt:lpstr>Perspective</vt:lpstr>
      <vt:lpstr>Perspective drawings of buildings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Dimensional (3D) Drawing</dc:title>
  <dc:creator>Charmaine Gellineau</dc:creator>
  <cp:lastModifiedBy>Charmaine Gellineau</cp:lastModifiedBy>
  <cp:revision>37</cp:revision>
  <dcterms:created xsi:type="dcterms:W3CDTF">2020-04-06T16:53:01Z</dcterms:created>
  <dcterms:modified xsi:type="dcterms:W3CDTF">2020-05-12T19:17:02Z</dcterms:modified>
</cp:coreProperties>
</file>