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Lobster"/>
      <p:regular r:id="rId30"/>
    </p:embeddedFont>
    <p:embeddedFont>
      <p:font typeface="Aclonica"/>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clonica-regular.fntdata"/><Relationship Id="rId30" Type="http://schemas.openxmlformats.org/officeDocument/2006/relationships/font" Target="fonts/Lobster-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31adca7f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31adca7f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31adca7ff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31adca7ff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31adca7ff_0_9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31adca7ff_0_9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31adca7ff_0_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31adca7ff_0_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931adca7ff_0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931adca7ff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31adca7ff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31adca7ff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31adca7ff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31adca7ff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31adca7ff_0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31adca7ff_0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31adca7ff_0_1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31adca7ff_0_1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31adca7ff_0_1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31adca7ff_0_1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31adca7ff_0_1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31adca7ff_0_1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31adca7ff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31adca7ff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31adca7ff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31adca7ff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31adca7f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31adca7f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31adca7ff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31adca7ff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31adca7ff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31adca7ff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31adca7ff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31adca7ff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31adca7ff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31adca7ff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31adca7ff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31adca7ff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6098378" y="5"/>
            <a:ext cx="3045625" cy="2030570"/>
            <a:chOff x="6098378" y="5"/>
            <a:chExt cx="3045625" cy="2030570"/>
          </a:xfrm>
        </p:grpSpPr>
        <p:sp>
          <p:nvSpPr>
            <p:cNvPr id="56" name="Google Shape;56;p1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62" name="Google Shape;62;p14"/>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6098378" y="5"/>
            <a:ext cx="3045625" cy="2030570"/>
            <a:chOff x="6098378" y="5"/>
            <a:chExt cx="3045625" cy="2030570"/>
          </a:xfrm>
        </p:grpSpPr>
        <p:sp>
          <p:nvSpPr>
            <p:cNvPr id="66" name="Google Shape;66;p1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72" name="Google Shape;72;p1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grpSp>
        <p:nvGrpSpPr>
          <p:cNvPr id="74" name="Google Shape;74;p16"/>
          <p:cNvGrpSpPr/>
          <p:nvPr/>
        </p:nvGrpSpPr>
        <p:grpSpPr>
          <a:xfrm>
            <a:off x="0" y="3903669"/>
            <a:ext cx="9144000" cy="1239925"/>
            <a:chOff x="0" y="3903669"/>
            <a:chExt cx="9144000" cy="1239925"/>
          </a:xfrm>
        </p:grpSpPr>
        <p:sp>
          <p:nvSpPr>
            <p:cNvPr id="75" name="Google Shape;75;p16"/>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1" name="Google Shape;81;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2" name="Google Shape;82;p1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5" name="Google Shape;85;p17"/>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17"/>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0" name="Google Shape;90;p1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 name="Google Shape;93;p19"/>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4" name="Google Shape;94;p1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95" name="Shape 95"/>
        <p:cNvGrpSpPr/>
        <p:nvPr/>
      </p:nvGrpSpPr>
      <p:grpSpPr>
        <a:xfrm>
          <a:off x="0" y="0"/>
          <a:ext cx="0" cy="0"/>
          <a:chOff x="0" y="0"/>
          <a:chExt cx="0" cy="0"/>
        </a:xfrm>
      </p:grpSpPr>
      <p:grpSp>
        <p:nvGrpSpPr>
          <p:cNvPr id="96" name="Google Shape;96;p20"/>
          <p:cNvGrpSpPr/>
          <p:nvPr/>
        </p:nvGrpSpPr>
        <p:grpSpPr>
          <a:xfrm>
            <a:off x="6098378" y="5"/>
            <a:ext cx="3045625" cy="2030570"/>
            <a:chOff x="6098378" y="5"/>
            <a:chExt cx="3045625" cy="2030570"/>
          </a:xfrm>
        </p:grpSpPr>
        <p:sp>
          <p:nvSpPr>
            <p:cNvPr id="97" name="Google Shape;97;p20"/>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2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3" name="Google Shape;103;p2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1"/>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7" name="Google Shape;107;p21"/>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8" name="Google Shape;108;p21"/>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Google Shape;109;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10" name="Google Shape;110;p2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13" name="Google Shape;113;p2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4" name="Shape 114"/>
        <p:cNvGrpSpPr/>
        <p:nvPr/>
      </p:nvGrpSpPr>
      <p:grpSpPr>
        <a:xfrm>
          <a:off x="0" y="0"/>
          <a:ext cx="0" cy="0"/>
          <a:chOff x="0" y="0"/>
          <a:chExt cx="0" cy="0"/>
        </a:xfrm>
      </p:grpSpPr>
      <p:grpSp>
        <p:nvGrpSpPr>
          <p:cNvPr id="115" name="Google Shape;115;p23"/>
          <p:cNvGrpSpPr/>
          <p:nvPr/>
        </p:nvGrpSpPr>
        <p:grpSpPr>
          <a:xfrm>
            <a:off x="6098378" y="5"/>
            <a:ext cx="3045625" cy="2030570"/>
            <a:chOff x="6098378" y="5"/>
            <a:chExt cx="3045625" cy="2030570"/>
          </a:xfrm>
        </p:grpSpPr>
        <p:sp>
          <p:nvSpPr>
            <p:cNvPr id="116" name="Google Shape;116;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23"/>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22" name="Google Shape;122;p23"/>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23" name="Google Shape;123;p2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52" name="Google Shape;52;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hyperlink" Target="http://www.youtube.com/watch?v=PxCac1HzoJ8" TargetMode="Externa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www.youtube.com/watch?v=779HgCRhEJQ" TargetMode="External"/><Relationship Id="rId4" Type="http://schemas.openxmlformats.org/officeDocument/2006/relationships/image" Target="../media/image10.jpg"/><Relationship Id="rId5"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gif"/><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clipart-library.com/clipart/n723102.htm" TargetMode="External"/><Relationship Id="rId4" Type="http://schemas.openxmlformats.org/officeDocument/2006/relationships/hyperlink" Target="https://gasparinutrition.com/blogs/fitness-facts/5-benefits-of-healthy-eating" TargetMode="External"/><Relationship Id="rId9" Type="http://schemas.openxmlformats.org/officeDocument/2006/relationships/hyperlink" Target="https://int.search.myway.com/search/AJimage.jhtml?&amp;n=7849f3f6&amp;p2=%5EY6%5Expv190%5ETTAB03%5ETT&amp;pg=AJimage&amp;pn=1&amp;ptb=1CA02819-4072-4D3F-AD7F-7A4F55625703&amp;qs=&amp;si=XXXXXXXXXX&amp;ss=sub&amp;st=tab&amp;trs=wtt&amp;searchfor=cartilaginous+joint&amp;tpr=jrel3&amp;ots=1588700477231&amp;imgs=1p&amp;filter=on&amp;imgDetail=true" TargetMode="External"/><Relationship Id="rId5" Type="http://schemas.openxmlformats.org/officeDocument/2006/relationships/hyperlink" Target="https://giphy.com/gifs/sport-stay-hydrated-water-of-life-fSGJfM5HNbzz3NmCNo" TargetMode="External"/><Relationship Id="rId6" Type="http://schemas.openxmlformats.org/officeDocument/2006/relationships/hyperlink" Target="https://giphy.com/gifs/spiritedaway-spirited-away-3oz8xTAJIQD6JWfTUc" TargetMode="External"/><Relationship Id="rId7" Type="http://schemas.openxmlformats.org/officeDocument/2006/relationships/hyperlink" Target="https://www.livescience.com/44137-skeletal-system-surprising-facts.html" TargetMode="External"/><Relationship Id="rId8" Type="http://schemas.openxmlformats.org/officeDocument/2006/relationships/hyperlink" Target="https://int.search.myway.com/search/AJimage.jhtml?&amp;n=7849f3f6&amp;p2=%5EY6%5Expv190%5ETTAB03%5ETT&amp;pg=AJimage&amp;pn=1&amp;ptb=1CA02819-4072-4D3F-AD7F-7A4F55625703&amp;qs=&amp;si=XXXXXXXXXX&amp;ss=sub&amp;st=tab&amp;trs=wtt&amp;searchfor=fibrous+joint&amp;tpr=jrel3&amp;ots=1588700237748&amp;imgs=1p&amp;filter=on&amp;imgDetail=tru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s://int.search.myway.com/search/AJimage.jhtml?&amp;n=7849f3f6&amp;p2=%5EY6%5Expv190%5ETTAB03%5ETT&amp;pg=AJimage&amp;pn=1&amp;ptb=1CA02819-4072-4D3F-AD7F-7A4F55625703&amp;qs=&amp;si=XXXXXXXXXX&amp;ss=sub&amp;st=tab&amp;trs=wtt&amp;searchfor=synovial+joint&amp;tpr=jrel3&amp;ots=1588700512480&amp;imgs=1p&amp;filter=on&amp;imgDetail=true" TargetMode="External"/><Relationship Id="rId4" Type="http://schemas.openxmlformats.org/officeDocument/2006/relationships/hyperlink" Target="https://www.istockphoto.com/vector/cartoon-glass-with-water-gm1190637194-337593324?irgwc=1&amp;esource=AFF_IS_IR_SP_ClipArtLogo.com_340407_&amp;asid=ClipArtLogo.com&amp;cid=IS&amp;utm_medium=affiliate_SP&amp;utm_source=ClipArtLogo.com&amp;utm_content=340407&amp;clickid=1Xc16vzKaxyOTPGwUx0Mo3YVUkizOIWW%3A3zmww0" TargetMode="External"/><Relationship Id="rId11" Type="http://schemas.openxmlformats.org/officeDocument/2006/relationships/hyperlink" Target="https://www.youtube.com/watch?v=PxCac1HzoJ8" TargetMode="External"/><Relationship Id="rId10" Type="http://schemas.openxmlformats.org/officeDocument/2006/relationships/hyperlink" Target="https://www.youtube.com/watch?v=779HgCRhEJQ" TargetMode="External"/><Relationship Id="rId9" Type="http://schemas.openxmlformats.org/officeDocument/2006/relationships/hyperlink" Target="https://twitter.com/spinalogy/status/759244714583396352" TargetMode="External"/><Relationship Id="rId5" Type="http://schemas.openxmlformats.org/officeDocument/2006/relationships/hyperlink" Target="https://int.search.myway.com/search/AJimage.jhtml?&amp;n=7849f3f6&amp;p2=%5EY6%5Expv190%5ETTAB03%5ETT&amp;ptb=1CA02819-4072-4D3F-AD7F-7A4F55625703&amp;qs=&amp;si=XXXXXXXXXX&amp;ss=sub&amp;st=tab&amp;trs=wtt&amp;tpr=sbt&amp;enc=2&amp;searchfor=XSlUlZGZJLr4_faMCxL2MwPuofbX_Rfd0UwW26j6KZrHKTCJvwPEicFuytEV5u04UQot3UNnCMNfMtvI38PCmQT2uDh7hnItKsbNNvX1jQR84BFTydKvxA4V_XRmAwdGHs9HyPD2IsHLe1TSzs30nKf_yPpBYDycQ-WiRQnJSdcwgwbRz1mP3liegjvHA5LlnS0xxyrWhACLInKkf7at9zlPpeLNcNxTXVde3JlAbgxzsoVgStgWjZp6uWLqG_swTEQMYLHCb4784BsKWH8jT7KRKjuTpats11MRqWV8_K09y4HsL6krixCnWLkVgiLJUrNrPTgRUyd7TpRUjXMsoQ&amp;ts=1588727648947&amp;imgs=1p&amp;filter=on&amp;imgDetail=true" TargetMode="External"/><Relationship Id="rId6" Type="http://schemas.openxmlformats.org/officeDocument/2006/relationships/hyperlink" Target="https://www.balletdancersguide.com/ballet-dancers-loosing-weight.html" TargetMode="External"/><Relationship Id="rId7" Type="http://schemas.openxmlformats.org/officeDocument/2006/relationships/hyperlink" Target="https://www.dreamstime.com/stock-image-healthy-eating-funny-little-pair-dancers-made-orange-slices-image35924231" TargetMode="External"/><Relationship Id="rId8" Type="http://schemas.openxmlformats.org/officeDocument/2006/relationships/hyperlink" Target="https://www.dimensions.guide/element/ballet-male-danc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gif"/><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ctrTitle"/>
          </p:nvPr>
        </p:nvSpPr>
        <p:spPr>
          <a:xfrm>
            <a:off x="598100" y="224567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Identification, Prevention, and Treatment of Dance Injuries</a:t>
            </a:r>
            <a:endParaRPr/>
          </a:p>
        </p:txBody>
      </p:sp>
      <p:pic>
        <p:nvPicPr>
          <p:cNvPr id="131" name="Google Shape;131;p25"/>
          <p:cNvPicPr preferRelativeResize="0"/>
          <p:nvPr/>
        </p:nvPicPr>
        <p:blipFill rotWithShape="1">
          <a:blip r:embed="rId3">
            <a:alphaModFix amt="3000"/>
          </a:blip>
          <a:srcRect b="83534" l="0" r="0" t="6150"/>
          <a:stretch/>
        </p:blipFill>
        <p:spPr>
          <a:xfrm rot="1671762">
            <a:off x="-4209981" y="4773085"/>
            <a:ext cx="10173960" cy="958876"/>
          </a:xfrm>
          <a:prstGeom prst="rect">
            <a:avLst/>
          </a:prstGeom>
          <a:noFill/>
          <a:ln>
            <a:noFill/>
          </a:ln>
        </p:spPr>
      </p:pic>
      <p:sp>
        <p:nvSpPr>
          <p:cNvPr id="132" name="Google Shape;132;p25"/>
          <p:cNvSpPr txBox="1"/>
          <p:nvPr/>
        </p:nvSpPr>
        <p:spPr>
          <a:xfrm>
            <a:off x="695900" y="3372525"/>
            <a:ext cx="73389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3" name="Google Shape;133;p25"/>
          <p:cNvSpPr txBox="1"/>
          <p:nvPr/>
        </p:nvSpPr>
        <p:spPr>
          <a:xfrm>
            <a:off x="598100" y="3388200"/>
            <a:ext cx="73389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F3F3F3"/>
                </a:solidFill>
                <a:latin typeface="Aclonica"/>
                <a:ea typeface="Aclonica"/>
                <a:cs typeface="Aclonica"/>
                <a:sym typeface="Aclonica"/>
              </a:rPr>
              <a:t>PART THREE</a:t>
            </a:r>
            <a:endParaRPr sz="3200">
              <a:solidFill>
                <a:srgbClr val="F3F3F3"/>
              </a:solidFill>
              <a:latin typeface="Aclonica"/>
              <a:ea typeface="Aclonica"/>
              <a:cs typeface="Aclonica"/>
              <a:sym typeface="Aclon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195" name="Shape 195"/>
        <p:cNvGrpSpPr/>
        <p:nvPr/>
      </p:nvGrpSpPr>
      <p:grpSpPr>
        <a:xfrm>
          <a:off x="0" y="0"/>
          <a:ext cx="0" cy="0"/>
          <a:chOff x="0" y="0"/>
          <a:chExt cx="0" cy="0"/>
        </a:xfrm>
      </p:grpSpPr>
      <p:pic>
        <p:nvPicPr>
          <p:cNvPr descr="Rest, ice, compression, and elevation. Find out how the RICE method can help you address injuries. Read more: https://share.upmc.com/2014/08/rice-method-for-treating-injury/" id="196" name="Google Shape;196;p34" title="What Is the RICE Method for Injuries? | UPMC HealthBeat">
            <a:hlinkClick r:id="rId3"/>
          </p:cNvPr>
          <p:cNvPicPr preferRelativeResize="0"/>
          <p:nvPr/>
        </p:nvPicPr>
        <p:blipFill>
          <a:blip r:embed="rId4">
            <a:alphaModFix/>
          </a:blip>
          <a:stretch>
            <a:fillRect/>
          </a:stretch>
        </p:blipFill>
        <p:spPr>
          <a:xfrm>
            <a:off x="2123550" y="857250"/>
            <a:ext cx="4572000" cy="3429000"/>
          </a:xfrm>
          <a:prstGeom prst="rect">
            <a:avLst/>
          </a:prstGeom>
          <a:noFill/>
          <a:ln>
            <a:noFill/>
          </a:ln>
        </p:spPr>
      </p:pic>
    </p:spTree>
  </p:cSld>
  <p:clrMapOvr>
    <a:masterClrMapping/>
  </p:clrMapOvr>
  <mc:AlternateContent>
    <mc:Choice Requires="p14">
      <p:transition spd="slow" p14:dur="31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200" name="Shape 200"/>
        <p:cNvGrpSpPr/>
        <p:nvPr/>
      </p:nvGrpSpPr>
      <p:grpSpPr>
        <a:xfrm>
          <a:off x="0" y="0"/>
          <a:ext cx="0" cy="0"/>
          <a:chOff x="0" y="0"/>
          <a:chExt cx="0" cy="0"/>
        </a:xfrm>
      </p:grpSpPr>
      <p:sp>
        <p:nvSpPr>
          <p:cNvPr id="201" name="Google Shape;201;p35"/>
          <p:cNvSpPr txBox="1"/>
          <p:nvPr>
            <p:ph type="ctrTitle"/>
          </p:nvPr>
        </p:nvSpPr>
        <p:spPr>
          <a:xfrm>
            <a:off x="274700" y="308000"/>
            <a:ext cx="8222100" cy="8739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3800"/>
              <a:t>Treatment of Injuries</a:t>
            </a:r>
            <a:endParaRPr sz="3800"/>
          </a:p>
        </p:txBody>
      </p:sp>
      <p:sp>
        <p:nvSpPr>
          <p:cNvPr id="202" name="Google Shape;202;p35"/>
          <p:cNvSpPr txBox="1"/>
          <p:nvPr>
            <p:ph idx="1" type="subTitle"/>
          </p:nvPr>
        </p:nvSpPr>
        <p:spPr>
          <a:xfrm>
            <a:off x="274700" y="1422417"/>
            <a:ext cx="8222100" cy="28125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2000"/>
              <a:t>It is possible that at some point a dancer might get injured.</a:t>
            </a:r>
            <a:endParaRPr sz="2000"/>
          </a:p>
          <a:p>
            <a:pPr indent="0" lvl="0" marL="0" rtl="0" algn="l">
              <a:lnSpc>
                <a:spcPct val="150000"/>
              </a:lnSpc>
              <a:spcBef>
                <a:spcPts val="0"/>
              </a:spcBef>
              <a:spcAft>
                <a:spcPts val="0"/>
              </a:spcAft>
              <a:buNone/>
            </a:pPr>
            <a:r>
              <a:rPr lang="en" sz="2000"/>
              <a:t>If this happens, you need to know what to do.</a:t>
            </a:r>
            <a:endParaRPr sz="2000"/>
          </a:p>
          <a:p>
            <a:pPr indent="-355600" lvl="0" marL="457200" rtl="0" algn="l">
              <a:lnSpc>
                <a:spcPct val="150000"/>
              </a:lnSpc>
              <a:spcBef>
                <a:spcPts val="0"/>
              </a:spcBef>
              <a:spcAft>
                <a:spcPts val="0"/>
              </a:spcAft>
              <a:buSzPts val="2000"/>
              <a:buChar char="❏"/>
            </a:pPr>
            <a:r>
              <a:rPr lang="en" sz="2000"/>
              <a:t>If the injuries are limited to a sprain or strain, you should adopt the RICE method.</a:t>
            </a:r>
            <a:endParaRPr sz="2000"/>
          </a:p>
          <a:p>
            <a:pPr indent="0" lvl="0" marL="0" rtl="0" algn="l">
              <a:lnSpc>
                <a:spcPct val="150000"/>
              </a:lnSpc>
              <a:spcBef>
                <a:spcPts val="0"/>
              </a:spcBef>
              <a:spcAft>
                <a:spcPts val="0"/>
              </a:spcAft>
              <a:buNone/>
            </a:pPr>
            <a:r>
              <a:t/>
            </a:r>
            <a:endParaRPr/>
          </a:p>
        </p:txBody>
      </p:sp>
      <p:pic>
        <p:nvPicPr>
          <p:cNvPr id="203" name="Google Shape;203;p35"/>
          <p:cNvPicPr preferRelativeResize="0"/>
          <p:nvPr/>
        </p:nvPicPr>
        <p:blipFill rotWithShape="1">
          <a:blip r:embed="rId3">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3600"/>
                                        <p:tgtEl>
                                          <p:spTgt spid="201"/>
                                        </p:tgtEl>
                                        <p:attrNameLst>
                                          <p:attrName>ppt_x</p:attrName>
                                        </p:attrNameLst>
                                      </p:cBhvr>
                                      <p:tavLst>
                                        <p:tav fmla="" tm="0">
                                          <p:val>
                                            <p:strVal val="#ppt_x+1"/>
                                          </p:val>
                                        </p:tav>
                                        <p:tav fmla="" tm="100000">
                                          <p:val>
                                            <p:strVal val="#ppt_x"/>
                                          </p:val>
                                        </p:tav>
                                      </p:tavLst>
                                    </p:anim>
                                  </p:childTnLst>
                                </p:cTn>
                              </p:par>
                            </p:childTnLst>
                          </p:cTn>
                        </p:par>
                        <p:par>
                          <p:cTn fill="hold">
                            <p:stCondLst>
                              <p:cond delay="3600"/>
                            </p:stCondLst>
                            <p:childTnLst>
                              <p:par>
                                <p:cTn fill="hold" nodeType="afterEffect" presetClass="entr" presetID="2" presetSubtype="2">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 calcmode="lin" valueType="num">
                                      <p:cBhvr additive="base">
                                        <p:cTn dur="3400"/>
                                        <p:tgtEl>
                                          <p:spTgt spid="20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7000"/>
                            </p:stCondLst>
                            <p:childTnLst>
                              <p:par>
                                <p:cTn fill="hold" nodeType="afterEffect" presetClass="entr" presetID="2" presetSubtype="2">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 calcmode="lin" valueType="num">
                                      <p:cBhvr additive="base">
                                        <p:cTn dur="3400"/>
                                        <p:tgtEl>
                                          <p:spTgt spid="202">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400"/>
                            </p:stCondLst>
                            <p:childTnLst>
                              <p:par>
                                <p:cTn fill="hold" nodeType="afterEffect" presetClass="entr" presetID="2" presetSubtype="2">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 calcmode="lin" valueType="num">
                                      <p:cBhvr additive="base">
                                        <p:cTn dur="3400"/>
                                        <p:tgtEl>
                                          <p:spTgt spid="202">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800"/>
                            </p:stCondLst>
                            <p:childTnLst>
                              <p:par>
                                <p:cTn fill="hold" nodeType="afterEffect" presetClass="entr" presetID="2" presetSubtype="2">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 calcmode="lin" valueType="num">
                                      <p:cBhvr additive="base">
                                        <p:cTn dur="3400"/>
                                        <p:tgtEl>
                                          <p:spTgt spid="20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207" name="Shape 207"/>
        <p:cNvGrpSpPr/>
        <p:nvPr/>
      </p:nvGrpSpPr>
      <p:grpSpPr>
        <a:xfrm>
          <a:off x="0" y="0"/>
          <a:ext cx="0" cy="0"/>
          <a:chOff x="0" y="0"/>
          <a:chExt cx="0" cy="0"/>
        </a:xfrm>
      </p:grpSpPr>
      <p:sp>
        <p:nvSpPr>
          <p:cNvPr id="208" name="Google Shape;208;p36"/>
          <p:cNvSpPr txBox="1"/>
          <p:nvPr>
            <p:ph type="ctrTitle"/>
          </p:nvPr>
        </p:nvSpPr>
        <p:spPr>
          <a:xfrm>
            <a:off x="336300" y="219850"/>
            <a:ext cx="5962200" cy="8388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3800"/>
              <a:t>Treatment of Injuries</a:t>
            </a:r>
            <a:endParaRPr/>
          </a:p>
        </p:txBody>
      </p:sp>
      <p:sp>
        <p:nvSpPr>
          <p:cNvPr id="209" name="Google Shape;209;p36"/>
          <p:cNvSpPr txBox="1"/>
          <p:nvPr>
            <p:ph idx="1" type="subTitle"/>
          </p:nvPr>
        </p:nvSpPr>
        <p:spPr>
          <a:xfrm>
            <a:off x="336300" y="1376222"/>
            <a:ext cx="8222100" cy="6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REST</a:t>
            </a:r>
            <a:r>
              <a:rPr lang="en"/>
              <a:t> - stop the activity</a:t>
            </a:r>
            <a:endParaRPr/>
          </a:p>
        </p:txBody>
      </p:sp>
      <p:sp>
        <p:nvSpPr>
          <p:cNvPr id="210" name="Google Shape;210;p36"/>
          <p:cNvSpPr txBox="1"/>
          <p:nvPr/>
        </p:nvSpPr>
        <p:spPr>
          <a:xfrm>
            <a:off x="336300" y="1909575"/>
            <a:ext cx="73425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F3F3F3"/>
                </a:solidFill>
                <a:latin typeface="Roboto"/>
                <a:ea typeface="Roboto"/>
                <a:cs typeface="Roboto"/>
                <a:sym typeface="Roboto"/>
              </a:rPr>
              <a:t>ICE </a:t>
            </a:r>
            <a:r>
              <a:rPr lang="en" sz="2100">
                <a:solidFill>
                  <a:srgbClr val="F3F3F3"/>
                </a:solidFill>
                <a:latin typeface="Roboto"/>
                <a:ea typeface="Roboto"/>
                <a:cs typeface="Roboto"/>
                <a:sym typeface="Roboto"/>
              </a:rPr>
              <a:t>- apply ice for 10 minute intervals for the 1st 24 hours to reduce pain and swelling</a:t>
            </a:r>
            <a:endParaRPr sz="2100">
              <a:solidFill>
                <a:srgbClr val="F3F3F3"/>
              </a:solidFill>
              <a:latin typeface="Roboto"/>
              <a:ea typeface="Roboto"/>
              <a:cs typeface="Roboto"/>
              <a:sym typeface="Roboto"/>
            </a:endParaRPr>
          </a:p>
        </p:txBody>
      </p:sp>
      <p:sp>
        <p:nvSpPr>
          <p:cNvPr id="211" name="Google Shape;211;p36"/>
          <p:cNvSpPr txBox="1"/>
          <p:nvPr/>
        </p:nvSpPr>
        <p:spPr>
          <a:xfrm>
            <a:off x="261775" y="2766075"/>
            <a:ext cx="73425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3F3F3"/>
                </a:solidFill>
                <a:latin typeface="Roboto"/>
                <a:ea typeface="Roboto"/>
                <a:cs typeface="Roboto"/>
                <a:sym typeface="Roboto"/>
              </a:rPr>
              <a:t>COMPRESSION</a:t>
            </a:r>
            <a:r>
              <a:rPr lang="en" sz="2000">
                <a:solidFill>
                  <a:srgbClr val="F3F3F3"/>
                </a:solidFill>
                <a:latin typeface="Roboto"/>
                <a:ea typeface="Roboto"/>
                <a:cs typeface="Roboto"/>
                <a:sym typeface="Roboto"/>
              </a:rPr>
              <a:t> - apply a moderately firm bandage over the affected area and all around it to help control swelling </a:t>
            </a:r>
            <a:endParaRPr sz="2000">
              <a:solidFill>
                <a:srgbClr val="F3F3F3"/>
              </a:solidFill>
              <a:latin typeface="Roboto"/>
              <a:ea typeface="Roboto"/>
              <a:cs typeface="Roboto"/>
              <a:sym typeface="Roboto"/>
            </a:endParaRPr>
          </a:p>
        </p:txBody>
      </p:sp>
      <p:sp>
        <p:nvSpPr>
          <p:cNvPr id="212" name="Google Shape;212;p36"/>
          <p:cNvSpPr txBox="1"/>
          <p:nvPr/>
        </p:nvSpPr>
        <p:spPr>
          <a:xfrm>
            <a:off x="261775" y="3617000"/>
            <a:ext cx="73425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3F3F3"/>
                </a:solidFill>
                <a:latin typeface="Roboto"/>
                <a:ea typeface="Roboto"/>
                <a:cs typeface="Roboto"/>
                <a:sym typeface="Roboto"/>
              </a:rPr>
              <a:t>ELEVATION</a:t>
            </a:r>
            <a:r>
              <a:rPr lang="en" sz="2000">
                <a:solidFill>
                  <a:srgbClr val="F3F3F3"/>
                </a:solidFill>
                <a:latin typeface="Roboto"/>
                <a:ea typeface="Roboto"/>
                <a:cs typeface="Roboto"/>
                <a:sym typeface="Roboto"/>
              </a:rPr>
              <a:t> - raise the injured part above heart level to improve the drainage of fluid and reduce the blood flow to the area</a:t>
            </a:r>
            <a:endParaRPr sz="2000">
              <a:solidFill>
                <a:srgbClr val="F3F3F3"/>
              </a:solidFill>
              <a:latin typeface="Roboto"/>
              <a:ea typeface="Roboto"/>
              <a:cs typeface="Roboto"/>
              <a:sym typeface="Roboto"/>
            </a:endParaRPr>
          </a:p>
        </p:txBody>
      </p:sp>
      <p:pic>
        <p:nvPicPr>
          <p:cNvPr id="213" name="Google Shape;213;p36"/>
          <p:cNvPicPr preferRelativeResize="0"/>
          <p:nvPr/>
        </p:nvPicPr>
        <p:blipFill rotWithShape="1">
          <a:blip r:embed="rId3">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 calcmode="lin" valueType="num">
                                      <p:cBhvr additive="base">
                                        <p:cTn dur="2800"/>
                                        <p:tgtEl>
                                          <p:spTgt spid="208">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2800"/>
                            </p:stCondLst>
                            <p:childTnLst>
                              <p:par>
                                <p:cTn fill="hold" nodeType="afterEffect" presetClass="entr" presetID="2" presetSubtype="2">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3100"/>
                                        <p:tgtEl>
                                          <p:spTgt spid="209"/>
                                        </p:tgtEl>
                                        <p:attrNameLst>
                                          <p:attrName>ppt_x</p:attrName>
                                        </p:attrNameLst>
                                      </p:cBhvr>
                                      <p:tavLst>
                                        <p:tav fmla="" tm="0">
                                          <p:val>
                                            <p:strVal val="#ppt_x+1"/>
                                          </p:val>
                                        </p:tav>
                                        <p:tav fmla="" tm="100000">
                                          <p:val>
                                            <p:strVal val="#ppt_x"/>
                                          </p:val>
                                        </p:tav>
                                      </p:tavLst>
                                    </p:anim>
                                  </p:childTnLst>
                                </p:cTn>
                              </p:par>
                            </p:childTnLst>
                          </p:cTn>
                        </p:par>
                        <p:par>
                          <p:cTn fill="hold">
                            <p:stCondLst>
                              <p:cond delay="5900"/>
                            </p:stCondLst>
                            <p:childTnLst>
                              <p:par>
                                <p:cTn fill="hold" nodeType="afterEffect" presetClass="entr" presetID="2" presetSubtype="8">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3300"/>
                                        <p:tgtEl>
                                          <p:spTgt spid="210"/>
                                        </p:tgtEl>
                                        <p:attrNameLst>
                                          <p:attrName>ppt_x</p:attrName>
                                        </p:attrNameLst>
                                      </p:cBhvr>
                                      <p:tavLst>
                                        <p:tav fmla="" tm="0">
                                          <p:val>
                                            <p:strVal val="#ppt_x-1"/>
                                          </p:val>
                                        </p:tav>
                                        <p:tav fmla="" tm="100000">
                                          <p:val>
                                            <p:strVal val="#ppt_x"/>
                                          </p:val>
                                        </p:tav>
                                      </p:tavLst>
                                    </p:anim>
                                  </p:childTnLst>
                                </p:cTn>
                              </p:par>
                            </p:childTnLst>
                          </p:cTn>
                        </p:par>
                        <p:par>
                          <p:cTn fill="hold">
                            <p:stCondLst>
                              <p:cond delay="9200"/>
                            </p:stCondLst>
                            <p:childTnLst>
                              <p:par>
                                <p:cTn fill="hold" nodeType="afterEffect" presetClass="entr" presetID="2" presetSubtype="4">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3900"/>
                                        <p:tgtEl>
                                          <p:spTgt spid="211"/>
                                        </p:tgtEl>
                                        <p:attrNameLst>
                                          <p:attrName>ppt_y</p:attrName>
                                        </p:attrNameLst>
                                      </p:cBhvr>
                                      <p:tavLst>
                                        <p:tav fmla="" tm="0">
                                          <p:val>
                                            <p:strVal val="#ppt_y+1"/>
                                          </p:val>
                                        </p:tav>
                                        <p:tav fmla="" tm="100000">
                                          <p:val>
                                            <p:strVal val="#ppt_y"/>
                                          </p:val>
                                        </p:tav>
                                      </p:tavLst>
                                    </p:anim>
                                  </p:childTnLst>
                                </p:cTn>
                              </p:par>
                            </p:childTnLst>
                          </p:cTn>
                        </p:par>
                        <p:par>
                          <p:cTn fill="hold">
                            <p:stCondLst>
                              <p:cond delay="131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4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8B8DF"/>
            </a:gs>
            <a:gs pos="100000">
              <a:srgbClr val="516DB4"/>
            </a:gs>
          </a:gsLst>
          <a:path path="circle">
            <a:fillToRect b="50%" l="50%" r="50%" t="50%"/>
          </a:path>
          <a:tileRect/>
        </a:gradFill>
      </p:bgPr>
    </p:bg>
    <p:spTree>
      <p:nvGrpSpPr>
        <p:cNvPr id="217" name="Shape 217"/>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860775" y="152400"/>
            <a:ext cx="6881708" cy="4838701"/>
          </a:xfrm>
          <a:prstGeom prst="rect">
            <a:avLst/>
          </a:prstGeom>
          <a:noFill/>
          <a:ln>
            <a:noFill/>
          </a:ln>
        </p:spPr>
      </p:pic>
      <p:pic>
        <p:nvPicPr>
          <p:cNvPr id="219" name="Google Shape;219;p37"/>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33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8"/>
          <p:cNvSpPr txBox="1"/>
          <p:nvPr>
            <p:ph type="title"/>
          </p:nvPr>
        </p:nvSpPr>
        <p:spPr>
          <a:xfrm>
            <a:off x="311700" y="271400"/>
            <a:ext cx="8520600" cy="71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800"/>
              <a:t>Summary</a:t>
            </a:r>
            <a:endParaRPr b="1" sz="3800"/>
          </a:p>
        </p:txBody>
      </p:sp>
      <p:sp>
        <p:nvSpPr>
          <p:cNvPr id="225" name="Google Shape;225;p38"/>
          <p:cNvSpPr txBox="1"/>
          <p:nvPr>
            <p:ph idx="1" type="body"/>
          </p:nvPr>
        </p:nvSpPr>
        <p:spPr>
          <a:xfrm>
            <a:off x="311700" y="1247375"/>
            <a:ext cx="8520600" cy="3490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900">
                <a:solidFill>
                  <a:srgbClr val="666666"/>
                </a:solidFill>
                <a:latin typeface="Georgia"/>
                <a:ea typeface="Georgia"/>
                <a:cs typeface="Georgia"/>
                <a:sym typeface="Georgia"/>
              </a:rPr>
              <a:t>Good eating habits can improve the recovery from strains, and even assist with lean muscle growth and soft tissue repair. Eating the right foods can increase energy, focus and concentration. Finding the proper balance of nutrients not only prevents fatigue and injury, but also supports a long healthy career in dance. </a:t>
            </a:r>
            <a:endParaRPr sz="1900">
              <a:solidFill>
                <a:srgbClr val="666666"/>
              </a:solidFill>
              <a:latin typeface="Georgia"/>
              <a:ea typeface="Georgia"/>
              <a:cs typeface="Georgia"/>
              <a:sym typeface="Georgia"/>
            </a:endParaRPr>
          </a:p>
        </p:txBody>
      </p:sp>
      <p:pic>
        <p:nvPicPr>
          <p:cNvPr id="226" name="Google Shape;226;p38"/>
          <p:cNvPicPr preferRelativeResize="0"/>
          <p:nvPr/>
        </p:nvPicPr>
        <p:blipFill rotWithShape="1">
          <a:blip r:embed="rId3">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3400"/>
                                        <p:tgtEl>
                                          <p:spTgt spid="224"/>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3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8B8DF"/>
            </a:gs>
            <a:gs pos="100000">
              <a:srgbClr val="516DB4"/>
            </a:gs>
          </a:gsLst>
          <a:path path="circle">
            <a:fillToRect b="50%" l="50%" r="50%" t="50%"/>
          </a:path>
          <a:tileRect/>
        </a:gradFill>
      </p:bgPr>
    </p:bg>
    <p:spTree>
      <p:nvGrpSpPr>
        <p:cNvPr id="230" name="Shape 230"/>
        <p:cNvGrpSpPr/>
        <p:nvPr/>
      </p:nvGrpSpPr>
      <p:grpSpPr>
        <a:xfrm>
          <a:off x="0" y="0"/>
          <a:ext cx="0" cy="0"/>
          <a:chOff x="0" y="0"/>
          <a:chExt cx="0" cy="0"/>
        </a:xfrm>
      </p:grpSpPr>
      <p:pic>
        <p:nvPicPr>
          <p:cNvPr descr="How do our dancers keep healthy? In this mini doco, they share the vital things (including pineapple, puppies and Pilates) that keep their minds and bodies in peak condition. Production The Apiary" id="231" name="Google Shape;231;p39" title="Health and Lifestyle">
            <a:hlinkClick r:id="rId3"/>
          </p:cNvPr>
          <p:cNvPicPr preferRelativeResize="0"/>
          <p:nvPr/>
        </p:nvPicPr>
        <p:blipFill>
          <a:blip r:embed="rId4">
            <a:alphaModFix/>
          </a:blip>
          <a:stretch>
            <a:fillRect/>
          </a:stretch>
        </p:blipFill>
        <p:spPr>
          <a:xfrm>
            <a:off x="4158925" y="1541975"/>
            <a:ext cx="4479725" cy="3359800"/>
          </a:xfrm>
          <a:prstGeom prst="rect">
            <a:avLst/>
          </a:prstGeom>
          <a:noFill/>
          <a:ln>
            <a:noFill/>
          </a:ln>
        </p:spPr>
      </p:pic>
      <p:sp>
        <p:nvSpPr>
          <p:cNvPr id="232" name="Google Shape;232;p39"/>
          <p:cNvSpPr txBox="1"/>
          <p:nvPr/>
        </p:nvSpPr>
        <p:spPr>
          <a:xfrm>
            <a:off x="174575" y="389475"/>
            <a:ext cx="3840900" cy="35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F3F3F3"/>
                </a:solidFill>
                <a:latin typeface="Roboto"/>
                <a:ea typeface="Roboto"/>
                <a:cs typeface="Roboto"/>
                <a:sym typeface="Roboto"/>
              </a:rPr>
              <a:t>The following video summarises the Health and Lifestyle of a professional dancer. </a:t>
            </a:r>
            <a:endParaRPr b="1" sz="3000">
              <a:solidFill>
                <a:srgbClr val="F3F3F3"/>
              </a:solidFill>
              <a:latin typeface="Roboto"/>
              <a:ea typeface="Roboto"/>
              <a:cs typeface="Roboto"/>
              <a:sym typeface="Roboto"/>
            </a:endParaRPr>
          </a:p>
        </p:txBody>
      </p:sp>
      <p:pic>
        <p:nvPicPr>
          <p:cNvPr id="233" name="Google Shape;233;p39"/>
          <p:cNvPicPr preferRelativeResize="0"/>
          <p:nvPr/>
        </p:nvPicPr>
        <p:blipFill rotWithShape="1">
          <a:blip r:embed="rId5">
            <a:alphaModFix amt="3000"/>
          </a:blip>
          <a:srcRect b="83534" l="0" r="0" t="6150"/>
          <a:stretch/>
        </p:blipFill>
        <p:spPr>
          <a:xfrm rot="1671760">
            <a:off x="-675155" y="2432518"/>
            <a:ext cx="9803262" cy="763791"/>
          </a:xfrm>
          <a:prstGeom prst="rect">
            <a:avLst/>
          </a:prstGeom>
          <a:noFill/>
          <a:ln>
            <a:noFill/>
          </a:ln>
        </p:spPr>
      </p:pic>
    </p:spTree>
  </p:cSld>
  <p:clrMapOvr>
    <a:masterClrMapping/>
  </p:clrMapOvr>
  <mc:AlternateContent>
    <mc:Choice Requires="p14">
      <p:transition spd="slow" p14:dur="28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3300"/>
                                        <p:tgtEl>
                                          <p:spTgt spid="23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lin ang="5400700" scaled="0"/>
        </a:gradFill>
      </p:bgPr>
    </p:bg>
    <p:spTree>
      <p:nvGrpSpPr>
        <p:cNvPr id="237" name="Shape 237"/>
        <p:cNvGrpSpPr/>
        <p:nvPr/>
      </p:nvGrpSpPr>
      <p:grpSpPr>
        <a:xfrm>
          <a:off x="0" y="0"/>
          <a:ext cx="0" cy="0"/>
          <a:chOff x="0" y="0"/>
          <a:chExt cx="0" cy="0"/>
        </a:xfrm>
      </p:grpSpPr>
      <p:pic>
        <p:nvPicPr>
          <p:cNvPr id="238" name="Google Shape;238;p40"/>
          <p:cNvPicPr preferRelativeResize="0"/>
          <p:nvPr/>
        </p:nvPicPr>
        <p:blipFill>
          <a:blip r:embed="rId3">
            <a:alphaModFix/>
          </a:blip>
          <a:stretch>
            <a:fillRect/>
          </a:stretch>
        </p:blipFill>
        <p:spPr>
          <a:xfrm>
            <a:off x="152400" y="152400"/>
            <a:ext cx="5819475" cy="4838700"/>
          </a:xfrm>
          <a:prstGeom prst="rect">
            <a:avLst/>
          </a:prstGeom>
          <a:noFill/>
          <a:ln>
            <a:noFill/>
          </a:ln>
        </p:spPr>
      </p:pic>
      <p:pic>
        <p:nvPicPr>
          <p:cNvPr id="239" name="Google Shape;239;p40"/>
          <p:cNvPicPr preferRelativeResize="0"/>
          <p:nvPr/>
        </p:nvPicPr>
        <p:blipFill rotWithShape="1">
          <a:blip r:embed="rId4">
            <a:alphaModFix/>
          </a:blip>
          <a:srcRect b="0" l="18379" r="11656" t="0"/>
          <a:stretch/>
        </p:blipFill>
        <p:spPr>
          <a:xfrm>
            <a:off x="5971875" y="2118300"/>
            <a:ext cx="3172125" cy="2872800"/>
          </a:xfrm>
          <a:prstGeom prst="rect">
            <a:avLst/>
          </a:prstGeom>
          <a:noFill/>
          <a:ln>
            <a:noFill/>
          </a:ln>
        </p:spPr>
      </p:pic>
      <p:pic>
        <p:nvPicPr>
          <p:cNvPr id="240" name="Google Shape;240;p40"/>
          <p:cNvPicPr preferRelativeResize="0"/>
          <p:nvPr/>
        </p:nvPicPr>
        <p:blipFill rotWithShape="1">
          <a:blip r:embed="rId5">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3300"/>
                                        <p:tgtEl>
                                          <p:spTgt spid="238"/>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31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1"/>
          <p:cNvSpPr txBox="1"/>
          <p:nvPr>
            <p:ph type="ctrTitle"/>
          </p:nvPr>
        </p:nvSpPr>
        <p:spPr>
          <a:xfrm>
            <a:off x="128075" y="190550"/>
            <a:ext cx="5807700" cy="6690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2800">
                <a:solidFill>
                  <a:srgbClr val="EFEFEF"/>
                </a:solidFill>
                <a:latin typeface="Lobster"/>
                <a:ea typeface="Lobster"/>
                <a:cs typeface="Lobster"/>
                <a:sym typeface="Lobster"/>
              </a:rPr>
              <a:t>Compiled by</a:t>
            </a:r>
            <a:endParaRPr sz="2800">
              <a:solidFill>
                <a:srgbClr val="EFEFEF"/>
              </a:solidFill>
              <a:latin typeface="Lobster"/>
              <a:ea typeface="Lobster"/>
              <a:cs typeface="Lobster"/>
              <a:sym typeface="Lobster"/>
            </a:endParaRPr>
          </a:p>
        </p:txBody>
      </p:sp>
      <p:sp>
        <p:nvSpPr>
          <p:cNvPr id="246" name="Google Shape;246;p41"/>
          <p:cNvSpPr txBox="1"/>
          <p:nvPr>
            <p:ph idx="1" type="subTitle"/>
          </p:nvPr>
        </p:nvSpPr>
        <p:spPr>
          <a:xfrm>
            <a:off x="128075" y="953500"/>
            <a:ext cx="4122900" cy="3088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Georgia"/>
              <a:buChar char="●"/>
            </a:pPr>
            <a:r>
              <a:rPr lang="en" sz="1800">
                <a:latin typeface="Georgia"/>
                <a:ea typeface="Georgia"/>
                <a:cs typeface="Georgia"/>
                <a:sym typeface="Georgia"/>
              </a:rPr>
              <a:t>Roxanne De Souza- Diego Martin Central Secondary</a:t>
            </a:r>
            <a:endParaRPr sz="1800">
              <a:latin typeface="Georgia"/>
              <a:ea typeface="Georgia"/>
              <a:cs typeface="Georgia"/>
              <a:sym typeface="Georgia"/>
            </a:endParaRPr>
          </a:p>
          <a:p>
            <a:pPr indent="-342900" lvl="0" marL="457200" rtl="0" algn="l">
              <a:spcBef>
                <a:spcPts val="0"/>
              </a:spcBef>
              <a:spcAft>
                <a:spcPts val="0"/>
              </a:spcAft>
              <a:buSzPts val="1800"/>
              <a:buFont typeface="Georgia"/>
              <a:buChar char="●"/>
            </a:pPr>
            <a:r>
              <a:rPr lang="en" sz="1800">
                <a:latin typeface="Georgia"/>
                <a:ea typeface="Georgia"/>
                <a:cs typeface="Georgia"/>
                <a:sym typeface="Georgia"/>
              </a:rPr>
              <a:t>Deon Baptiste- San Juan South Secondary</a:t>
            </a:r>
            <a:endParaRPr sz="1800">
              <a:latin typeface="Georgia"/>
              <a:ea typeface="Georgia"/>
              <a:cs typeface="Georgia"/>
              <a:sym typeface="Georgia"/>
            </a:endParaRPr>
          </a:p>
          <a:p>
            <a:pPr indent="-342900" lvl="0" marL="457200" rtl="0" algn="l">
              <a:spcBef>
                <a:spcPts val="0"/>
              </a:spcBef>
              <a:spcAft>
                <a:spcPts val="0"/>
              </a:spcAft>
              <a:buSzPts val="1800"/>
              <a:buFont typeface="Georgia"/>
              <a:buChar char="●"/>
            </a:pPr>
            <a:r>
              <a:rPr lang="en" sz="1800">
                <a:latin typeface="Georgia"/>
                <a:ea typeface="Georgia"/>
                <a:cs typeface="Georgia"/>
                <a:sym typeface="Georgia"/>
              </a:rPr>
              <a:t>Julia Le Gendre-Stewart- Barrackpore East Secondary</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rtl="0" algn="l">
              <a:spcBef>
                <a:spcPts val="0"/>
              </a:spcBef>
              <a:spcAft>
                <a:spcPts val="0"/>
              </a:spcAft>
              <a:buNone/>
            </a:pPr>
            <a:r>
              <a:rPr lang="en">
                <a:solidFill>
                  <a:srgbClr val="EFEFEF"/>
                </a:solidFill>
                <a:latin typeface="Lobster"/>
                <a:ea typeface="Lobster"/>
                <a:cs typeface="Lobster"/>
                <a:sym typeface="Lobster"/>
              </a:rPr>
              <a:t>Edited by:</a:t>
            </a:r>
            <a:r>
              <a:rPr b="1" lang="en">
                <a:solidFill>
                  <a:srgbClr val="EFEFEF"/>
                </a:solidFill>
                <a:latin typeface="Georgia"/>
                <a:ea typeface="Georgia"/>
                <a:cs typeface="Georgia"/>
                <a:sym typeface="Georgia"/>
              </a:rPr>
              <a:t> </a:t>
            </a:r>
            <a:endParaRPr b="1">
              <a:solidFill>
                <a:srgbClr val="EFEFEF"/>
              </a:solidFill>
              <a:latin typeface="Georgia"/>
              <a:ea typeface="Georgia"/>
              <a:cs typeface="Georgia"/>
              <a:sym typeface="Georgia"/>
            </a:endParaRPr>
          </a:p>
          <a:p>
            <a:pPr indent="0" lvl="0" marL="0" rtl="0" algn="l">
              <a:spcBef>
                <a:spcPts val="0"/>
              </a:spcBef>
              <a:spcAft>
                <a:spcPts val="0"/>
              </a:spcAft>
              <a:buNone/>
            </a:pPr>
            <a:r>
              <a:rPr b="1" lang="en" sz="1600">
                <a:solidFill>
                  <a:srgbClr val="000000"/>
                </a:solidFill>
                <a:latin typeface="Georgia"/>
                <a:ea typeface="Georgia"/>
                <a:cs typeface="Georgia"/>
                <a:sym typeface="Georgia"/>
              </a:rPr>
              <a:t>         </a:t>
            </a:r>
            <a:r>
              <a:rPr b="1" lang="en" sz="1600">
                <a:solidFill>
                  <a:srgbClr val="EFEFEF"/>
                </a:solidFill>
                <a:latin typeface="Georgia"/>
                <a:ea typeface="Georgia"/>
                <a:cs typeface="Georgia"/>
                <a:sym typeface="Georgia"/>
              </a:rPr>
              <a:t>Roxanne De Souza- Phillip</a:t>
            </a:r>
            <a:endParaRPr sz="1600">
              <a:solidFill>
                <a:srgbClr val="EFEFEF"/>
              </a:solidFill>
              <a:latin typeface="Georgia"/>
              <a:ea typeface="Georgia"/>
              <a:cs typeface="Georgia"/>
              <a:sym typeface="Georgia"/>
            </a:endParaRPr>
          </a:p>
        </p:txBody>
      </p:sp>
      <p:pic>
        <p:nvPicPr>
          <p:cNvPr id="247" name="Google Shape;247;p41"/>
          <p:cNvPicPr preferRelativeResize="0"/>
          <p:nvPr/>
        </p:nvPicPr>
        <p:blipFill>
          <a:blip r:embed="rId3">
            <a:alphaModFix/>
          </a:blip>
          <a:stretch>
            <a:fillRect/>
          </a:stretch>
        </p:blipFill>
        <p:spPr>
          <a:xfrm>
            <a:off x="4633175" y="0"/>
            <a:ext cx="4510825" cy="5143500"/>
          </a:xfrm>
          <a:prstGeom prst="rect">
            <a:avLst/>
          </a:prstGeom>
          <a:noFill/>
          <a:ln>
            <a:noFill/>
          </a:ln>
        </p:spPr>
      </p:pic>
      <p:sp>
        <p:nvSpPr>
          <p:cNvPr id="248" name="Google Shape;248;p41"/>
          <p:cNvSpPr txBox="1"/>
          <p:nvPr/>
        </p:nvSpPr>
        <p:spPr>
          <a:xfrm>
            <a:off x="0" y="4378025"/>
            <a:ext cx="4619700" cy="53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FFFF"/>
                </a:solidFill>
                <a:latin typeface="Georgia"/>
                <a:ea typeface="Georgia"/>
                <a:cs typeface="Georgia"/>
                <a:sym typeface="Georgia"/>
              </a:rPr>
              <a:t>Dance Teachers’ Association of Trinidad and Tobago</a:t>
            </a:r>
            <a:endParaRPr sz="1500">
              <a:solidFill>
                <a:srgbClr val="00FFFF"/>
              </a:solidFill>
              <a:latin typeface="Georgia"/>
              <a:ea typeface="Georgia"/>
              <a:cs typeface="Georgia"/>
              <a:sym typeface="Georgia"/>
            </a:endParaRPr>
          </a:p>
          <a:p>
            <a:pPr indent="457200" lvl="0" marL="1371600" rtl="0" algn="l">
              <a:spcBef>
                <a:spcPts val="0"/>
              </a:spcBef>
              <a:spcAft>
                <a:spcPts val="0"/>
              </a:spcAft>
              <a:buNone/>
            </a:pPr>
            <a:r>
              <a:rPr lang="en" sz="1500">
                <a:solidFill>
                  <a:srgbClr val="00FFFF"/>
                </a:solidFill>
                <a:latin typeface="Georgia"/>
                <a:ea typeface="Georgia"/>
                <a:cs typeface="Georgia"/>
                <a:sym typeface="Georgia"/>
              </a:rPr>
              <a:t>(DTATT)</a:t>
            </a:r>
            <a:endParaRPr sz="1500">
              <a:solidFill>
                <a:srgbClr val="00FFFF"/>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311700" y="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54" name="Google Shape;254;p42"/>
          <p:cNvSpPr txBox="1"/>
          <p:nvPr>
            <p:ph idx="1" type="body"/>
          </p:nvPr>
        </p:nvSpPr>
        <p:spPr>
          <a:xfrm>
            <a:off x="215425" y="521550"/>
            <a:ext cx="8520600" cy="432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latin typeface="Arial"/>
                <a:ea typeface="Arial"/>
                <a:cs typeface="Arial"/>
                <a:sym typeface="Arial"/>
              </a:rPr>
              <a:t>Ashley, Linda. </a:t>
            </a:r>
            <a:r>
              <a:rPr i="1" lang="en" sz="900">
                <a:latin typeface="Arial"/>
                <a:ea typeface="Arial"/>
                <a:cs typeface="Arial"/>
                <a:sym typeface="Arial"/>
              </a:rPr>
              <a:t>Essential Guide to Dance. Third edition. </a:t>
            </a:r>
            <a:r>
              <a:rPr lang="en" sz="900">
                <a:latin typeface="Arial"/>
                <a:ea typeface="Arial"/>
                <a:cs typeface="Arial"/>
                <a:sym typeface="Arial"/>
              </a:rPr>
              <a:t>(2008). Hackette UK Company</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a:latin typeface="Arial"/>
                <a:ea typeface="Arial"/>
                <a:cs typeface="Arial"/>
                <a:sym typeface="Arial"/>
              </a:rPr>
              <a:t>Clunie, Maggie. Dale, Liz et. </a:t>
            </a:r>
            <a:r>
              <a:rPr i="1" lang="en" sz="900">
                <a:latin typeface="Arial"/>
                <a:ea typeface="Arial"/>
                <a:cs typeface="Arial"/>
                <a:sym typeface="Arial"/>
              </a:rPr>
              <a:t>AQA Dance GCSE.</a:t>
            </a:r>
            <a:r>
              <a:rPr lang="en" sz="900">
                <a:latin typeface="Arial"/>
                <a:ea typeface="Arial"/>
                <a:cs typeface="Arial"/>
                <a:sym typeface="Arial"/>
              </a:rPr>
              <a:t> (2014). Oxford University Press</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3"/>
              </a:rPr>
              <a:t>http://clipart-library.com/clipart/n723102.htm</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4"/>
              </a:rPr>
              <a:t>https://gasparinutrition.com/blogs/fitness-facts/5-benefits-of-healthy-eating</a:t>
            </a:r>
            <a:endParaRPr sz="7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5"/>
              </a:rPr>
              <a:t>https://giphy.com/gifs/sport-stay-hydrated-water-of-life-fSGJfM5HNbzz3NmCNo</a:t>
            </a:r>
            <a:endParaRPr sz="900">
              <a:latin typeface="Arial"/>
              <a:ea typeface="Arial"/>
              <a:cs typeface="Arial"/>
              <a:sym typeface="Arial"/>
            </a:endParaRPr>
          </a:p>
          <a:p>
            <a:pPr indent="0" lvl="0" marL="0" rtl="0" algn="l">
              <a:lnSpc>
                <a:spcPct val="100000"/>
              </a:lnSpc>
              <a:spcBef>
                <a:spcPts val="1600"/>
              </a:spcBef>
              <a:spcAft>
                <a:spcPts val="0"/>
              </a:spcAft>
              <a:buNone/>
            </a:pPr>
            <a:r>
              <a:rPr lang="en" sz="1100" u="sng">
                <a:solidFill>
                  <a:schemeClr val="hlink"/>
                </a:solidFill>
                <a:latin typeface="Arial"/>
                <a:ea typeface="Arial"/>
                <a:cs typeface="Arial"/>
                <a:sym typeface="Arial"/>
                <a:hlinkClick r:id="rId6"/>
              </a:rPr>
              <a:t>https://giphy.com/gifs/spiritedaway-spirited-away-3oz8xTAJIQD6JWfTUc</a:t>
            </a:r>
            <a:endParaRPr sz="9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7"/>
              </a:rPr>
              <a:t>https://www.livescience.com/44137-skeletal-system-surprising-facts.html</a:t>
            </a:r>
            <a:endParaRPr sz="700">
              <a:latin typeface="Arial"/>
              <a:ea typeface="Arial"/>
              <a:cs typeface="Arial"/>
              <a:sym typeface="Arial"/>
            </a:endParaRPr>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8"/>
              </a:rPr>
              <a:t>https://int.search.myway.com/search/AJimage.jhtml?&amp;n=7849f3f6&amp;p2=%5EY6%5Expv190%5ETTAB03%5ETT&amp;pg=AJimage&amp;pn=1&amp;ptb=1CA02819-4072-4D3F-AD7F-7A4F55625703&amp;qs=&amp;si=XXXXXXXXXX&amp;ss=sub&amp;st=tab&amp;trs=wtt&amp;searchfor=fibrous+joint&amp;tpr=jrel3&amp;ots=1588700237748&amp;imgs=1p&amp;filter=on&amp;imgDetail=true</a:t>
            </a:r>
            <a:endParaRPr sz="900"/>
          </a:p>
          <a:p>
            <a:pPr indent="0" lvl="0" marL="0" rtl="0" algn="l">
              <a:lnSpc>
                <a:spcPct val="100000"/>
              </a:lnSpc>
              <a:spcBef>
                <a:spcPts val="1600"/>
              </a:spcBef>
              <a:spcAft>
                <a:spcPts val="0"/>
              </a:spcAft>
              <a:buNone/>
            </a:pPr>
            <a:r>
              <a:rPr lang="en" sz="900" u="sng">
                <a:solidFill>
                  <a:schemeClr val="hlink"/>
                </a:solidFill>
                <a:latin typeface="Arial"/>
                <a:ea typeface="Arial"/>
                <a:cs typeface="Arial"/>
                <a:sym typeface="Arial"/>
                <a:hlinkClick r:id="rId9"/>
              </a:rPr>
              <a:t>https://int.search.myway.com/search/AJimage.jhtml?&amp;n=7849f3f6&amp;p2=%5EY6%5Expv190%5ETTAB03%5ETT&amp;pg=AJimage&amp;pn=1&amp;ptb=1CA02819-4072-4D3F-AD7F-7A4F55625703&amp;qs=&amp;si=XXXXXXXXXX&amp;ss=sub&amp;st=tab&amp;trs=wtt&amp;searchfor=cartilaginous+joint&amp;tpr=jrel3&amp;ots=1588700477231&amp;imgs=1p&amp;filter=on&amp;imgDetail=true</a:t>
            </a:r>
            <a:endParaRPr sz="900"/>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1600"/>
              </a:spcAft>
              <a:buNone/>
            </a:pPr>
            <a:r>
              <a:t/>
            </a:r>
            <a:endParaRPr/>
          </a:p>
        </p:txBody>
      </p:sp>
    </p:spTree>
  </p:cSld>
  <p:clrMapOvr>
    <a:masterClrMapping/>
  </p:clrMapOvr>
  <mc:AlternateContent>
    <mc:Choice Requires="p14">
      <p:transition spd="slow" p14:dur="2900">
        <p14:prism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3"/>
          <p:cNvSpPr txBox="1"/>
          <p:nvPr>
            <p:ph type="title"/>
          </p:nvPr>
        </p:nvSpPr>
        <p:spPr>
          <a:xfrm>
            <a:off x="311700" y="22197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Cont’d</a:t>
            </a:r>
            <a:endParaRPr/>
          </a:p>
        </p:txBody>
      </p:sp>
      <p:sp>
        <p:nvSpPr>
          <p:cNvPr id="260" name="Google Shape;260;p43"/>
          <p:cNvSpPr txBox="1"/>
          <p:nvPr>
            <p:ph idx="1" type="body"/>
          </p:nvPr>
        </p:nvSpPr>
        <p:spPr>
          <a:xfrm>
            <a:off x="311700" y="739200"/>
            <a:ext cx="8520600" cy="4404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u="sng">
                <a:solidFill>
                  <a:schemeClr val="accent5"/>
                </a:solidFill>
                <a:latin typeface="Arial"/>
                <a:ea typeface="Arial"/>
                <a:cs typeface="Arial"/>
                <a:sym typeface="Arial"/>
                <a:hlinkClick r:id="rId3">
                  <a:extLst>
                    <a:ext uri="{A12FA001-AC4F-418D-AE19-62706E023703}">
                      <ahyp:hlinkClr val="tx"/>
                    </a:ext>
                  </a:extLst>
                </a:hlinkClick>
              </a:rPr>
              <a:t>https://int.search.myway.com/search/AJimage.jhtml?&amp;n=7849f3f6&amp;p2=%5EY6%5Expv190%5ETTAB03%5ETT&amp;pg=AJimage&amp;pn=1&amp;ptb=1CA02819-4072-4D3F-AD7F-7A4F55625703&amp;qs=&amp;si=XXXXXXXXXX&amp;ss=sub&amp;st=tab&amp;trs=wtt&amp;searchfor=synovial+joint&amp;tpr=jrel3&amp;ots=1588700512480&amp;imgs=1p&amp;filter=on&amp;imgDetail=true</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4">
                  <a:extLst>
                    <a:ext uri="{A12FA001-AC4F-418D-AE19-62706E023703}">
                      <ahyp:hlinkClr val="tx"/>
                    </a:ext>
                  </a:extLst>
                </a:hlinkClick>
              </a:rPr>
              <a:t>https://www.istockphoto.com/vector/cartoon-glass-with-water-gm1190637194-337593324?irgwc=1&amp;esource=AFF_IS_IR_SP_ClipArtLogo.com_340407_&amp;asid=ClipArtLogo.com&amp;cid=IS&amp;utm_medium=affiliate_SP&amp;utm_source=ClipArtLogo.com&amp;utm_content=340407&amp;clickid=1Xc16vzKaxyOTPGwUx0Mo3YVUkizOIWW%3A3zmww0</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5">
                  <a:extLst>
                    <a:ext uri="{A12FA001-AC4F-418D-AE19-62706E023703}">
                      <ahyp:hlinkClr val="tx"/>
                    </a:ext>
                  </a:extLst>
                </a:hlinkClick>
              </a:rPr>
              <a:t>https://int.search.myway.com/search/AJimage.jhtml?&amp;n=7849f3f6&amp;p2=%5EY6%5Expv190%5ETTAB03%5ETT&amp;ptb=1CA02819-4072-4D3F-AD7F-7A4F55625703&amp;qs=&amp;si=XXXXXXXXXX&amp;ss=sub&amp;st=tab&amp;trs=wtt&amp;tpr=sbt&amp;enc=2&amp;searchfor=XSlUlZGZJLr4_faMCxL2MwPuofbX_Rfd0UwW26j6KZrHKTCJvwPEicFuytEV5u04UQot3UNnCMNfMtvI38PCmQT2uDh7hnItKsbNNvX1jQR84BFTydKvxA4V_XRmAwdGHs9HyPD2IsHLe1TSzs30nKf_yPpBYDycQ-WiRQnJSdcwgwbRz1mP3liegjvHA5LlnS0xxyrWhACLInKkf7at9zlPpeLNcNxTXVde3JlAbgxzsoVgStgWjZp6uWLqG_swTEQMYLHCb4784BsKWH8jT7KRKjuTpats11MRqWV8_K09y4HsL6krixCnWLkVgiLJUrNrPTgRUyd7TpRUjXMsoQ&amp;ts=1588727648947&amp;imgs=1p&amp;filter=on&amp;imgDetail=true</a:t>
            </a:r>
            <a:endParaRPr sz="900"/>
          </a:p>
          <a:p>
            <a:pPr indent="0" lvl="0" marL="0" rtl="0" algn="l">
              <a:lnSpc>
                <a:spcPct val="100000"/>
              </a:lnSpc>
              <a:spcBef>
                <a:spcPts val="1600"/>
              </a:spcBef>
              <a:spcAft>
                <a:spcPts val="0"/>
              </a:spcAft>
              <a:buNone/>
            </a:pPr>
            <a:r>
              <a:rPr lang="en" sz="900" u="sng">
                <a:solidFill>
                  <a:schemeClr val="accent5"/>
                </a:solidFill>
                <a:latin typeface="Arial"/>
                <a:ea typeface="Arial"/>
                <a:cs typeface="Arial"/>
                <a:sym typeface="Arial"/>
                <a:hlinkClick r:id="rId6">
                  <a:extLst>
                    <a:ext uri="{A12FA001-AC4F-418D-AE19-62706E023703}">
                      <ahyp:hlinkClr val="tx"/>
                    </a:ext>
                  </a:extLst>
                </a:hlinkClick>
              </a:rPr>
              <a:t>https://www.balletdancersguide.com/ballet-dancers-loosing-weight.html</a:t>
            </a:r>
            <a:endParaRPr sz="900"/>
          </a:p>
          <a:p>
            <a:pPr indent="0" lvl="0" marL="0" rtl="0" algn="l">
              <a:lnSpc>
                <a:spcPct val="100000"/>
              </a:lnSpc>
              <a:spcBef>
                <a:spcPts val="1600"/>
              </a:spcBef>
              <a:spcAft>
                <a:spcPts val="0"/>
              </a:spcAft>
              <a:buNone/>
            </a:pPr>
            <a:r>
              <a:rPr lang="en" sz="900" u="sng">
                <a:solidFill>
                  <a:schemeClr val="accent5"/>
                </a:solidFill>
                <a:latin typeface="Arial"/>
                <a:ea typeface="Arial"/>
                <a:cs typeface="Arial"/>
                <a:sym typeface="Arial"/>
                <a:hlinkClick r:id="rId7">
                  <a:extLst>
                    <a:ext uri="{A12FA001-AC4F-418D-AE19-62706E023703}">
                      <ahyp:hlinkClr val="tx"/>
                    </a:ext>
                  </a:extLst>
                </a:hlinkClick>
              </a:rPr>
              <a:t>https://www.dreamstime.com/stock-image-healthy-eating-funny-little-pair-dancers-made-orange-slices-image35924231</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8">
                  <a:extLst>
                    <a:ext uri="{A12FA001-AC4F-418D-AE19-62706E023703}">
                      <ahyp:hlinkClr val="tx"/>
                    </a:ext>
                  </a:extLst>
                </a:hlinkClick>
              </a:rPr>
              <a:t>https://www.dimensions.guide/element/ballet-male-dancers</a:t>
            </a:r>
            <a:endParaRPr sz="900"/>
          </a:p>
          <a:p>
            <a:pPr indent="0" lvl="0" marL="0" rtl="0" algn="l">
              <a:spcBef>
                <a:spcPts val="1600"/>
              </a:spcBef>
              <a:spcAft>
                <a:spcPts val="0"/>
              </a:spcAft>
              <a:buNone/>
            </a:pPr>
            <a:r>
              <a:rPr lang="en" sz="900" u="sng">
                <a:solidFill>
                  <a:schemeClr val="hlink"/>
                </a:solidFill>
                <a:latin typeface="Arial"/>
                <a:ea typeface="Arial"/>
                <a:cs typeface="Arial"/>
                <a:sym typeface="Arial"/>
                <a:hlinkClick r:id="rId9"/>
              </a:rPr>
              <a:t>https://twitter.com/spinalogy/status/759244714583396352</a:t>
            </a:r>
            <a:endParaRPr sz="900"/>
          </a:p>
          <a:p>
            <a:pPr indent="0" lvl="0" marL="0" rtl="0" algn="l">
              <a:spcBef>
                <a:spcPts val="1600"/>
              </a:spcBef>
              <a:spcAft>
                <a:spcPts val="0"/>
              </a:spcAft>
              <a:buNone/>
            </a:pPr>
            <a:r>
              <a:rPr lang="en" sz="900" u="sng">
                <a:solidFill>
                  <a:schemeClr val="accent5"/>
                </a:solidFill>
                <a:latin typeface="Arial"/>
                <a:ea typeface="Arial"/>
                <a:cs typeface="Arial"/>
                <a:sym typeface="Arial"/>
                <a:hlinkClick r:id="rId10">
                  <a:extLst>
                    <a:ext uri="{A12FA001-AC4F-418D-AE19-62706E023703}">
                      <ahyp:hlinkClr val="tx"/>
                    </a:ext>
                  </a:extLst>
                </a:hlinkClick>
              </a:rPr>
              <a:t>https://www.youtube.com/watch?v=779HgCRhEJQ</a:t>
            </a:r>
            <a:endParaRPr sz="900"/>
          </a:p>
          <a:p>
            <a:pPr indent="0" lvl="0" marL="0" rtl="0" algn="l">
              <a:spcBef>
                <a:spcPts val="1600"/>
              </a:spcBef>
              <a:spcAft>
                <a:spcPts val="0"/>
              </a:spcAft>
              <a:buNone/>
            </a:pPr>
            <a:r>
              <a:rPr lang="en" sz="1100" u="sng">
                <a:solidFill>
                  <a:schemeClr val="hlink"/>
                </a:solidFill>
                <a:latin typeface="Arial"/>
                <a:ea typeface="Arial"/>
                <a:cs typeface="Arial"/>
                <a:sym typeface="Arial"/>
                <a:hlinkClick r:id="rId11"/>
              </a:rPr>
              <a:t>https://www.youtube.com/watch?v=PxCac1HzoJ8</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sz="1100">
              <a:latin typeface="Arial"/>
              <a:ea typeface="Arial"/>
              <a:cs typeface="Arial"/>
              <a:sym typeface="Arial"/>
            </a:endParaRPr>
          </a:p>
        </p:txBody>
      </p:sp>
    </p:spTree>
  </p:cSld>
  <p:clrMapOvr>
    <a:masterClrMapping/>
  </p:clrMapOvr>
  <mc:AlternateContent>
    <mc:Choice Requires="p14">
      <p:transition spd="slow" p14:dur="29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252375" y="1728450"/>
            <a:ext cx="4045200" cy="156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000FF"/>
                </a:solidFill>
              </a:rPr>
              <a:t>Healthy Eating for Dancers</a:t>
            </a:r>
            <a:endParaRPr b="1">
              <a:solidFill>
                <a:srgbClr val="0000FF"/>
              </a:solidFill>
            </a:endParaRPr>
          </a:p>
        </p:txBody>
      </p:sp>
      <p:pic>
        <p:nvPicPr>
          <p:cNvPr id="139" name="Google Shape;139;p26"/>
          <p:cNvPicPr preferRelativeResize="0"/>
          <p:nvPr/>
        </p:nvPicPr>
        <p:blipFill>
          <a:blip r:embed="rId3">
            <a:alphaModFix/>
          </a:blip>
          <a:stretch>
            <a:fillRect/>
          </a:stretch>
        </p:blipFill>
        <p:spPr>
          <a:xfrm>
            <a:off x="4572000" y="1499525"/>
            <a:ext cx="4541625" cy="2270813"/>
          </a:xfrm>
          <a:prstGeom prst="rect">
            <a:avLst/>
          </a:prstGeom>
          <a:noFill/>
          <a:ln>
            <a:noFill/>
          </a:ln>
        </p:spPr>
      </p:pic>
      <p:pic>
        <p:nvPicPr>
          <p:cNvPr id="140" name="Google Shape;140;p26"/>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3500"/>
                                        <p:tgtEl>
                                          <p:spTgt spid="1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7"/>
          <p:cNvPicPr preferRelativeResize="0"/>
          <p:nvPr/>
        </p:nvPicPr>
        <p:blipFill rotWithShape="1">
          <a:blip r:embed="rId3">
            <a:alphaModFix amt="3000"/>
          </a:blip>
          <a:srcRect b="83534" l="0" r="0" t="6150"/>
          <a:stretch/>
        </p:blipFill>
        <p:spPr>
          <a:xfrm rot="1671762">
            <a:off x="-571881" y="2185635"/>
            <a:ext cx="10173960" cy="958876"/>
          </a:xfrm>
          <a:prstGeom prst="rect">
            <a:avLst/>
          </a:prstGeom>
          <a:noFill/>
          <a:ln>
            <a:noFill/>
          </a:ln>
        </p:spPr>
      </p:pic>
      <p:sp>
        <p:nvSpPr>
          <p:cNvPr id="146" name="Google Shape;146;p27"/>
          <p:cNvSpPr txBox="1"/>
          <p:nvPr>
            <p:ph type="title"/>
          </p:nvPr>
        </p:nvSpPr>
        <p:spPr>
          <a:xfrm>
            <a:off x="311700" y="23997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Healthy Eating for Dancers</a:t>
            </a:r>
            <a:endParaRPr/>
          </a:p>
        </p:txBody>
      </p:sp>
      <p:sp>
        <p:nvSpPr>
          <p:cNvPr id="147" name="Google Shape;147;p27"/>
          <p:cNvSpPr txBox="1"/>
          <p:nvPr>
            <p:ph idx="1" type="body"/>
          </p:nvPr>
        </p:nvSpPr>
        <p:spPr>
          <a:xfrm>
            <a:off x="842550" y="968275"/>
            <a:ext cx="5833500" cy="25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Dancers expect a great deal from their bodies, so it is important to get proper nourishment (nutrition). </a:t>
            </a:r>
            <a:endParaRPr/>
          </a:p>
          <a:p>
            <a:pPr indent="0" lvl="0" marL="0" rtl="0" algn="l">
              <a:spcBef>
                <a:spcPts val="1600"/>
              </a:spcBef>
              <a:spcAft>
                <a:spcPts val="0"/>
              </a:spcAft>
              <a:buNone/>
            </a:pPr>
            <a:r>
              <a:rPr lang="en"/>
              <a:t>To perform at your best, you need energy, strong bones, flexible joints and muscles, and lungs that work efficiently.</a:t>
            </a:r>
            <a:endParaRPr/>
          </a:p>
          <a:p>
            <a:pPr indent="0" lvl="0" marL="0" rtl="0" algn="l">
              <a:spcBef>
                <a:spcPts val="1600"/>
              </a:spcBef>
              <a:spcAft>
                <a:spcPts val="0"/>
              </a:spcAft>
              <a:buNone/>
            </a:pPr>
            <a:r>
              <a:rPr lang="en"/>
              <a:t>Energy comes from the foods you eat. This energy is turned into fuel for the body. </a:t>
            </a:r>
            <a:endParaRPr/>
          </a:p>
          <a:p>
            <a:pPr indent="0" lvl="0" marL="0" rtl="0" algn="l">
              <a:spcBef>
                <a:spcPts val="1600"/>
              </a:spcBef>
              <a:spcAft>
                <a:spcPts val="0"/>
              </a:spcAft>
              <a:buNone/>
            </a:pPr>
            <a:r>
              <a:rPr lang="en"/>
              <a:t>A healthy diet is essential if you want your body to work effectively and efficiently.</a:t>
            </a:r>
            <a:endParaRPr/>
          </a:p>
          <a:p>
            <a:pPr indent="0" lvl="0" marL="0" rtl="0" algn="l">
              <a:spcBef>
                <a:spcPts val="1600"/>
              </a:spcBef>
              <a:spcAft>
                <a:spcPts val="0"/>
              </a:spcAft>
              <a:buNone/>
            </a:pPr>
            <a:r>
              <a:rPr lang="en"/>
              <a:t>.</a:t>
            </a:r>
            <a:endParaRPr/>
          </a:p>
          <a:p>
            <a:pPr indent="0" lvl="0" marL="0" rtl="0" algn="l">
              <a:spcBef>
                <a:spcPts val="1600"/>
              </a:spcBef>
              <a:spcAft>
                <a:spcPts val="1600"/>
              </a:spcAft>
              <a:buNone/>
            </a:pPr>
            <a:r>
              <a:rPr lang="en"/>
              <a:t> </a:t>
            </a:r>
            <a:endParaRPr/>
          </a:p>
        </p:txBody>
      </p:sp>
      <p:pic>
        <p:nvPicPr>
          <p:cNvPr id="148" name="Google Shape;148;p27"/>
          <p:cNvPicPr preferRelativeResize="0"/>
          <p:nvPr/>
        </p:nvPicPr>
        <p:blipFill rotWithShape="1">
          <a:blip r:embed="rId4">
            <a:alphaModFix amt="35000"/>
          </a:blip>
          <a:srcRect b="12376" l="16004" r="7125" t="5548"/>
          <a:stretch/>
        </p:blipFill>
        <p:spPr>
          <a:xfrm>
            <a:off x="733900" y="968275"/>
            <a:ext cx="5833500" cy="3777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3200"/>
                                        <p:tgtEl>
                                          <p:spTgt spid="146"/>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3800"/>
                                        <p:tgtEl>
                                          <p:spTgt spid="148"/>
                                        </p:tgtEl>
                                      </p:cBhvr>
                                    </p:animEffect>
                                  </p:childTnLst>
                                </p:cTn>
                              </p:par>
                            </p:childTnLst>
                          </p:cTn>
                        </p:par>
                        <p:par>
                          <p:cTn fill="hold">
                            <p:stCondLst>
                              <p:cond delay="7000"/>
                            </p:stCondLst>
                            <p:childTnLst>
                              <p:par>
                                <p:cTn fill="hold" nodeType="afterEffect" presetClass="entr" presetID="2" presetSubtype="4">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 calcmode="lin" valueType="num">
                                      <p:cBhvr additive="base">
                                        <p:cTn dur="4900"/>
                                        <p:tgtEl>
                                          <p:spTgt spid="147">
                                            <p:txEl>
                                              <p:pRg end="0" st="0"/>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1900"/>
                            </p:stCondLst>
                            <p:childTnLst>
                              <p:par>
                                <p:cTn fill="hold" nodeType="afterEffect" presetClass="entr" presetID="2" presetSubtype="4">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 calcmode="lin" valueType="num">
                                      <p:cBhvr additive="base">
                                        <p:cTn dur="4900"/>
                                        <p:tgtEl>
                                          <p:spTgt spid="147">
                                            <p:txEl>
                                              <p:pRg end="1" st="1"/>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16800"/>
                            </p:stCondLst>
                            <p:childTnLst>
                              <p:par>
                                <p:cTn fill="hold" nodeType="afterEffect" presetClass="entr" presetID="2" presetSubtype="4">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 calcmode="lin" valueType="num">
                                      <p:cBhvr additive="base">
                                        <p:cTn dur="4900"/>
                                        <p:tgtEl>
                                          <p:spTgt spid="147">
                                            <p:txEl>
                                              <p:pRg end="2" st="2"/>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21700"/>
                            </p:stCondLst>
                            <p:childTnLst>
                              <p:par>
                                <p:cTn fill="hold" nodeType="afterEffect" presetClass="entr" presetID="2" presetSubtype="4">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 calcmode="lin" valueType="num">
                                      <p:cBhvr additive="base">
                                        <p:cTn dur="4900"/>
                                        <p:tgtEl>
                                          <p:spTgt spid="147">
                                            <p:txEl>
                                              <p:pRg end="3" st="3"/>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26600"/>
                            </p:stCondLst>
                            <p:childTnLst>
                              <p:par>
                                <p:cTn fill="hold" nodeType="afterEffect" presetClass="entr" presetID="2" presetSubtype="4">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 calcmode="lin" valueType="num">
                                      <p:cBhvr additive="base">
                                        <p:cTn dur="4900"/>
                                        <p:tgtEl>
                                          <p:spTgt spid="147">
                                            <p:txEl>
                                              <p:pRg end="4" st="4"/>
                                            </p:txEl>
                                          </p:spTgt>
                                        </p:tgtEl>
                                        <p:attrNameLst>
                                          <p:attrName>ppt_y</p:attrName>
                                        </p:attrNameLst>
                                      </p:cBhvr>
                                      <p:tavLst>
                                        <p:tav fmla="" tm="0">
                                          <p:val>
                                            <p:strVal val="#ppt_y+1"/>
                                          </p:val>
                                        </p:tav>
                                        <p:tav fmla="" tm="100000">
                                          <p:val>
                                            <p:strVal val="#ppt_y"/>
                                          </p:val>
                                        </p:tav>
                                      </p:tavLst>
                                    </p:anim>
                                  </p:childTnLst>
                                </p:cTn>
                              </p:par>
                            </p:childTnLst>
                          </p:cTn>
                        </p:par>
                        <p:par>
                          <p:cTn fill="hold">
                            <p:stCondLst>
                              <p:cond delay="31500"/>
                            </p:stCondLst>
                            <p:childTnLst>
                              <p:par>
                                <p:cTn fill="hold" nodeType="afterEffect" presetClass="entr" presetID="2" presetSubtype="4">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 calcmode="lin" valueType="num">
                                      <p:cBhvr additive="base">
                                        <p:cTn dur="4900"/>
                                        <p:tgtEl>
                                          <p:spTgt spid="14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152" name="Shape 152"/>
        <p:cNvGrpSpPr/>
        <p:nvPr/>
      </p:nvGrpSpPr>
      <p:grpSpPr>
        <a:xfrm>
          <a:off x="0" y="0"/>
          <a:ext cx="0" cy="0"/>
          <a:chOff x="0" y="0"/>
          <a:chExt cx="0" cy="0"/>
        </a:xfrm>
      </p:grpSpPr>
      <p:sp>
        <p:nvSpPr>
          <p:cNvPr id="153" name="Google Shape;153;p28"/>
          <p:cNvSpPr txBox="1"/>
          <p:nvPr>
            <p:ph type="title"/>
          </p:nvPr>
        </p:nvSpPr>
        <p:spPr>
          <a:xfrm>
            <a:off x="292350" y="855675"/>
            <a:ext cx="4045200" cy="156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solidFill>
                  <a:srgbClr val="0000FF"/>
                </a:solidFill>
              </a:rPr>
              <a:t>Healthy Diet for Dancers </a:t>
            </a:r>
            <a:endParaRPr sz="4000"/>
          </a:p>
        </p:txBody>
      </p:sp>
      <p:pic>
        <p:nvPicPr>
          <p:cNvPr id="154" name="Google Shape;154;p28"/>
          <p:cNvPicPr preferRelativeResize="0"/>
          <p:nvPr/>
        </p:nvPicPr>
        <p:blipFill rotWithShape="1">
          <a:blip r:embed="rId3">
            <a:alphaModFix/>
          </a:blip>
          <a:srcRect b="8006" l="0" r="0" t="11768"/>
          <a:stretch/>
        </p:blipFill>
        <p:spPr>
          <a:xfrm>
            <a:off x="4913825" y="389175"/>
            <a:ext cx="3922800" cy="4337612"/>
          </a:xfrm>
          <a:prstGeom prst="rect">
            <a:avLst/>
          </a:prstGeom>
          <a:noFill/>
          <a:ln>
            <a:noFill/>
          </a:ln>
        </p:spPr>
      </p:pic>
      <p:sp>
        <p:nvSpPr>
          <p:cNvPr id="155" name="Google Shape;155;p28"/>
          <p:cNvSpPr/>
          <p:nvPr/>
        </p:nvSpPr>
        <p:spPr>
          <a:xfrm>
            <a:off x="414750" y="2420175"/>
            <a:ext cx="3922800" cy="2541900"/>
          </a:xfrm>
          <a:prstGeom prst="notchedRightArrow">
            <a:avLst>
              <a:gd fmla="val 50000" name="adj1"/>
              <a:gd fmla="val 50000" name="adj2"/>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CCCCCC"/>
                </a:solidFill>
              </a:rPr>
              <a:t>The Eatwell Plate helps you to get the right balance. It shows how much you should consume from each food group.</a:t>
            </a:r>
            <a:endParaRPr>
              <a:solidFill>
                <a:srgbClr val="CCCCCC"/>
              </a:solidFill>
            </a:endParaRPr>
          </a:p>
        </p:txBody>
      </p:sp>
      <p:pic>
        <p:nvPicPr>
          <p:cNvPr id="156" name="Google Shape;156;p28"/>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3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3200"/>
                                        <p:tgtEl>
                                          <p:spTgt spid="154"/>
                                        </p:tgtEl>
                                      </p:cBhvr>
                                    </p:animEffect>
                                  </p:childTnLst>
                                </p:cTn>
                              </p:par>
                            </p:childTnLst>
                          </p:cTn>
                        </p:par>
                        <p:par>
                          <p:cTn fill="hold">
                            <p:stCondLst>
                              <p:cond delay="3200"/>
                            </p:stCondLst>
                            <p:childTnLst>
                              <p:par>
                                <p:cTn fill="hold" nodeType="after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3800"/>
                                        <p:tgtEl>
                                          <p:spTgt spid="153">
                                            <p:txEl>
                                              <p:pRg end="0" st="0"/>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160" name="Shape 160"/>
        <p:cNvGrpSpPr/>
        <p:nvPr/>
      </p:nvGrpSpPr>
      <p:grpSpPr>
        <a:xfrm>
          <a:off x="0" y="0"/>
          <a:ext cx="0" cy="0"/>
          <a:chOff x="0" y="0"/>
          <a:chExt cx="0" cy="0"/>
        </a:xfrm>
      </p:grpSpPr>
      <p:pic>
        <p:nvPicPr>
          <p:cNvPr id="161" name="Google Shape;161;p29"/>
          <p:cNvPicPr preferRelativeResize="0"/>
          <p:nvPr/>
        </p:nvPicPr>
        <p:blipFill>
          <a:blip r:embed="rId3">
            <a:alphaModFix/>
          </a:blip>
          <a:stretch>
            <a:fillRect/>
          </a:stretch>
        </p:blipFill>
        <p:spPr>
          <a:xfrm>
            <a:off x="71850" y="152400"/>
            <a:ext cx="5441250" cy="4838700"/>
          </a:xfrm>
          <a:prstGeom prst="rect">
            <a:avLst/>
          </a:prstGeom>
          <a:noFill/>
          <a:ln>
            <a:noFill/>
          </a:ln>
        </p:spPr>
      </p:pic>
      <p:pic>
        <p:nvPicPr>
          <p:cNvPr id="162" name="Google Shape;162;p29"/>
          <p:cNvPicPr preferRelativeResize="0"/>
          <p:nvPr/>
        </p:nvPicPr>
        <p:blipFill>
          <a:blip r:embed="rId4">
            <a:alphaModFix amt="76000"/>
          </a:blip>
          <a:stretch>
            <a:fillRect/>
          </a:stretch>
        </p:blipFill>
        <p:spPr>
          <a:xfrm>
            <a:off x="6094725" y="2017350"/>
            <a:ext cx="2510300" cy="2510300"/>
          </a:xfrm>
          <a:prstGeom prst="rect">
            <a:avLst/>
          </a:prstGeom>
          <a:noFill/>
          <a:ln>
            <a:noFill/>
          </a:ln>
        </p:spPr>
      </p:pic>
      <p:pic>
        <p:nvPicPr>
          <p:cNvPr id="163" name="Google Shape;163;p29"/>
          <p:cNvPicPr preferRelativeResize="0"/>
          <p:nvPr/>
        </p:nvPicPr>
        <p:blipFill rotWithShape="1">
          <a:blip r:embed="rId5">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3100"/>
                                        <p:tgtEl>
                                          <p:spTgt spid="162"/>
                                        </p:tgtEl>
                                        <p:attrNameLst>
                                          <p:attrName>ppt_x</p:attrName>
                                        </p:attrNameLst>
                                      </p:cBhvr>
                                      <p:tavLst>
                                        <p:tav fmla="" tm="0">
                                          <p:val>
                                            <p:strVal val="#ppt_x-1"/>
                                          </p:val>
                                        </p:tav>
                                        <p:tav fmla="" tm="100000">
                                          <p:val>
                                            <p:strVal val="#ppt_x"/>
                                          </p:val>
                                        </p:tav>
                                      </p:tavLst>
                                    </p:anim>
                                  </p:childTnLst>
                                </p:cTn>
                              </p:par>
                            </p:childTnLst>
                          </p:cTn>
                        </p:par>
                        <p:par>
                          <p:cTn fill="hold">
                            <p:stCondLst>
                              <p:cond delay="3100"/>
                            </p:stCondLst>
                            <p:childTnLst>
                              <p:par>
                                <p:cTn fill="hold" nodeType="afterEffect" presetClass="entr" presetID="2" presetSubtype="1">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3100"/>
                                        <p:tgtEl>
                                          <p:spTgt spid="1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74375" y="205075"/>
            <a:ext cx="63180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Hydration</a:t>
            </a:r>
            <a:endParaRPr sz="3700"/>
          </a:p>
        </p:txBody>
      </p:sp>
      <p:sp>
        <p:nvSpPr>
          <p:cNvPr id="169" name="Google Shape;169;p30"/>
          <p:cNvSpPr txBox="1"/>
          <p:nvPr/>
        </p:nvSpPr>
        <p:spPr>
          <a:xfrm>
            <a:off x="188000" y="1043875"/>
            <a:ext cx="5868600" cy="3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3F3F3"/>
                </a:solidFill>
                <a:latin typeface="Roboto"/>
                <a:ea typeface="Roboto"/>
                <a:cs typeface="Roboto"/>
                <a:sym typeface="Roboto"/>
              </a:rPr>
              <a:t>When we work hard we sweat more, and during this process we lose water and vital body salts as well as heat. </a:t>
            </a:r>
            <a:endParaRPr sz="1800">
              <a:solidFill>
                <a:srgbClr val="F3F3F3"/>
              </a:solidFill>
              <a:latin typeface="Roboto"/>
              <a:ea typeface="Roboto"/>
              <a:cs typeface="Roboto"/>
              <a:sym typeface="Roboto"/>
            </a:endParaRPr>
          </a:p>
          <a:p>
            <a:pPr indent="0" lvl="0" marL="0" rtl="0" algn="l">
              <a:spcBef>
                <a:spcPts val="0"/>
              </a:spcBef>
              <a:spcAft>
                <a:spcPts val="0"/>
              </a:spcAft>
              <a:buNone/>
            </a:pPr>
            <a:r>
              <a:t/>
            </a:r>
            <a:endParaRPr sz="1800">
              <a:solidFill>
                <a:srgbClr val="F3F3F3"/>
              </a:solidFill>
              <a:latin typeface="Roboto"/>
              <a:ea typeface="Roboto"/>
              <a:cs typeface="Roboto"/>
              <a:sym typeface="Roboto"/>
            </a:endParaRPr>
          </a:p>
          <a:p>
            <a:pPr indent="0" lvl="0" marL="0" rtl="0" algn="l">
              <a:spcBef>
                <a:spcPts val="0"/>
              </a:spcBef>
              <a:spcAft>
                <a:spcPts val="0"/>
              </a:spcAft>
              <a:buNone/>
            </a:pPr>
            <a:r>
              <a:rPr lang="en" sz="1800">
                <a:solidFill>
                  <a:srgbClr val="F3F3F3"/>
                </a:solidFill>
                <a:latin typeface="Roboto"/>
                <a:ea typeface="Roboto"/>
                <a:cs typeface="Roboto"/>
                <a:sym typeface="Roboto"/>
              </a:rPr>
              <a:t>We must replace the water and salts otherwise we get cramps and lactic acid builds up.</a:t>
            </a:r>
            <a:endParaRPr sz="1800">
              <a:solidFill>
                <a:srgbClr val="F3F3F3"/>
              </a:solidFill>
              <a:latin typeface="Roboto"/>
              <a:ea typeface="Roboto"/>
              <a:cs typeface="Roboto"/>
              <a:sym typeface="Roboto"/>
            </a:endParaRPr>
          </a:p>
          <a:p>
            <a:pPr indent="0" lvl="0" marL="0" rtl="0" algn="l">
              <a:spcBef>
                <a:spcPts val="0"/>
              </a:spcBef>
              <a:spcAft>
                <a:spcPts val="0"/>
              </a:spcAft>
              <a:buNone/>
            </a:pPr>
            <a:r>
              <a:t/>
            </a:r>
            <a:endParaRPr sz="1800">
              <a:solidFill>
                <a:srgbClr val="F3F3F3"/>
              </a:solidFill>
              <a:latin typeface="Roboto"/>
              <a:ea typeface="Roboto"/>
              <a:cs typeface="Roboto"/>
              <a:sym typeface="Roboto"/>
            </a:endParaRPr>
          </a:p>
          <a:p>
            <a:pPr indent="0" lvl="0" marL="0" rtl="0" algn="l">
              <a:spcBef>
                <a:spcPts val="0"/>
              </a:spcBef>
              <a:spcAft>
                <a:spcPts val="0"/>
              </a:spcAft>
              <a:buNone/>
            </a:pPr>
            <a:r>
              <a:rPr lang="en" sz="1800">
                <a:solidFill>
                  <a:srgbClr val="F3F3F3"/>
                </a:solidFill>
                <a:latin typeface="Roboto"/>
                <a:ea typeface="Roboto"/>
                <a:cs typeface="Roboto"/>
                <a:sym typeface="Roboto"/>
              </a:rPr>
              <a:t>Regular sips of water during a dance session keep the body hydrated and the muscles working at optimum level.</a:t>
            </a:r>
            <a:endParaRPr sz="1800">
              <a:solidFill>
                <a:srgbClr val="F3F3F3"/>
              </a:solidFill>
              <a:latin typeface="Roboto"/>
              <a:ea typeface="Roboto"/>
              <a:cs typeface="Roboto"/>
              <a:sym typeface="Roboto"/>
            </a:endParaRPr>
          </a:p>
          <a:p>
            <a:pPr indent="0" lvl="0" marL="0" rtl="0" algn="l">
              <a:spcBef>
                <a:spcPts val="0"/>
              </a:spcBef>
              <a:spcAft>
                <a:spcPts val="0"/>
              </a:spcAft>
              <a:buNone/>
            </a:pPr>
            <a:r>
              <a:t/>
            </a:r>
            <a:endParaRPr sz="1800">
              <a:solidFill>
                <a:srgbClr val="F3F3F3"/>
              </a:solidFill>
              <a:latin typeface="Roboto"/>
              <a:ea typeface="Roboto"/>
              <a:cs typeface="Roboto"/>
              <a:sym typeface="Roboto"/>
            </a:endParaRPr>
          </a:p>
          <a:p>
            <a:pPr indent="0" lvl="0" marL="0" rtl="0" algn="l">
              <a:spcBef>
                <a:spcPts val="0"/>
              </a:spcBef>
              <a:spcAft>
                <a:spcPts val="0"/>
              </a:spcAft>
              <a:buNone/>
            </a:pPr>
            <a:r>
              <a:rPr lang="en" sz="1800">
                <a:solidFill>
                  <a:srgbClr val="F3F3F3"/>
                </a:solidFill>
                <a:latin typeface="Roboto"/>
                <a:ea typeface="Roboto"/>
                <a:cs typeface="Roboto"/>
                <a:sym typeface="Roboto"/>
              </a:rPr>
              <a:t>Recommended daily allowance of fluids - 2 litres</a:t>
            </a:r>
            <a:endParaRPr sz="1800">
              <a:solidFill>
                <a:srgbClr val="F3F3F3"/>
              </a:solidFill>
              <a:latin typeface="Roboto"/>
              <a:ea typeface="Roboto"/>
              <a:cs typeface="Roboto"/>
              <a:sym typeface="Roboto"/>
            </a:endParaRPr>
          </a:p>
          <a:p>
            <a:pPr indent="0" lvl="0" marL="0" rtl="0" algn="l">
              <a:spcBef>
                <a:spcPts val="0"/>
              </a:spcBef>
              <a:spcAft>
                <a:spcPts val="0"/>
              </a:spcAft>
              <a:buNone/>
            </a:pPr>
            <a:r>
              <a:rPr lang="en" sz="1800">
                <a:solidFill>
                  <a:srgbClr val="F3F3F3"/>
                </a:solidFill>
                <a:latin typeface="Roboto"/>
                <a:ea typeface="Roboto"/>
                <a:cs typeface="Roboto"/>
                <a:sym typeface="Roboto"/>
              </a:rPr>
              <a:t>Drink more when engaged in vigorous activity.</a:t>
            </a:r>
            <a:endParaRPr sz="1800">
              <a:solidFill>
                <a:srgbClr val="F3F3F3"/>
              </a:solidFill>
              <a:latin typeface="Roboto"/>
              <a:ea typeface="Roboto"/>
              <a:cs typeface="Roboto"/>
              <a:sym typeface="Roboto"/>
            </a:endParaRPr>
          </a:p>
        </p:txBody>
      </p:sp>
      <p:pic>
        <p:nvPicPr>
          <p:cNvPr id="170" name="Google Shape;170;p30"/>
          <p:cNvPicPr preferRelativeResize="0"/>
          <p:nvPr/>
        </p:nvPicPr>
        <p:blipFill>
          <a:blip r:embed="rId3">
            <a:alphaModFix/>
          </a:blip>
          <a:stretch>
            <a:fillRect/>
          </a:stretch>
        </p:blipFill>
        <p:spPr>
          <a:xfrm>
            <a:off x="5237500" y="3625975"/>
            <a:ext cx="3906501" cy="1517525"/>
          </a:xfrm>
          <a:prstGeom prst="rect">
            <a:avLst/>
          </a:prstGeom>
          <a:noFill/>
          <a:ln>
            <a:noFill/>
          </a:ln>
        </p:spPr>
      </p:pic>
      <p:pic>
        <p:nvPicPr>
          <p:cNvPr id="171" name="Google Shape;171;p30"/>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4000" fill="hold"/>
                                        <p:tgtEl>
                                          <p:spTgt spid="168">
                                            <p:txEl>
                                              <p:pRg end="0" st="0"/>
                                            </p:txEl>
                                          </p:spTgt>
                                        </p:tgtEl>
                                        <p:attrNameLst>
                                          <p:attrName>r</p:attrName>
                                        </p:attrNameLst>
                                      </p:cBhvr>
                                    </p:animRo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3900"/>
                                        <p:tgtEl>
                                          <p:spTgt spid="169">
                                            <p:txEl>
                                              <p:pRg end="0" st="0"/>
                                            </p:txEl>
                                          </p:spTgt>
                                        </p:tgtEl>
                                      </p:cBhvr>
                                    </p:animEffect>
                                  </p:childTnLst>
                                </p:cTn>
                              </p:par>
                            </p:childTnLst>
                          </p:cTn>
                        </p:par>
                        <p:par>
                          <p:cTn fill="hold">
                            <p:stCondLst>
                              <p:cond delay="7900"/>
                            </p:stCondLst>
                            <p:childTnLst>
                              <p:par>
                                <p:cTn fill="hold" nodeType="after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3900"/>
                                        <p:tgtEl>
                                          <p:spTgt spid="169">
                                            <p:txEl>
                                              <p:pRg end="1" st="1"/>
                                            </p:txEl>
                                          </p:spTgt>
                                        </p:tgtEl>
                                      </p:cBhvr>
                                    </p:animEffect>
                                  </p:childTnLst>
                                </p:cTn>
                              </p:par>
                            </p:childTnLst>
                          </p:cTn>
                        </p:par>
                        <p:par>
                          <p:cTn fill="hold">
                            <p:stCondLst>
                              <p:cond delay="11800"/>
                            </p:stCondLst>
                            <p:childTnLst>
                              <p:par>
                                <p:cTn fill="hold" nodeType="after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3900"/>
                                        <p:tgtEl>
                                          <p:spTgt spid="169">
                                            <p:txEl>
                                              <p:pRg end="2" st="2"/>
                                            </p:txEl>
                                          </p:spTgt>
                                        </p:tgtEl>
                                      </p:cBhvr>
                                    </p:animEffect>
                                  </p:childTnLst>
                                </p:cTn>
                              </p:par>
                            </p:childTnLst>
                          </p:cTn>
                        </p:par>
                        <p:par>
                          <p:cTn fill="hold">
                            <p:stCondLst>
                              <p:cond delay="15700"/>
                            </p:stCondLst>
                            <p:childTnLst>
                              <p:par>
                                <p:cTn fill="hold" nodeType="after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3900"/>
                                        <p:tgtEl>
                                          <p:spTgt spid="169">
                                            <p:txEl>
                                              <p:pRg end="3" st="3"/>
                                            </p:txEl>
                                          </p:spTgt>
                                        </p:tgtEl>
                                      </p:cBhvr>
                                    </p:animEffect>
                                  </p:childTnLst>
                                </p:cTn>
                              </p:par>
                            </p:childTnLst>
                          </p:cTn>
                        </p:par>
                        <p:par>
                          <p:cTn fill="hold">
                            <p:stCondLst>
                              <p:cond delay="19600"/>
                            </p:stCondLst>
                            <p:childTnLst>
                              <p:par>
                                <p:cTn fill="hold" nodeType="after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3900"/>
                                        <p:tgtEl>
                                          <p:spTgt spid="169">
                                            <p:txEl>
                                              <p:pRg end="4" st="4"/>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3900"/>
                                        <p:tgtEl>
                                          <p:spTgt spid="169">
                                            <p:txEl>
                                              <p:pRg end="5" st="5"/>
                                            </p:txEl>
                                          </p:spTgt>
                                        </p:tgtEl>
                                      </p:cBhvr>
                                    </p:animEffect>
                                  </p:childTnLst>
                                </p:cTn>
                              </p:par>
                            </p:childTnLst>
                          </p:cTn>
                        </p:par>
                        <p:par>
                          <p:cTn fill="hold">
                            <p:stCondLst>
                              <p:cond delay="27400"/>
                            </p:stCondLst>
                            <p:childTnLst>
                              <p:par>
                                <p:cTn fill="hold" nodeType="after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3900"/>
                                        <p:tgtEl>
                                          <p:spTgt spid="169">
                                            <p:txEl>
                                              <p:pRg end="6" st="6"/>
                                            </p:txEl>
                                          </p:spTgt>
                                        </p:tgtEl>
                                      </p:cBhvr>
                                    </p:animEffect>
                                  </p:childTnLst>
                                </p:cTn>
                              </p:par>
                            </p:childTnLst>
                          </p:cTn>
                        </p:par>
                        <p:par>
                          <p:cTn fill="hold">
                            <p:stCondLst>
                              <p:cond delay="31300"/>
                            </p:stCondLst>
                            <p:childTnLst>
                              <p:par>
                                <p:cTn fill="hold" nodeType="afterEffect" presetClass="entr" presetID="10"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3900"/>
                                        <p:tgtEl>
                                          <p:spTgt spid="169">
                                            <p:txEl>
                                              <p:pRg end="7" st="7"/>
                                            </p:txEl>
                                          </p:spTgt>
                                        </p:tgtEl>
                                      </p:cBhvr>
                                    </p:animEffect>
                                  </p:childTnLst>
                                </p:cTn>
                              </p:par>
                            </p:childTnLst>
                          </p:cTn>
                        </p:par>
                        <p:par>
                          <p:cTn fill="hold">
                            <p:stCondLst>
                              <p:cond delay="3520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4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path path="circle">
            <a:fillToRect b="50%" l="50%" r="50%" t="50%"/>
          </a:path>
          <a:tileRect/>
        </a:gradFill>
      </p:bgPr>
    </p:bg>
    <p:spTree>
      <p:nvGrpSpPr>
        <p:cNvPr id="175" name="Shape 175"/>
        <p:cNvGrpSpPr/>
        <p:nvPr/>
      </p:nvGrpSpPr>
      <p:grpSpPr>
        <a:xfrm>
          <a:off x="0" y="0"/>
          <a:ext cx="0" cy="0"/>
          <a:chOff x="0" y="0"/>
          <a:chExt cx="0" cy="0"/>
        </a:xfrm>
      </p:grpSpPr>
      <p:pic>
        <p:nvPicPr>
          <p:cNvPr id="176" name="Google Shape;176;p31"/>
          <p:cNvPicPr preferRelativeResize="0"/>
          <p:nvPr/>
        </p:nvPicPr>
        <p:blipFill rotWithShape="1">
          <a:blip r:embed="rId3">
            <a:alphaModFix amt="3000"/>
          </a:blip>
          <a:srcRect b="83534" l="0" r="0" t="6150"/>
          <a:stretch/>
        </p:blipFill>
        <p:spPr>
          <a:xfrm rot="1671763">
            <a:off x="-252770" y="2249111"/>
            <a:ext cx="9512139" cy="958876"/>
          </a:xfrm>
          <a:prstGeom prst="rect">
            <a:avLst/>
          </a:prstGeom>
          <a:noFill/>
          <a:ln>
            <a:noFill/>
          </a:ln>
        </p:spPr>
      </p:pic>
      <p:sp>
        <p:nvSpPr>
          <p:cNvPr id="177" name="Google Shape;177;p31"/>
          <p:cNvSpPr txBox="1"/>
          <p:nvPr>
            <p:ph type="title"/>
          </p:nvPr>
        </p:nvSpPr>
        <p:spPr>
          <a:xfrm>
            <a:off x="74525" y="381397"/>
            <a:ext cx="82221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Activity </a:t>
            </a:r>
            <a:endParaRPr/>
          </a:p>
        </p:txBody>
      </p:sp>
      <p:sp>
        <p:nvSpPr>
          <p:cNvPr id="178" name="Google Shape;178;p31"/>
          <p:cNvSpPr txBox="1"/>
          <p:nvPr/>
        </p:nvSpPr>
        <p:spPr>
          <a:xfrm>
            <a:off x="1485300" y="1293575"/>
            <a:ext cx="6248400" cy="378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300">
                <a:solidFill>
                  <a:srgbClr val="D9D9D9"/>
                </a:solidFill>
                <a:latin typeface="Roboto"/>
                <a:ea typeface="Roboto"/>
                <a:cs typeface="Roboto"/>
                <a:sym typeface="Roboto"/>
              </a:rPr>
              <a:t>Prepare a Healthy meal plan for yourself</a:t>
            </a:r>
            <a:r>
              <a:rPr b="1" i="1" lang="en" sz="2100">
                <a:solidFill>
                  <a:srgbClr val="D9D9D9"/>
                </a:solidFill>
                <a:latin typeface="Roboto"/>
                <a:ea typeface="Roboto"/>
                <a:cs typeface="Roboto"/>
                <a:sym typeface="Roboto"/>
              </a:rPr>
              <a:t>.</a:t>
            </a:r>
            <a:endParaRPr b="1" i="1" sz="2100">
              <a:solidFill>
                <a:srgbClr val="D9D9D9"/>
              </a:solidFill>
              <a:latin typeface="Roboto"/>
              <a:ea typeface="Roboto"/>
              <a:cs typeface="Roboto"/>
              <a:sym typeface="Roboto"/>
            </a:endParaRPr>
          </a:p>
          <a:p>
            <a:pPr indent="0" lvl="0" marL="0" rtl="0" algn="l">
              <a:lnSpc>
                <a:spcPct val="115000"/>
              </a:lnSpc>
              <a:spcBef>
                <a:spcPts val="0"/>
              </a:spcBef>
              <a:spcAft>
                <a:spcPts val="0"/>
              </a:spcAft>
              <a:buNone/>
            </a:pPr>
            <a:r>
              <a:t/>
            </a:r>
            <a:endParaRPr b="1" i="1" sz="2100">
              <a:solidFill>
                <a:srgbClr val="D9D9D9"/>
              </a:solidFill>
              <a:latin typeface="Roboto"/>
              <a:ea typeface="Roboto"/>
              <a:cs typeface="Roboto"/>
              <a:sym typeface="Roboto"/>
            </a:endParaRPr>
          </a:p>
          <a:p>
            <a:pPr indent="-355600" lvl="0" marL="457200" rtl="0" algn="l">
              <a:lnSpc>
                <a:spcPct val="115000"/>
              </a:lnSpc>
              <a:spcBef>
                <a:spcPts val="0"/>
              </a:spcBef>
              <a:spcAft>
                <a:spcPts val="0"/>
              </a:spcAft>
              <a:buClr>
                <a:srgbClr val="D9D9D9"/>
              </a:buClr>
              <a:buSzPts val="2000"/>
              <a:buFont typeface="Roboto"/>
              <a:buChar char="❏"/>
            </a:pPr>
            <a:r>
              <a:rPr lang="en" sz="2000">
                <a:solidFill>
                  <a:srgbClr val="D9D9D9"/>
                </a:solidFill>
                <a:latin typeface="Roboto"/>
                <a:ea typeface="Roboto"/>
                <a:cs typeface="Roboto"/>
                <a:sym typeface="Roboto"/>
              </a:rPr>
              <a:t>You are preparing for a dance competition</a:t>
            </a:r>
            <a:endParaRPr sz="2000">
              <a:solidFill>
                <a:srgbClr val="D9D9D9"/>
              </a:solidFill>
              <a:latin typeface="Roboto"/>
              <a:ea typeface="Roboto"/>
              <a:cs typeface="Roboto"/>
              <a:sym typeface="Roboto"/>
            </a:endParaRPr>
          </a:p>
          <a:p>
            <a:pPr indent="-355600" lvl="0" marL="457200" rtl="0" algn="l">
              <a:lnSpc>
                <a:spcPct val="115000"/>
              </a:lnSpc>
              <a:spcBef>
                <a:spcPts val="0"/>
              </a:spcBef>
              <a:spcAft>
                <a:spcPts val="0"/>
              </a:spcAft>
              <a:buClr>
                <a:srgbClr val="D9D9D9"/>
              </a:buClr>
              <a:buSzPts val="2000"/>
              <a:buFont typeface="Roboto"/>
              <a:buChar char="❏"/>
            </a:pPr>
            <a:r>
              <a:rPr lang="en" sz="2000">
                <a:solidFill>
                  <a:srgbClr val="D9D9D9"/>
                </a:solidFill>
                <a:latin typeface="Roboto"/>
                <a:ea typeface="Roboto"/>
                <a:cs typeface="Roboto"/>
                <a:sym typeface="Roboto"/>
              </a:rPr>
              <a:t>Your rehearsal runs from 10 a.m. to 4 p.m.</a:t>
            </a:r>
            <a:endParaRPr sz="2000">
              <a:solidFill>
                <a:srgbClr val="D9D9D9"/>
              </a:solidFill>
              <a:latin typeface="Roboto"/>
              <a:ea typeface="Roboto"/>
              <a:cs typeface="Roboto"/>
              <a:sym typeface="Roboto"/>
            </a:endParaRPr>
          </a:p>
          <a:p>
            <a:pPr indent="-355600" lvl="0" marL="457200" rtl="0" algn="l">
              <a:lnSpc>
                <a:spcPct val="115000"/>
              </a:lnSpc>
              <a:spcBef>
                <a:spcPts val="0"/>
              </a:spcBef>
              <a:spcAft>
                <a:spcPts val="0"/>
              </a:spcAft>
              <a:buClr>
                <a:srgbClr val="D9D9D9"/>
              </a:buClr>
              <a:buSzPts val="2000"/>
              <a:buFont typeface="Roboto"/>
              <a:buChar char="❏"/>
            </a:pPr>
            <a:r>
              <a:rPr lang="en" sz="2000">
                <a:solidFill>
                  <a:srgbClr val="D9D9D9"/>
                </a:solidFill>
                <a:latin typeface="Roboto"/>
                <a:ea typeface="Roboto"/>
                <a:cs typeface="Roboto"/>
                <a:sym typeface="Roboto"/>
              </a:rPr>
              <a:t>The day is excessively hot</a:t>
            </a:r>
            <a:endParaRPr sz="2000">
              <a:solidFill>
                <a:srgbClr val="D9D9D9"/>
              </a:solidFill>
              <a:latin typeface="Roboto"/>
              <a:ea typeface="Roboto"/>
              <a:cs typeface="Roboto"/>
              <a:sym typeface="Roboto"/>
            </a:endParaRPr>
          </a:p>
          <a:p>
            <a:pPr indent="-355600" lvl="0" marL="457200" rtl="0" algn="l">
              <a:lnSpc>
                <a:spcPct val="115000"/>
              </a:lnSpc>
              <a:spcBef>
                <a:spcPts val="0"/>
              </a:spcBef>
              <a:spcAft>
                <a:spcPts val="0"/>
              </a:spcAft>
              <a:buClr>
                <a:srgbClr val="D9D9D9"/>
              </a:buClr>
              <a:buSzPts val="2000"/>
              <a:buFont typeface="Roboto"/>
              <a:buChar char="❏"/>
            </a:pPr>
            <a:r>
              <a:rPr lang="en" sz="2000">
                <a:solidFill>
                  <a:srgbClr val="D9D9D9"/>
                </a:solidFill>
                <a:latin typeface="Roboto"/>
                <a:ea typeface="Roboto"/>
                <a:cs typeface="Roboto"/>
                <a:sym typeface="Roboto"/>
              </a:rPr>
              <a:t>Your meal plan must include:</a:t>
            </a:r>
            <a:endParaRPr sz="2000">
              <a:solidFill>
                <a:srgbClr val="D9D9D9"/>
              </a:solidFill>
              <a:latin typeface="Roboto"/>
              <a:ea typeface="Roboto"/>
              <a:cs typeface="Roboto"/>
              <a:sym typeface="Roboto"/>
            </a:endParaRPr>
          </a:p>
          <a:p>
            <a:pPr indent="0" lvl="0" marL="457200" rtl="0" algn="l">
              <a:lnSpc>
                <a:spcPct val="115000"/>
              </a:lnSpc>
              <a:spcBef>
                <a:spcPts val="0"/>
              </a:spcBef>
              <a:spcAft>
                <a:spcPts val="0"/>
              </a:spcAft>
              <a:buNone/>
            </a:pPr>
            <a:r>
              <a:rPr lang="en" sz="2000">
                <a:solidFill>
                  <a:srgbClr val="D9D9D9"/>
                </a:solidFill>
                <a:latin typeface="Roboto"/>
                <a:ea typeface="Roboto"/>
                <a:cs typeface="Roboto"/>
                <a:sym typeface="Roboto"/>
              </a:rPr>
              <a:t>Breakfast</a:t>
            </a:r>
            <a:endParaRPr sz="2000">
              <a:solidFill>
                <a:srgbClr val="D9D9D9"/>
              </a:solidFill>
              <a:latin typeface="Roboto"/>
              <a:ea typeface="Roboto"/>
              <a:cs typeface="Roboto"/>
              <a:sym typeface="Roboto"/>
            </a:endParaRPr>
          </a:p>
          <a:p>
            <a:pPr indent="0" lvl="0" marL="457200" rtl="0" algn="l">
              <a:lnSpc>
                <a:spcPct val="115000"/>
              </a:lnSpc>
              <a:spcBef>
                <a:spcPts val="0"/>
              </a:spcBef>
              <a:spcAft>
                <a:spcPts val="0"/>
              </a:spcAft>
              <a:buNone/>
            </a:pPr>
            <a:r>
              <a:rPr lang="en" sz="2000">
                <a:solidFill>
                  <a:srgbClr val="D9D9D9"/>
                </a:solidFill>
                <a:latin typeface="Roboto"/>
                <a:ea typeface="Roboto"/>
                <a:cs typeface="Roboto"/>
                <a:sym typeface="Roboto"/>
              </a:rPr>
              <a:t>	Lunch</a:t>
            </a:r>
            <a:endParaRPr sz="2000">
              <a:solidFill>
                <a:srgbClr val="D9D9D9"/>
              </a:solidFill>
              <a:latin typeface="Roboto"/>
              <a:ea typeface="Roboto"/>
              <a:cs typeface="Roboto"/>
              <a:sym typeface="Roboto"/>
            </a:endParaRPr>
          </a:p>
          <a:p>
            <a:pPr indent="0" lvl="0" marL="457200" rtl="0" algn="l">
              <a:lnSpc>
                <a:spcPct val="115000"/>
              </a:lnSpc>
              <a:spcBef>
                <a:spcPts val="0"/>
              </a:spcBef>
              <a:spcAft>
                <a:spcPts val="0"/>
              </a:spcAft>
              <a:buNone/>
            </a:pPr>
            <a:r>
              <a:rPr lang="en" sz="2000">
                <a:solidFill>
                  <a:srgbClr val="D9D9D9"/>
                </a:solidFill>
                <a:latin typeface="Roboto"/>
                <a:ea typeface="Roboto"/>
                <a:cs typeface="Roboto"/>
                <a:sym typeface="Roboto"/>
              </a:rPr>
              <a:t>		Dinner</a:t>
            </a:r>
            <a:endParaRPr sz="2000">
              <a:solidFill>
                <a:srgbClr val="D9D9D9"/>
              </a:solidFill>
              <a:latin typeface="Roboto"/>
              <a:ea typeface="Roboto"/>
              <a:cs typeface="Roboto"/>
              <a:sym typeface="Roboto"/>
            </a:endParaRPr>
          </a:p>
          <a:p>
            <a:pPr indent="0" lvl="0" marL="457200" rtl="0" algn="l">
              <a:lnSpc>
                <a:spcPct val="115000"/>
              </a:lnSpc>
              <a:spcBef>
                <a:spcPts val="0"/>
              </a:spcBef>
              <a:spcAft>
                <a:spcPts val="0"/>
              </a:spcAft>
              <a:buNone/>
            </a:pPr>
            <a:r>
              <a:rPr lang="en" sz="2000">
                <a:solidFill>
                  <a:srgbClr val="D9D9D9"/>
                </a:solidFill>
                <a:latin typeface="Roboto"/>
                <a:ea typeface="Roboto"/>
                <a:cs typeface="Roboto"/>
                <a:sym typeface="Roboto"/>
              </a:rPr>
              <a:t>			Snacks</a:t>
            </a:r>
            <a:endParaRPr sz="2000">
              <a:solidFill>
                <a:srgbClr val="D9D9D9"/>
              </a:solidFill>
              <a:latin typeface="Roboto"/>
              <a:ea typeface="Roboto"/>
              <a:cs typeface="Roboto"/>
              <a:sym typeface="Roboto"/>
            </a:endParaRPr>
          </a:p>
          <a:p>
            <a:pPr indent="0" lvl="0" marL="914400" rtl="0" algn="l">
              <a:lnSpc>
                <a:spcPct val="115000"/>
              </a:lnSpc>
              <a:spcBef>
                <a:spcPts val="0"/>
              </a:spcBef>
              <a:spcAft>
                <a:spcPts val="0"/>
              </a:spcAft>
              <a:buNone/>
            </a:pPr>
            <a:r>
              <a:t/>
            </a:r>
            <a:endParaRPr sz="2000">
              <a:solidFill>
                <a:srgbClr val="D9D9D9"/>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mc:AlternateContent>
    <mc:Choice Requires="p14">
      <p:transition spd="slow" p14:dur="28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 calcmode="lin" valueType="num">
                                      <p:cBhvr additive="base">
                                        <p:cTn dur="2900"/>
                                        <p:tgtEl>
                                          <p:spTgt spid="178">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900"/>
                            </p:stCondLst>
                            <p:childTnLst>
                              <p:par>
                                <p:cTn fill="hold" nodeType="afterEffect" presetClass="entr" presetID="2" presetSubtype="2">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 calcmode="lin" valueType="num">
                                      <p:cBhvr additive="base">
                                        <p:cTn dur="2900"/>
                                        <p:tgtEl>
                                          <p:spTgt spid="178">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800"/>
                            </p:stCondLst>
                            <p:childTnLst>
                              <p:par>
                                <p:cTn fill="hold" nodeType="afterEffect" presetClass="entr" presetID="2" presetSubtype="2">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 calcmode="lin" valueType="num">
                                      <p:cBhvr additive="base">
                                        <p:cTn dur="2900"/>
                                        <p:tgtEl>
                                          <p:spTgt spid="178">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8700"/>
                            </p:stCondLst>
                            <p:childTnLst>
                              <p:par>
                                <p:cTn fill="hold" nodeType="afterEffect" presetClass="entr" presetID="2" presetSubtype="2">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 calcmode="lin" valueType="num">
                                      <p:cBhvr additive="base">
                                        <p:cTn dur="2900"/>
                                        <p:tgtEl>
                                          <p:spTgt spid="178">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1600"/>
                            </p:stCondLst>
                            <p:childTnLst>
                              <p:par>
                                <p:cTn fill="hold" nodeType="afterEffect" presetClass="entr" presetID="2" presetSubtype="2">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 calcmode="lin" valueType="num">
                                      <p:cBhvr additive="base">
                                        <p:cTn dur="2900"/>
                                        <p:tgtEl>
                                          <p:spTgt spid="178">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4500"/>
                            </p:stCondLst>
                            <p:childTnLst>
                              <p:par>
                                <p:cTn fill="hold" nodeType="afterEffect" presetClass="entr" presetID="2" presetSubtype="2">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 calcmode="lin" valueType="num">
                                      <p:cBhvr additive="base">
                                        <p:cTn dur="2900"/>
                                        <p:tgtEl>
                                          <p:spTgt spid="178">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7400"/>
                            </p:stCondLst>
                            <p:childTnLst>
                              <p:par>
                                <p:cTn fill="hold" nodeType="afterEffect" presetClass="entr" presetID="2" presetSubtype="2">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 calcmode="lin" valueType="num">
                                      <p:cBhvr additive="base">
                                        <p:cTn dur="2900"/>
                                        <p:tgtEl>
                                          <p:spTgt spid="178">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300"/>
                            </p:stCondLst>
                            <p:childTnLst>
                              <p:par>
                                <p:cTn fill="hold" nodeType="afterEffect" presetClass="entr" presetID="2" presetSubtype="2">
                                  <p:stCondLst>
                                    <p:cond delay="0"/>
                                  </p:stCondLst>
                                  <p:childTnLst>
                                    <p:set>
                                      <p:cBhvr>
                                        <p:cTn dur="1" fill="hold">
                                          <p:stCondLst>
                                            <p:cond delay="0"/>
                                          </p:stCondLst>
                                        </p:cTn>
                                        <p:tgtEl>
                                          <p:spTgt spid="178">
                                            <p:txEl>
                                              <p:pRg end="7" st="7"/>
                                            </p:txEl>
                                          </p:spTgt>
                                        </p:tgtEl>
                                        <p:attrNameLst>
                                          <p:attrName>style.visibility</p:attrName>
                                        </p:attrNameLst>
                                      </p:cBhvr>
                                      <p:to>
                                        <p:strVal val="visible"/>
                                      </p:to>
                                    </p:set>
                                    <p:anim calcmode="lin" valueType="num">
                                      <p:cBhvr additive="base">
                                        <p:cTn dur="2900"/>
                                        <p:tgtEl>
                                          <p:spTgt spid="178">
                                            <p:txEl>
                                              <p:pRg end="7" st="7"/>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3200"/>
                            </p:stCondLst>
                            <p:childTnLst>
                              <p:par>
                                <p:cTn fill="hold" nodeType="afterEffect" presetClass="entr" presetID="2" presetSubtype="2">
                                  <p:stCondLst>
                                    <p:cond delay="0"/>
                                  </p:stCondLst>
                                  <p:childTnLst>
                                    <p:set>
                                      <p:cBhvr>
                                        <p:cTn dur="1" fill="hold">
                                          <p:stCondLst>
                                            <p:cond delay="0"/>
                                          </p:stCondLst>
                                        </p:cTn>
                                        <p:tgtEl>
                                          <p:spTgt spid="178">
                                            <p:txEl>
                                              <p:pRg end="8" st="8"/>
                                            </p:txEl>
                                          </p:spTgt>
                                        </p:tgtEl>
                                        <p:attrNameLst>
                                          <p:attrName>style.visibility</p:attrName>
                                        </p:attrNameLst>
                                      </p:cBhvr>
                                      <p:to>
                                        <p:strVal val="visible"/>
                                      </p:to>
                                    </p:set>
                                    <p:anim calcmode="lin" valueType="num">
                                      <p:cBhvr additive="base">
                                        <p:cTn dur="2900"/>
                                        <p:tgtEl>
                                          <p:spTgt spid="178">
                                            <p:txEl>
                                              <p:pRg end="8" st="8"/>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6100"/>
                            </p:stCondLst>
                            <p:childTnLst>
                              <p:par>
                                <p:cTn fill="hold" nodeType="afterEffect" presetClass="entr" presetID="2" presetSubtype="2">
                                  <p:stCondLst>
                                    <p:cond delay="0"/>
                                  </p:stCondLst>
                                  <p:childTnLst>
                                    <p:set>
                                      <p:cBhvr>
                                        <p:cTn dur="1" fill="hold">
                                          <p:stCondLst>
                                            <p:cond delay="0"/>
                                          </p:stCondLst>
                                        </p:cTn>
                                        <p:tgtEl>
                                          <p:spTgt spid="178">
                                            <p:txEl>
                                              <p:pRg end="9" st="9"/>
                                            </p:txEl>
                                          </p:spTgt>
                                        </p:tgtEl>
                                        <p:attrNameLst>
                                          <p:attrName>style.visibility</p:attrName>
                                        </p:attrNameLst>
                                      </p:cBhvr>
                                      <p:to>
                                        <p:strVal val="visible"/>
                                      </p:to>
                                    </p:set>
                                    <p:anim calcmode="lin" valueType="num">
                                      <p:cBhvr additive="base">
                                        <p:cTn dur="2900"/>
                                        <p:tgtEl>
                                          <p:spTgt spid="178">
                                            <p:txEl>
                                              <p:pRg end="9" st="9"/>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9000"/>
                            </p:stCondLst>
                            <p:childTnLst>
                              <p:par>
                                <p:cTn fill="hold" nodeType="afterEffect" presetClass="entr" presetID="2" presetSubtype="2">
                                  <p:stCondLst>
                                    <p:cond delay="0"/>
                                  </p:stCondLst>
                                  <p:childTnLst>
                                    <p:set>
                                      <p:cBhvr>
                                        <p:cTn dur="1" fill="hold">
                                          <p:stCondLst>
                                            <p:cond delay="0"/>
                                          </p:stCondLst>
                                        </p:cTn>
                                        <p:tgtEl>
                                          <p:spTgt spid="178">
                                            <p:txEl>
                                              <p:pRg end="10" st="10"/>
                                            </p:txEl>
                                          </p:spTgt>
                                        </p:tgtEl>
                                        <p:attrNameLst>
                                          <p:attrName>style.visibility</p:attrName>
                                        </p:attrNameLst>
                                      </p:cBhvr>
                                      <p:to>
                                        <p:strVal val="visible"/>
                                      </p:to>
                                    </p:set>
                                    <p:anim calcmode="lin" valueType="num">
                                      <p:cBhvr additive="base">
                                        <p:cTn dur="2900"/>
                                        <p:tgtEl>
                                          <p:spTgt spid="178">
                                            <p:txEl>
                                              <p:pRg end="10" st="1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1900"/>
                            </p:stCondLst>
                            <p:childTnLst>
                              <p:par>
                                <p:cTn fill="hold" nodeType="afterEffect" presetClass="entr" presetID="2" presetSubtype="2">
                                  <p:stCondLst>
                                    <p:cond delay="0"/>
                                  </p:stCondLst>
                                  <p:childTnLst>
                                    <p:set>
                                      <p:cBhvr>
                                        <p:cTn dur="1" fill="hold">
                                          <p:stCondLst>
                                            <p:cond delay="0"/>
                                          </p:stCondLst>
                                        </p:cTn>
                                        <p:tgtEl>
                                          <p:spTgt spid="178">
                                            <p:txEl>
                                              <p:pRg end="11" st="11"/>
                                            </p:txEl>
                                          </p:spTgt>
                                        </p:tgtEl>
                                        <p:attrNameLst>
                                          <p:attrName>style.visibility</p:attrName>
                                        </p:attrNameLst>
                                      </p:cBhvr>
                                      <p:to>
                                        <p:strVal val="visible"/>
                                      </p:to>
                                    </p:set>
                                    <p:anim calcmode="lin" valueType="num">
                                      <p:cBhvr additive="base">
                                        <p:cTn dur="2900"/>
                                        <p:tgtEl>
                                          <p:spTgt spid="178">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lin ang="5400012" scaled="0"/>
        </a:gradFill>
      </p:bgPr>
    </p:bg>
    <p:spTree>
      <p:nvGrpSpPr>
        <p:cNvPr id="182" name="Shape 182"/>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446600" y="152400"/>
            <a:ext cx="5559276" cy="4838700"/>
          </a:xfrm>
          <a:prstGeom prst="rect">
            <a:avLst/>
          </a:prstGeom>
          <a:noFill/>
          <a:ln>
            <a:noFill/>
          </a:ln>
        </p:spPr>
      </p:pic>
      <p:pic>
        <p:nvPicPr>
          <p:cNvPr id="184" name="Google Shape;184;p32"/>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24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 name="Shape 188"/>
        <p:cNvGrpSpPr/>
        <p:nvPr/>
      </p:nvGrpSpPr>
      <p:grpSpPr>
        <a:xfrm>
          <a:off x="0" y="0"/>
          <a:ext cx="0" cy="0"/>
          <a:chOff x="0" y="0"/>
          <a:chExt cx="0" cy="0"/>
        </a:xfrm>
      </p:grpSpPr>
      <p:sp>
        <p:nvSpPr>
          <p:cNvPr id="189" name="Google Shape;189;p33"/>
          <p:cNvSpPr txBox="1"/>
          <p:nvPr>
            <p:ph type="title"/>
          </p:nvPr>
        </p:nvSpPr>
        <p:spPr>
          <a:xfrm>
            <a:off x="415800" y="1077975"/>
            <a:ext cx="5800800" cy="266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Treatment of Dance    Injuries</a:t>
            </a:r>
            <a:endParaRPr/>
          </a:p>
        </p:txBody>
      </p:sp>
      <p:pic>
        <p:nvPicPr>
          <p:cNvPr id="190" name="Google Shape;190;p33"/>
          <p:cNvPicPr preferRelativeResize="0"/>
          <p:nvPr/>
        </p:nvPicPr>
        <p:blipFill>
          <a:blip r:embed="rId3">
            <a:alphaModFix amt="81000"/>
          </a:blip>
          <a:stretch>
            <a:fillRect/>
          </a:stretch>
        </p:blipFill>
        <p:spPr>
          <a:xfrm>
            <a:off x="6821809" y="2417300"/>
            <a:ext cx="2231390" cy="2663999"/>
          </a:xfrm>
          <a:prstGeom prst="rect">
            <a:avLst/>
          </a:prstGeom>
          <a:noFill/>
          <a:ln>
            <a:noFill/>
          </a:ln>
        </p:spPr>
      </p:pic>
      <p:pic>
        <p:nvPicPr>
          <p:cNvPr id="191" name="Google Shape;191;p33"/>
          <p:cNvPicPr preferRelativeResize="0"/>
          <p:nvPr/>
        </p:nvPicPr>
        <p:blipFill rotWithShape="1">
          <a:blip r:embed="rId4">
            <a:alphaModFix amt="3000"/>
          </a:blip>
          <a:srcRect b="83534" l="0" r="0" t="6150"/>
          <a:stretch/>
        </p:blipFill>
        <p:spPr>
          <a:xfrm rot="1671762">
            <a:off x="-571881" y="2185635"/>
            <a:ext cx="10173960" cy="958876"/>
          </a:xfrm>
          <a:prstGeom prst="rect">
            <a:avLst/>
          </a:prstGeom>
          <a:noFill/>
          <a:ln>
            <a:noFill/>
          </a:ln>
        </p:spPr>
      </p:pic>
    </p:spTree>
  </p:cSld>
  <p:clrMapOvr>
    <a:masterClrMapping/>
  </p:clrMapOvr>
  <mc:AlternateContent>
    <mc:Choice Requires="p14">
      <p:transition spd="slow" p14:dur="34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3500"/>
                                        <p:tgtEl>
                                          <p:spTgt spid="189"/>
                                        </p:tgtEl>
                                        <p:attrNameLst>
                                          <p:attrName>ppt_w</p:attrName>
                                        </p:attrNameLst>
                                      </p:cBhvr>
                                      <p:tavLst>
                                        <p:tav fmla="" tm="0">
                                          <p:val>
                                            <p:strVal val="0"/>
                                          </p:val>
                                        </p:tav>
                                        <p:tav fmla="" tm="100000">
                                          <p:val>
                                            <p:strVal val="#ppt_w"/>
                                          </p:val>
                                        </p:tav>
                                      </p:tavLst>
                                    </p:anim>
                                    <p:anim calcmode="lin" valueType="num">
                                      <p:cBhvr additive="base">
                                        <p:cTn dur="3500"/>
                                        <p:tgtEl>
                                          <p:spTgt spid="1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