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59" r:id="rId5"/>
    <p:sldId id="260" r:id="rId6"/>
    <p:sldId id="266" r:id="rId7"/>
    <p:sldId id="265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E960F-F428-4AFE-9E9B-F8511FE08817}" type="datetimeFigureOut">
              <a:rPr lang="en-TT" smtClean="0"/>
              <a:t>01/06/2020</a:t>
            </a:fld>
            <a:endParaRPr lang="en-T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657F-0D85-40A0-A1AC-4C5C97C92408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042587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17AEB-9063-45D0-81F3-5B7C3AACB5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805069-8217-4BD9-A052-CC92E8EEC7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FCE56-692C-46CA-BA0E-4D23F5F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5021-DFEB-4647-92BD-8655D78EEE6D}" type="datetime1">
              <a:rPr lang="en-TT" smtClean="0"/>
              <a:t>01/06/2020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D6647-3242-4075-9AED-7612D6421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19AE9-3218-49DA-B737-165C0E72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350062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2BB71-6281-4CE8-B1A3-02FAACE51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234FA-D1A9-4528-BE75-E11135869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15C78-8524-4241-B86E-9C98C2B81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BEE2F-8632-46CD-8D1B-958A5CAF5672}" type="datetime1">
              <a:rPr lang="en-TT" smtClean="0"/>
              <a:t>01/06/2020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8951A-E660-412B-A1EA-279ED5AB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903E5-BC38-4B0E-AF74-D602CE89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51299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B35372-EB3D-4E35-90B4-3CDA37BDAA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2F5D55-F00F-49EC-97EB-54FC985DC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9BC88-89E9-4FBE-8B64-FCB1C2FA6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47747-07EE-40B8-AEC4-1563C92D155C}" type="datetime1">
              <a:rPr lang="en-TT" smtClean="0"/>
              <a:t>01/06/2020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20642-A1B6-4322-8A0B-4B75F62FE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DA51D-1FB7-40F1-89F6-897613FC6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69203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26C2E-FF43-404E-B366-E667CDDBC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B44A6-D762-4AB8-94B7-2989075F1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EABCC-B53F-4406-B5C4-EE0726A7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3993-4B0E-4CFC-AB7C-A0C7A1E3F3C9}" type="datetime1">
              <a:rPr lang="en-TT" smtClean="0"/>
              <a:t>01/06/2020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5A168-686A-44CE-8E23-88BEE254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F2873-EBC6-483D-9625-4451156B3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29971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C969A-A502-4453-9240-C30EE39CA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AF0A4-4394-4822-8A23-EE532200D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690FC-BCFE-4610-8E21-63FB3B321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ECD07-1E6E-4C10-B21D-EED457D663BB}" type="datetime1">
              <a:rPr lang="en-TT" smtClean="0"/>
              <a:t>01/06/2020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A6EE7-D505-418B-9AD7-5FE14AE3C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6E2A9-AA0D-4232-A5CA-A302B278B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471376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F0AE4-1830-4374-8E65-9FD98337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0D371-8F07-400C-8058-F83C18946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42262-0225-48CE-B8D7-C5E1625CB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FB901-13ED-47A7-9905-8E08E3D78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7ABFB-69AD-46E5-89D2-8E04FC9EBB3E}" type="datetime1">
              <a:rPr lang="en-TT" smtClean="0"/>
              <a:t>01/06/2020</a:t>
            </a:fld>
            <a:endParaRPr lang="en-T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6A1ED-6A18-4505-BD6B-A0A88744D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51F91-CFBA-4072-B3A3-DBE66956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402095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9731D-6DCF-4200-BEA9-59FE19FF4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821E5-A8A5-4E32-9D9A-57C891E33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F20D11-10AD-4D0E-AA85-69B2D7729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43A04A-0C2F-4C01-A522-E8CE3EFF15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D8996D-182B-40AD-A23F-014A96C98D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D21C4D-AD4C-405B-BB05-44E99241E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7AF17-4197-4F6F-B304-79031BAA4A38}" type="datetime1">
              <a:rPr lang="en-TT" smtClean="0"/>
              <a:t>01/06/2020</a:t>
            </a:fld>
            <a:endParaRPr lang="en-T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B9FA9A-CF55-4BCD-AAE8-7EBFA954D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F80059-2378-4453-B7F7-5483975E0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38773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F0797-AA85-43B2-926B-6C176FDE2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41A560-E164-4AA4-BC81-79E017B17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7AC35-DF06-4836-85CF-3AE749F4E573}" type="datetime1">
              <a:rPr lang="en-TT" smtClean="0"/>
              <a:t>01/06/2020</a:t>
            </a:fld>
            <a:endParaRPr lang="en-T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4888B-C223-4015-A9EE-71DE0D56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80ABF-E126-43CB-877D-4BD48C142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600554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7FA675-F173-4039-BB44-58822F534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F1D5-FB7F-4EA0-A5C9-B7BB9ABB23C1}" type="datetime1">
              <a:rPr lang="en-TT" smtClean="0"/>
              <a:t>01/06/2020</a:t>
            </a:fld>
            <a:endParaRPr lang="en-T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52FD4-4449-4ABD-B872-F6E41FEC1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E01D30-F2D9-4952-B560-1E28CC591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95267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62CDD-3073-4E82-9C29-4EED3989B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86786-9A2D-47D3-8FF2-C7DDCC330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BB717B-73D6-4B4C-9F86-D4108DFAE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E9C6E9-F8FB-4F79-800E-D979E9709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F620-3AC2-460A-8B4F-6EE04181FA5A}" type="datetime1">
              <a:rPr lang="en-TT" smtClean="0"/>
              <a:t>01/06/2020</a:t>
            </a:fld>
            <a:endParaRPr lang="en-T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15806-1865-4AF3-919A-3711BA926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DA1F6-3519-45E8-8656-931313E2F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857093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DB5FA-115D-4F65-A154-1C4F2394F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96395-EA75-4917-8494-99D0A58970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89B310-FD44-406D-BE93-32F9147E6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08201E-5F3E-475F-A88A-219E4A64C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1CD9C-A538-43A7-87A9-C7949AD1236F}" type="datetime1">
              <a:rPr lang="en-TT" smtClean="0"/>
              <a:t>01/06/2020</a:t>
            </a:fld>
            <a:endParaRPr lang="en-T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CD13B7-F6A9-4F45-987A-508D33AA1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F6972-FC6C-419A-B7B5-4A15DD488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50496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B8F055-2CD0-437A-846E-87F522338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5B2B2-49BF-4783-8E6E-5DA801769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F1FD4-1287-4B0C-9E1C-43DDA34D9F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B32C7-9F70-4EA3-BB6D-C756CF9BBDA0}" type="datetime1">
              <a:rPr lang="en-TT" smtClean="0"/>
              <a:t>01/06/2020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0803F-2F0D-4C0A-9BDD-3477538304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TT"/>
              <a:t>CPDD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8FA33-B2DF-42B1-9609-5F1AD14E57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CDA40-547C-40C6-B5C7-80E4453106B9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11807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uting-concepts.cs.uri.edu/wiki/Computing_Hardwar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8TdImrNZxYQ" TargetMode="External"/><Relationship Id="rId3" Type="http://schemas.openxmlformats.org/officeDocument/2006/relationships/image" Target="../media/image9.svg"/><Relationship Id="rId7" Type="http://schemas.openxmlformats.org/officeDocument/2006/relationships/hyperlink" Target="https://youtu.be/lYrnzYBWYSs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WZmc4jHu284" TargetMode="External"/><Relationship Id="rId5" Type="http://schemas.openxmlformats.org/officeDocument/2006/relationships/hyperlink" Target="https://youtu.be/M0F4cc2dkV8" TargetMode="External"/><Relationship Id="rId4" Type="http://schemas.openxmlformats.org/officeDocument/2006/relationships/hyperlink" Target="http://www.ntarestore.org/nta-services/occupational-standards/download-ros" TargetMode="External"/><Relationship Id="rId9" Type="http://schemas.openxmlformats.org/officeDocument/2006/relationships/hyperlink" Target="https://youtu.be/kgBIsKeTLL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0F4cc2dkV8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M0F4cc2dkV8?feature=oembed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WZmc4jHu284?feature=oembed" TargetMode="External"/><Relationship Id="rId4" Type="http://schemas.openxmlformats.org/officeDocument/2006/relationships/hyperlink" Target="https://youtu.be/WZmc4jHu28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lYrnzYBWYSs?feature=oembed" TargetMode="External"/><Relationship Id="rId4" Type="http://schemas.openxmlformats.org/officeDocument/2006/relationships/hyperlink" Target="https://youtu.be/lYrnzYBWYS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8TdImrNZxYQ?feature=oembed" TargetMode="External"/><Relationship Id="rId4" Type="http://schemas.openxmlformats.org/officeDocument/2006/relationships/hyperlink" Target="https://youtu.be/8TdImrNZxYQ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gBIsKeTLLk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kgBIsKeTLLk?feature=oembed" TargetMode="Externa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quizizz.com/join/quiz/5a9e588a9d847a001af3e97a/start?from=soloLinkShare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table, phone, display, laying&#10;&#10;Description automatically generated">
            <a:extLst>
              <a:ext uri="{FF2B5EF4-FFF2-40B4-BE49-F238E27FC236}">
                <a16:creationId xmlns:a16="http://schemas.microsoft.com/office/drawing/2014/main" id="{B19BB158-C8D1-42BF-91EB-1361B4E354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9091" r="10371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94495-ADF2-4167-BFC1-5D48AB82D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79" y="1122363"/>
            <a:ext cx="4485907" cy="3204134"/>
          </a:xfrm>
        </p:spPr>
        <p:txBody>
          <a:bodyPr anchor="b">
            <a:normAutofit/>
          </a:bodyPr>
          <a:lstStyle/>
          <a:p>
            <a:pPr algn="l"/>
            <a:r>
              <a:rPr lang="en-TT" sz="4800" dirty="0"/>
              <a:t>CVQ DATA OPERATIONS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35FCCC-BB6F-40FD-81CE-48E5CF58C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5211620" cy="1208141"/>
          </a:xfrm>
        </p:spPr>
        <p:txBody>
          <a:bodyPr>
            <a:normAutofit/>
          </a:bodyPr>
          <a:lstStyle/>
          <a:p>
            <a:pPr algn="l"/>
            <a:r>
              <a:rPr lang="en-TT" sz="2000" b="1" dirty="0"/>
              <a:t>ITINET1111A – OPERATE PERIPHERALS DEVICES</a:t>
            </a:r>
          </a:p>
          <a:p>
            <a:pPr algn="l"/>
            <a:r>
              <a:rPr lang="en-TT" sz="2000" dirty="0"/>
              <a:t>Lesson Time – 60 minutes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72FAC6-FE69-4AB2-8A70-E234F0067D0A}"/>
              </a:ext>
            </a:extLst>
          </p:cNvPr>
          <p:cNvSpPr txBox="1"/>
          <p:nvPr/>
        </p:nvSpPr>
        <p:spPr>
          <a:xfrm>
            <a:off x="9884958" y="6657945"/>
            <a:ext cx="230704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TT" sz="700">
                <a:solidFill>
                  <a:srgbClr val="FFFFFF"/>
                </a:solidFill>
                <a:hlinkClick r:id="rId3" tooltip="https://computing-concepts.cs.uri.edu/wiki/Computing_Hardwar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TT" sz="700">
                <a:solidFill>
                  <a:srgbClr val="FFFFFF"/>
                </a:solidFill>
              </a:rPr>
              <a:t> by Unknown Author is licensed under </a:t>
            </a:r>
            <a:r>
              <a:rPr lang="en-TT" sz="700">
                <a:solidFill>
                  <a:srgbClr val="FFFFFF"/>
                </a:solidFill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TT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99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3A58148-D452-4F6F-A2FE-EED968DE1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386463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9A5423-E9E9-4900-91F8-4E05BA62B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724" y="3433763"/>
            <a:ext cx="3197013" cy="2743200"/>
          </a:xfrm>
        </p:spPr>
        <p:txBody>
          <a:bodyPr anchor="t">
            <a:normAutofit/>
          </a:bodyPr>
          <a:lstStyle/>
          <a:p>
            <a:pPr algn="ctr"/>
            <a:r>
              <a:rPr lang="en-TT" sz="4800">
                <a:solidFill>
                  <a:schemeClr val="bg1"/>
                </a:solidFill>
              </a:rPr>
              <a:t>References</a:t>
            </a:r>
          </a:p>
        </p:txBody>
      </p:sp>
      <p:pic>
        <p:nvPicPr>
          <p:cNvPr id="8" name="Graphic 7" descr="Poi">
            <a:extLst>
              <a:ext uri="{FF2B5EF4-FFF2-40B4-BE49-F238E27FC236}">
                <a16:creationId xmlns:a16="http://schemas.microsoft.com/office/drawing/2014/main" id="{E300EC2D-7FE6-4FB2-AE7E-B861DF22E7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2271" y="2122544"/>
            <a:ext cx="914400" cy="914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8A692-4D68-4220-82AC-9A4FEB09A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719" y="641615"/>
            <a:ext cx="7289799" cy="5533496"/>
          </a:xfrm>
        </p:spPr>
        <p:txBody>
          <a:bodyPr anchor="ctr">
            <a:normAutofit/>
          </a:bodyPr>
          <a:lstStyle/>
          <a:p>
            <a:r>
              <a:rPr lang="en-TT" dirty="0"/>
              <a:t>CVQ Data Operations Standard retrieved from </a:t>
            </a:r>
            <a:r>
              <a:rPr lang="en-TT" dirty="0">
                <a:hlinkClick r:id="rId4"/>
              </a:rPr>
              <a:t>http://www.ntarestore.org/nta-services/occupational-standards/download-ros</a:t>
            </a:r>
            <a:endParaRPr lang="en-TT" dirty="0"/>
          </a:p>
          <a:p>
            <a:r>
              <a:rPr lang="en-TT" dirty="0">
                <a:hlinkClick r:id="rId5"/>
              </a:rPr>
              <a:t>https://youtu.be/M0F4cc2dkV8</a:t>
            </a:r>
            <a:endParaRPr lang="en-TT" dirty="0"/>
          </a:p>
          <a:p>
            <a:r>
              <a:rPr lang="en-TT" dirty="0">
                <a:hlinkClick r:id="rId6"/>
              </a:rPr>
              <a:t>https://youtu.be/WZmc4jHu284</a:t>
            </a:r>
            <a:endParaRPr lang="en-TT" dirty="0"/>
          </a:p>
          <a:p>
            <a:r>
              <a:rPr lang="en-TT" dirty="0">
                <a:hlinkClick r:id="rId7"/>
              </a:rPr>
              <a:t>https://youtu.be/lYrnzYBWYSs</a:t>
            </a:r>
            <a:endParaRPr lang="en-TT" dirty="0"/>
          </a:p>
          <a:p>
            <a:r>
              <a:rPr lang="en-TT" dirty="0">
                <a:hlinkClick r:id="rId8"/>
              </a:rPr>
              <a:t>https://youtu.be/8TdImrNZxYQ</a:t>
            </a:r>
            <a:endParaRPr lang="en-TT" dirty="0"/>
          </a:p>
          <a:p>
            <a:r>
              <a:rPr lang="en-TT" dirty="0">
                <a:hlinkClick r:id="rId9"/>
              </a:rPr>
              <a:t>https://youtu.be/kgBIsKeTLLk</a:t>
            </a:r>
            <a:endParaRPr lang="en-TT" dirty="0"/>
          </a:p>
          <a:p>
            <a:endParaRPr lang="en-T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C66099-3BC3-4AEC-9342-25EB4CF96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6356350"/>
            <a:ext cx="408940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2282321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BDBDF7-4383-4ADD-A0EE-4FCCDAC80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TT">
                <a:solidFill>
                  <a:srgbClr val="FFFFFF"/>
                </a:solidFill>
              </a:rPr>
              <a:t>Competency Descriptor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83443-5E38-4039-8578-14F70D9FB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TT" dirty="0"/>
              <a:t>This unit deals with the skills and knowledge required to operate equipment and undertake routine maintenance and applies to individuals operating in the information and communication industry.</a:t>
            </a:r>
          </a:p>
          <a:p>
            <a:pPr marL="0" indent="0">
              <a:buNone/>
            </a:pPr>
            <a:endParaRPr lang="en-TT" dirty="0"/>
          </a:p>
          <a:p>
            <a:pPr marL="0" indent="0">
              <a:buNone/>
            </a:pPr>
            <a:r>
              <a:rPr lang="en-TT" b="1" dirty="0"/>
              <a:t>Elements of Competency</a:t>
            </a:r>
          </a:p>
          <a:p>
            <a:r>
              <a:rPr lang="en-TT" dirty="0"/>
              <a:t>Select equipment/resources</a:t>
            </a:r>
          </a:p>
          <a:p>
            <a:r>
              <a:rPr lang="en-TT" dirty="0"/>
              <a:t>Operate equipment</a:t>
            </a:r>
          </a:p>
          <a:p>
            <a:r>
              <a:rPr lang="en-TT" dirty="0"/>
              <a:t>Maintain equipment/resources</a:t>
            </a:r>
          </a:p>
          <a:p>
            <a:endParaRPr lang="en-T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CEBBF-8303-4BFA-9E1E-5413BA90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59279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0A507B7-2D01-4CC3-AF7E-85275AFC5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is a Peripheral Device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B809553-5778-449D-8227-3E3B813970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468" y="2638043"/>
            <a:ext cx="3363974" cy="3415623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en-US" sz="2000" dirty="0"/>
              <a:t>Click the </a:t>
            </a:r>
            <a:r>
              <a:rPr lang="en-US" sz="2000" dirty="0">
                <a:hlinkClick r:id="rId3"/>
              </a:rPr>
              <a:t>link</a:t>
            </a:r>
            <a:r>
              <a:rPr lang="en-US" sz="2000" dirty="0"/>
              <a:t> to view the video and answer the following questions in your notebook:</a:t>
            </a:r>
          </a:p>
          <a:p>
            <a:pPr marL="514350"/>
            <a:r>
              <a:rPr lang="en-US" sz="2000" dirty="0"/>
              <a:t>Define the term peripheral devices.</a:t>
            </a:r>
          </a:p>
          <a:p>
            <a:pPr marL="514350"/>
            <a:r>
              <a:rPr lang="en-US" sz="2000" dirty="0"/>
              <a:t>Identify three (3) types of peripheral devices.</a:t>
            </a:r>
          </a:p>
          <a:p>
            <a:pPr marL="514350"/>
            <a:r>
              <a:rPr lang="en-US" sz="2000" dirty="0"/>
              <a:t>Explain why computer peripherals are important?</a:t>
            </a:r>
          </a:p>
          <a:p>
            <a:endParaRPr lang="en-US" sz="2000" dirty="0"/>
          </a:p>
        </p:txBody>
      </p:sp>
      <p:pic>
        <p:nvPicPr>
          <p:cNvPr id="7" name="Online Media 6" title="What Are Peripheral Devices of a Computer   Definition, Examples &amp; Types">
            <a:hlinkClick r:id="" action="ppaction://media"/>
            <a:extLst>
              <a:ext uri="{FF2B5EF4-FFF2-40B4-BE49-F238E27FC236}">
                <a16:creationId xmlns:a16="http://schemas.microsoft.com/office/drawing/2014/main" id="{EE0BFF99-A118-47BA-A3F4-8F88A3426F44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297763" y="1590538"/>
            <a:ext cx="6250769" cy="351605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3338AF-2B03-46F9-BC45-9805E8791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6981680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E52985E-2553-471E-82AA-5ED7A3298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4462044"/>
            <a:ext cx="11438793" cy="18442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1F24F8-58BB-4991-83D6-5E84E3552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70" y="4615840"/>
            <a:ext cx="3885141" cy="15267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000">
                <a:solidFill>
                  <a:schemeClr val="bg1"/>
                </a:solidFill>
              </a:rPr>
              <a:t>Input Devices</a:t>
            </a:r>
            <a:br>
              <a:rPr lang="en-US" sz="3000">
                <a:solidFill>
                  <a:schemeClr val="bg1"/>
                </a:solidFill>
              </a:rPr>
            </a:br>
            <a:endParaRPr lang="en-US" sz="3000">
              <a:solidFill>
                <a:schemeClr val="bg1"/>
              </a:solidFill>
            </a:endParaRPr>
          </a:p>
        </p:txBody>
      </p:sp>
      <p:pic>
        <p:nvPicPr>
          <p:cNvPr id="6" name="Online Media 5" title="Computer Input Devices  | with Examples">
            <a:hlinkClick r:id="" action="ppaction://media"/>
            <a:extLst>
              <a:ext uri="{FF2B5EF4-FFF2-40B4-BE49-F238E27FC236}">
                <a16:creationId xmlns:a16="http://schemas.microsoft.com/office/drawing/2014/main" id="{A7654E20-6B93-4EF6-9D1E-FE1E1A8A345C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3308" y="663847"/>
            <a:ext cx="5559480" cy="312720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AE3ABC6-4042-4293-A7DF-F01181363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39873" y="4690076"/>
            <a:ext cx="0" cy="137160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836930-73E3-4C6F-A142-A99F94AA10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45336" y="4615840"/>
            <a:ext cx="6609921" cy="152674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Click the </a:t>
            </a:r>
            <a:r>
              <a:rPr lang="en-US" sz="2200" dirty="0">
                <a:solidFill>
                  <a:schemeClr val="bg1"/>
                </a:solidFill>
                <a:hlinkClick r:id="rId4"/>
              </a:rPr>
              <a:t>link</a:t>
            </a:r>
            <a:r>
              <a:rPr lang="en-US" sz="2200" dirty="0">
                <a:solidFill>
                  <a:schemeClr val="bg1"/>
                </a:solidFill>
              </a:rPr>
              <a:t> to view the video.</a:t>
            </a:r>
          </a:p>
          <a:p>
            <a:r>
              <a:rPr lang="en-US" sz="2200" dirty="0">
                <a:solidFill>
                  <a:schemeClr val="bg1"/>
                </a:solidFill>
              </a:rPr>
              <a:t>Use the information in the video to complete the above table for your portfolio. 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761BD044-6027-47CF-B4C4-5354CE1EE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156283"/>
              </p:ext>
            </p:extLst>
          </p:nvPr>
        </p:nvGraphicFramePr>
        <p:xfrm>
          <a:off x="6251736" y="608309"/>
          <a:ext cx="5546955" cy="324645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891874">
                  <a:extLst>
                    <a:ext uri="{9D8B030D-6E8A-4147-A177-3AD203B41FA5}">
                      <a16:colId xmlns:a16="http://schemas.microsoft.com/office/drawing/2014/main" val="947519403"/>
                    </a:ext>
                  </a:extLst>
                </a:gridCol>
                <a:gridCol w="2655081">
                  <a:extLst>
                    <a:ext uri="{9D8B030D-6E8A-4147-A177-3AD203B41FA5}">
                      <a16:colId xmlns:a16="http://schemas.microsoft.com/office/drawing/2014/main" val="2733885817"/>
                    </a:ext>
                  </a:extLst>
                </a:gridCol>
              </a:tblGrid>
              <a:tr h="585426">
                <a:tc>
                  <a:txBody>
                    <a:bodyPr/>
                    <a:lstStyle/>
                    <a:p>
                      <a:r>
                        <a:rPr lang="en-TT" sz="2600"/>
                        <a:t>Input Device</a:t>
                      </a:r>
                    </a:p>
                  </a:txBody>
                  <a:tcPr marL="133051" marR="133051" marT="66526" marB="665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TT" sz="2600" dirty="0"/>
                        <a:t>Function</a:t>
                      </a:r>
                    </a:p>
                  </a:txBody>
                  <a:tcPr marL="133051" marR="133051" marT="66526" marB="665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78097749"/>
                  </a:ext>
                </a:extLst>
              </a:tr>
              <a:tr h="665256">
                <a:tc>
                  <a:txBody>
                    <a:bodyPr/>
                    <a:lstStyle/>
                    <a:p>
                      <a:endParaRPr lang="en-TT" sz="2600" dirty="0"/>
                    </a:p>
                  </a:txBody>
                  <a:tcPr marL="133051" marR="133051" marT="66526" marB="665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TT" sz="2600"/>
                    </a:p>
                  </a:txBody>
                  <a:tcPr marL="133051" marR="133051" marT="66526" marB="665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26648733"/>
                  </a:ext>
                </a:extLst>
              </a:tr>
              <a:tr h="665256">
                <a:tc>
                  <a:txBody>
                    <a:bodyPr/>
                    <a:lstStyle/>
                    <a:p>
                      <a:endParaRPr lang="en-TT" sz="2600"/>
                    </a:p>
                  </a:txBody>
                  <a:tcPr marL="133051" marR="133051" marT="66526" marB="665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TT" sz="2600"/>
                    </a:p>
                  </a:txBody>
                  <a:tcPr marL="133051" marR="133051" marT="66526" marB="665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32704048"/>
                  </a:ext>
                </a:extLst>
              </a:tr>
              <a:tr h="665256">
                <a:tc>
                  <a:txBody>
                    <a:bodyPr/>
                    <a:lstStyle/>
                    <a:p>
                      <a:endParaRPr lang="en-TT" sz="2600"/>
                    </a:p>
                  </a:txBody>
                  <a:tcPr marL="133051" marR="133051" marT="66526" marB="665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TT" sz="2600"/>
                    </a:p>
                  </a:txBody>
                  <a:tcPr marL="133051" marR="133051" marT="66526" marB="665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08302844"/>
                  </a:ext>
                </a:extLst>
              </a:tr>
              <a:tr h="665256">
                <a:tc>
                  <a:txBody>
                    <a:bodyPr/>
                    <a:lstStyle/>
                    <a:p>
                      <a:endParaRPr lang="en-TT" sz="2600" dirty="0"/>
                    </a:p>
                  </a:txBody>
                  <a:tcPr marL="133051" marR="133051" marT="66526" marB="665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TT" sz="2600" dirty="0"/>
                    </a:p>
                  </a:txBody>
                  <a:tcPr marL="133051" marR="133051" marT="66526" marB="665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04892935"/>
                  </a:ext>
                </a:extLst>
              </a:tr>
            </a:tbl>
          </a:graphicData>
        </a:graphic>
      </p:graphicFrame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C84AAAB-5C82-4344-8B1B-D8D1C65DC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427398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1">
            <a:extLst>
              <a:ext uri="{FF2B5EF4-FFF2-40B4-BE49-F238E27FC236}">
                <a16:creationId xmlns:a16="http://schemas.microsoft.com/office/drawing/2014/main" id="{5E52985E-2553-471E-82AA-5ED7A3298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4462044"/>
            <a:ext cx="11438793" cy="18442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2C78E0-E61F-492F-8717-E245CBD2A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70" y="4615840"/>
            <a:ext cx="3885141" cy="15267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000">
                <a:solidFill>
                  <a:schemeClr val="bg1"/>
                </a:solidFill>
              </a:rPr>
              <a:t>Output Devices</a:t>
            </a:r>
            <a:br>
              <a:rPr lang="en-US" sz="3000">
                <a:solidFill>
                  <a:schemeClr val="bg1"/>
                </a:solidFill>
              </a:rPr>
            </a:br>
            <a:endParaRPr lang="en-US" sz="3000">
              <a:solidFill>
                <a:schemeClr val="bg1"/>
              </a:solidFill>
            </a:endParaRPr>
          </a:p>
        </p:txBody>
      </p:sp>
      <p:pic>
        <p:nvPicPr>
          <p:cNvPr id="6" name="Online Media 5" title="Output devices">
            <a:hlinkClick r:id="" action="ppaction://media"/>
            <a:extLst>
              <a:ext uri="{FF2B5EF4-FFF2-40B4-BE49-F238E27FC236}">
                <a16:creationId xmlns:a16="http://schemas.microsoft.com/office/drawing/2014/main" id="{97594185-7126-4925-B03B-D79D1EA4974C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93308" y="663847"/>
            <a:ext cx="5559480" cy="3127207"/>
          </a:xfrm>
          <a:prstGeom prst="rect">
            <a:avLst/>
          </a:prstGeom>
        </p:spPr>
      </p:pic>
      <p:cxnSp>
        <p:nvCxnSpPr>
          <p:cNvPr id="17" name="Straight Connector 13">
            <a:extLst>
              <a:ext uri="{FF2B5EF4-FFF2-40B4-BE49-F238E27FC236}">
                <a16:creationId xmlns:a16="http://schemas.microsoft.com/office/drawing/2014/main" id="{DAE3ABC6-4042-4293-A7DF-F01181363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39873" y="4690076"/>
            <a:ext cx="0" cy="137160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FF80D2-AA7D-4FBC-84B5-E5F15541FF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45336" y="4615840"/>
            <a:ext cx="6609921" cy="1526741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en-US" sz="1900" dirty="0">
                <a:solidFill>
                  <a:schemeClr val="bg1"/>
                </a:solidFill>
              </a:rPr>
              <a:t>Click the </a:t>
            </a:r>
            <a:r>
              <a:rPr lang="en-US" sz="1900" dirty="0">
                <a:solidFill>
                  <a:schemeClr val="bg1"/>
                </a:solidFill>
                <a:hlinkClick r:id="rId4"/>
              </a:rPr>
              <a:t>link</a:t>
            </a:r>
            <a:r>
              <a:rPr lang="en-US" sz="1900" dirty="0">
                <a:solidFill>
                  <a:schemeClr val="bg1"/>
                </a:solidFill>
              </a:rPr>
              <a:t> to view the video. </a:t>
            </a:r>
          </a:p>
          <a:p>
            <a:r>
              <a:rPr lang="en-US" sz="1900" dirty="0">
                <a:solidFill>
                  <a:schemeClr val="bg1"/>
                </a:solidFill>
              </a:rPr>
              <a:t>Use the information from the video to complete the table for your portfolio.</a:t>
            </a:r>
          </a:p>
          <a:p>
            <a:r>
              <a:rPr lang="en-US" sz="1900" b="1" dirty="0">
                <a:solidFill>
                  <a:schemeClr val="bg1"/>
                </a:solidFill>
              </a:rPr>
              <a:t>Note</a:t>
            </a:r>
            <a:r>
              <a:rPr lang="en-US" sz="1900" dirty="0">
                <a:solidFill>
                  <a:schemeClr val="bg1"/>
                </a:solidFill>
              </a:rPr>
              <a:t> – Please turn your  microphone down to reduce the noise coming from the background music! </a:t>
            </a:r>
          </a:p>
          <a:p>
            <a:endParaRPr lang="en-US" sz="1900" dirty="0">
              <a:solidFill>
                <a:schemeClr val="bg1"/>
              </a:solidFill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9E69996C-D34D-4689-A07A-E5E331ACD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450822"/>
              </p:ext>
            </p:extLst>
          </p:nvPr>
        </p:nvGraphicFramePr>
        <p:xfrm>
          <a:off x="6923314" y="773065"/>
          <a:ext cx="4227668" cy="291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6618">
                  <a:extLst>
                    <a:ext uri="{9D8B030D-6E8A-4147-A177-3AD203B41FA5}">
                      <a16:colId xmlns:a16="http://schemas.microsoft.com/office/drawing/2014/main" val="2278562345"/>
                    </a:ext>
                  </a:extLst>
                </a:gridCol>
                <a:gridCol w="2021050">
                  <a:extLst>
                    <a:ext uri="{9D8B030D-6E8A-4147-A177-3AD203B41FA5}">
                      <a16:colId xmlns:a16="http://schemas.microsoft.com/office/drawing/2014/main" val="812651257"/>
                    </a:ext>
                  </a:extLst>
                </a:gridCol>
              </a:tblGrid>
              <a:tr h="1240536">
                <a:tc>
                  <a:txBody>
                    <a:bodyPr/>
                    <a:lstStyle/>
                    <a:p>
                      <a:r>
                        <a:rPr lang="en-TT" sz="2400" dirty="0"/>
                        <a:t>Output Devices</a:t>
                      </a:r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r>
                        <a:rPr lang="en-TT" sz="2400" dirty="0"/>
                        <a:t>Function</a:t>
                      </a:r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38359576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lang="en-TT" sz="3300"/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endParaRPr lang="en-TT" sz="3300"/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544997328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endParaRPr lang="en-TT" sz="3300"/>
                    </a:p>
                  </a:txBody>
                  <a:tcPr marL="167640" marR="167640" marT="83820" marB="83820"/>
                </a:tc>
                <a:tc>
                  <a:txBody>
                    <a:bodyPr/>
                    <a:lstStyle/>
                    <a:p>
                      <a:endParaRPr lang="en-TT" sz="3300" dirty="0"/>
                    </a:p>
                  </a:txBody>
                  <a:tcPr marL="167640" marR="167640" marT="83820" marB="83820"/>
                </a:tc>
                <a:extLst>
                  <a:ext uri="{0D108BD9-81ED-4DB2-BD59-A6C34878D82A}">
                    <a16:rowId xmlns:a16="http://schemas.microsoft.com/office/drawing/2014/main" val="1032985942"/>
                  </a:ext>
                </a:extLst>
              </a:tr>
            </a:tbl>
          </a:graphicData>
        </a:graphic>
      </p:graphicFrame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5137048-44FD-4FD2-ACA3-5DAD11541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94845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751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663256-1D29-4828-9EDC-E8E430C28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510" y="1487272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Connecting Peripheral Devices</a:t>
            </a:r>
          </a:p>
        </p:txBody>
      </p:sp>
      <p:pic>
        <p:nvPicPr>
          <p:cNvPr id="5" name="Online Media 4" title="connecting  mouse, keyboard and monitor to a desktop PC">
            <a:hlinkClick r:id="" action="ppaction://media"/>
            <a:extLst>
              <a:ext uri="{FF2B5EF4-FFF2-40B4-BE49-F238E27FC236}">
                <a16:creationId xmlns:a16="http://schemas.microsoft.com/office/drawing/2014/main" id="{5E56BA53-5485-4853-A1FC-AF96634AD959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038600" y="1313299"/>
            <a:ext cx="5495370" cy="309114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90599-BFB6-44C6-AF3B-7630210E5E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38600" y="4884873"/>
            <a:ext cx="7188199" cy="1292090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r>
              <a:rPr lang="en-US" sz="1800" dirty="0"/>
              <a:t>Click the </a:t>
            </a:r>
            <a:r>
              <a:rPr lang="en-US" sz="1800" dirty="0">
                <a:hlinkClick r:id="rId4"/>
              </a:rPr>
              <a:t>link</a:t>
            </a:r>
            <a:r>
              <a:rPr lang="en-US" sz="1800" dirty="0"/>
              <a:t> to view the video.</a:t>
            </a:r>
          </a:p>
          <a:p>
            <a:r>
              <a:rPr lang="en-US" sz="1800" dirty="0"/>
              <a:t>If you have access to a computer, you can practice disconnecting and connecting the peripheral devices for additional practice.</a:t>
            </a:r>
          </a:p>
          <a:p>
            <a:r>
              <a:rPr lang="en-US" sz="1800" dirty="0"/>
              <a:t>Have a friend or family member take pictures of you connecting the peripheral devices to include in your portfolio.  Remember to label and date your pictures.</a:t>
            </a:r>
          </a:p>
          <a:p>
            <a:endParaRPr lang="en-US" sz="18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410BD2-4A7F-44FF-A6D1-7A5F1F796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182666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DAF52B-4E47-4F47-9E85-A3C2FAFCF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Cleaning your Computer and Peripherals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B94C1-59BF-4DE4-A146-EF7B27E8EB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4237" y="4170501"/>
            <a:ext cx="3657600" cy="152559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Click the 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  <a:hlinkClick r:id="rId3"/>
              </a:rPr>
              <a:t>link</a:t>
            </a: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to view the video</a:t>
            </a:r>
          </a:p>
          <a:p>
            <a:pPr marL="0" indent="0" algn="ctr">
              <a:buNone/>
            </a:pPr>
            <a:endParaRPr lang="en-US" sz="20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nline Media 4" title="Computer Basics: Cleaning Your Computer">
            <a:hlinkClick r:id="" action="ppaction://media"/>
            <a:extLst>
              <a:ext uri="{FF2B5EF4-FFF2-40B4-BE49-F238E27FC236}">
                <a16:creationId xmlns:a16="http://schemas.microsoft.com/office/drawing/2014/main" id="{984D3B1D-FE1F-41F5-90E8-37D0F59114A1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53822" y="1589786"/>
            <a:ext cx="6553545" cy="3686369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F4112-A2DF-4B16-BF6B-525CEF26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405800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59EB28-5803-44C9-9B73-A8009F75B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75663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0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Let’s Review Operate Peripheral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40A54-A6C0-46B3-8F81-865AF7DEA9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0" y="5815698"/>
            <a:ext cx="9144000" cy="42000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4AE0FE"/>
                </a:solidFill>
                <a:latin typeface="+mn-lt"/>
                <a:ea typeface="+mn-ea"/>
                <a:cs typeface="+mn-cs"/>
              </a:rPr>
              <a:t>Click the </a:t>
            </a:r>
            <a:r>
              <a:rPr lang="en-US" sz="2000" kern="1200" dirty="0">
                <a:solidFill>
                  <a:srgbClr val="4AE0FE"/>
                </a:solidFill>
                <a:latin typeface="+mn-lt"/>
                <a:ea typeface="+mn-ea"/>
                <a:cs typeface="+mn-cs"/>
                <a:hlinkClick r:id="rId2"/>
              </a:rPr>
              <a:t>link</a:t>
            </a:r>
            <a:r>
              <a:rPr lang="en-US" sz="2000" kern="1200" dirty="0">
                <a:solidFill>
                  <a:srgbClr val="4AE0FE"/>
                </a:solidFill>
                <a:latin typeface="+mn-lt"/>
                <a:ea typeface="+mn-ea"/>
                <a:cs typeface="+mn-cs"/>
              </a:rPr>
              <a:t> to review the lesson.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1CA3A8E-CA64-45D8-97FD-E22FC737E45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15056" t="23754" r="58884" b="57306"/>
          <a:stretch/>
        </p:blipFill>
        <p:spPr>
          <a:xfrm>
            <a:off x="1179170" y="307731"/>
            <a:ext cx="9778560" cy="399763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A814A2C6-1074-4D08-A798-B69286EA82DD}"/>
              </a:ext>
            </a:extLst>
          </p:cNvPr>
          <p:cNvSpPr/>
          <p:nvPr/>
        </p:nvSpPr>
        <p:spPr>
          <a:xfrm>
            <a:off x="5950857" y="2235199"/>
            <a:ext cx="4031343" cy="145142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TT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A48FED1-33BB-4DEA-9ED3-60C27061D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3244263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A4D4941-09D2-483F-BF41-3D2CA1F11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Internet Research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806F1C-54CA-4181-BAC2-E6E91902F494}"/>
              </a:ext>
            </a:extLst>
          </p:cNvPr>
          <p:cNvSpPr txBox="1"/>
          <p:nvPr/>
        </p:nvSpPr>
        <p:spPr>
          <a:xfrm>
            <a:off x="643468" y="2638043"/>
            <a:ext cx="3363974" cy="3415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Utilize the table to conduct  internet research to determine the classification of the peripheral devices listed in the Table.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667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first one have been completed for you.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531650B-ABA3-4B0B-9C0D-58702BA344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5007357"/>
              </p:ext>
            </p:extLst>
          </p:nvPr>
        </p:nvGraphicFramePr>
        <p:xfrm>
          <a:off x="5297763" y="1016103"/>
          <a:ext cx="6250770" cy="4664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3590">
                  <a:extLst>
                    <a:ext uri="{9D8B030D-6E8A-4147-A177-3AD203B41FA5}">
                      <a16:colId xmlns:a16="http://schemas.microsoft.com/office/drawing/2014/main" val="1667754216"/>
                    </a:ext>
                  </a:extLst>
                </a:gridCol>
                <a:gridCol w="2083590">
                  <a:extLst>
                    <a:ext uri="{9D8B030D-6E8A-4147-A177-3AD203B41FA5}">
                      <a16:colId xmlns:a16="http://schemas.microsoft.com/office/drawing/2014/main" val="2520111271"/>
                    </a:ext>
                  </a:extLst>
                </a:gridCol>
                <a:gridCol w="2083590">
                  <a:extLst>
                    <a:ext uri="{9D8B030D-6E8A-4147-A177-3AD203B41FA5}">
                      <a16:colId xmlns:a16="http://schemas.microsoft.com/office/drawing/2014/main" val="43815484"/>
                    </a:ext>
                  </a:extLst>
                </a:gridCol>
              </a:tblGrid>
              <a:tr h="618647">
                <a:tc>
                  <a:txBody>
                    <a:bodyPr/>
                    <a:lstStyle/>
                    <a:p>
                      <a:r>
                        <a:rPr lang="en-TT" sz="1600"/>
                        <a:t>Peripheral Devices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r>
                        <a:rPr lang="en-TT" sz="1600"/>
                        <a:t>Internal/External or both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r>
                        <a:rPr lang="en-TT" sz="1600"/>
                        <a:t>Input/Output or Storage</a:t>
                      </a:r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1564459306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Keyboard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r>
                        <a:rPr lang="en-TT" sz="1600"/>
                        <a:t>External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r>
                        <a:rPr lang="en-TT" sz="1600"/>
                        <a:t>Input</a:t>
                      </a:r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1211192516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Mouse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3388277052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Printer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1889914800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Microphone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3880005744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Finger Print Scanner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4179553448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Flash Drive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2205206557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Hard Drive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967331405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Speaker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1903333405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Light Pen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1785411533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Barcode Reader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2406024135"/>
                  </a:ext>
                </a:extLst>
              </a:tr>
              <a:tr h="367844">
                <a:tc>
                  <a:txBody>
                    <a:bodyPr/>
                    <a:lstStyle/>
                    <a:p>
                      <a:r>
                        <a:rPr lang="en-TT" sz="1600"/>
                        <a:t>Monitor</a:t>
                      </a:r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tc>
                  <a:txBody>
                    <a:bodyPr/>
                    <a:lstStyle/>
                    <a:p>
                      <a:endParaRPr lang="en-TT" sz="1600"/>
                    </a:p>
                  </a:txBody>
                  <a:tcPr marL="83601" marR="83601" marT="41800" marB="41800"/>
                </a:tc>
                <a:extLst>
                  <a:ext uri="{0D108BD9-81ED-4DB2-BD59-A6C34878D82A}">
                    <a16:rowId xmlns:a16="http://schemas.microsoft.com/office/drawing/2014/main" val="1962033782"/>
                  </a:ext>
                </a:extLst>
              </a:tr>
            </a:tbl>
          </a:graphicData>
        </a:graphic>
      </p:graphicFrame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2ABD2DF-A58F-4C8E-A49B-F08833B46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TT"/>
              <a:t>CPDD 2020</a:t>
            </a:r>
          </a:p>
        </p:txBody>
      </p:sp>
    </p:spTree>
    <p:extLst>
      <p:ext uri="{BB962C8B-B14F-4D97-AF65-F5344CB8AC3E}">
        <p14:creationId xmlns:p14="http://schemas.microsoft.com/office/powerpoint/2010/main" val="1342637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2504</TotalTime>
  <Words>405</Words>
  <Application>Microsoft Office PowerPoint</Application>
  <PresentationFormat>Widescreen</PresentationFormat>
  <Paragraphs>71</Paragraphs>
  <Slides>10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CVQ DATA OPERATIONS</vt:lpstr>
      <vt:lpstr>Competency Descriptor</vt:lpstr>
      <vt:lpstr>What is a Peripheral Device</vt:lpstr>
      <vt:lpstr>Input Devices </vt:lpstr>
      <vt:lpstr>Output Devices </vt:lpstr>
      <vt:lpstr>Connecting Peripheral Devices</vt:lpstr>
      <vt:lpstr>Cleaning your Computer and Peripherals Devices</vt:lpstr>
      <vt:lpstr>Let’s Review Operate Peripheral Devices</vt:lpstr>
      <vt:lpstr>Internet Research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CVQ DATA OPERATIONS</dc:title>
  <dc:creator>Roxanne Phillip</dc:creator>
  <cp:lastModifiedBy>Roxanne Phillip</cp:lastModifiedBy>
  <cp:revision>2</cp:revision>
  <dcterms:created xsi:type="dcterms:W3CDTF">2020-06-02T00:28:48Z</dcterms:created>
  <dcterms:modified xsi:type="dcterms:W3CDTF">2020-06-03T18:13:33Z</dcterms:modified>
</cp:coreProperties>
</file>