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65" r:id="rId10"/>
    <p:sldId id="259" r:id="rId11"/>
    <p:sldId id="260" r:id="rId12"/>
    <p:sldId id="261" r:id="rId13"/>
    <p:sldId id="262" r:id="rId14"/>
    <p:sldId id="263" r:id="rId15"/>
    <p:sldId id="264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8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1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1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7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1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0AA0DE2-AA81-4BF1-B7A6-CF4E5E176185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E74A3C0-C1C1-4EE8-BFF8-9405E359A1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FySsTDsj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aEkeb43yA" TargetMode="External"/><Relationship Id="rId2" Type="http://schemas.openxmlformats.org/officeDocument/2006/relationships/hyperlink" Target="https://www.youtube.com/watch?v=e6XlYukju8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7GPlNQGrKN4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r-vsgp6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uGmO5JWcC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POULTRY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BROILERS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2" y="166491"/>
            <a:ext cx="4262144" cy="6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9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8690" y="504497"/>
            <a:ext cx="10110951" cy="561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91254" y="683172"/>
            <a:ext cx="88602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There are two types of brooding: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Natural Brooding – hen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Artificial Brooding – Here the chicks are housed in a  specially prepared area where they are protected, kept warm and provided with warmth, feed and water. Before using the brooder the following preparations must be made: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The entire pen should be cleaned and disinfected 2 to 3 days before the chicks arrive.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The brooding area is separated form the rest of the pen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The outer walls are covered with feed bags to keep out cold draughts of air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Litter (bagasse, wood shavings, straw) is placed on the floor 5 to 7 cm thick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Lighting and heating is set up over the brooding area to keep the chicks warm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Newspaper sheets are spread over the litter for the first few days of brooding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200" dirty="0" smtClean="0"/>
              <a:t>Mini </a:t>
            </a:r>
            <a:r>
              <a:rPr lang="en-US" sz="2200" dirty="0" smtClean="0">
                <a:hlinkClick r:id="rId2" action="ppaction://hlinksldjump"/>
              </a:rPr>
              <a:t>waterers</a:t>
            </a:r>
            <a:r>
              <a:rPr lang="en-US" sz="2200" dirty="0" smtClean="0"/>
              <a:t> and </a:t>
            </a:r>
            <a:r>
              <a:rPr lang="en-US" sz="2200" dirty="0" smtClean="0">
                <a:hlinkClick r:id="rId2" action="ppaction://hlinksldjump"/>
              </a:rPr>
              <a:t>feeders</a:t>
            </a:r>
            <a:r>
              <a:rPr lang="en-US" sz="2200" dirty="0" smtClean="0"/>
              <a:t> are placed in the brooding area.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002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 feeders and waterers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882051"/>
            <a:ext cx="4160838" cy="27702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70" y="2882052"/>
            <a:ext cx="2770298" cy="2770296"/>
          </a:xfrm>
        </p:spPr>
      </p:pic>
    </p:spTree>
    <p:extLst>
      <p:ext uri="{BB962C8B-B14F-4D97-AF65-F5344CB8AC3E}">
        <p14:creationId xmlns:p14="http://schemas.microsoft.com/office/powerpoint/2010/main" val="355092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 when rearing broilers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housing</a:t>
            </a:r>
          </a:p>
          <a:p>
            <a:r>
              <a:rPr lang="en-US" dirty="0" smtClean="0"/>
              <a:t>Size of housing &amp; spacing requirements for chickens (broilers – 30cm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Construction of the house;- materials needed, heating, lighting and source of water</a:t>
            </a:r>
          </a:p>
          <a:p>
            <a:r>
              <a:rPr lang="en-US" dirty="0" smtClean="0"/>
              <a:t>Equipment required;- feeders, waterers, cleaning equipment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Feed;- type and quantity needed</a:t>
            </a:r>
          </a:p>
          <a:p>
            <a:r>
              <a:rPr lang="en-US" dirty="0" err="1" smtClean="0"/>
              <a:t>Immunisation</a:t>
            </a:r>
            <a:endParaRPr lang="en-US" dirty="0" smtClean="0"/>
          </a:p>
          <a:p>
            <a:r>
              <a:rPr lang="en-US" dirty="0" smtClean="0"/>
              <a:t>Record 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0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766469"/>
          </a:xfrm>
        </p:spPr>
        <p:txBody>
          <a:bodyPr/>
          <a:lstStyle/>
          <a:p>
            <a:r>
              <a:rPr lang="en-US" dirty="0" smtClean="0"/>
              <a:t>Housing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65131"/>
            <a:ext cx="8770571" cy="4508938"/>
          </a:xfrm>
        </p:spPr>
        <p:txBody>
          <a:bodyPr>
            <a:normAutofit/>
          </a:bodyPr>
          <a:lstStyle/>
          <a:p>
            <a:r>
              <a:rPr lang="en-US" dirty="0" smtClean="0"/>
              <a:t>If available, buildings should be on the highest ground</a:t>
            </a:r>
          </a:p>
          <a:p>
            <a:r>
              <a:rPr lang="en-US" dirty="0" smtClean="0"/>
              <a:t>All buildings should face the same direction</a:t>
            </a:r>
          </a:p>
          <a:p>
            <a:r>
              <a:rPr lang="en-US" dirty="0" smtClean="0"/>
              <a:t>The buildings should have an east to west orientation</a:t>
            </a:r>
          </a:p>
          <a:p>
            <a:r>
              <a:rPr lang="en-US" dirty="0" smtClean="0"/>
              <a:t>A distance of 40 </a:t>
            </a:r>
            <a:r>
              <a:rPr lang="en-US" dirty="0" err="1" smtClean="0"/>
              <a:t>ft</a:t>
            </a:r>
            <a:r>
              <a:rPr lang="en-US" dirty="0" smtClean="0"/>
              <a:t> should be kept between buildings</a:t>
            </a:r>
          </a:p>
          <a:p>
            <a:r>
              <a:rPr lang="en-US" dirty="0" smtClean="0"/>
              <a:t>The floor should be concrete for easy cleaning and sanitation</a:t>
            </a:r>
          </a:p>
          <a:p>
            <a:r>
              <a:rPr lang="en-US" dirty="0" smtClean="0"/>
              <a:t>The buildings are enclosed by a wall about 30 cm high then wire mesh is placed up to a height of 9ft</a:t>
            </a:r>
          </a:p>
          <a:p>
            <a:r>
              <a:rPr lang="en-US" dirty="0" smtClean="0"/>
              <a:t>The walls are covered with feed bags </a:t>
            </a:r>
          </a:p>
          <a:p>
            <a:r>
              <a:rPr lang="en-US" dirty="0" smtClean="0"/>
              <a:t>The roof should be from corrugated iron</a:t>
            </a:r>
          </a:p>
          <a:p>
            <a:r>
              <a:rPr lang="en-US" dirty="0" smtClean="0"/>
              <a:t>The width of the building should be no more than 30ft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1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18" y="3148077"/>
            <a:ext cx="4160202" cy="311613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48" y="3148078"/>
            <a:ext cx="4699742" cy="3116132"/>
          </a:xfrm>
        </p:spPr>
      </p:pic>
    </p:spTree>
    <p:extLst>
      <p:ext uri="{BB962C8B-B14F-4D97-AF65-F5344CB8AC3E}">
        <p14:creationId xmlns:p14="http://schemas.microsoft.com/office/powerpoint/2010/main" val="113668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82083"/>
          </a:xfrm>
        </p:spPr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749134"/>
              </p:ext>
            </p:extLst>
          </p:nvPr>
        </p:nvGraphicFramePr>
        <p:xfrm>
          <a:off x="2933700" y="2438400"/>
          <a:ext cx="8770938" cy="148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23646">
                  <a:extLst>
                    <a:ext uri="{9D8B030D-6E8A-4147-A177-3AD203B41FA5}">
                      <a16:colId xmlns:a16="http://schemas.microsoft.com/office/drawing/2014/main" val="4028833952"/>
                    </a:ext>
                  </a:extLst>
                </a:gridCol>
                <a:gridCol w="2923646">
                  <a:extLst>
                    <a:ext uri="{9D8B030D-6E8A-4147-A177-3AD203B41FA5}">
                      <a16:colId xmlns:a16="http://schemas.microsoft.com/office/drawing/2014/main" val="3262941148"/>
                    </a:ext>
                  </a:extLst>
                </a:gridCol>
                <a:gridCol w="2923646">
                  <a:extLst>
                    <a:ext uri="{9D8B030D-6E8A-4147-A177-3AD203B41FA5}">
                      <a16:colId xmlns:a16="http://schemas.microsoft.com/office/drawing/2014/main" val="2681423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Bird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content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– 4 weeks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– 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39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– 6 weeks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– 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3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– 10 weeks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– 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202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7283" y="4162097"/>
            <a:ext cx="8876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term “</a:t>
            </a:r>
            <a:r>
              <a:rPr lang="en-US" b="1" u="sng" dirty="0" smtClean="0"/>
              <a:t>RATION”</a:t>
            </a:r>
            <a:r>
              <a:rPr lang="en-US" dirty="0" smtClean="0"/>
              <a:t> refers to the type, quality and quantity of food that is fed to a particular group of animals. There are three types of rations:									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dirty="0" smtClean="0"/>
              <a:t>Maintenance ration – this satisfies the energy and protein needs of the animal, maintains metabolic processes and body repairs without any gain or loss in body weight.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Production ration – this is the extra food that is added to the maintenance ration for productive purposes such as meat, milk, eggs.</a:t>
            </a:r>
          </a:p>
          <a:p>
            <a:pPr marL="800100" lvl="1" indent="-342900">
              <a:buAutoNum type="arabicParenR"/>
            </a:pPr>
            <a:r>
              <a:rPr lang="en-US" dirty="0" smtClean="0"/>
              <a:t>Balanced ration – consists of all essential nutrients needed to satisfy both maintenance and production requirements of the animal.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2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Conversion Ratio (FCR)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2882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the number of units of feed that the animal requires to produce one unit of increase in body weight. It is expressed as a ratio e.g. 3.0 : 1. this means that it takes 3 kg of feed to produce a 1 kg increase in body weight. Different livestock classes have different FCR’s</a:t>
            </a:r>
          </a:p>
          <a:p>
            <a:r>
              <a:rPr lang="en-US" dirty="0" smtClean="0"/>
              <a:t>FCR can be calculated using the following formula: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TT" dirty="0" smtClean="0"/>
              <a:t>1000 </a:t>
            </a:r>
            <a:r>
              <a:rPr lang="en-TT" dirty="0"/>
              <a:t>broilers consumed 3500 kg feed in 45 days of rearing</a:t>
            </a:r>
          </a:p>
          <a:p>
            <a:pPr marL="0" indent="0">
              <a:buNone/>
            </a:pPr>
            <a:r>
              <a:rPr lang="en-TT" dirty="0"/>
              <a:t>Total </a:t>
            </a:r>
            <a:r>
              <a:rPr lang="en-TT" dirty="0" smtClean="0"/>
              <a:t>weight </a:t>
            </a:r>
            <a:r>
              <a:rPr lang="en-TT" dirty="0"/>
              <a:t>of birds is 1750 kg from 1000 birds</a:t>
            </a:r>
          </a:p>
          <a:p>
            <a:pPr marL="0" indent="0">
              <a:buNone/>
            </a:pPr>
            <a:r>
              <a:rPr lang="en-TT" dirty="0"/>
              <a:t>FCR = 3500/1750 = 2.0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42" y="4162098"/>
            <a:ext cx="5086314" cy="10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FCR’s of some common farm animals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30709"/>
              </p:ext>
            </p:extLst>
          </p:nvPr>
        </p:nvGraphicFramePr>
        <p:xfrm>
          <a:off x="2933700" y="2438400"/>
          <a:ext cx="87709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469">
                  <a:extLst>
                    <a:ext uri="{9D8B030D-6E8A-4147-A177-3AD203B41FA5}">
                      <a16:colId xmlns:a16="http://schemas.microsoft.com/office/drawing/2014/main" val="1583796529"/>
                    </a:ext>
                  </a:extLst>
                </a:gridCol>
                <a:gridCol w="4385469">
                  <a:extLst>
                    <a:ext uri="{9D8B030D-6E8A-4147-A177-3AD203B41FA5}">
                      <a16:colId xmlns:a16="http://schemas.microsoft.com/office/drawing/2014/main" val="219658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F.C.R.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5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Broilers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1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27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: 1 to 4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3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9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3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9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: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8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6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FCR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feed is a major expense, an understanding of FCR can:</a:t>
            </a:r>
          </a:p>
          <a:p>
            <a:pPr marL="720090" lvl="1" indent="-400050">
              <a:buFont typeface="+mj-lt"/>
              <a:buAutoNum type="romanUcPeriod"/>
            </a:pPr>
            <a:r>
              <a:rPr lang="en-US" dirty="0" smtClean="0"/>
              <a:t> Selection of classes and breeds which have a low FCR for production</a:t>
            </a:r>
          </a:p>
          <a:p>
            <a:pPr marL="720090" lvl="1" indent="-400050">
              <a:buFont typeface="+mj-lt"/>
              <a:buAutoNum type="romanUcPeriod"/>
            </a:pPr>
            <a:r>
              <a:rPr lang="en-US" dirty="0" smtClean="0"/>
              <a:t>Identification of particular animals which are efficient feed converters</a:t>
            </a:r>
          </a:p>
          <a:p>
            <a:pPr marL="720090" lvl="1" indent="-400050">
              <a:buFont typeface="+mj-lt"/>
              <a:buAutoNum type="romanUcPeriod"/>
            </a:pPr>
            <a:r>
              <a:rPr lang="en-US" dirty="0" smtClean="0"/>
              <a:t>Raising early maturing animals resulting in a control on expenditure in feed</a:t>
            </a:r>
          </a:p>
          <a:p>
            <a:pPr marL="720090" lvl="1" indent="-400050">
              <a:buFont typeface="+mj-lt"/>
              <a:buAutoNum type="romanUcPeriod"/>
            </a:pPr>
            <a:r>
              <a:rPr lang="en-US" dirty="0" smtClean="0"/>
              <a:t>Knowing when to market mature animals before the FCR increases.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7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6565"/>
              </p:ext>
            </p:extLst>
          </p:nvPr>
        </p:nvGraphicFramePr>
        <p:xfrm>
          <a:off x="2933700" y="2438400"/>
          <a:ext cx="8770938" cy="2204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23646">
                  <a:extLst>
                    <a:ext uri="{9D8B030D-6E8A-4147-A177-3AD203B41FA5}">
                      <a16:colId xmlns:a16="http://schemas.microsoft.com/office/drawing/2014/main" val="847339257"/>
                    </a:ext>
                  </a:extLst>
                </a:gridCol>
                <a:gridCol w="2923646">
                  <a:extLst>
                    <a:ext uri="{9D8B030D-6E8A-4147-A177-3AD203B41FA5}">
                      <a16:colId xmlns:a16="http://schemas.microsoft.com/office/drawing/2014/main" val="3756612650"/>
                    </a:ext>
                  </a:extLst>
                </a:gridCol>
                <a:gridCol w="2923646">
                  <a:extLst>
                    <a:ext uri="{9D8B030D-6E8A-4147-A177-3AD203B41FA5}">
                      <a16:colId xmlns:a16="http://schemas.microsoft.com/office/drawing/2014/main" val="26881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of BIRD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ADMINISTERED</a:t>
                      </a:r>
                      <a:r>
                        <a:rPr lang="en-US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41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day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Marek’s disease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New Castle Disease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Bronchitis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hypodermic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Drinking water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Drinking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3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days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Castle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Drinking water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7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18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lFySsTDsj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8749" y="840827"/>
            <a:ext cx="9405982" cy="52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PESTS &amp; </a:t>
            </a:r>
            <a:r>
              <a:rPr lang="en-US" dirty="0" smtClean="0">
                <a:hlinkClick r:id="rId2"/>
              </a:rPr>
              <a:t>DISEASES</a:t>
            </a:r>
            <a:r>
              <a:rPr lang="en-US" dirty="0" smtClean="0"/>
              <a:t> OF POULTRY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NEWCASTLE DISEASE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09655"/>
            <a:ext cx="4519450" cy="338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7655" y="3009655"/>
            <a:ext cx="3926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 – a virus</a:t>
            </a:r>
          </a:p>
          <a:p>
            <a:endParaRPr lang="en-US" dirty="0"/>
          </a:p>
          <a:p>
            <a:r>
              <a:rPr lang="en-US" dirty="0" smtClean="0"/>
              <a:t>SYMPTOMS – loss of appetite, droopiness, nasal discharge, twitching of head and neck, coughing, diarrhea, sneezing sound in the breathing, mucus from eyes or nose, paralysis in late stage</a:t>
            </a:r>
          </a:p>
          <a:p>
            <a:endParaRPr lang="en-US" dirty="0"/>
          </a:p>
          <a:p>
            <a:r>
              <a:rPr lang="en-US" dirty="0" smtClean="0"/>
              <a:t>PREVENTION – good sanitation, avoid overcrowding, vaccination, dead birds should be buried or burnt</a:t>
            </a:r>
          </a:p>
          <a:p>
            <a:endParaRPr lang="en-US" dirty="0"/>
          </a:p>
          <a:p>
            <a:r>
              <a:rPr lang="en-US" dirty="0" smtClean="0"/>
              <a:t>TREATMENT -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7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FOWLPOX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492" y="2895599"/>
            <a:ext cx="3657600" cy="27432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90897" y="2438399"/>
            <a:ext cx="5713374" cy="36576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– a virus</a:t>
            </a:r>
          </a:p>
          <a:p>
            <a:pPr marL="0" indent="0">
              <a:buNone/>
            </a:pPr>
            <a:r>
              <a:rPr lang="en-US" dirty="0" smtClean="0"/>
              <a:t>SYMPTOMS -  blotches or warts on the comb, beaks and other parts. The blotches later become black scabs</a:t>
            </a:r>
          </a:p>
          <a:p>
            <a:pPr marL="0" indent="0">
              <a:buNone/>
            </a:pPr>
            <a:r>
              <a:rPr lang="en-US" dirty="0" smtClean="0"/>
              <a:t>PREVENTION – birds are vaccinated as chicks. Infected birds are isolated, carcasses should be burnt or buried </a:t>
            </a:r>
          </a:p>
          <a:p>
            <a:pPr marL="0" indent="0">
              <a:buNone/>
            </a:pPr>
            <a:r>
              <a:rPr lang="en-US" dirty="0" smtClean="0"/>
              <a:t>TREATMENT - none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6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MAREK’S DISEASE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76" y="2438399"/>
            <a:ext cx="4879948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3862" y="2438399"/>
            <a:ext cx="5240409" cy="36576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– a virus</a:t>
            </a:r>
          </a:p>
          <a:p>
            <a:pPr marL="0" indent="0">
              <a:buNone/>
            </a:pPr>
            <a:r>
              <a:rPr lang="en-US" dirty="0" smtClean="0"/>
              <a:t>SYMPTOMS – twisting of the head and neck, droopy wings, loss of weight, grey color of the iris, paralysis followed by death</a:t>
            </a:r>
          </a:p>
          <a:p>
            <a:pPr marL="0" indent="0">
              <a:buNone/>
            </a:pPr>
            <a:r>
              <a:rPr lang="en-US" dirty="0" smtClean="0"/>
              <a:t>PREVENTION – vaccination, observe strict hygiene, isolate infected birds and bury or burn carcasses</a:t>
            </a:r>
          </a:p>
          <a:p>
            <a:pPr marL="0" indent="0">
              <a:buNone/>
            </a:pPr>
            <a:r>
              <a:rPr lang="en-US" dirty="0" smtClean="0"/>
              <a:t>TREATMENT -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1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82953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COCCIDIOSIS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21" y="2659116"/>
            <a:ext cx="4824250" cy="32161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6828" y="2438399"/>
            <a:ext cx="4767443" cy="36576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– a protozoan</a:t>
            </a:r>
          </a:p>
          <a:p>
            <a:pPr marL="0" indent="0">
              <a:buNone/>
            </a:pPr>
            <a:r>
              <a:rPr lang="en-US" dirty="0" smtClean="0"/>
              <a:t>SYMPTOMS – droopiness, slight diarrhea with bloody streaks in the </a:t>
            </a:r>
            <a:r>
              <a:rPr lang="en-US" dirty="0" err="1" smtClean="0"/>
              <a:t>faeces</a:t>
            </a:r>
            <a:r>
              <a:rPr lang="en-US" dirty="0" smtClean="0"/>
              <a:t>, the vent becomes swollen and bloody.</a:t>
            </a:r>
          </a:p>
          <a:p>
            <a:pPr marL="0" indent="0">
              <a:buNone/>
            </a:pPr>
            <a:r>
              <a:rPr lang="en-US" dirty="0" smtClean="0"/>
              <a:t>PREVENTION – good hygiene, remove sick birds, remove wet litter</a:t>
            </a:r>
          </a:p>
          <a:p>
            <a:pPr marL="0" indent="0">
              <a:buNone/>
            </a:pPr>
            <a:r>
              <a:rPr lang="en-US" dirty="0" smtClean="0"/>
              <a:t>TREATMENT – use Sulphur drugs and magnesium </a:t>
            </a:r>
            <a:r>
              <a:rPr lang="en-US" dirty="0" err="1" smtClean="0"/>
              <a:t>sulphate</a:t>
            </a:r>
            <a:r>
              <a:rPr lang="en-US" dirty="0" smtClean="0"/>
              <a:t> in the drinking water, a </a:t>
            </a:r>
            <a:r>
              <a:rPr lang="en-US" dirty="0" err="1" smtClean="0"/>
              <a:t>coccidiostat</a:t>
            </a:r>
            <a:r>
              <a:rPr lang="en-US" dirty="0" smtClean="0"/>
              <a:t> can be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influenza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31" y="2298940"/>
            <a:ext cx="5688670" cy="4266502"/>
          </a:xfrm>
        </p:spPr>
      </p:pic>
    </p:spTree>
    <p:extLst>
      <p:ext uri="{BB962C8B-B14F-4D97-AF65-F5344CB8AC3E}">
        <p14:creationId xmlns:p14="http://schemas.microsoft.com/office/powerpoint/2010/main" val="28963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SLAUGHTERING</a:t>
            </a:r>
            <a:endParaRPr lang="en-US" dirty="0"/>
          </a:p>
        </p:txBody>
      </p:sp>
      <p:pic>
        <p:nvPicPr>
          <p:cNvPr id="4" name="jIr-vsgp6I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8933" y="2448911"/>
            <a:ext cx="7500104" cy="42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systems of poultry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systems of rearing chickens, they are:</a:t>
            </a:r>
          </a:p>
          <a:p>
            <a:pPr lvl="1"/>
            <a:r>
              <a:rPr lang="en-US" dirty="0" smtClean="0"/>
              <a:t>Deep litter system</a:t>
            </a:r>
          </a:p>
          <a:p>
            <a:pPr lvl="1"/>
            <a:r>
              <a:rPr lang="en-US" dirty="0" smtClean="0"/>
              <a:t>Battery cage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Both systems are classified as INTENSIVE  systems of management</a:t>
            </a:r>
          </a:p>
          <a:p>
            <a:pPr lvl="1"/>
            <a:r>
              <a:rPr lang="en-US" dirty="0" smtClean="0"/>
              <a:t>An EXTENSIVE system of management allows the birds to be reared as FREE RANGE  birds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9" y="4933181"/>
            <a:ext cx="3310758" cy="14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Litter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23" y="2353953"/>
            <a:ext cx="5100092" cy="3820144"/>
          </a:xfrm>
        </p:spPr>
      </p:pic>
    </p:spTree>
    <p:extLst>
      <p:ext uri="{BB962C8B-B14F-4D97-AF65-F5344CB8AC3E}">
        <p14:creationId xmlns:p14="http://schemas.microsoft.com/office/powerpoint/2010/main" val="38819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 of the Deep Litter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need for a large amount of capital</a:t>
            </a:r>
          </a:p>
          <a:p>
            <a:r>
              <a:rPr lang="en-US" dirty="0" smtClean="0"/>
              <a:t>The ammonia produced by decaying feces acts as a disinfectant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Litter needs to be turned regularly so it is </a:t>
            </a:r>
            <a:r>
              <a:rPr lang="en-US" dirty="0" err="1" smtClean="0"/>
              <a:t>labour</a:t>
            </a:r>
            <a:r>
              <a:rPr lang="en-US" dirty="0" smtClean="0"/>
              <a:t> intensive</a:t>
            </a:r>
          </a:p>
          <a:p>
            <a:r>
              <a:rPr lang="en-US" dirty="0" smtClean="0"/>
              <a:t>Diseases are spread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Cage System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39" y="2326947"/>
            <a:ext cx="5352692" cy="4147426"/>
          </a:xfrm>
        </p:spPr>
      </p:pic>
    </p:spTree>
    <p:extLst>
      <p:ext uri="{BB962C8B-B14F-4D97-AF65-F5344CB8AC3E}">
        <p14:creationId xmlns:p14="http://schemas.microsoft.com/office/powerpoint/2010/main" val="14622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 of the Battery Cage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Labour</a:t>
            </a:r>
            <a:r>
              <a:rPr lang="en-US" dirty="0" smtClean="0"/>
              <a:t> is saved</a:t>
            </a:r>
          </a:p>
          <a:p>
            <a:r>
              <a:rPr lang="en-US" dirty="0" smtClean="0"/>
              <a:t>Accurate records are kept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Initial capital is high for construction of buildings and pens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BROODING of CHICKS</a:t>
            </a:r>
            <a:endParaRPr lang="en-US" dirty="0"/>
          </a:p>
        </p:txBody>
      </p:sp>
      <p:pic>
        <p:nvPicPr>
          <p:cNvPr id="4" name="1uGmO5JWcCo"/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3"/>
          <a:srcRect t="11983" b="11789"/>
          <a:stretch/>
        </p:blipFill>
        <p:spPr>
          <a:xfrm>
            <a:off x="3074755" y="2448910"/>
            <a:ext cx="8487240" cy="36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71" y="2314589"/>
            <a:ext cx="5205196" cy="3898872"/>
          </a:xfrm>
        </p:spPr>
      </p:pic>
    </p:spTree>
    <p:extLst>
      <p:ext uri="{BB962C8B-B14F-4D97-AF65-F5344CB8AC3E}">
        <p14:creationId xmlns:p14="http://schemas.microsoft.com/office/powerpoint/2010/main" val="33391185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3056</TotalTime>
  <Words>966</Words>
  <Application>Microsoft Office PowerPoint</Application>
  <PresentationFormat>Widescreen</PresentationFormat>
  <Paragraphs>147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Schoolbook</vt:lpstr>
      <vt:lpstr>Corbel</vt:lpstr>
      <vt:lpstr>Feathered</vt:lpstr>
      <vt:lpstr>POULTRY PRODUCTION</vt:lpstr>
      <vt:lpstr>PowerPoint Presentation</vt:lpstr>
      <vt:lpstr>Management systems of poultry production</vt:lpstr>
      <vt:lpstr>Deep Litter System</vt:lpstr>
      <vt:lpstr>Advantages &amp; Disadvantages of the Deep Litter System</vt:lpstr>
      <vt:lpstr>Battery Cage System</vt:lpstr>
      <vt:lpstr>Advantages &amp; Disadvantages of the Battery Cage System</vt:lpstr>
      <vt:lpstr>BROODING of CHICKS</vt:lpstr>
      <vt:lpstr>PowerPoint Presentation</vt:lpstr>
      <vt:lpstr>PowerPoint Presentation</vt:lpstr>
      <vt:lpstr>Chick feeders and waterers</vt:lpstr>
      <vt:lpstr>Factors to consider when rearing broilers</vt:lpstr>
      <vt:lpstr>Housing </vt:lpstr>
      <vt:lpstr>PowerPoint Presentation</vt:lpstr>
      <vt:lpstr>Feeding</vt:lpstr>
      <vt:lpstr>Feed Conversion Ratio (FCR)</vt:lpstr>
      <vt:lpstr>FCR’s of some common farm animals</vt:lpstr>
      <vt:lpstr>The Importance of FCR</vt:lpstr>
      <vt:lpstr>VACCINATION</vt:lpstr>
      <vt:lpstr>PESTS &amp; DISEASES OF POULTRY</vt:lpstr>
      <vt:lpstr>FOWLPOX</vt:lpstr>
      <vt:lpstr>MAREK’S DISEASE</vt:lpstr>
      <vt:lpstr>COCCIDIOSIS</vt:lpstr>
      <vt:lpstr>Avian influenza</vt:lpstr>
      <vt:lpstr>SLAUGHTERING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PRODUCTION</dc:title>
  <dc:creator>Derek Ramdatt</dc:creator>
  <cp:lastModifiedBy>Derek Ramdatt</cp:lastModifiedBy>
  <cp:revision>35</cp:revision>
  <dcterms:created xsi:type="dcterms:W3CDTF">2016-02-06T14:57:50Z</dcterms:created>
  <dcterms:modified xsi:type="dcterms:W3CDTF">2016-02-12T07:36:34Z</dcterms:modified>
</cp:coreProperties>
</file>