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300" r:id="rId6"/>
    <p:sldId id="288" r:id="rId7"/>
    <p:sldId id="303" r:id="rId8"/>
    <p:sldId id="301" r:id="rId9"/>
    <p:sldId id="310" r:id="rId10"/>
    <p:sldId id="302" r:id="rId11"/>
    <p:sldId id="311" r:id="rId12"/>
    <p:sldId id="304" r:id="rId13"/>
    <p:sldId id="305" r:id="rId14"/>
    <p:sldId id="307" r:id="rId15"/>
    <p:sldId id="312" r:id="rId16"/>
    <p:sldId id="309" r:id="rId17"/>
    <p:sldId id="313" r:id="rId18"/>
    <p:sldId id="315" r:id="rId19"/>
    <p:sldId id="316" r:id="rId20"/>
    <p:sldId id="308" r:id="rId21"/>
    <p:sldId id="3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274" autoAdjust="0"/>
  </p:normalViewPr>
  <p:slideViewPr>
    <p:cSldViewPr snapToGrid="0">
      <p:cViewPr varScale="1">
        <p:scale>
          <a:sx n="73" d="100"/>
          <a:sy n="73" d="100"/>
        </p:scale>
        <p:origin x="540" y="6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5/19/2020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5/19/2020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CURRICULUM PLANNING AND DEVELOPMENT DIVISION 2020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8B3F-1BBE-4F6B-90D8-148F22C8F316}" type="datetime1">
              <a:rPr lang="en-US" smtClean="0"/>
              <a:t>5/19/2020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CURRICULUM PLANNING AND DEVELOPMENT DIVISION 2020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1402E-5D7C-48A0-A2D3-2E18AECEEB0F}" type="datetime1">
              <a:rPr lang="en-US" smtClean="0"/>
              <a:t>5/19/2020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CURRICULUM PLANNING AND DEVELOPMENT DIVISION 2020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6B7B-F894-4F6E-9B4A-FE36CB468A5C}" type="datetime1">
              <a:rPr lang="en-US" smtClean="0"/>
              <a:t>5/19/2020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CURRICULUM PLANNING AND DEVELOPMENT DIVISION 2020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FC34-547F-4F29-86AD-6D06DBB888FE}" type="datetime1">
              <a:rPr lang="en-US" smtClean="0"/>
              <a:t>5/19/2020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CURRICULUM PLANNING AND DEVELOPMENT DIVISION 2020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C0DB4-B1ED-4E26-AAB8-ED4E3D751842}" type="datetime1">
              <a:rPr lang="en-US" smtClean="0"/>
              <a:t>5/19/2020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CURRICULUM PLANNING AND DEVELOPMENT DIVISION 2020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1771F-8CBA-4B3B-A36B-EF890E6AB4B5}" type="datetime1">
              <a:rPr lang="en-US" smtClean="0"/>
              <a:t>5/19/2020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CURRICULUM PLANNING AND DEVELOPMENT DIVISION 2020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A5DC-2E31-4A59-9F47-C1220BCDC796}" type="datetime1">
              <a:rPr lang="en-US" smtClean="0"/>
              <a:t>5/19/2020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CURRICULUM PLANNING AND DEVELOPMENT DIVISION 2020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195D9-7563-464B-8962-7CA8A9ABEC81}" type="datetime1">
              <a:rPr lang="en-US" smtClean="0"/>
              <a:t>5/19/2020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CURRICULUM PLANNING AND DEVELOPMENT DIVISION 2020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C134E-9CF5-4E33-ACB8-6E5DF2625AE9}" type="datetime1">
              <a:rPr lang="en-US" smtClean="0"/>
              <a:t>5/19/2020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CURRICULUM PLANNING AND DEVELOPMENT DIVISION 2020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667A-6DE7-488C-BDC4-9E4D0EB46D47}" type="datetime1">
              <a:rPr lang="en-US" smtClean="0"/>
              <a:t>5/19/2020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CURRICULUM PLANNING AND DEVELOPMENT DIVISION 2020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31180D9-007C-4C33-97CE-93BABB77A729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4.jpg"/><Relationship Id="rId7" Type="http://schemas.openxmlformats.org/officeDocument/2006/relationships/image" Target="../media/image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6.jpg"/><Relationship Id="rId4" Type="http://schemas.openxmlformats.org/officeDocument/2006/relationships/image" Target="../media/image10.jp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14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ENGLISH LANGUAGE ARTS ACTIVITY</a:t>
            </a:r>
            <a:endParaRPr lang="en-US" sz="4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dirty="0" smtClean="0"/>
              <a:t>HOMONYMS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sz="4000" dirty="0" smtClean="0"/>
              <a:t>STANDARD FOUR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dirty="0" smtClean="0"/>
              <a:t>Draw images to represent any three homonyms from Activity 2.</a:t>
            </a:r>
          </a:p>
          <a:p>
            <a:pPr marL="45720" indent="0">
              <a:buNone/>
            </a:pPr>
            <a:endParaRPr lang="en-US" sz="2800" dirty="0"/>
          </a:p>
          <a:p>
            <a:pPr marL="45720" indent="0">
              <a:buNone/>
            </a:pPr>
            <a:endParaRPr lang="en-US" sz="2400" dirty="0" smtClean="0"/>
          </a:p>
          <a:p>
            <a:pPr marL="45720" indent="0">
              <a:buNone/>
            </a:pPr>
            <a:endParaRPr lang="en-US" sz="2400" dirty="0"/>
          </a:p>
          <a:p>
            <a:pPr marL="45720" indent="0">
              <a:buNone/>
            </a:pPr>
            <a:endParaRPr lang="en-US" sz="2400" dirty="0" smtClean="0"/>
          </a:p>
          <a:p>
            <a:pPr marL="45720" indent="0">
              <a:buNone/>
            </a:pPr>
            <a:endParaRPr lang="en-US" sz="2400" dirty="0"/>
          </a:p>
          <a:p>
            <a:pPr marL="45720" indent="0">
              <a:buNone/>
            </a:pPr>
            <a:endParaRPr lang="en-US" sz="2400" dirty="0" smtClean="0"/>
          </a:p>
          <a:p>
            <a:pPr marL="45720" indent="0">
              <a:buNone/>
            </a:pPr>
            <a:endParaRPr lang="en-US" sz="2400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CURRICULUM PLANNING AND DEVELOPMENT DIVISION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47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78909"/>
            <a:ext cx="9491831" cy="133034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ANSWERS  Activity 1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3999" y="1775012"/>
            <a:ext cx="9134856" cy="4883972"/>
          </a:xfrm>
        </p:spPr>
        <p:txBody>
          <a:bodyPr>
            <a:normAutofit/>
          </a:bodyPr>
          <a:lstStyle/>
          <a:p>
            <a:pPr marL="502920" indent="-457200">
              <a:buAutoNum type="arabicPeriod"/>
            </a:pPr>
            <a:endParaRPr lang="en-US" b="1" dirty="0" smtClean="0"/>
          </a:p>
          <a:p>
            <a:pPr marL="502920" indent="-457200">
              <a:buAutoNum type="arabicPeriod"/>
            </a:pPr>
            <a:r>
              <a:rPr lang="en-US" sz="3100" b="1" dirty="0" smtClean="0"/>
              <a:t>She wrote the wrong                   so she was late to                      the students.</a:t>
            </a:r>
          </a:p>
          <a:p>
            <a:pPr marL="502920" indent="-457200">
              <a:buAutoNum type="arabicPeriod"/>
            </a:pPr>
            <a:endParaRPr lang="en-US" sz="3100" b="1" dirty="0" smtClean="0"/>
          </a:p>
          <a:p>
            <a:pPr marL="45720" indent="0">
              <a:buNone/>
            </a:pPr>
            <a:endParaRPr lang="en-US" sz="3100" b="1" dirty="0" smtClean="0"/>
          </a:p>
          <a:p>
            <a:pPr marL="45720" indent="0">
              <a:buNone/>
            </a:pPr>
            <a:r>
              <a:rPr lang="en-US" sz="3100" b="1" dirty="0" smtClean="0"/>
              <a:t>2. Sam had to                the new football                     before putting it on the wall.</a:t>
            </a:r>
          </a:p>
          <a:p>
            <a:pPr marL="45720" indent="0">
              <a:buNone/>
            </a:pPr>
            <a:endParaRPr lang="en-US" sz="3100" b="1" dirty="0"/>
          </a:p>
          <a:p>
            <a:pPr marL="45720" indent="0">
              <a:buNone/>
            </a:pPr>
            <a:endParaRPr lang="en-US" b="1" dirty="0" smtClean="0"/>
          </a:p>
          <a:p>
            <a:pPr marL="45720" indent="0">
              <a:buNone/>
            </a:pPr>
            <a:endParaRPr lang="en-US" b="1" dirty="0"/>
          </a:p>
          <a:p>
            <a:pPr marL="45720" indent="0">
              <a:buNone/>
            </a:pPr>
            <a:endParaRPr lang="en-US" b="1" dirty="0" smtClean="0"/>
          </a:p>
        </p:txBody>
      </p:sp>
      <p:pic>
        <p:nvPicPr>
          <p:cNvPr id="9" name="Picture 8" descr="&lt;strong&gt;Signing&lt;/strong&gt; at the beginning makes ethics salient and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295" y="4681538"/>
            <a:ext cx="833347" cy="849854"/>
          </a:xfrm>
          <a:prstGeom prst="rect">
            <a:avLst/>
          </a:prstGeom>
        </p:spPr>
      </p:pic>
      <p:pic>
        <p:nvPicPr>
          <p:cNvPr id="10" name="Picture 9" descr="Wow With &lt;strong&gt;Soccer&lt;/strong&gt; Ball - Download Free Vector Art, Stock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734" y="4681538"/>
            <a:ext cx="997862" cy="882127"/>
          </a:xfrm>
          <a:prstGeom prst="rect">
            <a:avLst/>
          </a:prstGeom>
        </p:spPr>
      </p:pic>
      <p:pic>
        <p:nvPicPr>
          <p:cNvPr id="16" name="Picture 15" descr="How to &lt;strong&gt;Address&lt;/strong&gt; Envelopes in Care Of: 11 Steps (with Pictures)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427" y="1911254"/>
            <a:ext cx="1085689" cy="989703"/>
          </a:xfrm>
          <a:prstGeom prst="rect">
            <a:avLst/>
          </a:prstGeom>
        </p:spPr>
      </p:pic>
      <p:pic>
        <p:nvPicPr>
          <p:cNvPr id="17" name="Picture 16" descr="Faculty &lt;strong&gt;address&lt;/strong&gt; inspires new &lt;strong&gt;students&lt;/strong&gt; to reach out, take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425" y="2737821"/>
            <a:ext cx="1056288" cy="110803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CURRICULUM PLANNING AND DEVELOPMENT DIVISION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40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ANSWERS Activity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r>
              <a:rPr lang="en-US" b="1" dirty="0" smtClean="0"/>
              <a:t>3.  </a:t>
            </a:r>
            <a:r>
              <a:rPr lang="en-US" b="1" dirty="0"/>
              <a:t>A </a:t>
            </a:r>
            <a:r>
              <a:rPr lang="en-US" b="1" dirty="0" smtClean="0"/>
              <a:t>---------- </a:t>
            </a:r>
            <a:r>
              <a:rPr lang="en-US" b="1" dirty="0"/>
              <a:t>of cards was found on the ship’s </a:t>
            </a:r>
            <a:r>
              <a:rPr lang="en-US" b="1" dirty="0" smtClean="0"/>
              <a:t>                           </a:t>
            </a:r>
            <a:r>
              <a:rPr lang="en-US" b="1" dirty="0"/>
              <a:t>.  </a:t>
            </a:r>
          </a:p>
          <a:p>
            <a:pPr marL="45720" indent="0">
              <a:buNone/>
            </a:pPr>
            <a:endParaRPr lang="en-US" b="1" dirty="0" smtClean="0"/>
          </a:p>
          <a:p>
            <a:pPr marL="45720" indent="0">
              <a:buNone/>
            </a:pPr>
            <a:endParaRPr lang="en-US" b="1" dirty="0"/>
          </a:p>
          <a:p>
            <a:pPr marL="45720" indent="0">
              <a:buNone/>
            </a:pPr>
            <a:r>
              <a:rPr lang="en-US" b="1" dirty="0"/>
              <a:t>4. Form your                     properly when you are writing the                    to give to the mailman  </a:t>
            </a:r>
            <a:r>
              <a:rPr lang="en-US" b="1" dirty="0" smtClean="0"/>
              <a:t>.</a:t>
            </a:r>
            <a:endParaRPr lang="en-US" b="1" dirty="0"/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4" name="Picture 3" descr="&lt;strong&gt;Deck of Cards&lt;/strong&gt; PNG Clip Art Image - Best WEB Clipar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006" y="1485900"/>
            <a:ext cx="965219" cy="978946"/>
          </a:xfrm>
          <a:prstGeom prst="rect">
            <a:avLst/>
          </a:prstGeom>
        </p:spPr>
      </p:pic>
      <p:pic>
        <p:nvPicPr>
          <p:cNvPr id="5" name="Picture 4" descr="Cruise &lt;strong&gt;Ship&lt;/strong&gt; Sunbathing Cruise &lt;strong&gt;Ship Deck&lt;/strong&gt; Backdrop, cruise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775" y="1567008"/>
            <a:ext cx="1251780" cy="1043493"/>
          </a:xfrm>
          <a:prstGeom prst="rect">
            <a:avLst/>
          </a:prstGeom>
        </p:spPr>
      </p:pic>
      <p:pic>
        <p:nvPicPr>
          <p:cNvPr id="6" name="Picture 5" descr="Happy Day Applique &lt;strong&gt;Alphabet&lt;/strong&g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225" y="3028075"/>
            <a:ext cx="1075283" cy="840868"/>
          </a:xfrm>
          <a:prstGeom prst="rect">
            <a:avLst/>
          </a:prstGeom>
        </p:spPr>
      </p:pic>
      <p:pic>
        <p:nvPicPr>
          <p:cNvPr id="7" name="Picture 6" descr="Printcraft Traditional &lt;strong&gt;Mail&lt;/strong&gt; ISN'T Dea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35" y="3180655"/>
            <a:ext cx="979038" cy="935915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CURRICULUM PLANNING AND DEVELOPMENT DIVISION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11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ANSWERS  Activity 1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8570" y="1485900"/>
            <a:ext cx="10229537" cy="504399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 smtClean="0"/>
              <a:t>5</a:t>
            </a:r>
            <a:r>
              <a:rPr lang="en-US" b="1" dirty="0" smtClean="0"/>
              <a:t>. A                  </a:t>
            </a:r>
            <a:r>
              <a:rPr lang="en-US" b="1" dirty="0"/>
              <a:t>had to be removed before the men could use the           </a:t>
            </a:r>
            <a:r>
              <a:rPr lang="en-US" b="1" dirty="0" smtClean="0"/>
              <a:t>         </a:t>
            </a:r>
          </a:p>
          <a:p>
            <a:pPr marL="45720" indent="0">
              <a:buNone/>
            </a:pPr>
            <a:endParaRPr lang="en-US" b="1" dirty="0"/>
          </a:p>
          <a:p>
            <a:pPr marL="45720" indent="0">
              <a:buNone/>
            </a:pPr>
            <a:endParaRPr lang="en-US" b="1" dirty="0" smtClean="0"/>
          </a:p>
          <a:p>
            <a:pPr marL="45720" indent="0">
              <a:buNone/>
            </a:pPr>
            <a:r>
              <a:rPr lang="en-US" b="1" dirty="0" smtClean="0"/>
              <a:t>       </a:t>
            </a:r>
            <a:r>
              <a:rPr lang="en-US" b="1" dirty="0"/>
              <a:t>.</a:t>
            </a:r>
          </a:p>
          <a:p>
            <a:pPr marL="45720" indent="0">
              <a:buNone/>
            </a:pPr>
            <a:r>
              <a:rPr lang="en-US" b="1" dirty="0" smtClean="0"/>
              <a:t>6. Lee </a:t>
            </a:r>
            <a:r>
              <a:rPr lang="en-US" b="1" dirty="0"/>
              <a:t>was                       when he saw the </a:t>
            </a:r>
            <a:r>
              <a:rPr lang="en-US" b="1" dirty="0" smtClean="0"/>
              <a:t>book’s                   </a:t>
            </a:r>
            <a:r>
              <a:rPr lang="en-US" b="1" dirty="0"/>
              <a:t>was for children</a:t>
            </a:r>
            <a:r>
              <a:rPr lang="en-US" b="1" dirty="0" smtClean="0"/>
              <a:t>. </a:t>
            </a:r>
          </a:p>
          <a:p>
            <a:pPr marL="45720" indent="0">
              <a:buNone/>
            </a:pPr>
            <a:endParaRPr lang="en-US" b="1" dirty="0"/>
          </a:p>
        </p:txBody>
      </p:sp>
      <p:pic>
        <p:nvPicPr>
          <p:cNvPr id="4" name="Picture 3" descr="Whooping &lt;strong&gt;crane&lt;/strong&gt; - Wiki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43" y="1312333"/>
            <a:ext cx="957431" cy="789951"/>
          </a:xfrm>
          <a:prstGeom prst="rect">
            <a:avLst/>
          </a:prstGeom>
        </p:spPr>
      </p:pic>
      <p:pic>
        <p:nvPicPr>
          <p:cNvPr id="6" name="Picture 5" descr="Grove - A Manitowoc Brand Grove TMS9000-2 Four-axle Truck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46" y="1144281"/>
            <a:ext cx="896964" cy="916317"/>
          </a:xfrm>
          <a:prstGeom prst="rect">
            <a:avLst/>
          </a:prstGeom>
        </p:spPr>
      </p:pic>
      <p:pic>
        <p:nvPicPr>
          <p:cNvPr id="5" name="Picture 4" descr="Real Estate Investing Business Plan - &lt;strong&gt;Table of Contents&lt;/strong&gt;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771" y="3170285"/>
            <a:ext cx="936977" cy="1097280"/>
          </a:xfrm>
          <a:prstGeom prst="rect">
            <a:avLst/>
          </a:prstGeom>
        </p:spPr>
      </p:pic>
      <p:pic>
        <p:nvPicPr>
          <p:cNvPr id="7" name="Picture 6" descr="A &lt;strong&gt;Content&lt;/strong&gt; Marketing Microsite in 7 Steps - Curata Blo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88" y="3058205"/>
            <a:ext cx="914403" cy="935866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CURRICULUM PLANNING AND DEVELOPMENT DIVISION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43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ANSWERS Activity 1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sz="2400" b="1" dirty="0"/>
          </a:p>
          <a:p>
            <a:pPr marL="45720" indent="0">
              <a:buNone/>
            </a:pPr>
            <a:r>
              <a:rPr lang="en-US" sz="2400" b="1" dirty="0"/>
              <a:t>7</a:t>
            </a:r>
            <a:r>
              <a:rPr lang="en-US" sz="2400" b="1" dirty="0" smtClean="0"/>
              <a:t>. </a:t>
            </a:r>
            <a:r>
              <a:rPr lang="en-US" sz="2400" b="1" dirty="0"/>
              <a:t>On the river                         was where he found  gold coins, </a:t>
            </a:r>
            <a:endParaRPr lang="en-US" sz="2400" b="1" dirty="0" smtClean="0"/>
          </a:p>
          <a:p>
            <a:pPr marL="45720" indent="0">
              <a:buNone/>
            </a:pPr>
            <a:r>
              <a:rPr lang="en-US" sz="2400" b="1" dirty="0" smtClean="0"/>
              <a:t>which </a:t>
            </a:r>
            <a:r>
              <a:rPr lang="en-US" sz="2400" b="1" dirty="0"/>
              <a:t>he took to </a:t>
            </a:r>
            <a:r>
              <a:rPr lang="en-US" sz="2400" b="1" dirty="0" smtClean="0"/>
              <a:t>the                  </a:t>
            </a:r>
            <a:r>
              <a:rPr lang="en-US" sz="2400" b="1" dirty="0" smtClean="0"/>
              <a:t>. </a:t>
            </a:r>
            <a:endParaRPr lang="en-US" sz="2400" b="1" dirty="0" smtClean="0"/>
          </a:p>
          <a:p>
            <a:pPr marL="45720" indent="0">
              <a:buNone/>
            </a:pPr>
            <a:r>
              <a:rPr lang="en-US" sz="2400" b="1" dirty="0" smtClean="0"/>
              <a:t>                             </a:t>
            </a:r>
            <a:endParaRPr lang="en-US" sz="2400" b="1" dirty="0"/>
          </a:p>
          <a:p>
            <a:pPr marL="502920" indent="-457200">
              <a:buAutoNum type="arabicPeriod"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6" name="Picture 5" descr="Free photo: &lt;strong&gt;River Bank&lt;/strong&gt; - &lt;strong&gt;Bank&lt;/strong&gt;, Beach, Lake - Free Download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043" y="2443330"/>
            <a:ext cx="1151068" cy="749632"/>
          </a:xfrm>
          <a:prstGeom prst="rect">
            <a:avLst/>
          </a:prstGeom>
        </p:spPr>
      </p:pic>
      <p:pic>
        <p:nvPicPr>
          <p:cNvPr id="7" name="Picture 6" descr="Royal &lt;strong&gt;Bank&lt;/strong&gt; of Canada - Point Fortin,Point Fortin- ATM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83" y="3366528"/>
            <a:ext cx="1028662" cy="957431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CURRICULUM PLANNING AND DEVELOPMENT DIVISION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6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ANSWERS Activity 1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2920" indent="-457200">
              <a:buAutoNum type="arabicPeriod"/>
            </a:pPr>
            <a:r>
              <a:rPr lang="en-US" sz="2400" dirty="0" smtClean="0"/>
              <a:t>She wrote the wrong </a:t>
            </a:r>
            <a:r>
              <a:rPr lang="en-US" sz="2400" u="sng" dirty="0" smtClean="0"/>
              <a:t>address</a:t>
            </a:r>
            <a:r>
              <a:rPr lang="en-US" sz="2400" dirty="0" smtClean="0"/>
              <a:t> so she was late to </a:t>
            </a:r>
            <a:r>
              <a:rPr lang="en-US" sz="2400" u="sng" dirty="0" smtClean="0"/>
              <a:t>address</a:t>
            </a:r>
            <a:r>
              <a:rPr lang="en-US" sz="2400" dirty="0" smtClean="0"/>
              <a:t> the students.</a:t>
            </a:r>
          </a:p>
          <a:p>
            <a:pPr marL="502920" indent="-457200">
              <a:buAutoNum type="arabicPeriod"/>
            </a:pPr>
            <a:r>
              <a:rPr lang="en-US" sz="2400" dirty="0" smtClean="0"/>
              <a:t>Sam had to </a:t>
            </a:r>
            <a:r>
              <a:rPr lang="en-US" sz="2400" u="sng" dirty="0" smtClean="0"/>
              <a:t>sign</a:t>
            </a:r>
            <a:r>
              <a:rPr lang="en-US" sz="2400" dirty="0" smtClean="0"/>
              <a:t> the new football </a:t>
            </a:r>
            <a:r>
              <a:rPr lang="en-US" sz="2400" u="sng" dirty="0" smtClean="0"/>
              <a:t>sign</a:t>
            </a:r>
            <a:r>
              <a:rPr lang="en-US" sz="2400" dirty="0" smtClean="0"/>
              <a:t> before putting it on the wall.</a:t>
            </a:r>
          </a:p>
          <a:p>
            <a:pPr marL="502920" indent="-457200">
              <a:buAutoNum type="arabicPeriod"/>
            </a:pPr>
            <a:r>
              <a:rPr lang="en-US" sz="2400" dirty="0" smtClean="0"/>
              <a:t>A </a:t>
            </a:r>
            <a:r>
              <a:rPr lang="en-US" sz="2400" u="sng" dirty="0" smtClean="0"/>
              <a:t>deck</a:t>
            </a:r>
            <a:r>
              <a:rPr lang="en-US" sz="2400" dirty="0" smtClean="0"/>
              <a:t> of cards was found on the ship’s </a:t>
            </a:r>
            <a:r>
              <a:rPr lang="en-US" sz="2400" u="sng" dirty="0" smtClean="0"/>
              <a:t>deck</a:t>
            </a:r>
            <a:r>
              <a:rPr lang="en-US" sz="2400" dirty="0" smtClean="0"/>
              <a:t>.</a:t>
            </a:r>
          </a:p>
          <a:p>
            <a:pPr marL="502920" indent="-457200">
              <a:buAutoNum type="arabicPeriod"/>
            </a:pPr>
            <a:r>
              <a:rPr lang="en-US" sz="2400" dirty="0" smtClean="0"/>
              <a:t>Form your </a:t>
            </a:r>
            <a:r>
              <a:rPr lang="en-US" sz="2400" u="sng" dirty="0" smtClean="0"/>
              <a:t>letters</a:t>
            </a:r>
            <a:r>
              <a:rPr lang="en-US" sz="2400" dirty="0" smtClean="0"/>
              <a:t> properly, when you are writing the </a:t>
            </a:r>
            <a:r>
              <a:rPr lang="en-US" sz="2400" u="sng" dirty="0" smtClean="0"/>
              <a:t>letters</a:t>
            </a:r>
            <a:r>
              <a:rPr lang="en-US" sz="2400" dirty="0" smtClean="0"/>
              <a:t> to give to the mailman.</a:t>
            </a:r>
          </a:p>
          <a:p>
            <a:pPr marL="502920" indent="-457200">
              <a:buAutoNum type="arabicPeriod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CURRICULUM PLANNING AND DEVELOPMENT DIVISION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56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ANSWERS Activity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/>
              <a:t>5. </a:t>
            </a:r>
            <a:r>
              <a:rPr lang="en-US" sz="2400" dirty="0" smtClean="0"/>
              <a:t>A </a:t>
            </a:r>
            <a:r>
              <a:rPr lang="en-US" sz="2400" u="sng" dirty="0" smtClean="0"/>
              <a:t>crane</a:t>
            </a:r>
            <a:r>
              <a:rPr lang="en-US" sz="2400" dirty="0" smtClean="0"/>
              <a:t> had to be removed before the men could use the </a:t>
            </a:r>
            <a:r>
              <a:rPr lang="en-US" sz="2400" u="sng" dirty="0" smtClean="0"/>
              <a:t>crane</a:t>
            </a:r>
            <a:r>
              <a:rPr lang="en-US" sz="2400" dirty="0" smtClean="0"/>
              <a:t>. </a:t>
            </a:r>
            <a:endParaRPr lang="en-US" sz="2400" dirty="0" smtClean="0"/>
          </a:p>
          <a:p>
            <a:pPr marL="45720" indent="0">
              <a:buNone/>
            </a:pPr>
            <a:endParaRPr lang="en-US" sz="2400" dirty="0" smtClean="0"/>
          </a:p>
          <a:p>
            <a:pPr marL="45720" indent="0">
              <a:buNone/>
            </a:pPr>
            <a:r>
              <a:rPr lang="en-US" sz="2400" dirty="0" smtClean="0"/>
              <a:t>6. Lee was </a:t>
            </a:r>
            <a:r>
              <a:rPr lang="en-US" sz="2400" u="sng" dirty="0" smtClean="0"/>
              <a:t>content</a:t>
            </a:r>
            <a:r>
              <a:rPr lang="en-US" sz="2400" dirty="0" smtClean="0"/>
              <a:t> when he saw the book’s </a:t>
            </a:r>
            <a:r>
              <a:rPr lang="en-US" sz="2400" u="sng" dirty="0" smtClean="0"/>
              <a:t>content</a:t>
            </a:r>
            <a:r>
              <a:rPr lang="en-US" sz="2400" dirty="0" smtClean="0"/>
              <a:t> was for children</a:t>
            </a:r>
            <a:r>
              <a:rPr lang="en-US" sz="2400" dirty="0" smtClean="0"/>
              <a:t>.</a:t>
            </a:r>
          </a:p>
          <a:p>
            <a:pPr marL="45720" indent="0">
              <a:buNone/>
            </a:pPr>
            <a:endParaRPr lang="en-US" sz="2400" dirty="0" smtClean="0"/>
          </a:p>
          <a:p>
            <a:pPr marL="45720" indent="0">
              <a:buNone/>
            </a:pPr>
            <a:r>
              <a:rPr lang="en-US" sz="2400" dirty="0" smtClean="0"/>
              <a:t>7</a:t>
            </a:r>
            <a:r>
              <a:rPr lang="en-US" sz="2400" dirty="0" smtClean="0"/>
              <a:t>. </a:t>
            </a:r>
            <a:r>
              <a:rPr lang="en-US" sz="2400" dirty="0" smtClean="0"/>
              <a:t>On the river </a:t>
            </a:r>
            <a:r>
              <a:rPr lang="en-US" sz="2400" u="sng" dirty="0" smtClean="0"/>
              <a:t>bank</a:t>
            </a:r>
            <a:r>
              <a:rPr lang="en-US" sz="2400" dirty="0" smtClean="0"/>
              <a:t> was where he found gold coins, which he took to the </a:t>
            </a:r>
            <a:r>
              <a:rPr lang="en-US" sz="2400" u="sng" dirty="0" smtClean="0"/>
              <a:t>bank.</a:t>
            </a:r>
            <a:r>
              <a:rPr lang="en-US" sz="2400" dirty="0" smtClean="0"/>
              <a:t> </a:t>
            </a:r>
          </a:p>
          <a:p>
            <a:pPr marL="45720" indent="0">
              <a:buNone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4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 Activities  2 and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8572" y="1485900"/>
            <a:ext cx="9134856" cy="494717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600" dirty="0" smtClean="0"/>
              <a:t>Activity 2</a:t>
            </a:r>
          </a:p>
          <a:p>
            <a:pPr marL="45720" indent="0">
              <a:buNone/>
            </a:pPr>
            <a:r>
              <a:rPr lang="en-US" sz="2600" dirty="0" smtClean="0"/>
              <a:t>Sentences in which the homophone pairs are used correctly</a:t>
            </a:r>
          </a:p>
          <a:p>
            <a:pPr marL="45720" indent="0">
              <a:buNone/>
            </a:pPr>
            <a:endParaRPr lang="en-US" sz="2600" dirty="0"/>
          </a:p>
          <a:p>
            <a:pPr marL="45720" indent="0">
              <a:buNone/>
            </a:pPr>
            <a:r>
              <a:rPr lang="en-US" sz="2600" dirty="0" smtClean="0"/>
              <a:t>Activity 3</a:t>
            </a:r>
          </a:p>
          <a:p>
            <a:pPr marL="45720" indent="0">
              <a:buNone/>
            </a:pPr>
            <a:r>
              <a:rPr lang="en-US" sz="2600" dirty="0" smtClean="0"/>
              <a:t>Any appropriate representation is acceptable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CURRICULUM PLANNING AND DEVELOPMENT DIVISION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76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&lt;strong&gt;Good job&lt;/strong&gt; greeting Vector Image - 1811335 | StockUnlimi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84" y="1579299"/>
            <a:ext cx="6250193" cy="3966102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CURRICULUM PLANNING AND DEVELOPMENT DIVISION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9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Curriculum Topic: Vocabulary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8572" y="1485900"/>
            <a:ext cx="9134856" cy="490414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dirty="0" smtClean="0"/>
              <a:t>Teaching Point: Homonyms are words </a:t>
            </a:r>
            <a:r>
              <a:rPr lang="en-US" sz="2800" dirty="0" smtClean="0"/>
              <a:t>that</a:t>
            </a:r>
            <a:endParaRPr lang="en-US" sz="2800" dirty="0" smtClean="0"/>
          </a:p>
          <a:p>
            <a:r>
              <a:rPr lang="en-US" sz="2800" dirty="0" smtClean="0"/>
              <a:t> </a:t>
            </a:r>
            <a:r>
              <a:rPr lang="en-US" sz="2800" dirty="0" smtClean="0"/>
              <a:t>have </a:t>
            </a:r>
            <a:r>
              <a:rPr lang="en-US" sz="2800" dirty="0"/>
              <a:t>identical </a:t>
            </a:r>
            <a:r>
              <a:rPr lang="en-US" sz="2800" dirty="0" smtClean="0"/>
              <a:t>pronunciation, </a:t>
            </a:r>
            <a:endParaRPr lang="en-US" sz="2800" dirty="0" smtClean="0"/>
          </a:p>
          <a:p>
            <a:r>
              <a:rPr lang="en-US" sz="2800" dirty="0" smtClean="0"/>
              <a:t> </a:t>
            </a:r>
            <a:r>
              <a:rPr lang="en-US" sz="2800" dirty="0" smtClean="0"/>
              <a:t>same  </a:t>
            </a:r>
            <a:r>
              <a:rPr lang="en-US" sz="2800" dirty="0"/>
              <a:t>spelling, </a:t>
            </a:r>
            <a:endParaRPr lang="en-US" sz="2800" dirty="0"/>
          </a:p>
          <a:p>
            <a:r>
              <a:rPr lang="en-US" sz="2800" dirty="0" smtClean="0"/>
              <a:t> different </a:t>
            </a:r>
            <a:r>
              <a:rPr lang="en-US" sz="2800" dirty="0"/>
              <a:t>meanings</a:t>
            </a:r>
            <a:r>
              <a:rPr lang="en-US" sz="2800" dirty="0" smtClean="0"/>
              <a:t>.</a:t>
            </a:r>
          </a:p>
          <a:p>
            <a:pPr marL="45720" indent="0">
              <a:buNone/>
            </a:pPr>
            <a:r>
              <a:rPr lang="en-US" sz="2800" dirty="0" smtClean="0"/>
              <a:t>Example: </a:t>
            </a:r>
            <a:r>
              <a:rPr lang="en-US" sz="2800" b="1" dirty="0" smtClean="0"/>
              <a:t>presen</a:t>
            </a:r>
            <a:r>
              <a:rPr lang="en-US" sz="2800" dirty="0" smtClean="0"/>
              <a:t>t (a gift) &amp; </a:t>
            </a:r>
            <a:r>
              <a:rPr lang="en-US" sz="2800" b="1" dirty="0" smtClean="0"/>
              <a:t>present</a:t>
            </a:r>
            <a:r>
              <a:rPr lang="en-US" sz="2800" dirty="0" smtClean="0"/>
              <a:t> (attendance)</a:t>
            </a:r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 smtClean="0"/>
          </a:p>
          <a:p>
            <a:pPr marL="45720" indent="0" algn="ctr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CURRICULUM PLANNING AND DEVELOPMENT DIVISION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1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8572" y="757646"/>
            <a:ext cx="9134856" cy="4881155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2800" dirty="0" smtClean="0"/>
              <a:t>Activity 1</a:t>
            </a:r>
          </a:p>
          <a:p>
            <a:pPr marL="45720" indent="0">
              <a:buNone/>
            </a:pPr>
            <a:r>
              <a:rPr lang="en-US" sz="2800" dirty="0" smtClean="0"/>
              <a:t>There are 8 sentences, with  8 pairs of </a:t>
            </a:r>
            <a:r>
              <a:rPr lang="en-US" sz="2800" b="1" dirty="0" smtClean="0"/>
              <a:t>homonyms</a:t>
            </a:r>
            <a:r>
              <a:rPr lang="en-US" sz="2800" dirty="0" smtClean="0"/>
              <a:t>, on the following slides.</a:t>
            </a:r>
          </a:p>
          <a:p>
            <a:pPr marL="45720" indent="0">
              <a:buNone/>
            </a:pPr>
            <a:r>
              <a:rPr lang="en-US" sz="2800" dirty="0" smtClean="0"/>
              <a:t>Fill in the blank spaces with the appropriate icon from the</a:t>
            </a:r>
          </a:p>
          <a:p>
            <a:pPr marL="45720" indent="0">
              <a:buNone/>
            </a:pPr>
            <a:r>
              <a:rPr lang="en-US" sz="2800" dirty="0" smtClean="0"/>
              <a:t>box. Click on the icon and drag it to the space. </a:t>
            </a:r>
          </a:p>
          <a:p>
            <a:pPr marL="45720" indent="0">
              <a:buNone/>
            </a:pPr>
            <a:r>
              <a:rPr lang="en-US" sz="2800" b="1" dirty="0" smtClean="0">
                <a:solidFill>
                  <a:srgbClr val="006600"/>
                </a:solidFill>
              </a:rPr>
              <a:t>Example</a:t>
            </a:r>
            <a:r>
              <a:rPr lang="en-US" sz="2800" dirty="0" smtClean="0"/>
              <a:t>: </a:t>
            </a:r>
          </a:p>
          <a:p>
            <a:pPr marL="45720" indent="0">
              <a:buNone/>
            </a:pPr>
            <a:r>
              <a:rPr lang="en-US" sz="2800" dirty="0" smtClean="0"/>
              <a:t>He got a   </a:t>
            </a:r>
            <a:r>
              <a:rPr lang="en-US" sz="2800" dirty="0"/>
              <a:t> </a:t>
            </a:r>
            <a:r>
              <a:rPr lang="en-US" sz="2800" dirty="0" smtClean="0"/>
              <a:t>           for always   being                       .   (present)</a:t>
            </a:r>
          </a:p>
          <a:p>
            <a:pPr marL="45720" indent="0">
              <a:buNone/>
            </a:pPr>
            <a:r>
              <a:rPr lang="en-US" sz="2800" dirty="0" smtClean="0"/>
              <a:t>He got a </a:t>
            </a:r>
            <a:r>
              <a:rPr lang="en-US" sz="2800" u="sng" dirty="0" smtClean="0"/>
              <a:t>present</a:t>
            </a:r>
            <a:r>
              <a:rPr lang="en-US" sz="2800" dirty="0" smtClean="0"/>
              <a:t> for always being </a:t>
            </a:r>
            <a:r>
              <a:rPr lang="en-US" sz="2800" u="sng" dirty="0" smtClean="0"/>
              <a:t>present</a:t>
            </a:r>
            <a:r>
              <a:rPr lang="en-US" sz="2800" dirty="0" smtClean="0"/>
              <a:t>. </a:t>
            </a:r>
          </a:p>
          <a:p>
            <a:pPr marL="45720" indent="0">
              <a:buNone/>
            </a:pPr>
            <a:endParaRPr lang="en-US" sz="2800" dirty="0"/>
          </a:p>
        </p:txBody>
      </p:sp>
      <p:pic>
        <p:nvPicPr>
          <p:cNvPr id="3" name="Picture 2" descr="Red &lt;strong&gt;Present&lt;/strong&gt; Box PNG Clip Art - Best WEB Clipar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44" y="4238509"/>
            <a:ext cx="882128" cy="1000461"/>
          </a:xfrm>
          <a:prstGeom prst="rect">
            <a:avLst/>
          </a:prstGeom>
        </p:spPr>
      </p:pic>
      <p:pic>
        <p:nvPicPr>
          <p:cNvPr id="5" name="Picture 4" descr="Use Magnetic Accents &amp; Magnetic Letters to keep track of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682" y="4055628"/>
            <a:ext cx="1549102" cy="108652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CURRICULUM </a:t>
            </a:r>
            <a:r>
              <a:rPr lang="en-US" dirty="0"/>
              <a:t>PLANNING AND DEVELOPMENT </a:t>
            </a:r>
            <a:r>
              <a:rPr lang="en-US" dirty="0" smtClean="0"/>
              <a:t>DIVISION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8572" y="1485900"/>
            <a:ext cx="9134856" cy="502247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dirty="0" smtClean="0"/>
              <a:t>The homonyms for Activity 1 are</a:t>
            </a:r>
            <a:r>
              <a:rPr lang="en-US" sz="2800" dirty="0" smtClean="0"/>
              <a:t>:</a:t>
            </a:r>
          </a:p>
          <a:p>
            <a:pPr marL="45720" indent="0" algn="ctr">
              <a:buNone/>
            </a:pPr>
            <a:r>
              <a:rPr lang="en-US" dirty="0" smtClean="0"/>
              <a:t> 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CURRICULUM PLANNING AND DEVELOPMENT DIVISION 2020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322306"/>
              </p:ext>
            </p:extLst>
          </p:nvPr>
        </p:nvGraphicFramePr>
        <p:xfrm>
          <a:off x="1404983" y="2716978"/>
          <a:ext cx="8128000" cy="188976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52525254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8507647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7495350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54666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bank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space</a:t>
                      </a:r>
                    </a:p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address</a:t>
                      </a:r>
                    </a:p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sign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611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/>
                        <a:t>crane</a:t>
                      </a:r>
                    </a:p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/>
                        <a:t>content</a:t>
                      </a:r>
                    </a:p>
                    <a:p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/>
                        <a:t>letters</a:t>
                      </a:r>
                    </a:p>
                    <a:p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deck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094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325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78909"/>
            <a:ext cx="9491831" cy="1330343"/>
          </a:xfrm>
        </p:spPr>
        <p:txBody>
          <a:bodyPr>
            <a:normAutofit/>
          </a:bodyPr>
          <a:lstStyle/>
          <a:p>
            <a:endParaRPr lang="en-US" sz="105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3999" y="1622572"/>
            <a:ext cx="9134856" cy="4739119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endParaRPr lang="en-US" sz="2400" b="1" dirty="0"/>
          </a:p>
          <a:p>
            <a:pPr marL="45720" indent="0">
              <a:buNone/>
            </a:pPr>
            <a:r>
              <a:rPr lang="en-US" sz="9600" dirty="0" smtClean="0"/>
              <a:t>1</a:t>
            </a:r>
            <a:r>
              <a:rPr lang="en-US" sz="9600" b="1" dirty="0" smtClean="0"/>
              <a:t>. She wrote the wrong ------------------- so she was late to ----------- the students.</a:t>
            </a:r>
          </a:p>
          <a:p>
            <a:pPr marL="45720" indent="0">
              <a:buNone/>
            </a:pPr>
            <a:endParaRPr lang="en-US" sz="9600" b="1" dirty="0" smtClean="0"/>
          </a:p>
          <a:p>
            <a:pPr marL="45720" indent="0">
              <a:buNone/>
            </a:pPr>
            <a:endParaRPr lang="en-US" sz="9600" b="1" dirty="0" smtClean="0"/>
          </a:p>
          <a:p>
            <a:pPr marL="45720" indent="0">
              <a:buNone/>
            </a:pPr>
            <a:r>
              <a:rPr lang="en-US" sz="9600" dirty="0" smtClean="0"/>
              <a:t>2. </a:t>
            </a:r>
            <a:r>
              <a:rPr lang="en-US" sz="9600" b="1" dirty="0" smtClean="0"/>
              <a:t>Sam had to ------------ the new football ----------- before putting it on the wall</a:t>
            </a:r>
            <a:r>
              <a:rPr lang="en-US" sz="9600" dirty="0" smtClean="0"/>
              <a:t>.</a:t>
            </a:r>
          </a:p>
          <a:p>
            <a:pPr marL="45720" indent="0">
              <a:buNone/>
            </a:pPr>
            <a:endParaRPr lang="en-US" sz="9600" dirty="0"/>
          </a:p>
          <a:p>
            <a:pPr marL="45720" indent="0">
              <a:buNone/>
            </a:pPr>
            <a:endParaRPr lang="en-US" sz="96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>
              <a:buNone/>
            </a:pPr>
            <a:endParaRPr lang="en-US" sz="1400" dirty="0" smtClean="0"/>
          </a:p>
          <a:p>
            <a:pPr marL="45720" indent="0">
              <a:buNone/>
            </a:pPr>
            <a:endParaRPr lang="en-US" sz="1400" dirty="0"/>
          </a:p>
          <a:p>
            <a:pPr marL="45720" indent="0" algn="ctr">
              <a:buNone/>
            </a:pPr>
            <a:r>
              <a:rPr lang="en-US" sz="1400" dirty="0" smtClean="0"/>
              <a:t>                                                                                             </a:t>
            </a:r>
            <a:endParaRPr lang="en-US" sz="4400" dirty="0"/>
          </a:p>
        </p:txBody>
      </p:sp>
      <p:pic>
        <p:nvPicPr>
          <p:cNvPr id="9" name="Picture 8" descr="&lt;strong&gt;Signing&lt;/strong&gt; at the beginning makes ethics salient and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28" y="292229"/>
            <a:ext cx="1032733" cy="849854"/>
          </a:xfrm>
          <a:prstGeom prst="rect">
            <a:avLst/>
          </a:prstGeom>
        </p:spPr>
      </p:pic>
      <p:pic>
        <p:nvPicPr>
          <p:cNvPr id="10" name="Picture 9" descr="Wow With &lt;strong&gt;Soccer&lt;/strong&gt; Ball - Download Free Vector Art, Stock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35" y="177502"/>
            <a:ext cx="1303594" cy="882127"/>
          </a:xfrm>
          <a:prstGeom prst="rect">
            <a:avLst/>
          </a:prstGeom>
        </p:spPr>
      </p:pic>
      <p:pic>
        <p:nvPicPr>
          <p:cNvPr id="11" name="Picture 10" descr="Happy Day Applique &lt;strong&gt;Alphabet&lt;/strong&g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726" y="168516"/>
            <a:ext cx="1202816" cy="1065008"/>
          </a:xfrm>
          <a:prstGeom prst="rect">
            <a:avLst/>
          </a:prstGeom>
        </p:spPr>
      </p:pic>
      <p:pic>
        <p:nvPicPr>
          <p:cNvPr id="13" name="Picture 12" descr="Printcraft Traditional &lt;strong&gt;Mail&lt;/strong&gt; ISN'T Dea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205" y="233061"/>
            <a:ext cx="1373150" cy="935915"/>
          </a:xfrm>
          <a:prstGeom prst="rect">
            <a:avLst/>
          </a:prstGeom>
        </p:spPr>
      </p:pic>
      <p:pic>
        <p:nvPicPr>
          <p:cNvPr id="14" name="Picture 13" descr="Cruise &lt;strong&gt;Ship&lt;/strong&gt; Sunbathing Cruise &lt;strong&gt;Ship Deck&lt;/strong&gt; Backdrop, cruise ..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172" y="179273"/>
            <a:ext cx="1251780" cy="1043493"/>
          </a:xfrm>
          <a:prstGeom prst="rect">
            <a:avLst/>
          </a:prstGeom>
        </p:spPr>
      </p:pic>
      <p:pic>
        <p:nvPicPr>
          <p:cNvPr id="15" name="Picture 14" descr="&lt;strong&gt;Deck of Cards&lt;/strong&gt; PNG Clip Art Image - Best WEB Clipar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542" y="163137"/>
            <a:ext cx="1215615" cy="978946"/>
          </a:xfrm>
          <a:prstGeom prst="rect">
            <a:avLst/>
          </a:prstGeom>
        </p:spPr>
      </p:pic>
      <p:pic>
        <p:nvPicPr>
          <p:cNvPr id="16" name="Picture 15" descr="How to &lt;strong&gt;Address&lt;/strong&gt; Envelopes in Care Of: 11 Steps (with Pictures)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97" y="292229"/>
            <a:ext cx="1247888" cy="989703"/>
          </a:xfrm>
          <a:prstGeom prst="rect">
            <a:avLst/>
          </a:prstGeom>
        </p:spPr>
      </p:pic>
      <p:pic>
        <p:nvPicPr>
          <p:cNvPr id="17" name="Picture 16" descr="Faculty &lt;strong&gt;address&lt;/strong&gt; inspires new &lt;strong&gt;students&lt;/strong&gt; to reach out, take ..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917" y="266252"/>
            <a:ext cx="1056288" cy="110803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CURRICULUM PLANNING AND DEVELOPMENT DIVISION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96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02920" lvl="0" indent="-457200">
              <a:buClr>
                <a:prstClr val="black">
                  <a:lumMod val="75000"/>
                  <a:lumOff val="25000"/>
                </a:prstClr>
              </a:buClr>
              <a:buAutoNum type="arabicPeriod" startAt="3"/>
            </a:pPr>
            <a:endParaRPr lang="en-US" sz="1900" b="1" dirty="0" smtClean="0">
              <a:solidFill>
                <a:prstClr val="black"/>
              </a:solidFill>
            </a:endParaRPr>
          </a:p>
          <a:p>
            <a:pPr marL="502920" lvl="0" indent="-457200">
              <a:buClr>
                <a:prstClr val="black">
                  <a:lumMod val="75000"/>
                  <a:lumOff val="25000"/>
                </a:prstClr>
              </a:buClr>
              <a:buAutoNum type="arabicPeriod" startAt="3"/>
            </a:pPr>
            <a:r>
              <a:rPr lang="en-US" sz="2400" b="1" dirty="0" smtClean="0">
                <a:solidFill>
                  <a:prstClr val="black"/>
                </a:solidFill>
              </a:rPr>
              <a:t>A -----------  </a:t>
            </a:r>
            <a:r>
              <a:rPr lang="en-US" sz="2400" b="1" dirty="0">
                <a:solidFill>
                  <a:prstClr val="black"/>
                </a:solidFill>
              </a:rPr>
              <a:t>of cards was found on the ship’s </a:t>
            </a:r>
            <a:r>
              <a:rPr lang="en-US" sz="2400" b="1" dirty="0" smtClean="0">
                <a:solidFill>
                  <a:prstClr val="black"/>
                </a:solidFill>
              </a:rPr>
              <a:t>------------- . </a:t>
            </a:r>
          </a:p>
          <a:p>
            <a:pPr marL="45720" lvl="0" indent="0">
              <a:buClr>
                <a:prstClr val="black">
                  <a:lumMod val="75000"/>
                  <a:lumOff val="25000"/>
                </a:prstClr>
              </a:buClr>
              <a:buNone/>
            </a:pPr>
            <a:endParaRPr lang="en-US" sz="2400" b="1" dirty="0">
              <a:solidFill>
                <a:prstClr val="black"/>
              </a:solidFill>
            </a:endParaRPr>
          </a:p>
          <a:p>
            <a:pPr marL="502920" lvl="0" indent="-457200"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AutoNum type="arabicPeriod"/>
            </a:pPr>
            <a:endParaRPr lang="en-US" sz="2400" b="1" dirty="0">
              <a:solidFill>
                <a:prstClr val="black"/>
              </a:solidFill>
            </a:endParaRPr>
          </a:p>
          <a:p>
            <a:pPr marL="45720" lvl="0" indent="0">
              <a:buClr>
                <a:prstClr val="black">
                  <a:lumMod val="75000"/>
                  <a:lumOff val="25000"/>
                </a:prstClr>
              </a:buClr>
              <a:buNone/>
            </a:pPr>
            <a:r>
              <a:rPr lang="en-US" sz="2400" b="1" dirty="0" smtClean="0">
                <a:solidFill>
                  <a:prstClr val="black"/>
                </a:solidFill>
              </a:rPr>
              <a:t>4. Form </a:t>
            </a:r>
            <a:r>
              <a:rPr lang="en-US" sz="2400" b="1" dirty="0">
                <a:solidFill>
                  <a:prstClr val="black"/>
                </a:solidFill>
              </a:rPr>
              <a:t>your </a:t>
            </a:r>
            <a:r>
              <a:rPr lang="en-US" sz="2400" b="1" dirty="0" smtClean="0">
                <a:solidFill>
                  <a:prstClr val="black"/>
                </a:solidFill>
              </a:rPr>
              <a:t>------------ properly </a:t>
            </a:r>
            <a:r>
              <a:rPr lang="en-US" sz="2400" b="1" dirty="0">
                <a:solidFill>
                  <a:prstClr val="black"/>
                </a:solidFill>
              </a:rPr>
              <a:t>when you are writing the </a:t>
            </a:r>
            <a:endParaRPr lang="en-US" sz="2400" b="1" dirty="0" smtClean="0">
              <a:solidFill>
                <a:prstClr val="black"/>
              </a:solidFill>
            </a:endParaRPr>
          </a:p>
          <a:p>
            <a:pPr marL="45720" lvl="0" indent="0">
              <a:buClr>
                <a:prstClr val="black">
                  <a:lumMod val="75000"/>
                  <a:lumOff val="25000"/>
                </a:prstClr>
              </a:buClr>
              <a:buNone/>
            </a:pPr>
            <a:r>
              <a:rPr lang="en-US" sz="2400" b="1" dirty="0" smtClean="0">
                <a:solidFill>
                  <a:prstClr val="black"/>
                </a:solidFill>
              </a:rPr>
              <a:t>-------------  </a:t>
            </a:r>
            <a:r>
              <a:rPr lang="en-US" sz="2400" b="1" dirty="0">
                <a:solidFill>
                  <a:prstClr val="black"/>
                </a:solidFill>
              </a:rPr>
              <a:t>to give to the </a:t>
            </a:r>
            <a:r>
              <a:rPr lang="en-US" sz="2400" b="1" dirty="0" smtClean="0">
                <a:solidFill>
                  <a:prstClr val="black"/>
                </a:solidFill>
              </a:rPr>
              <a:t>mailman.  </a:t>
            </a:r>
            <a:endParaRPr lang="en-US" sz="2400" b="1" dirty="0">
              <a:solidFill>
                <a:prstClr val="black"/>
              </a:solidFill>
            </a:endParaRPr>
          </a:p>
          <a:p>
            <a:endParaRPr lang="en-US" dirty="0" smtClean="0"/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5" name="Picture 4" descr="How to &lt;strong&gt;Address&lt;/strong&gt; Envelopes in Care Of: 11 Steps (with Pictures)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97" y="233061"/>
            <a:ext cx="1247888" cy="989703"/>
          </a:xfrm>
          <a:prstGeom prst="rect">
            <a:avLst/>
          </a:prstGeom>
        </p:spPr>
      </p:pic>
      <p:pic>
        <p:nvPicPr>
          <p:cNvPr id="6" name="Picture 5" descr="Wow With &lt;strong&gt;Soccer&lt;/strong&gt; Ball - Download Free Vector Art, Stock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97" y="371615"/>
            <a:ext cx="1303594" cy="882127"/>
          </a:xfrm>
          <a:prstGeom prst="rect">
            <a:avLst/>
          </a:prstGeom>
        </p:spPr>
      </p:pic>
      <p:pic>
        <p:nvPicPr>
          <p:cNvPr id="7" name="Picture 6" descr="Faculty &lt;strong&gt;address&lt;/strong&gt; inspires new &lt;strong&gt;students&lt;/strong&gt; to reach out, take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917" y="266252"/>
            <a:ext cx="1056288" cy="1108038"/>
          </a:xfrm>
          <a:prstGeom prst="rect">
            <a:avLst/>
          </a:prstGeom>
        </p:spPr>
      </p:pic>
      <p:pic>
        <p:nvPicPr>
          <p:cNvPr id="8" name="Picture 7" descr="Printcraft Traditional &lt;strong&gt;Mail&lt;/strong&gt; ISN'T Dea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205" y="233061"/>
            <a:ext cx="1373150" cy="935915"/>
          </a:xfrm>
          <a:prstGeom prst="rect">
            <a:avLst/>
          </a:prstGeom>
        </p:spPr>
      </p:pic>
      <p:pic>
        <p:nvPicPr>
          <p:cNvPr id="9" name="Picture 8" descr="&lt;strong&gt;Signing&lt;/strong&gt; at the beginning makes ethics salient and ..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28" y="292229"/>
            <a:ext cx="1032733" cy="849854"/>
          </a:xfrm>
          <a:prstGeom prst="rect">
            <a:avLst/>
          </a:prstGeom>
        </p:spPr>
      </p:pic>
      <p:pic>
        <p:nvPicPr>
          <p:cNvPr id="10" name="Picture 9" descr="Cruise &lt;strong&gt;Ship&lt;/strong&gt; Sunbathing Cruise &lt;strong&gt;Ship Deck&lt;/strong&gt; Backdrop, cruise ..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172" y="179273"/>
            <a:ext cx="1251780" cy="1043493"/>
          </a:xfrm>
          <a:prstGeom prst="rect">
            <a:avLst/>
          </a:prstGeom>
        </p:spPr>
      </p:pic>
      <p:pic>
        <p:nvPicPr>
          <p:cNvPr id="11" name="Picture 10" descr="Happy Day Applique &lt;strong&gt;Alphabet&lt;/strong&gt;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726" y="168516"/>
            <a:ext cx="1202816" cy="1065008"/>
          </a:xfrm>
          <a:prstGeom prst="rect">
            <a:avLst/>
          </a:prstGeom>
        </p:spPr>
      </p:pic>
      <p:pic>
        <p:nvPicPr>
          <p:cNvPr id="12" name="Picture 11" descr="&lt;strong&gt;Deck of Cards&lt;/strong&gt; PNG Clip Art Image - Best WEB Clipart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816" y="163137"/>
            <a:ext cx="1215615" cy="97894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CURRICULUM PLANNING AND DEVELOPMENT </a:t>
            </a:r>
            <a:r>
              <a:rPr lang="en-US" dirty="0" smtClean="0"/>
              <a:t>DIVISION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64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1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8571" y="1485900"/>
            <a:ext cx="9541047" cy="508702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b="1" dirty="0" smtClean="0"/>
          </a:p>
          <a:p>
            <a:pPr marL="45720" indent="0">
              <a:buNone/>
            </a:pPr>
            <a:endParaRPr lang="en-US" b="1" dirty="0"/>
          </a:p>
          <a:p>
            <a:pPr marL="45720" indent="0">
              <a:buNone/>
            </a:pPr>
            <a:r>
              <a:rPr lang="en-US" sz="2400" b="1" dirty="0" smtClean="0"/>
              <a:t>5. A ----------- had </a:t>
            </a:r>
            <a:r>
              <a:rPr lang="en-US" sz="2400" b="1" dirty="0"/>
              <a:t>to be removed before the men could use the </a:t>
            </a:r>
            <a:r>
              <a:rPr lang="en-US" sz="2400" b="1" dirty="0" smtClean="0"/>
              <a:t>------.</a:t>
            </a:r>
            <a:endParaRPr lang="en-US" sz="2400" b="1" dirty="0"/>
          </a:p>
          <a:p>
            <a:pPr marL="45720" indent="0">
              <a:buNone/>
            </a:pPr>
            <a:r>
              <a:rPr lang="en-US" sz="2400" b="1" dirty="0" smtClean="0"/>
              <a:t>    </a:t>
            </a:r>
            <a:endParaRPr lang="en-US" sz="2400" b="1" dirty="0"/>
          </a:p>
          <a:p>
            <a:pPr marL="45720" indent="0">
              <a:buNone/>
            </a:pPr>
            <a:r>
              <a:rPr lang="en-US" sz="2400" b="1" dirty="0" smtClean="0"/>
              <a:t>6. Lee was ----------- </a:t>
            </a:r>
            <a:r>
              <a:rPr lang="en-US" sz="2400" b="1" dirty="0"/>
              <a:t>when he saw the movie’s </a:t>
            </a:r>
            <a:r>
              <a:rPr lang="en-US" sz="2400" b="1" dirty="0" smtClean="0"/>
              <a:t>------------ was </a:t>
            </a:r>
            <a:r>
              <a:rPr lang="en-US" sz="2400" b="1" dirty="0"/>
              <a:t>for children</a:t>
            </a:r>
            <a:r>
              <a:rPr lang="en-US" sz="2400" b="1" dirty="0" smtClean="0"/>
              <a:t>.</a:t>
            </a:r>
          </a:p>
          <a:p>
            <a:pPr marL="45720" indent="0">
              <a:buNone/>
            </a:pPr>
            <a:endParaRPr lang="en-US" sz="2600" b="1" dirty="0"/>
          </a:p>
          <a:p>
            <a:pPr marL="502920" indent="-457200">
              <a:buAutoNum type="arabicPeriod"/>
            </a:pPr>
            <a:endParaRPr lang="en-US" dirty="0"/>
          </a:p>
        </p:txBody>
      </p:sp>
      <p:pic>
        <p:nvPicPr>
          <p:cNvPr id="4" name="Picture 3" descr="Whooping &lt;strong&gt;crane&lt;/strong&gt; - Wiki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910"/>
            <a:ext cx="957431" cy="1043492"/>
          </a:xfrm>
          <a:prstGeom prst="rect">
            <a:avLst/>
          </a:prstGeom>
        </p:spPr>
      </p:pic>
      <p:pic>
        <p:nvPicPr>
          <p:cNvPr id="6" name="Picture 5" descr="Grove - A Manitowoc Brand Grove TMS9000-2 Four-axle Truck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64" y="201393"/>
            <a:ext cx="1032735" cy="1108038"/>
          </a:xfrm>
          <a:prstGeom prst="rect">
            <a:avLst/>
          </a:prstGeom>
        </p:spPr>
      </p:pic>
      <p:pic>
        <p:nvPicPr>
          <p:cNvPr id="5" name="Picture 4" descr="Real Estate Investing Business Plan - &lt;strong&gt;Table of Contents&lt;/strong&gt;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18" y="146982"/>
            <a:ext cx="1108040" cy="1097280"/>
          </a:xfrm>
          <a:prstGeom prst="rect">
            <a:avLst/>
          </a:prstGeom>
        </p:spPr>
      </p:pic>
      <p:pic>
        <p:nvPicPr>
          <p:cNvPr id="7" name="Picture 6" descr="A &lt;strong&gt;Content&lt;/strong&gt; Marketing Microsite in 7 Steps - Curata Blo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690" y="141603"/>
            <a:ext cx="914403" cy="935866"/>
          </a:xfrm>
          <a:prstGeom prst="rect">
            <a:avLst/>
          </a:prstGeom>
        </p:spPr>
      </p:pic>
      <p:pic>
        <p:nvPicPr>
          <p:cNvPr id="8" name="Picture 7" descr="&lt;strong&gt;Space&lt;/strong&gt; Pictures To Colour | &lt;strong&gt;Space&lt;/strong&gt; Wallpap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248" y="116561"/>
            <a:ext cx="1194098" cy="1021977"/>
          </a:xfrm>
          <a:prstGeom prst="rect">
            <a:avLst/>
          </a:prstGeom>
        </p:spPr>
      </p:pic>
      <p:pic>
        <p:nvPicPr>
          <p:cNvPr id="9" name="Picture 8" descr="Empty &lt;strong&gt;spacious&lt;/strong&gt; hall — Stock Photo © denisismagilov #952040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81" y="174697"/>
            <a:ext cx="1409252" cy="1011120"/>
          </a:xfrm>
          <a:prstGeom prst="rect">
            <a:avLst/>
          </a:prstGeom>
        </p:spPr>
      </p:pic>
      <p:pic>
        <p:nvPicPr>
          <p:cNvPr id="12" name="Picture 11" descr="Royal &lt;strong&gt;Bank&lt;/strong&gt; of Canada - Point Fortin,Point Fortin- ATM ..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095" y="141603"/>
            <a:ext cx="1028662" cy="957431"/>
          </a:xfrm>
          <a:prstGeom prst="rect">
            <a:avLst/>
          </a:prstGeom>
        </p:spPr>
      </p:pic>
      <p:pic>
        <p:nvPicPr>
          <p:cNvPr id="13" name="Picture 12" descr="Free photo: &lt;strong&gt;River Bank&lt;/strong&gt; - &lt;strong&gt;Bank&lt;/strong&gt;, Beach, Lake - Free Download ..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46" y="164969"/>
            <a:ext cx="1151068" cy="1011220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CURRICULUM PLANNING AND DEVELOPMENT DIVISION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4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8572" y="1485900"/>
            <a:ext cx="9134856" cy="460292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sz="2400" b="1" dirty="0"/>
          </a:p>
          <a:p>
            <a:pPr marL="45720" indent="0">
              <a:buNone/>
            </a:pPr>
            <a:endParaRPr lang="en-US" sz="2400" b="1" dirty="0"/>
          </a:p>
          <a:p>
            <a:pPr marL="45720" indent="0">
              <a:buNone/>
            </a:pPr>
            <a:r>
              <a:rPr lang="en-US" sz="2400" b="1" dirty="0"/>
              <a:t>7</a:t>
            </a:r>
            <a:r>
              <a:rPr lang="en-US" sz="2400" b="1" dirty="0" smtClean="0"/>
              <a:t>. </a:t>
            </a:r>
            <a:r>
              <a:rPr lang="en-US" sz="2400" b="1" dirty="0"/>
              <a:t>On the river </a:t>
            </a:r>
            <a:r>
              <a:rPr lang="en-US" sz="2400" b="1" dirty="0" smtClean="0"/>
              <a:t>------------ was </a:t>
            </a:r>
            <a:r>
              <a:rPr lang="en-US" sz="2400" b="1" dirty="0"/>
              <a:t>where he found the gold coins, </a:t>
            </a:r>
            <a:endParaRPr lang="en-US" sz="2400" b="1" dirty="0" smtClean="0"/>
          </a:p>
          <a:p>
            <a:pPr marL="45720" indent="0">
              <a:buNone/>
            </a:pPr>
            <a:r>
              <a:rPr lang="en-US" sz="2400" b="1" dirty="0" smtClean="0"/>
              <a:t>which </a:t>
            </a:r>
            <a:r>
              <a:rPr lang="en-US" sz="2400" b="1" dirty="0"/>
              <a:t>he took to </a:t>
            </a:r>
            <a:r>
              <a:rPr lang="en-US" sz="2400" b="1" dirty="0" smtClean="0"/>
              <a:t>the ----------- . </a:t>
            </a:r>
            <a:endParaRPr lang="en-US" sz="2400" b="1" dirty="0"/>
          </a:p>
          <a:p>
            <a:pPr marL="45720" indent="0">
              <a:buNone/>
            </a:pPr>
            <a:r>
              <a:rPr lang="en-US" sz="2400" b="1" dirty="0" smtClean="0"/>
              <a:t>                                  </a:t>
            </a:r>
            <a:endParaRPr lang="en-US" sz="2400" b="1" dirty="0"/>
          </a:p>
          <a:p>
            <a:pPr marL="45720" indent="0" algn="ctr">
              <a:buNone/>
            </a:pPr>
            <a:endParaRPr lang="en-US" sz="1200" dirty="0"/>
          </a:p>
        </p:txBody>
      </p:sp>
      <p:pic>
        <p:nvPicPr>
          <p:cNvPr id="4" name="Picture 3" descr="Whooping &lt;strong&gt;crane&lt;/strong&gt; - Wiki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914" y="132697"/>
            <a:ext cx="957431" cy="1043492"/>
          </a:xfrm>
          <a:prstGeom prst="rect">
            <a:avLst/>
          </a:prstGeom>
        </p:spPr>
      </p:pic>
      <p:pic>
        <p:nvPicPr>
          <p:cNvPr id="6" name="Picture 5" descr="Free photo: &lt;strong&gt;River Bank&lt;/strong&gt; - &lt;strong&gt;Bank&lt;/strong&gt;, Beach, Lake - Free Download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282" y="164969"/>
            <a:ext cx="1151068" cy="1011220"/>
          </a:xfrm>
          <a:prstGeom prst="rect">
            <a:avLst/>
          </a:prstGeom>
        </p:spPr>
      </p:pic>
      <p:pic>
        <p:nvPicPr>
          <p:cNvPr id="7" name="Picture 6" descr="Real Estate Investing Business Plan - &lt;strong&gt;Table of Contents&lt;/strong&gt;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18" y="201392"/>
            <a:ext cx="1108040" cy="1042869"/>
          </a:xfrm>
          <a:prstGeom prst="rect">
            <a:avLst/>
          </a:prstGeom>
        </p:spPr>
      </p:pic>
      <p:pic>
        <p:nvPicPr>
          <p:cNvPr id="8" name="Picture 7" descr="Grove - A Manitowoc Brand Grove TMS9000-2 Four-axle Truck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64" y="201393"/>
            <a:ext cx="1032735" cy="1015974"/>
          </a:xfrm>
          <a:prstGeom prst="rect">
            <a:avLst/>
          </a:prstGeom>
        </p:spPr>
      </p:pic>
      <p:pic>
        <p:nvPicPr>
          <p:cNvPr id="10" name="Picture 9" descr="Royal &lt;strong&gt;Bank&lt;/strong&gt; of Canada - Point Fortin,Point Fortin- ATM ..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1" y="201393"/>
            <a:ext cx="1028662" cy="1042869"/>
          </a:xfrm>
          <a:prstGeom prst="rect">
            <a:avLst/>
          </a:prstGeom>
        </p:spPr>
      </p:pic>
      <p:pic>
        <p:nvPicPr>
          <p:cNvPr id="11" name="Picture 10" descr="A &lt;strong&gt;Content&lt;/strong&gt; Marketing Microsite in 7 Steps - Curata Blo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673" y="164968"/>
            <a:ext cx="914403" cy="1052399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CURRICULUM PLANNING AND DEVELOPMENT DIVISION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70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8572" y="1485900"/>
            <a:ext cx="9134856" cy="468898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 smtClean="0"/>
              <a:t>Use the three homonyms below to create 3 sentences.</a:t>
            </a:r>
          </a:p>
          <a:p>
            <a:pPr marL="45720" indent="0">
              <a:buNone/>
            </a:pPr>
            <a:r>
              <a:rPr lang="en-US" dirty="0" smtClean="0"/>
              <a:t>Example: Before we could enter the </a:t>
            </a:r>
            <a:r>
              <a:rPr lang="en-US" b="1" dirty="0" smtClean="0"/>
              <a:t>park</a:t>
            </a:r>
            <a:r>
              <a:rPr lang="en-US" dirty="0" smtClean="0"/>
              <a:t>, we had to </a:t>
            </a:r>
            <a:r>
              <a:rPr lang="en-US" b="1" dirty="0" smtClean="0"/>
              <a:t>park</a:t>
            </a:r>
            <a:r>
              <a:rPr lang="en-US" dirty="0" smtClean="0"/>
              <a:t> the car. </a:t>
            </a:r>
          </a:p>
          <a:p>
            <a:pPr marL="45720" indent="0">
              <a:buNone/>
            </a:pPr>
            <a:r>
              <a:rPr lang="en-US" dirty="0" smtClean="0"/>
              <a:t>The three homonyms are, </a:t>
            </a:r>
            <a:r>
              <a:rPr lang="en-US" b="1" dirty="0" smtClean="0"/>
              <a:t>bat,</a:t>
            </a:r>
            <a:r>
              <a:rPr lang="en-US" dirty="0" smtClean="0"/>
              <a:t> </a:t>
            </a:r>
            <a:r>
              <a:rPr lang="en-US" b="1" dirty="0" smtClean="0"/>
              <a:t>wave</a:t>
            </a:r>
            <a:r>
              <a:rPr lang="en-US" dirty="0" smtClean="0"/>
              <a:t> and </a:t>
            </a:r>
            <a:r>
              <a:rPr lang="en-US" b="1" dirty="0" smtClean="0"/>
              <a:t>circular</a:t>
            </a:r>
            <a:r>
              <a:rPr lang="en-US" dirty="0" smtClean="0"/>
              <a:t>. Use your dictionary. Write your sentences. </a:t>
            </a:r>
          </a:p>
          <a:p>
            <a:pPr marL="45720" indent="0">
              <a:buNone/>
            </a:pPr>
            <a:r>
              <a:rPr lang="en-US" dirty="0" smtClean="0"/>
              <a:t>1. ---------------------------------------------------------------------------------------------------- .</a:t>
            </a:r>
          </a:p>
          <a:p>
            <a:pPr marL="45720" indent="0">
              <a:buNone/>
            </a:pPr>
            <a:r>
              <a:rPr lang="en-US" dirty="0" smtClean="0"/>
              <a:t>2. ---------------------------------------------------------------------------------------------------- .</a:t>
            </a:r>
          </a:p>
          <a:p>
            <a:pPr marL="45720" indent="0">
              <a:buNone/>
            </a:pPr>
            <a:r>
              <a:rPr lang="en-US" dirty="0" smtClean="0"/>
              <a:t>3. ---------------------------------------------------------------------------------------------------- .</a:t>
            </a:r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CURRICULUM PLANNING AND DEVELOPMENT DIVISION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96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F5AFAE-B80F-42D3-94B4-729362BC1BCB}">
  <ds:schemaRefs>
    <ds:schemaRef ds:uri="http://schemas.microsoft.com/office/2006/metadata/properties"/>
    <ds:schemaRef ds:uri="a4f35948-e619-41b3-aa29-22878b09cfd2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purl.org/dc/terms/"/>
    <ds:schemaRef ds:uri="40262f94-9f35-4ac3-9a90-690165a166b7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Fall fun education presentation (widescreen)</Template>
  <TotalTime>654</TotalTime>
  <Words>666</Words>
  <Application>Microsoft Office PowerPoint</Application>
  <PresentationFormat>Widescreen</PresentationFormat>
  <Paragraphs>138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Cambria</vt:lpstr>
      <vt:lpstr>Back to School 16x9</vt:lpstr>
      <vt:lpstr>ENGLISH LANGUAGE ARTS ACTIVITY</vt:lpstr>
      <vt:lpstr> Curriculum Topic: Vocabulary  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2</vt:lpstr>
      <vt:lpstr>Activity 3</vt:lpstr>
      <vt:lpstr>THE ANSWERS  Activity 1 </vt:lpstr>
      <vt:lpstr>THE ANSWERS Activity 1</vt:lpstr>
      <vt:lpstr>THE ANSWERS  Activity 1</vt:lpstr>
      <vt:lpstr>THE ANSWERS Activity 1 </vt:lpstr>
      <vt:lpstr>ANSWERS Activity 1 </vt:lpstr>
      <vt:lpstr>ANSWERS Activity 1</vt:lpstr>
      <vt:lpstr>Answer Activities  2 and 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Phonics</dc:title>
  <dc:creator>Windows User</dc:creator>
  <cp:lastModifiedBy>Zanifa Mohammed</cp:lastModifiedBy>
  <cp:revision>115</cp:revision>
  <dcterms:created xsi:type="dcterms:W3CDTF">2020-04-05T17:49:47Z</dcterms:created>
  <dcterms:modified xsi:type="dcterms:W3CDTF">2020-05-19T15:56:46Z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