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Phillip" initials="RP" lastIdx="1" clrIdx="0">
    <p:extLst>
      <p:ext uri="{19B8F6BF-5375-455C-9EA6-DF929625EA0E}">
        <p15:presenceInfo xmlns:p15="http://schemas.microsoft.com/office/powerpoint/2012/main" userId="b41abd2bee728b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981D0-6B2D-4FB0-B3E9-D0E47053C8B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3795DB-CDBE-4ACD-9E98-C6A01ED22F5D}">
      <dgm:prSet/>
      <dgm:spPr/>
      <dgm:t>
        <a:bodyPr/>
        <a:lstStyle/>
        <a:p>
          <a:r>
            <a:rPr lang="en-TT" dirty="0"/>
            <a:t>Assess the contribution of the reception desk to the welfare of the organisation;</a:t>
          </a:r>
          <a:endParaRPr lang="en-US" dirty="0"/>
        </a:p>
      </dgm:t>
    </dgm:pt>
    <dgm:pt modelId="{61D69C80-3936-4511-A730-812AE4320797}" type="parTrans" cxnId="{1404A3E5-2C75-4EF2-94A2-E0FB8D877472}">
      <dgm:prSet/>
      <dgm:spPr/>
      <dgm:t>
        <a:bodyPr/>
        <a:lstStyle/>
        <a:p>
          <a:endParaRPr lang="en-US"/>
        </a:p>
      </dgm:t>
    </dgm:pt>
    <dgm:pt modelId="{7B04738D-26F0-4663-9B1C-65A73B22CF02}" type="sibTrans" cxnId="{1404A3E5-2C75-4EF2-94A2-E0FB8D877472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3FD7B636-205E-4C48-B66F-864DF428A01A}">
      <dgm:prSet/>
      <dgm:spPr/>
      <dgm:t>
        <a:bodyPr/>
        <a:lstStyle/>
        <a:p>
          <a:r>
            <a:rPr lang="en-TT" dirty="0"/>
            <a:t>Identify the duties and attributes of a receptionist;</a:t>
          </a:r>
          <a:endParaRPr lang="en-US" dirty="0"/>
        </a:p>
      </dgm:t>
    </dgm:pt>
    <dgm:pt modelId="{E18E2135-4D17-423E-8828-8DCD601AE40D}" type="parTrans" cxnId="{595B5034-78C3-47E5-9A0D-AE6A23AA0E67}">
      <dgm:prSet/>
      <dgm:spPr/>
      <dgm:t>
        <a:bodyPr/>
        <a:lstStyle/>
        <a:p>
          <a:endParaRPr lang="en-US"/>
        </a:p>
      </dgm:t>
    </dgm:pt>
    <dgm:pt modelId="{6B45DC7E-1D65-418D-ADFC-0392D9B7BCBC}" type="sibTrans" cxnId="{595B5034-78C3-47E5-9A0D-AE6A23AA0E67}">
      <dgm:prSet phldrT="02" phldr="0"/>
      <dgm:spPr/>
      <dgm:t>
        <a:bodyPr/>
        <a:lstStyle/>
        <a:p>
          <a:r>
            <a:rPr lang="en-US" dirty="0"/>
            <a:t>02</a:t>
          </a:r>
        </a:p>
      </dgm:t>
    </dgm:pt>
    <dgm:pt modelId="{DF609712-7B75-4F1C-BBB6-0CA47298197F}">
      <dgm:prSet/>
      <dgm:spPr/>
      <dgm:t>
        <a:bodyPr/>
        <a:lstStyle/>
        <a:p>
          <a:r>
            <a:rPr lang="en-TT" dirty="0"/>
            <a:t>Manage appointments for an executive using electronic or manual systems; and,</a:t>
          </a:r>
          <a:endParaRPr lang="en-US" dirty="0"/>
        </a:p>
      </dgm:t>
    </dgm:pt>
    <dgm:pt modelId="{012E8B42-0FEB-49A9-B888-769D44E671D1}" type="parTrans" cxnId="{A85C5FE2-8A99-4390-8463-60C1E4DAFA66}">
      <dgm:prSet/>
      <dgm:spPr/>
      <dgm:t>
        <a:bodyPr/>
        <a:lstStyle/>
        <a:p>
          <a:endParaRPr lang="en-US"/>
        </a:p>
      </dgm:t>
    </dgm:pt>
    <dgm:pt modelId="{1A196903-DE2A-4E72-807C-35DBE76932F4}" type="sibTrans" cxnId="{A85C5FE2-8A99-4390-8463-60C1E4DAFA66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B9C94CB1-9127-413C-8C80-A4D81477E0A5}">
      <dgm:prSet/>
      <dgm:spPr/>
      <dgm:t>
        <a:bodyPr/>
        <a:lstStyle/>
        <a:p>
          <a:r>
            <a:rPr lang="en-TT" dirty="0"/>
            <a:t>Explain the importance and use of electronic and manual reminder systems. </a:t>
          </a:r>
          <a:endParaRPr lang="en-US" dirty="0"/>
        </a:p>
      </dgm:t>
    </dgm:pt>
    <dgm:pt modelId="{9D27E1CC-7543-4C98-88FF-C4651AB9555E}" type="parTrans" cxnId="{BD0524CF-9950-4B16-A5DB-C88AF4BE5098}">
      <dgm:prSet/>
      <dgm:spPr/>
      <dgm:t>
        <a:bodyPr/>
        <a:lstStyle/>
        <a:p>
          <a:endParaRPr lang="en-US"/>
        </a:p>
      </dgm:t>
    </dgm:pt>
    <dgm:pt modelId="{5FB9BECE-2041-4035-BC18-A4443704FE55}" type="sibTrans" cxnId="{BD0524CF-9950-4B16-A5DB-C88AF4BE5098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BC1A9882-907F-4149-992C-1D2189AEC080}" type="pres">
      <dgm:prSet presAssocID="{A93981D0-6B2D-4FB0-B3E9-D0E47053C8BE}" presName="Name0" presStyleCnt="0">
        <dgm:presLayoutVars>
          <dgm:animLvl val="lvl"/>
          <dgm:resizeHandles val="exact"/>
        </dgm:presLayoutVars>
      </dgm:prSet>
      <dgm:spPr/>
    </dgm:pt>
    <dgm:pt modelId="{AA104E84-DA0A-4B07-95D2-DC0526026331}" type="pres">
      <dgm:prSet presAssocID="{FE3795DB-CDBE-4ACD-9E98-C6A01ED22F5D}" presName="compositeNode" presStyleCnt="0">
        <dgm:presLayoutVars>
          <dgm:bulletEnabled val="1"/>
        </dgm:presLayoutVars>
      </dgm:prSet>
      <dgm:spPr/>
    </dgm:pt>
    <dgm:pt modelId="{6625190E-BF1C-4D19-B3FC-4BB01E050F0F}" type="pres">
      <dgm:prSet presAssocID="{FE3795DB-CDBE-4ACD-9E98-C6A01ED22F5D}" presName="bgRect" presStyleLbl="alignNode1" presStyleIdx="0" presStyleCnt="4"/>
      <dgm:spPr/>
    </dgm:pt>
    <dgm:pt modelId="{F45D6A71-FC4B-41E0-85EE-83A5E80C7388}" type="pres">
      <dgm:prSet presAssocID="{7B04738D-26F0-4663-9B1C-65A73B22CF02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997E3900-3CE9-4B23-BC26-B675A42DC464}" type="pres">
      <dgm:prSet presAssocID="{FE3795DB-CDBE-4ACD-9E98-C6A01ED22F5D}" presName="nodeRect" presStyleLbl="alignNode1" presStyleIdx="0" presStyleCnt="4">
        <dgm:presLayoutVars>
          <dgm:bulletEnabled val="1"/>
        </dgm:presLayoutVars>
      </dgm:prSet>
      <dgm:spPr/>
    </dgm:pt>
    <dgm:pt modelId="{1165D32E-D792-4385-B427-C0F82F3CBCBB}" type="pres">
      <dgm:prSet presAssocID="{7B04738D-26F0-4663-9B1C-65A73B22CF02}" presName="sibTrans" presStyleCnt="0"/>
      <dgm:spPr/>
    </dgm:pt>
    <dgm:pt modelId="{B749F218-7F94-4734-B76B-86CDEB1A88FC}" type="pres">
      <dgm:prSet presAssocID="{3FD7B636-205E-4C48-B66F-864DF428A01A}" presName="compositeNode" presStyleCnt="0">
        <dgm:presLayoutVars>
          <dgm:bulletEnabled val="1"/>
        </dgm:presLayoutVars>
      </dgm:prSet>
      <dgm:spPr/>
    </dgm:pt>
    <dgm:pt modelId="{874D8C3C-1BDA-4830-8094-9A0F4A24B4B8}" type="pres">
      <dgm:prSet presAssocID="{3FD7B636-205E-4C48-B66F-864DF428A01A}" presName="bgRect" presStyleLbl="alignNode1" presStyleIdx="1" presStyleCnt="4"/>
      <dgm:spPr/>
    </dgm:pt>
    <dgm:pt modelId="{C6A81B06-C129-430B-8781-2870F0C1CF6E}" type="pres">
      <dgm:prSet presAssocID="{6B45DC7E-1D65-418D-ADFC-0392D9B7BCBC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399E978A-67B9-4283-BD6F-6BFFDEFB1B6C}" type="pres">
      <dgm:prSet presAssocID="{3FD7B636-205E-4C48-B66F-864DF428A01A}" presName="nodeRect" presStyleLbl="alignNode1" presStyleIdx="1" presStyleCnt="4">
        <dgm:presLayoutVars>
          <dgm:bulletEnabled val="1"/>
        </dgm:presLayoutVars>
      </dgm:prSet>
      <dgm:spPr/>
    </dgm:pt>
    <dgm:pt modelId="{413C353F-86BD-41F7-A4D0-1704A254A470}" type="pres">
      <dgm:prSet presAssocID="{6B45DC7E-1D65-418D-ADFC-0392D9B7BCBC}" presName="sibTrans" presStyleCnt="0"/>
      <dgm:spPr/>
    </dgm:pt>
    <dgm:pt modelId="{D0FB5A7C-9E1B-4119-B604-59F031C6613D}" type="pres">
      <dgm:prSet presAssocID="{DF609712-7B75-4F1C-BBB6-0CA47298197F}" presName="compositeNode" presStyleCnt="0">
        <dgm:presLayoutVars>
          <dgm:bulletEnabled val="1"/>
        </dgm:presLayoutVars>
      </dgm:prSet>
      <dgm:spPr/>
    </dgm:pt>
    <dgm:pt modelId="{4C267B91-CBD5-4894-9EE4-DA3A30F9EA8A}" type="pres">
      <dgm:prSet presAssocID="{DF609712-7B75-4F1C-BBB6-0CA47298197F}" presName="bgRect" presStyleLbl="alignNode1" presStyleIdx="2" presStyleCnt="4"/>
      <dgm:spPr/>
    </dgm:pt>
    <dgm:pt modelId="{DF1D0A44-53DC-484F-B7A3-F6854B792EB1}" type="pres">
      <dgm:prSet presAssocID="{1A196903-DE2A-4E72-807C-35DBE76932F4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E94F7E89-4236-4028-B215-FF55B358C699}" type="pres">
      <dgm:prSet presAssocID="{DF609712-7B75-4F1C-BBB6-0CA47298197F}" presName="nodeRect" presStyleLbl="alignNode1" presStyleIdx="2" presStyleCnt="4">
        <dgm:presLayoutVars>
          <dgm:bulletEnabled val="1"/>
        </dgm:presLayoutVars>
      </dgm:prSet>
      <dgm:spPr/>
    </dgm:pt>
    <dgm:pt modelId="{7239E3C1-9996-4CFF-9E10-2523574E3028}" type="pres">
      <dgm:prSet presAssocID="{1A196903-DE2A-4E72-807C-35DBE76932F4}" presName="sibTrans" presStyleCnt="0"/>
      <dgm:spPr/>
    </dgm:pt>
    <dgm:pt modelId="{655FEEED-6056-4774-B170-6307BB26606D}" type="pres">
      <dgm:prSet presAssocID="{B9C94CB1-9127-413C-8C80-A4D81477E0A5}" presName="compositeNode" presStyleCnt="0">
        <dgm:presLayoutVars>
          <dgm:bulletEnabled val="1"/>
        </dgm:presLayoutVars>
      </dgm:prSet>
      <dgm:spPr/>
    </dgm:pt>
    <dgm:pt modelId="{9EE63574-7CD1-49E8-82D3-6E404AA8779E}" type="pres">
      <dgm:prSet presAssocID="{B9C94CB1-9127-413C-8C80-A4D81477E0A5}" presName="bgRect" presStyleLbl="alignNode1" presStyleIdx="3" presStyleCnt="4"/>
      <dgm:spPr/>
    </dgm:pt>
    <dgm:pt modelId="{487E637E-679F-48B0-B450-FD88411D91A0}" type="pres">
      <dgm:prSet presAssocID="{5FB9BECE-2041-4035-BC18-A4443704FE55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F308563F-AC65-45DA-9105-7938AE02F868}" type="pres">
      <dgm:prSet presAssocID="{B9C94CB1-9127-413C-8C80-A4D81477E0A5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A0C7501D-4C64-4B61-981A-6436D2813B02}" type="presOf" srcId="{B9C94CB1-9127-413C-8C80-A4D81477E0A5}" destId="{F308563F-AC65-45DA-9105-7938AE02F868}" srcOrd="1" destOrd="0" presId="urn:microsoft.com/office/officeart/2016/7/layout/LinearBlockProcessNumbered"/>
    <dgm:cxn modelId="{B2B1BC22-02A1-4E13-9E7C-365E7BBC3F02}" type="presOf" srcId="{5FB9BECE-2041-4035-BC18-A4443704FE55}" destId="{487E637E-679F-48B0-B450-FD88411D91A0}" srcOrd="0" destOrd="0" presId="urn:microsoft.com/office/officeart/2016/7/layout/LinearBlockProcessNumbered"/>
    <dgm:cxn modelId="{B8CB7125-0B9F-4D22-AA9D-C2AE730CEF94}" type="presOf" srcId="{FE3795DB-CDBE-4ACD-9E98-C6A01ED22F5D}" destId="{997E3900-3CE9-4B23-BC26-B675A42DC464}" srcOrd="1" destOrd="0" presId="urn:microsoft.com/office/officeart/2016/7/layout/LinearBlockProcessNumbered"/>
    <dgm:cxn modelId="{74DB5026-85F0-48FA-A767-3DCCA1BECE94}" type="presOf" srcId="{A93981D0-6B2D-4FB0-B3E9-D0E47053C8BE}" destId="{BC1A9882-907F-4149-992C-1D2189AEC080}" srcOrd="0" destOrd="0" presId="urn:microsoft.com/office/officeart/2016/7/layout/LinearBlockProcessNumbered"/>
    <dgm:cxn modelId="{90F52330-EDC7-4A07-9E9A-06A960772C6F}" type="presOf" srcId="{7B04738D-26F0-4663-9B1C-65A73B22CF02}" destId="{F45D6A71-FC4B-41E0-85EE-83A5E80C7388}" srcOrd="0" destOrd="0" presId="urn:microsoft.com/office/officeart/2016/7/layout/LinearBlockProcessNumbered"/>
    <dgm:cxn modelId="{595B5034-78C3-47E5-9A0D-AE6A23AA0E67}" srcId="{A93981D0-6B2D-4FB0-B3E9-D0E47053C8BE}" destId="{3FD7B636-205E-4C48-B66F-864DF428A01A}" srcOrd="1" destOrd="0" parTransId="{E18E2135-4D17-423E-8828-8DCD601AE40D}" sibTransId="{6B45DC7E-1D65-418D-ADFC-0392D9B7BCBC}"/>
    <dgm:cxn modelId="{A3B90271-B86B-4452-8A38-6F1AD164BC59}" type="presOf" srcId="{DF609712-7B75-4F1C-BBB6-0CA47298197F}" destId="{4C267B91-CBD5-4894-9EE4-DA3A30F9EA8A}" srcOrd="0" destOrd="0" presId="urn:microsoft.com/office/officeart/2016/7/layout/LinearBlockProcessNumbered"/>
    <dgm:cxn modelId="{E1C71277-C56E-4896-AA23-D9D8FF590187}" type="presOf" srcId="{3FD7B636-205E-4C48-B66F-864DF428A01A}" destId="{874D8C3C-1BDA-4830-8094-9A0F4A24B4B8}" srcOrd="0" destOrd="0" presId="urn:microsoft.com/office/officeart/2016/7/layout/LinearBlockProcessNumbered"/>
    <dgm:cxn modelId="{C33CCF9F-354D-49E8-B570-384C8B62B465}" type="presOf" srcId="{3FD7B636-205E-4C48-B66F-864DF428A01A}" destId="{399E978A-67B9-4283-BD6F-6BFFDEFB1B6C}" srcOrd="1" destOrd="0" presId="urn:microsoft.com/office/officeart/2016/7/layout/LinearBlockProcessNumbered"/>
    <dgm:cxn modelId="{A04CA6A1-217A-4471-BEEE-52E32025A300}" type="presOf" srcId="{1A196903-DE2A-4E72-807C-35DBE76932F4}" destId="{DF1D0A44-53DC-484F-B7A3-F6854B792EB1}" srcOrd="0" destOrd="0" presId="urn:microsoft.com/office/officeart/2016/7/layout/LinearBlockProcessNumbered"/>
    <dgm:cxn modelId="{90BAFEBF-B269-42C8-B8EA-12A6D3CF60AC}" type="presOf" srcId="{DF609712-7B75-4F1C-BBB6-0CA47298197F}" destId="{E94F7E89-4236-4028-B215-FF55B358C699}" srcOrd="1" destOrd="0" presId="urn:microsoft.com/office/officeart/2016/7/layout/LinearBlockProcessNumbered"/>
    <dgm:cxn modelId="{67A2BEC7-56CB-4F1D-B885-063A984EDE38}" type="presOf" srcId="{FE3795DB-CDBE-4ACD-9E98-C6A01ED22F5D}" destId="{6625190E-BF1C-4D19-B3FC-4BB01E050F0F}" srcOrd="0" destOrd="0" presId="urn:microsoft.com/office/officeart/2016/7/layout/LinearBlockProcessNumbered"/>
    <dgm:cxn modelId="{BD0524CF-9950-4B16-A5DB-C88AF4BE5098}" srcId="{A93981D0-6B2D-4FB0-B3E9-D0E47053C8BE}" destId="{B9C94CB1-9127-413C-8C80-A4D81477E0A5}" srcOrd="3" destOrd="0" parTransId="{9D27E1CC-7543-4C98-88FF-C4651AB9555E}" sibTransId="{5FB9BECE-2041-4035-BC18-A4443704FE55}"/>
    <dgm:cxn modelId="{A85C5FE2-8A99-4390-8463-60C1E4DAFA66}" srcId="{A93981D0-6B2D-4FB0-B3E9-D0E47053C8BE}" destId="{DF609712-7B75-4F1C-BBB6-0CA47298197F}" srcOrd="2" destOrd="0" parTransId="{012E8B42-0FEB-49A9-B888-769D44E671D1}" sibTransId="{1A196903-DE2A-4E72-807C-35DBE76932F4}"/>
    <dgm:cxn modelId="{1404A3E5-2C75-4EF2-94A2-E0FB8D877472}" srcId="{A93981D0-6B2D-4FB0-B3E9-D0E47053C8BE}" destId="{FE3795DB-CDBE-4ACD-9E98-C6A01ED22F5D}" srcOrd="0" destOrd="0" parTransId="{61D69C80-3936-4511-A730-812AE4320797}" sibTransId="{7B04738D-26F0-4663-9B1C-65A73B22CF02}"/>
    <dgm:cxn modelId="{7F875FEB-F228-404A-9455-DE1332004182}" type="presOf" srcId="{6B45DC7E-1D65-418D-ADFC-0392D9B7BCBC}" destId="{C6A81B06-C129-430B-8781-2870F0C1CF6E}" srcOrd="0" destOrd="0" presId="urn:microsoft.com/office/officeart/2016/7/layout/LinearBlockProcessNumbered"/>
    <dgm:cxn modelId="{94E2D6F3-98CD-4554-A67B-8DF6B535A415}" type="presOf" srcId="{B9C94CB1-9127-413C-8C80-A4D81477E0A5}" destId="{9EE63574-7CD1-49E8-82D3-6E404AA8779E}" srcOrd="0" destOrd="0" presId="urn:microsoft.com/office/officeart/2016/7/layout/LinearBlockProcessNumbered"/>
    <dgm:cxn modelId="{A3743426-E42A-4FF5-9AC5-C722B7194938}" type="presParOf" srcId="{BC1A9882-907F-4149-992C-1D2189AEC080}" destId="{AA104E84-DA0A-4B07-95D2-DC0526026331}" srcOrd="0" destOrd="0" presId="urn:microsoft.com/office/officeart/2016/7/layout/LinearBlockProcessNumbered"/>
    <dgm:cxn modelId="{2E1C3343-073C-4325-B83C-7BB433D27A27}" type="presParOf" srcId="{AA104E84-DA0A-4B07-95D2-DC0526026331}" destId="{6625190E-BF1C-4D19-B3FC-4BB01E050F0F}" srcOrd="0" destOrd="0" presId="urn:microsoft.com/office/officeart/2016/7/layout/LinearBlockProcessNumbered"/>
    <dgm:cxn modelId="{C93FA227-E4DE-494E-921B-D0F99E445D7F}" type="presParOf" srcId="{AA104E84-DA0A-4B07-95D2-DC0526026331}" destId="{F45D6A71-FC4B-41E0-85EE-83A5E80C7388}" srcOrd="1" destOrd="0" presId="urn:microsoft.com/office/officeart/2016/7/layout/LinearBlockProcessNumbered"/>
    <dgm:cxn modelId="{99304BB4-7505-4D7D-AABE-A875BE78ECE0}" type="presParOf" srcId="{AA104E84-DA0A-4B07-95D2-DC0526026331}" destId="{997E3900-3CE9-4B23-BC26-B675A42DC464}" srcOrd="2" destOrd="0" presId="urn:microsoft.com/office/officeart/2016/7/layout/LinearBlockProcessNumbered"/>
    <dgm:cxn modelId="{5C3AAD27-257A-4A02-98A3-164E1C8C656D}" type="presParOf" srcId="{BC1A9882-907F-4149-992C-1D2189AEC080}" destId="{1165D32E-D792-4385-B427-C0F82F3CBCBB}" srcOrd="1" destOrd="0" presId="urn:microsoft.com/office/officeart/2016/7/layout/LinearBlockProcessNumbered"/>
    <dgm:cxn modelId="{14C38BB5-3C54-48E2-AD51-9C21734A6B46}" type="presParOf" srcId="{BC1A9882-907F-4149-992C-1D2189AEC080}" destId="{B749F218-7F94-4734-B76B-86CDEB1A88FC}" srcOrd="2" destOrd="0" presId="urn:microsoft.com/office/officeart/2016/7/layout/LinearBlockProcessNumbered"/>
    <dgm:cxn modelId="{679F1547-3ED3-43D9-9F62-C65CEC48407A}" type="presParOf" srcId="{B749F218-7F94-4734-B76B-86CDEB1A88FC}" destId="{874D8C3C-1BDA-4830-8094-9A0F4A24B4B8}" srcOrd="0" destOrd="0" presId="urn:microsoft.com/office/officeart/2016/7/layout/LinearBlockProcessNumbered"/>
    <dgm:cxn modelId="{D4A679E2-D61C-43C3-A19E-9D8D3FE388F7}" type="presParOf" srcId="{B749F218-7F94-4734-B76B-86CDEB1A88FC}" destId="{C6A81B06-C129-430B-8781-2870F0C1CF6E}" srcOrd="1" destOrd="0" presId="urn:microsoft.com/office/officeart/2016/7/layout/LinearBlockProcessNumbered"/>
    <dgm:cxn modelId="{0D23B603-2D34-4151-BA40-09E08BAD9FAF}" type="presParOf" srcId="{B749F218-7F94-4734-B76B-86CDEB1A88FC}" destId="{399E978A-67B9-4283-BD6F-6BFFDEFB1B6C}" srcOrd="2" destOrd="0" presId="urn:microsoft.com/office/officeart/2016/7/layout/LinearBlockProcessNumbered"/>
    <dgm:cxn modelId="{AAFDBC57-9502-4F4E-A1C8-CC6ACD57E767}" type="presParOf" srcId="{BC1A9882-907F-4149-992C-1D2189AEC080}" destId="{413C353F-86BD-41F7-A4D0-1704A254A470}" srcOrd="3" destOrd="0" presId="urn:microsoft.com/office/officeart/2016/7/layout/LinearBlockProcessNumbered"/>
    <dgm:cxn modelId="{7F50276A-4C3A-4050-A638-E5125D5F1FFF}" type="presParOf" srcId="{BC1A9882-907F-4149-992C-1D2189AEC080}" destId="{D0FB5A7C-9E1B-4119-B604-59F031C6613D}" srcOrd="4" destOrd="0" presId="urn:microsoft.com/office/officeart/2016/7/layout/LinearBlockProcessNumbered"/>
    <dgm:cxn modelId="{B983B3C9-1B20-430F-B68D-462AD7D812A2}" type="presParOf" srcId="{D0FB5A7C-9E1B-4119-B604-59F031C6613D}" destId="{4C267B91-CBD5-4894-9EE4-DA3A30F9EA8A}" srcOrd="0" destOrd="0" presId="urn:microsoft.com/office/officeart/2016/7/layout/LinearBlockProcessNumbered"/>
    <dgm:cxn modelId="{485D3002-4EF8-4E09-8FEA-CD2E941E936A}" type="presParOf" srcId="{D0FB5A7C-9E1B-4119-B604-59F031C6613D}" destId="{DF1D0A44-53DC-484F-B7A3-F6854B792EB1}" srcOrd="1" destOrd="0" presId="urn:microsoft.com/office/officeart/2016/7/layout/LinearBlockProcessNumbered"/>
    <dgm:cxn modelId="{A7972EAC-C512-4351-8F90-39BA229BECDC}" type="presParOf" srcId="{D0FB5A7C-9E1B-4119-B604-59F031C6613D}" destId="{E94F7E89-4236-4028-B215-FF55B358C699}" srcOrd="2" destOrd="0" presId="urn:microsoft.com/office/officeart/2016/7/layout/LinearBlockProcessNumbered"/>
    <dgm:cxn modelId="{2F84D019-D8CC-490C-BC64-21ED3E7F8F56}" type="presParOf" srcId="{BC1A9882-907F-4149-992C-1D2189AEC080}" destId="{7239E3C1-9996-4CFF-9E10-2523574E3028}" srcOrd="5" destOrd="0" presId="urn:microsoft.com/office/officeart/2016/7/layout/LinearBlockProcessNumbered"/>
    <dgm:cxn modelId="{1A4C99C7-E9B4-45FB-AAEB-01E7F2920A24}" type="presParOf" srcId="{BC1A9882-907F-4149-992C-1D2189AEC080}" destId="{655FEEED-6056-4774-B170-6307BB26606D}" srcOrd="6" destOrd="0" presId="urn:microsoft.com/office/officeart/2016/7/layout/LinearBlockProcessNumbered"/>
    <dgm:cxn modelId="{B4A59E77-26C4-40CC-A61A-0019CD1CD377}" type="presParOf" srcId="{655FEEED-6056-4774-B170-6307BB26606D}" destId="{9EE63574-7CD1-49E8-82D3-6E404AA8779E}" srcOrd="0" destOrd="0" presId="urn:microsoft.com/office/officeart/2016/7/layout/LinearBlockProcessNumbered"/>
    <dgm:cxn modelId="{CD0D905E-BB79-4D24-B1AE-63375DC7A2A9}" type="presParOf" srcId="{655FEEED-6056-4774-B170-6307BB26606D}" destId="{487E637E-679F-48B0-B450-FD88411D91A0}" srcOrd="1" destOrd="0" presId="urn:microsoft.com/office/officeart/2016/7/layout/LinearBlockProcessNumbered"/>
    <dgm:cxn modelId="{D268C360-98B7-4AFB-A4D6-33E32D4B338A}" type="presParOf" srcId="{655FEEED-6056-4774-B170-6307BB26606D}" destId="{F308563F-AC65-45DA-9105-7938AE02F86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5190E-BF1C-4D19-B3FC-4BB01E050F0F}">
      <dsp:nvSpPr>
        <dsp:cNvPr id="0" name=""/>
        <dsp:cNvSpPr/>
      </dsp:nvSpPr>
      <dsp:spPr>
        <a:xfrm>
          <a:off x="205" y="687670"/>
          <a:ext cx="2479997" cy="29759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800" kern="1200" dirty="0"/>
            <a:t>Assess the contribution of the reception desk to the welfare of the organisation;</a:t>
          </a:r>
          <a:endParaRPr lang="en-US" sz="1800" kern="1200" dirty="0"/>
        </a:p>
      </dsp:txBody>
      <dsp:txXfrm>
        <a:off x="205" y="1878069"/>
        <a:ext cx="2479997" cy="1785598"/>
      </dsp:txXfrm>
    </dsp:sp>
    <dsp:sp modelId="{F45D6A71-FC4B-41E0-85EE-83A5E80C7388}">
      <dsp:nvSpPr>
        <dsp:cNvPr id="0" name=""/>
        <dsp:cNvSpPr/>
      </dsp:nvSpPr>
      <dsp:spPr>
        <a:xfrm>
          <a:off x="205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01</a:t>
          </a:r>
        </a:p>
      </dsp:txBody>
      <dsp:txXfrm>
        <a:off x="205" y="687670"/>
        <a:ext cx="2479997" cy="1190398"/>
      </dsp:txXfrm>
    </dsp:sp>
    <dsp:sp modelId="{874D8C3C-1BDA-4830-8094-9A0F4A24B4B8}">
      <dsp:nvSpPr>
        <dsp:cNvPr id="0" name=""/>
        <dsp:cNvSpPr/>
      </dsp:nvSpPr>
      <dsp:spPr>
        <a:xfrm>
          <a:off x="2678602" y="687670"/>
          <a:ext cx="2479997" cy="2975996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800" kern="1200" dirty="0"/>
            <a:t>Identify the duties and attributes of a receptionist;</a:t>
          </a:r>
          <a:endParaRPr lang="en-US" sz="1800" kern="1200" dirty="0"/>
        </a:p>
      </dsp:txBody>
      <dsp:txXfrm>
        <a:off x="2678602" y="1878069"/>
        <a:ext cx="2479997" cy="1785598"/>
      </dsp:txXfrm>
    </dsp:sp>
    <dsp:sp modelId="{C6A81B06-C129-430B-8781-2870F0C1CF6E}">
      <dsp:nvSpPr>
        <dsp:cNvPr id="0" name=""/>
        <dsp:cNvSpPr/>
      </dsp:nvSpPr>
      <dsp:spPr>
        <a:xfrm>
          <a:off x="2678602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02</a:t>
          </a:r>
        </a:p>
      </dsp:txBody>
      <dsp:txXfrm>
        <a:off x="2678602" y="687670"/>
        <a:ext cx="2479997" cy="1190398"/>
      </dsp:txXfrm>
    </dsp:sp>
    <dsp:sp modelId="{4C267B91-CBD5-4894-9EE4-DA3A30F9EA8A}">
      <dsp:nvSpPr>
        <dsp:cNvPr id="0" name=""/>
        <dsp:cNvSpPr/>
      </dsp:nvSpPr>
      <dsp:spPr>
        <a:xfrm>
          <a:off x="5356999" y="687670"/>
          <a:ext cx="2479997" cy="2975996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800" kern="1200" dirty="0"/>
            <a:t>Manage appointments for an executive using electronic or manual systems; and,</a:t>
          </a:r>
          <a:endParaRPr lang="en-US" sz="1800" kern="1200" dirty="0"/>
        </a:p>
      </dsp:txBody>
      <dsp:txXfrm>
        <a:off x="5356999" y="1878069"/>
        <a:ext cx="2479997" cy="1785598"/>
      </dsp:txXfrm>
    </dsp:sp>
    <dsp:sp modelId="{DF1D0A44-53DC-484F-B7A3-F6854B792EB1}">
      <dsp:nvSpPr>
        <dsp:cNvPr id="0" name=""/>
        <dsp:cNvSpPr/>
      </dsp:nvSpPr>
      <dsp:spPr>
        <a:xfrm>
          <a:off x="5356999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03</a:t>
          </a:r>
        </a:p>
      </dsp:txBody>
      <dsp:txXfrm>
        <a:off x="5356999" y="687670"/>
        <a:ext cx="2479997" cy="1190398"/>
      </dsp:txXfrm>
    </dsp:sp>
    <dsp:sp modelId="{9EE63574-7CD1-49E8-82D3-6E404AA8779E}">
      <dsp:nvSpPr>
        <dsp:cNvPr id="0" name=""/>
        <dsp:cNvSpPr/>
      </dsp:nvSpPr>
      <dsp:spPr>
        <a:xfrm>
          <a:off x="8035397" y="687670"/>
          <a:ext cx="2479997" cy="297599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800" kern="1200" dirty="0"/>
            <a:t>Explain the importance and use of electronic and manual reminder systems. </a:t>
          </a:r>
          <a:endParaRPr lang="en-US" sz="1800" kern="1200" dirty="0"/>
        </a:p>
      </dsp:txBody>
      <dsp:txXfrm>
        <a:off x="8035397" y="1878069"/>
        <a:ext cx="2479997" cy="1785598"/>
      </dsp:txXfrm>
    </dsp:sp>
    <dsp:sp modelId="{487E637E-679F-48B0-B450-FD88411D91A0}">
      <dsp:nvSpPr>
        <dsp:cNvPr id="0" name=""/>
        <dsp:cNvSpPr/>
      </dsp:nvSpPr>
      <dsp:spPr>
        <a:xfrm>
          <a:off x="8035397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04</a:t>
          </a:r>
        </a:p>
      </dsp:txBody>
      <dsp:txXfrm>
        <a:off x="8035397" y="687670"/>
        <a:ext cx="2479997" cy="119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29636-CD09-47AF-A957-B4DF05D79412}" type="datetimeFigureOut">
              <a:rPr lang="en-TT" smtClean="0"/>
              <a:t>18/09/2020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17534-9A7F-4182-850E-4A0B43756D60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0806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45D2-824B-4B17-8D9C-155E20EF5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EA879-C54D-423F-94A7-F52808090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402BB-5C34-4808-B394-1C091DF6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1A30-0736-49B9-A4DC-8F70DF6760B4}" type="datetime1">
              <a:rPr lang="en-TT" smtClean="0"/>
              <a:t>18/09/2020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E382D-FBCA-4E89-B6B9-FC913C19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1D0C6-D327-449F-8642-D7DB3EDC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6FA4-D065-4A9C-A2AF-886D54DAA39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0580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4653-E335-416A-8D73-D9245F4C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7099E-45EC-414A-9AFA-D21BBF545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0298D-8058-49A2-99F8-93766A82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0909-7482-4117-B7EE-D0EB4A788D85}" type="datetime1">
              <a:rPr lang="en-TT" smtClean="0"/>
              <a:t>18/09/2020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1EC77-73C5-4E41-9391-E869CBBF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BA584-B995-4896-B5DF-9733FD6B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6FA4-D065-4A9C-A2AF-886D54DAA39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2120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0815DF-20BE-40B7-9D0B-8FA5167E8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19752-4FEA-4B8A-B4EB-AF83055AE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F5922-099F-4F3C-A074-E17533DE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028D-1F1D-48A3-9CF1-E64A85FABACF}" type="datetime1">
              <a:rPr lang="en-TT" smtClean="0"/>
              <a:t>18/09/2020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91EF0-53E6-4BD6-A5B9-D9257FCD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9BB51-1E39-4A3C-886B-8D5820D2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6FA4-D065-4A9C-A2AF-886D54DAA39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346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6892-83C8-4105-B32F-2AC4C011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56D28-E3E3-4605-BD96-D4B897CEE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7B38D-6256-46E8-80A0-FE6FFF23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DCE1-F6EE-4454-9607-05503C2733AB}" type="datetime1">
              <a:rPr lang="en-TT" smtClean="0"/>
              <a:t>18/09/2020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E5A6A-DF77-44D1-A09D-4500CE242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A2E6-BC11-4E39-9FBC-FE5676383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6FA4-D065-4A9C-A2AF-886D54DAA39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9220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79CA4-82A4-4186-8B27-FE8CF303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06D0F-4C2B-4201-AF57-1E2AF8A91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72568-348E-4A75-B54E-433F09393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B514-58E5-4FB4-93FB-3DE984602E25}" type="datetime1">
              <a:rPr lang="en-TT" smtClean="0"/>
              <a:t>18/09/2020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DB624-B574-4D52-A4DD-5E41D765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1A704-2E2C-4245-B283-918A647A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6FA4-D065-4A9C-A2AF-886D54DAA39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6294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1217-852B-4321-90D9-750332D1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51513-AEB5-449A-BBF9-8DBC3B968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6B5F8-E418-4715-A50B-6E567ED4F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8BD91-F42F-4458-9F1F-33419C8B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463-9F77-4056-B59D-7B3D4F8FD198}" type="datetime1">
              <a:rPr lang="en-TT" smtClean="0"/>
              <a:t>18/09/2020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79414-7084-407C-B1D7-9E807A14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722E6-2477-4E70-91FB-B9625270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6FA4-D065-4A9C-A2AF-886D54DAA39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8962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8B0AC-20A1-4092-82FC-92E3A751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A38FE-A2F0-417B-B90D-95C68EC28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07B3F-14BD-437C-9BA5-0CF85CB11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2498C-EDCD-46C3-90B0-BFDA6CC50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63093-682C-4AB1-9F28-0C89FE97B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278BC7-BEFC-437A-92C1-CFC076263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98F2-DD80-46C5-A671-B51FC80E9A7C}" type="datetime1">
              <a:rPr lang="en-TT" smtClean="0"/>
              <a:t>18/09/2020</a:t>
            </a:fld>
            <a:endParaRPr lang="en-T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986E8D-085A-4C64-AE9E-5C15E7B2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7AF8E-18FE-4D24-8050-6B0184EA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6FA4-D065-4A9C-A2AF-886D54DAA39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1371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5413-E18A-4610-9E77-4544CE8D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B8B21-C3B6-4FD5-A3CE-1D5FA19E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0F99-0B02-4A14-8464-3D775EA6DE37}" type="datetime1">
              <a:rPr lang="en-TT" smtClean="0"/>
              <a:t>18/09/2020</a:t>
            </a:fld>
            <a:endParaRPr lang="en-T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5B880-3E84-4F67-A72C-1804B56A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2E81A-35E2-46D6-8FD2-E521897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6FA4-D065-4A9C-A2AF-886D54DAA39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8451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2E379-1D38-4656-95A0-7770BC4C4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7025-D86C-4153-8F7F-3567C445E44D}" type="datetime1">
              <a:rPr lang="en-TT" smtClean="0"/>
              <a:t>18/09/2020</a:t>
            </a:fld>
            <a:endParaRPr lang="en-T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BE52F-D6EA-4909-91D5-59DDF182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A9CA2-329D-45EC-B246-31C95BFC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6FA4-D065-4A9C-A2AF-886D54DAA39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1569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C0C9-728B-4FC7-AF18-F68DB476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7C70D-F91A-4740-8D43-12592E19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F44F6-A21C-42D0-BCF4-D539943CF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5C170-699C-404F-B7F6-7D0DA99C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832C-11AB-4904-AAAC-E4060D85B556}" type="datetime1">
              <a:rPr lang="en-TT" smtClean="0"/>
              <a:t>18/09/2020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2A169-B8C2-414B-8E29-BE4290B0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C4496-4931-4318-B9CA-D2E58972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6FA4-D065-4A9C-A2AF-886D54DAA39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5413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1F21-7FF7-48C9-A2DD-1E9032F5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CB7D8-15A3-480B-8326-E35346A2E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A0932-D22E-45D4-B914-DC06291AC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B9EBC-160F-427E-BB21-0639B5F7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4AE1-9BE7-42B0-9C79-D2E91AA39FEA}" type="datetime1">
              <a:rPr lang="en-TT" smtClean="0"/>
              <a:t>18/09/2020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90ED8-83DB-414B-B956-2AD24A45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0427F-359F-4DE4-8985-814C8F8F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6FA4-D065-4A9C-A2AF-886D54DAA39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4065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DF8B4-4916-4BA7-A892-A56EB46E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D0180-C036-461F-A6E4-A77269497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026F0-1A05-4023-9426-74C2E0C8D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44A6-E026-40D7-8D7C-ADF7EFDDEAEB}" type="datetime1">
              <a:rPr lang="en-TT" smtClean="0"/>
              <a:t>18/09/2020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10C6C-5A64-40D1-B742-F6836D3B4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TT"/>
              <a:t>CPDD,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09125-A94A-412D-AF77-47D3D9A21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E6FA4-D065-4A9C-A2AF-886D54DAA39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8309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eception,_front_desk_3_-_Paris_Opera_Cadet_Hotel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eg"/><Relationship Id="rId7" Type="http://schemas.openxmlformats.org/officeDocument/2006/relationships/hyperlink" Target="https://commons.wikimedia.org/wiki/File:Ic_play_circle_outline_48px.svg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DuOoR2u6Dk?feature=oembed" TargetMode="External"/><Relationship Id="rId6" Type="http://schemas.openxmlformats.org/officeDocument/2006/relationships/image" Target="../media/image8.png"/><Relationship Id="rId5" Type="http://schemas.openxmlformats.org/officeDocument/2006/relationships/hyperlink" Target="https://www.flickr.com/photos/armymedicine/9688947414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://jeff.thetillinghasts.com/?p=11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jpeg"/><Relationship Id="rId7" Type="http://schemas.openxmlformats.org/officeDocument/2006/relationships/hyperlink" Target="http://jeff.thetillinghasts.com/?p=113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fNG0AIWLnkM?feature=oembed" TargetMode="External"/><Relationship Id="rId6" Type="http://schemas.openxmlformats.org/officeDocument/2006/relationships/image" Target="../media/image5.png"/><Relationship Id="rId11" Type="http://schemas.openxmlformats.org/officeDocument/2006/relationships/hyperlink" Target="https://commons.wikimedia.org/wiki/File:Ic_play_circle_outline_48px.svg" TargetMode="External"/><Relationship Id="rId5" Type="http://schemas.openxmlformats.org/officeDocument/2006/relationships/hyperlink" Target="https://www.flickr.com/photos/armymedicine/9688947414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hyperlink" Target="https://pixabay.com/en/pen-ink-hand-hold-writing-29341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jeff.thetillinghasts.com/?p=113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hyperlink" Target="https://cdn3.eslbase.com/downloads/pdf/crazy-dictation3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biblio.org/pjones/blog/category/noemail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www.flickr.com/photos/armymedicine/96889474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eter.baumgartner.name/2014/05/23/double-blind-review-ein-fallbeispiel" TargetMode="External"/><Relationship Id="rId7" Type="http://schemas.openxmlformats.org/officeDocument/2006/relationships/hyperlink" Target="https://pixabay.com/en/pen-ink-hand-hold-writing-29341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://jeff.thetillinghasts.com/?p=113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myOSfzv4-0" TargetMode="External"/><Relationship Id="rId2" Type="http://schemas.openxmlformats.org/officeDocument/2006/relationships/hyperlink" Target="https://youtu.be/kkxMFUk648o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lickr.com/photos/bertop/2485992973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s://youtu.be/QDuOoR2u6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pixabay.com/en/pen-ink-hand-hold-writing-29341/" TargetMode="External"/><Relationship Id="rId3" Type="http://schemas.openxmlformats.org/officeDocument/2006/relationships/hyperlink" Target="http://www.publicdomainpictures.net/view-image.php?image=155227&amp;picture=light-bulb" TargetMode="External"/><Relationship Id="rId7" Type="http://schemas.openxmlformats.org/officeDocument/2006/relationships/hyperlink" Target="https://commons.wikimedia.org/wiki/File:Wikimedia-research.png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://ibiblio.org/pjones/blog/category/noemail/" TargetMode="External"/><Relationship Id="rId5" Type="http://schemas.openxmlformats.org/officeDocument/2006/relationships/hyperlink" Target="https://www.flickr.com/photos/armymedicine/9688947414" TargetMode="External"/><Relationship Id="rId15" Type="http://schemas.openxmlformats.org/officeDocument/2006/relationships/hyperlink" Target="https://commons.wikimedia.org/wiki/File:Ic_play_circle_outline_48px.svg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hyperlink" Target="http://jeff.thetillinghasts.com/?p=113" TargetMode="Externa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obs-in-ranchi.blogspot.com/2011/11/data-entry-job-in-ranchi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pictures.net/view-image.php?image=155227&amp;picture=light-bulb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euspert.com/work-as-receptionist-in-hotel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pictures.net/view-image.php?image=155227&amp;picture=light-bulb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55227&amp;picture=light-bulb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11553519@N03/6574550743/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commons.wikimedia.org/wiki/File:Ic_play_circle_outline_48px.svg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jpeg"/><Relationship Id="rId12" Type="http://schemas.openxmlformats.org/officeDocument/2006/relationships/image" Target="../media/image8.png"/><Relationship Id="rId2" Type="http://schemas.openxmlformats.org/officeDocument/2006/relationships/video" Target="https://www.youtube.com/embed/kkxMFUk648o?feature=oembed" TargetMode="External"/><Relationship Id="rId1" Type="http://schemas.openxmlformats.org/officeDocument/2006/relationships/video" Target="https://www.youtube.com/embed/xmyOSfzv4-0?feature=oembed" TargetMode="External"/><Relationship Id="rId6" Type="http://schemas.openxmlformats.org/officeDocument/2006/relationships/hyperlink" Target="https://www.flickr.com/photos/armymedicine/9688947414" TargetMode="External"/><Relationship Id="rId11" Type="http://schemas.openxmlformats.org/officeDocument/2006/relationships/hyperlink" Target="https://pixabay.com/en/pen-ink-hand-hold-writing-29341/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image" Target="../media/image12.jpeg"/><Relationship Id="rId9" Type="http://schemas.openxmlformats.org/officeDocument/2006/relationships/hyperlink" Target="http://jeff.thetillinghasts.com/?p=11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ikimedia-research.png" TargetMode="External"/><Relationship Id="rId7" Type="http://schemas.openxmlformats.org/officeDocument/2006/relationships/hyperlink" Target="http://jeff.thetillinghasts.com/?p=11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s://pixabay.com/en/pen-ink-hand-hold-writing-29341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blicdomainpictures.net/view-image.php?image=155227&amp;picture=light-bulb" TargetMode="External"/><Relationship Id="rId3" Type="http://schemas.openxmlformats.org/officeDocument/2006/relationships/hyperlink" Target="http://www.thebluediamondgallery.com/tablet/a/appointment.html" TargetMode="External"/><Relationship Id="rId7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trade.business.go.tz/procedure/379/step/1278?l=en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view of a kitchen&#10;&#10;Description automatically generated">
            <a:extLst>
              <a:ext uri="{FF2B5EF4-FFF2-40B4-BE49-F238E27FC236}">
                <a16:creationId xmlns:a16="http://schemas.microsoft.com/office/drawing/2014/main" id="{4BBB2DDF-28A5-4FAE-9269-797D7BB54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152CA-DDB9-4FF8-BF35-57E2EB79C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TT" sz="4800"/>
              <a:t>CSEC Office Administration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7C9ED-A220-42B9-AD4D-136FED12A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TT" sz="2000" dirty="0"/>
              <a:t>Section V: Reception and Hospitality</a:t>
            </a:r>
          </a:p>
          <a:p>
            <a:pPr algn="l"/>
            <a:r>
              <a:rPr lang="en-TT" sz="2000" dirty="0"/>
              <a:t>Lesson 1 </a:t>
            </a:r>
          </a:p>
          <a:p>
            <a:pPr algn="l"/>
            <a:r>
              <a:rPr lang="en-TT" sz="2000" dirty="0"/>
              <a:t>Suggested Learning Time: 60 mins.</a:t>
            </a:r>
          </a:p>
          <a:p>
            <a:pPr algn="l"/>
            <a:r>
              <a:rPr lang="en-TT" sz="2000" dirty="0"/>
              <a:t>CPDD, 2020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05D9C-48B3-4980-B0CC-CF6BC2EA7BCC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TT" sz="700">
                <a:solidFill>
                  <a:srgbClr val="FFFFFF"/>
                </a:solidFill>
                <a:hlinkClick r:id="rId3" tooltip="https://commons.wikimedia.org/wiki/File:Reception,_front_desk_3_-_Paris_Opera_Cadet_Hotel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TT" sz="700">
                <a:solidFill>
                  <a:srgbClr val="FFFFFF"/>
                </a:solidFill>
              </a:rPr>
              <a:t> by Unknown Author is licensed under </a:t>
            </a:r>
            <a:r>
              <a:rPr lang="en-TT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TT" sz="700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962FC2-47C1-4702-B64B-331C2410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</p:spTree>
    <p:extLst>
      <p:ext uri="{BB962C8B-B14F-4D97-AF65-F5344CB8AC3E}">
        <p14:creationId xmlns:p14="http://schemas.microsoft.com/office/powerpoint/2010/main" val="302538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5D5D-E580-4D46-B113-F9223CC98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183435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Manual Appointment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DA341-9E8E-4CA5-8604-5BC729147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1972350"/>
            <a:ext cx="3505494" cy="37854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based or manual appointment systems consists of pre-printed diaries and appointment books.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systems are becoming outdated and costly for businesses.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video and identify the reasons why paper-based systems might be costing the organization money.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your answers with your teachers or upload to your e-portfolio. Remember to include your name, the date and the subject.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 Media 4" title="Why Your Appointment Book Is Costing You Thou$ands">
            <a:hlinkClick r:id="" action="ppaction://media"/>
            <a:extLst>
              <a:ext uri="{FF2B5EF4-FFF2-40B4-BE49-F238E27FC236}">
                <a16:creationId xmlns:a16="http://schemas.microsoft.com/office/drawing/2014/main" id="{B5389A60-3DCD-4F7F-B45C-8C0CDACA6094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05862" y="1734440"/>
            <a:ext cx="6019331" cy="3385873"/>
          </a:xfrm>
          <a:prstGeom prst="rect">
            <a:avLst/>
          </a:prstGeom>
          <a:effectLst/>
        </p:spPr>
      </p:pic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0EB226CF-EAF7-47D5-BC03-98C3DEE0A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93402" y="350029"/>
            <a:ext cx="416550" cy="415509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3989165-EDB7-4EAD-BF44-64C7CAB27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59680" y="4201517"/>
            <a:ext cx="578498" cy="578498"/>
          </a:xfrm>
          <a:prstGeom prst="rect">
            <a:avLst/>
          </a:prstGeom>
        </p:spPr>
      </p:pic>
      <p:pic>
        <p:nvPicPr>
          <p:cNvPr id="9" name="Picture 8" descr="A picture containing suitcase, luggage, night, lit&#10;&#10;Description automatically generated">
            <a:extLst>
              <a:ext uri="{FF2B5EF4-FFF2-40B4-BE49-F238E27FC236}">
                <a16:creationId xmlns:a16="http://schemas.microsoft.com/office/drawing/2014/main" id="{338C7D3C-9CAC-4BEC-B6D0-29AA2C0DB5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59680" y="5362956"/>
            <a:ext cx="561407" cy="561407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4EE64CB-4AB6-4F14-BE40-A8C2F2F3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</p:spTree>
    <p:extLst>
      <p:ext uri="{BB962C8B-B14F-4D97-AF65-F5344CB8AC3E}">
        <p14:creationId xmlns:p14="http://schemas.microsoft.com/office/powerpoint/2010/main" val="125342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3668A-E44E-4445-9B9E-83509C72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Electronic Reminder Systems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10C5F-59D2-46F5-AA45-BC896D67D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919" y="2351314"/>
            <a:ext cx="5255276" cy="38876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1800" dirty="0"/>
              <a:t>Some organizations use technology to organize their appointments and meetings.  Software such as Microsoft Office 365 has a calendar function that can be networked among people to enable them to see each other’s schedules. </a:t>
            </a:r>
          </a:p>
          <a:p>
            <a:r>
              <a:rPr lang="en-US" sz="1800" dirty="0"/>
              <a:t>Watch the video and outline the steps for creating an appoint or event using the calendar.</a:t>
            </a:r>
          </a:p>
          <a:p>
            <a:r>
              <a:rPr lang="en-US" sz="1800" dirty="0"/>
              <a:t>Identify two (2) advantages and disadvantages of using an electronic appointment system.</a:t>
            </a:r>
          </a:p>
          <a:p>
            <a:r>
              <a:rPr lang="en-US" sz="1800" dirty="0"/>
              <a:t>Share your findings with your teacher or place on your e-portfolio for review.  Make sure to include your name, the subject and the date.</a:t>
            </a:r>
          </a:p>
        </p:txBody>
      </p:sp>
      <p:pic>
        <p:nvPicPr>
          <p:cNvPr id="5" name="Online Media 4" title="Office 365 Calendar Guide: The Ultimate Video Guide To Your Microsoft Calendar">
            <a:hlinkClick r:id="" action="ppaction://media"/>
            <a:extLst>
              <a:ext uri="{FF2B5EF4-FFF2-40B4-BE49-F238E27FC236}">
                <a16:creationId xmlns:a16="http://schemas.microsoft.com/office/drawing/2014/main" id="{750CC551-8FB3-48E1-B958-6A6D88DE3EB0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11532" y="2892862"/>
            <a:ext cx="5150277" cy="289703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B2D9F81F-0784-4A49-8C8A-8CB70EB35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10474" y="902158"/>
            <a:ext cx="416550" cy="415509"/>
          </a:xfrm>
          <a:prstGeom prst="rect">
            <a:avLst/>
          </a:prstGeom>
        </p:spPr>
      </p:pic>
      <p:pic>
        <p:nvPicPr>
          <p:cNvPr id="7" name="Picture 6" descr="A picture containing suitcase, luggage, night, lit&#10;&#10;Description automatically generated">
            <a:extLst>
              <a:ext uri="{FF2B5EF4-FFF2-40B4-BE49-F238E27FC236}">
                <a16:creationId xmlns:a16="http://schemas.microsoft.com/office/drawing/2014/main" id="{049C3790-7E66-4CD5-BDE8-8808231FB5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7582" y="5107486"/>
            <a:ext cx="421043" cy="421043"/>
          </a:xfrm>
          <a:prstGeom prst="rect">
            <a:avLst/>
          </a:prstGeom>
        </p:spPr>
      </p:pic>
      <p:pic>
        <p:nvPicPr>
          <p:cNvPr id="8" name="Picture 7" descr="A picture containing clock, umbrella&#10;&#10;Description automatically generated">
            <a:extLst>
              <a:ext uri="{FF2B5EF4-FFF2-40B4-BE49-F238E27FC236}">
                <a16:creationId xmlns:a16="http://schemas.microsoft.com/office/drawing/2014/main" id="{A953C20F-F941-40B0-BB91-1806ACBC23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8203" y="4360169"/>
            <a:ext cx="738096" cy="53127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42CAB60-B207-47BC-A4CA-4FA55107AD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56004" y="3818558"/>
            <a:ext cx="578498" cy="578498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EE10850-DB62-455F-A157-FF8B4FB5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</p:spTree>
    <p:extLst>
      <p:ext uri="{BB962C8B-B14F-4D97-AF65-F5344CB8AC3E}">
        <p14:creationId xmlns:p14="http://schemas.microsoft.com/office/powerpoint/2010/main" val="312720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701D-16EE-4448-B7C9-14DCDCBB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/>
              <a:t>Practice Making 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9A0D8-41B9-4823-9C59-DEF2250F80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TT" dirty="0"/>
              <a:t>Print and use the activity sheet to practice making appointments with  with a classmate or sibling.</a:t>
            </a:r>
          </a:p>
          <a:p>
            <a:r>
              <a:rPr lang="en-TT" dirty="0"/>
              <a:t>Once you have made the appointment, use Microsoft Office Calendar to  schedule the appointment.</a:t>
            </a:r>
          </a:p>
          <a:p>
            <a:r>
              <a:rPr lang="en-TT" dirty="0"/>
              <a:t>Take a screen shot of your Calendar and forward the screenshot and completed activity sheet to your teacher for review.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5C698-F79B-4168-B5B3-4503F494DD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TT" dirty="0">
                <a:hlinkClick r:id="rId2"/>
              </a:rPr>
              <a:t>https://cdn3.eslbase.com/downloads/pdf/crazy-dictation3.pdf</a:t>
            </a:r>
            <a:endParaRPr lang="en-TT" dirty="0"/>
          </a:p>
          <a:p>
            <a:endParaRPr lang="en-TT" dirty="0"/>
          </a:p>
        </p:txBody>
      </p:sp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13B95535-11D2-4CA1-9308-9ADFC5DE1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23636" y="681037"/>
            <a:ext cx="589569" cy="58809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E063F0-5639-468B-B3E8-DC5CCA02E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5699" y="1825625"/>
            <a:ext cx="555599" cy="460353"/>
          </a:xfrm>
          <a:prstGeom prst="rect">
            <a:avLst/>
          </a:prstGeom>
        </p:spPr>
      </p:pic>
      <p:pic>
        <p:nvPicPr>
          <p:cNvPr id="10" name="Picture 9" descr="A picture containing suitcase, luggage, night, lit&#10;&#10;Description automatically generated">
            <a:extLst>
              <a:ext uri="{FF2B5EF4-FFF2-40B4-BE49-F238E27FC236}">
                <a16:creationId xmlns:a16="http://schemas.microsoft.com/office/drawing/2014/main" id="{7A70A582-B3D0-4E02-9FE5-17DEB84A0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59820" y="4572023"/>
            <a:ext cx="561407" cy="561407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3828401-AD0E-4804-A7DA-24681310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</p:spTree>
    <p:extLst>
      <p:ext uri="{BB962C8B-B14F-4D97-AF65-F5344CB8AC3E}">
        <p14:creationId xmlns:p14="http://schemas.microsoft.com/office/powerpoint/2010/main" val="115776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F4926-BC2C-491A-B9E1-4238AB7C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Lesson Review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19CC2-10F7-4C08-B123-E168F10FD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Define the term receptionist</a:t>
            </a:r>
          </a:p>
          <a:p>
            <a:r>
              <a:rPr lang="en-US" sz="2000" dirty="0"/>
              <a:t>Why is the receptionist important to the business organization?</a:t>
            </a:r>
          </a:p>
          <a:p>
            <a:r>
              <a:rPr lang="en-US" sz="2000" dirty="0"/>
              <a:t>List two (2) roles of the receptionist in the business organization.</a:t>
            </a:r>
          </a:p>
          <a:p>
            <a:r>
              <a:rPr lang="en-US" sz="2000" dirty="0"/>
              <a:t>List two methods of managing appointments within the business organization, providing an example of each system.</a:t>
            </a:r>
          </a:p>
          <a:p>
            <a:r>
              <a:rPr lang="en-US" sz="2000" dirty="0"/>
              <a:t>Share your answers with your teacher for correction and feedback.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1715782A-6EFB-4860-A0A5-06219DA1E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8" name="Picture 7" descr="A picture containing suitcase, luggage, night, lit&#10;&#10;Description automatically generated">
            <a:extLst>
              <a:ext uri="{FF2B5EF4-FFF2-40B4-BE49-F238E27FC236}">
                <a16:creationId xmlns:a16="http://schemas.microsoft.com/office/drawing/2014/main" id="{BAB33603-F979-45F9-B39E-B837B568A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8856" y="4975665"/>
            <a:ext cx="561407" cy="561407"/>
          </a:xfrm>
          <a:prstGeom prst="rect">
            <a:avLst/>
          </a:prstGeom>
        </p:spPr>
      </p:pic>
      <p:pic>
        <p:nvPicPr>
          <p:cNvPr id="9" name="Picture 8" descr="A picture containing clock, umbrella&#10;&#10;Description automatically generated">
            <a:extLst>
              <a:ext uri="{FF2B5EF4-FFF2-40B4-BE49-F238E27FC236}">
                <a16:creationId xmlns:a16="http://schemas.microsoft.com/office/drawing/2014/main" id="{24E0FFAE-7FA0-4A3B-8F43-D63C21109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589689" y="1083484"/>
            <a:ext cx="738096" cy="531275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799DA21-A3EC-430C-8678-9F04CC12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</p:spTree>
    <p:extLst>
      <p:ext uri="{BB962C8B-B14F-4D97-AF65-F5344CB8AC3E}">
        <p14:creationId xmlns:p14="http://schemas.microsoft.com/office/powerpoint/2010/main" val="290854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912EB-8F84-4046-8FB4-41D1CF8C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References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EF3FF-944F-47F6-960B-99ED1B479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hlinkClick r:id="rId2"/>
              </a:rPr>
              <a:t>https://youtu.be/kkxMFUk648o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https://youtu.be/xmyOSfzv4-0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https://youtu.be/QDuOoR2u6Dk</a:t>
            </a:r>
            <a:endParaRPr lang="en-US" sz="2000" dirty="0"/>
          </a:p>
          <a:p>
            <a:r>
              <a:rPr lang="en-US" sz="2000" dirty="0"/>
              <a:t>https://youtu.be/fNG0AIWLnkM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33A9514-10D2-441A-88E7-C97A31DDFA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7FB38-51D2-4791-8CA1-FA24899B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</p:spTree>
    <p:extLst>
      <p:ext uri="{BB962C8B-B14F-4D97-AF65-F5344CB8AC3E}">
        <p14:creationId xmlns:p14="http://schemas.microsoft.com/office/powerpoint/2010/main" val="112592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1BF8C-B9C7-4F49-AF34-D2277F3A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TT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CD754E-203F-4AB0-9EA2-7055A99DD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25301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D9E15-8315-408A-AE57-1F7FEF05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</p:spTree>
    <p:extLst>
      <p:ext uri="{BB962C8B-B14F-4D97-AF65-F5344CB8AC3E}">
        <p14:creationId xmlns:p14="http://schemas.microsoft.com/office/powerpoint/2010/main" val="111079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07D6A-1383-4736-8A1D-5E912739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/>
              <a:t>Lesson Codes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5B8CDD66-4688-46D3-9DB3-2D7673B17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0948" y="2745472"/>
            <a:ext cx="718455" cy="833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28C480-3B88-4BBC-85F0-BF39ED816923}"/>
              </a:ext>
            </a:extLst>
          </p:cNvPr>
          <p:cNvSpPr txBox="1"/>
          <p:nvPr/>
        </p:nvSpPr>
        <p:spPr>
          <a:xfrm>
            <a:off x="2552549" y="4273313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b="1" dirty="0"/>
              <a:t>Activity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6AF9D2-AA2A-4E50-B5B6-18AB82621ADA}"/>
              </a:ext>
            </a:extLst>
          </p:cNvPr>
          <p:cNvSpPr txBox="1"/>
          <p:nvPr/>
        </p:nvSpPr>
        <p:spPr>
          <a:xfrm>
            <a:off x="2552549" y="3120356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b="1" dirty="0"/>
              <a:t>Important content</a:t>
            </a:r>
          </a:p>
        </p:txBody>
      </p:sp>
      <p:pic>
        <p:nvPicPr>
          <p:cNvPr id="12" name="Picture 1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379D8859-E452-45F3-BABA-B47F36847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32098" y="4100277"/>
            <a:ext cx="543653" cy="542368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6198A9-0393-4460-B101-E9979565C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7076391" y="2941303"/>
            <a:ext cx="717777" cy="8124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2F2EF5-3F76-4F4E-9774-45C61DA9D625}"/>
              </a:ext>
            </a:extLst>
          </p:cNvPr>
          <p:cNvSpPr txBox="1"/>
          <p:nvPr/>
        </p:nvSpPr>
        <p:spPr>
          <a:xfrm>
            <a:off x="8102600" y="3115147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b="1" dirty="0"/>
              <a:t>Research</a:t>
            </a:r>
          </a:p>
        </p:txBody>
      </p:sp>
      <p:pic>
        <p:nvPicPr>
          <p:cNvPr id="20" name="Picture 19" descr="A picture containing suitcase, luggage, night, lit&#10;&#10;Description automatically generated">
            <a:extLst>
              <a:ext uri="{FF2B5EF4-FFF2-40B4-BE49-F238E27FC236}">
                <a16:creationId xmlns:a16="http://schemas.microsoft.com/office/drawing/2014/main" id="{E5463D26-E188-43B1-93C9-99A269FA5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495746" y="4191894"/>
            <a:ext cx="561407" cy="5614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3442FC-BBC6-4CA1-BDBC-198729F193ED}"/>
              </a:ext>
            </a:extLst>
          </p:cNvPr>
          <p:cNvSpPr txBox="1"/>
          <p:nvPr/>
        </p:nvSpPr>
        <p:spPr>
          <a:xfrm>
            <a:off x="5184880" y="4273313"/>
            <a:ext cx="100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b="1" dirty="0"/>
              <a:t>Share</a:t>
            </a: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748E4F-6E23-4511-98A6-1B1BEFFC53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55881" y="5173139"/>
            <a:ext cx="718454" cy="5952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8B677F-13A2-4EFE-9B8C-E6E66278769A}"/>
              </a:ext>
            </a:extLst>
          </p:cNvPr>
          <p:cNvSpPr txBox="1"/>
          <p:nvPr/>
        </p:nvSpPr>
        <p:spPr>
          <a:xfrm>
            <a:off x="2552549" y="5190356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b="1" dirty="0"/>
              <a:t>Collaborate</a:t>
            </a:r>
          </a:p>
        </p:txBody>
      </p:sp>
      <p:pic>
        <p:nvPicPr>
          <p:cNvPr id="30" name="Picture 29" descr="A picture containing clock, umbrella&#10;&#10;Description automatically generated">
            <a:extLst>
              <a:ext uri="{FF2B5EF4-FFF2-40B4-BE49-F238E27FC236}">
                <a16:creationId xmlns:a16="http://schemas.microsoft.com/office/drawing/2014/main" id="{DA6812C8-202E-4CC8-922B-F81C50E1D7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803091" y="3953272"/>
            <a:ext cx="1074057" cy="77309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A7279C9-6D7F-4316-90DA-FB7177E335E3}"/>
              </a:ext>
            </a:extLst>
          </p:cNvPr>
          <p:cNvSpPr txBox="1"/>
          <p:nvPr/>
        </p:nvSpPr>
        <p:spPr>
          <a:xfrm>
            <a:off x="8156122" y="4275974"/>
            <a:ext cx="123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b="1" dirty="0"/>
              <a:t>Write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0D3AA2-87E7-44B1-8AA5-CB0AB0650777}"/>
              </a:ext>
            </a:extLst>
          </p:cNvPr>
          <p:cNvSpPr txBox="1"/>
          <p:nvPr/>
        </p:nvSpPr>
        <p:spPr>
          <a:xfrm>
            <a:off x="838200" y="1784110"/>
            <a:ext cx="1094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/>
              <a:t>The undermentioned codes identify activities within the lesson.</a:t>
            </a:r>
          </a:p>
        </p:txBody>
      </p: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8A68C008-2582-490C-BAB9-D3E5025858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076391" y="5110438"/>
            <a:ext cx="578498" cy="57849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2E45265-4FDD-45AA-9DD1-D1068CC37828}"/>
              </a:ext>
            </a:extLst>
          </p:cNvPr>
          <p:cNvSpPr txBox="1"/>
          <p:nvPr/>
        </p:nvSpPr>
        <p:spPr>
          <a:xfrm>
            <a:off x="8102600" y="5252135"/>
            <a:ext cx="1057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b="1" dirty="0"/>
              <a:t>Watch</a:t>
            </a:r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E7F6F5F5-12E8-4C4B-BB76-41CB780B7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</p:spTree>
    <p:extLst>
      <p:ext uri="{BB962C8B-B14F-4D97-AF65-F5344CB8AC3E}">
        <p14:creationId xmlns:p14="http://schemas.microsoft.com/office/powerpoint/2010/main" val="178519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41D92-A91B-46F3-B360-3C8C84DA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TT" dirty="0"/>
              <a:t>What is the role of a Receptionist?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7B31E-A34A-4C46-BE9F-C7FCFAABD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TT" sz="2400" b="0" i="0" dirty="0">
                <a:effectLst/>
                <a:latin typeface="pt-serif"/>
              </a:rPr>
              <a:t>A receptionist is someone who performs various administrative tasks, including answering telephones and giving information to the public and customers.</a:t>
            </a:r>
            <a:endParaRPr lang="en-TT" sz="2400" dirty="0">
              <a:latin typeface="pt-serif"/>
            </a:endParaRPr>
          </a:p>
          <a:p>
            <a:r>
              <a:rPr lang="en-TT" sz="2400" b="0" i="0" dirty="0">
                <a:effectLst/>
                <a:latin typeface="pt-serif"/>
              </a:rPr>
              <a:t>Receptionist are often the first employee that the public or customer has contact with. They are responsible for making a good first impression for the organization, which can affect the organization's success.. </a:t>
            </a:r>
            <a:endParaRPr lang="en-TT" sz="2400" dirty="0"/>
          </a:p>
        </p:txBody>
      </p:sp>
      <p:pic>
        <p:nvPicPr>
          <p:cNvPr id="5" name="Picture 4" descr="A person sitting at a desk in front of a computer&#10;&#10;Description automatically generated">
            <a:extLst>
              <a:ext uri="{FF2B5EF4-FFF2-40B4-BE49-F238E27FC236}">
                <a16:creationId xmlns:a16="http://schemas.microsoft.com/office/drawing/2014/main" id="{E4E8E785-586D-4FD5-AB81-3C6CC8FCB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000" r="1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38C42-EE70-4528-9FE0-08423122BE2B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TT" sz="700">
                <a:solidFill>
                  <a:srgbClr val="FFFFFF"/>
                </a:solidFill>
                <a:hlinkClick r:id="rId3" tooltip="http://jobs-in-ranchi.blogspot.com/2011/11/data-entry-job-in-ranchi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TT" sz="700">
                <a:solidFill>
                  <a:srgbClr val="FFFFFF"/>
                </a:solidFill>
              </a:rPr>
              <a:t> by Unknown Author is licensed under </a:t>
            </a:r>
            <a:r>
              <a:rPr lang="en-TT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TT" sz="700">
              <a:solidFill>
                <a:srgbClr val="FFFFFF"/>
              </a:solidFill>
            </a:endParaRPr>
          </a:p>
        </p:txBody>
      </p:sp>
      <p:pic>
        <p:nvPicPr>
          <p:cNvPr id="10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E7007DED-1536-4A22-A53D-FBE708C204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7195" y="3445946"/>
            <a:ext cx="482009" cy="559189"/>
          </a:xfrm>
          <a:prstGeom prst="rect">
            <a:avLst/>
          </a:prstGeom>
        </p:spPr>
      </p:pic>
      <p:pic>
        <p:nvPicPr>
          <p:cNvPr id="7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A189EF2-19C2-46CC-B4A4-35D7C3CDC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0409" y="1690688"/>
            <a:ext cx="482009" cy="559189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841824-E70E-4549-B64F-ACF0ABC5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</p:spTree>
    <p:extLst>
      <p:ext uri="{BB962C8B-B14F-4D97-AF65-F5344CB8AC3E}">
        <p14:creationId xmlns:p14="http://schemas.microsoft.com/office/powerpoint/2010/main" val="4928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9CD17-C1BB-4D09-9FBF-3B3E9B47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TT" dirty="0"/>
              <a:t>Contribution of the Reception Desk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AC18D-70AC-4222-B85E-45A473986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TT" sz="2600" b="0" i="0" dirty="0">
                <a:effectLst/>
                <a:latin typeface="GothamBook"/>
              </a:rPr>
              <a:t>The reception area is a space that makes a first impression on visitors.  </a:t>
            </a:r>
          </a:p>
          <a:p>
            <a:r>
              <a:rPr lang="en-TT" sz="2600" b="0" i="0" dirty="0">
                <a:effectLst/>
                <a:latin typeface="GothamBook"/>
              </a:rPr>
              <a:t>The reception area is the first thing visitors see and they maybe waiting in the space until someone comes to meet them, so it’s a great opportunity to make the right impression and make your visitors feel welcome and comfortable.  </a:t>
            </a:r>
          </a:p>
          <a:p>
            <a:pPr marL="0" indent="0">
              <a:buNone/>
            </a:pPr>
            <a:endParaRPr lang="en-TT" sz="2600" dirty="0"/>
          </a:p>
        </p:txBody>
      </p:sp>
      <p:pic>
        <p:nvPicPr>
          <p:cNvPr id="5" name="Picture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910F5F1-7910-4FE0-9D9A-2E36D9BA8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368" r="2632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8A2E86-E16F-467F-964D-6BF81E24E5F0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TT" sz="700">
                <a:solidFill>
                  <a:srgbClr val="FFFFFF"/>
                </a:solidFill>
                <a:hlinkClick r:id="rId3" tooltip="https://news.euspert.com/work-as-receptionist-in-hote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TT" sz="700">
                <a:solidFill>
                  <a:srgbClr val="FFFFFF"/>
                </a:solidFill>
              </a:rPr>
              <a:t> by Unknown Author is licensed under </a:t>
            </a:r>
            <a:r>
              <a:rPr lang="en-TT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TT" sz="700">
              <a:solidFill>
                <a:srgbClr val="FFFFFF"/>
              </a:solidFill>
            </a:endParaRPr>
          </a:p>
        </p:txBody>
      </p:sp>
      <p:pic>
        <p:nvPicPr>
          <p:cNvPr id="10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D0488CE6-3052-43E2-A02B-4908C2F075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4841" y="2456755"/>
            <a:ext cx="496523" cy="57602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F4D27D-48CE-40A9-BAC6-FCFBB481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</p:spTree>
    <p:extLst>
      <p:ext uri="{BB962C8B-B14F-4D97-AF65-F5344CB8AC3E}">
        <p14:creationId xmlns:p14="http://schemas.microsoft.com/office/powerpoint/2010/main" val="274684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489B8-B5AC-4321-9E9A-A5F513B8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TT" sz="5200" dirty="0"/>
              <a:t>Role of the Receptionist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0EB28-5FD5-4DEF-A342-3E36AA805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70" y="3355848"/>
            <a:ext cx="6244957" cy="2825496"/>
          </a:xfrm>
        </p:spPr>
        <p:txBody>
          <a:bodyPr>
            <a:normAutofit/>
          </a:bodyPr>
          <a:lstStyle/>
          <a:p>
            <a:r>
              <a:rPr lang="en-TT" sz="2200" dirty="0"/>
              <a:t>The receptionist is expected to:</a:t>
            </a:r>
          </a:p>
          <a:p>
            <a:pPr marL="0" indent="0">
              <a:buNone/>
            </a:pPr>
            <a:r>
              <a:rPr lang="en-TT" sz="2200" dirty="0"/>
              <a:t>- 	maintain effective interpersonal 	relationships between he organisation and 	members of the public</a:t>
            </a:r>
          </a:p>
          <a:p>
            <a:pPr marL="0" indent="0">
              <a:buNone/>
            </a:pPr>
            <a:r>
              <a:rPr lang="en-TT" sz="2200" dirty="0"/>
              <a:t>- 	Promote goodwill and a positive image of the 	business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1DD21E0-C62C-43F6-A351-2C60D855E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422" r="7380" b="3"/>
          <a:stretch/>
        </p:blipFill>
        <p:spPr>
          <a:xfrm>
            <a:off x="364950" y="3065681"/>
            <a:ext cx="548640" cy="755463"/>
          </a:xfrm>
          <a:prstGeom prst="rect">
            <a:avLst/>
          </a:prstGeom>
        </p:spPr>
      </p:pic>
      <p:pic>
        <p:nvPicPr>
          <p:cNvPr id="11" name="Picture 10" descr="A person sitting on a table&#10;&#10;Description automatically generated">
            <a:extLst>
              <a:ext uri="{FF2B5EF4-FFF2-40B4-BE49-F238E27FC236}">
                <a16:creationId xmlns:a16="http://schemas.microsoft.com/office/drawing/2014/main" id="{49373AA0-793B-4128-A0BD-166DB8878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45629" y="2094410"/>
            <a:ext cx="4421053" cy="3315790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48DB461-2D8B-4FA8-8ACB-902F84C3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</p:spTree>
    <p:extLst>
      <p:ext uri="{BB962C8B-B14F-4D97-AF65-F5344CB8AC3E}">
        <p14:creationId xmlns:p14="http://schemas.microsoft.com/office/powerpoint/2010/main" val="196894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0A19BDA-40B6-4DE7-81A4-6B1F1E40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45">
            <a:extLst>
              <a:ext uri="{FF2B5EF4-FFF2-40B4-BE49-F238E27FC236}">
                <a16:creationId xmlns:a16="http://schemas.microsoft.com/office/drawing/2014/main" id="{0A628AD8-1356-4BF5-8A59-3549B2C7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9F2E6F73-36C2-4E56-AB0C-4D6936F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7">
            <a:extLst>
              <a:ext uri="{FF2B5EF4-FFF2-40B4-BE49-F238E27FC236}">
                <a16:creationId xmlns:a16="http://schemas.microsoft.com/office/drawing/2014/main" id="{8AA5DD19-98A6-4E28-999C-2C074B9CB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9535B11-4A49-4A02-9CB6-3F8A6012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DE5B7-8618-4F41-8A8C-D25FA41F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How to Greet Customers</a:t>
            </a:r>
          </a:p>
        </p:txBody>
      </p:sp>
      <p:pic>
        <p:nvPicPr>
          <p:cNvPr id="14" name="Online Media 13" title="Hospitality How to - Greeting">
            <a:hlinkClick r:id="" action="ppaction://media"/>
            <a:extLst>
              <a:ext uri="{FF2B5EF4-FFF2-40B4-BE49-F238E27FC236}">
                <a16:creationId xmlns:a16="http://schemas.microsoft.com/office/drawing/2014/main" id="{7C2CE72B-B1FF-41F1-9BF4-ABE70D5E95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46287" y="4363395"/>
            <a:ext cx="3144424" cy="17687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080DB-A93C-4420-8A9A-38947C106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189" y="2494450"/>
            <a:ext cx="5773883" cy="356315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200" dirty="0"/>
              <a:t>Look at the first video and answer the following questions:</a:t>
            </a:r>
          </a:p>
          <a:p>
            <a:r>
              <a:rPr lang="en-US" sz="2200" dirty="0"/>
              <a:t>List the “I-Care Method” of greeting customers?</a:t>
            </a:r>
          </a:p>
          <a:p>
            <a:r>
              <a:rPr lang="en-US" sz="2200" dirty="0"/>
              <a:t>Look at the second video and then create your own video (no more than 2 mins) displaying the techniques for greeting the customer.</a:t>
            </a:r>
          </a:p>
          <a:p>
            <a:r>
              <a:rPr lang="en-US" sz="2200" dirty="0"/>
              <a:t>List four (4) ways to ensure that you promote a positive image of your organization when you are dealing with visitors in reception.</a:t>
            </a:r>
          </a:p>
          <a:p>
            <a:r>
              <a:rPr lang="en-US" sz="2200" dirty="0"/>
              <a:t>Forward your completed video and answers to the questions to your teacher for correction.</a:t>
            </a:r>
          </a:p>
          <a:p>
            <a:endParaRPr lang="en-US" sz="2200" dirty="0"/>
          </a:p>
        </p:txBody>
      </p:sp>
      <p:pic>
        <p:nvPicPr>
          <p:cNvPr id="9" name="Picture 8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17019EEE-A666-4964-B96A-F9544EF6E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54493" y="1022350"/>
            <a:ext cx="589569" cy="588095"/>
          </a:xfrm>
          <a:prstGeom prst="rect">
            <a:avLst/>
          </a:prstGeom>
        </p:spPr>
      </p:pic>
      <p:pic>
        <p:nvPicPr>
          <p:cNvPr id="13" name="Online Media 12" title="How to Greet Customers">
            <a:hlinkClick r:id="" action="ppaction://media"/>
            <a:extLst>
              <a:ext uri="{FF2B5EF4-FFF2-40B4-BE49-F238E27FC236}">
                <a16:creationId xmlns:a16="http://schemas.microsoft.com/office/drawing/2014/main" id="{2026D0C5-BD32-4F3E-9E61-D41E549E4614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8281626" y="1661552"/>
            <a:ext cx="3161253" cy="1778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9DE4D9-F84D-4781-8F1A-938FB96682C9}"/>
              </a:ext>
            </a:extLst>
          </p:cNvPr>
          <p:cNvSpPr txBox="1"/>
          <p:nvPr/>
        </p:nvSpPr>
        <p:spPr>
          <a:xfrm>
            <a:off x="8193121" y="3429000"/>
            <a:ext cx="203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/>
              <a:t>Video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53E1AD-3BB3-4AC7-9AAB-238EEED164B7}"/>
              </a:ext>
            </a:extLst>
          </p:cNvPr>
          <p:cNvSpPr txBox="1"/>
          <p:nvPr/>
        </p:nvSpPr>
        <p:spPr>
          <a:xfrm>
            <a:off x="8201322" y="6140059"/>
            <a:ext cx="203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/>
              <a:t>Video 2</a:t>
            </a:r>
          </a:p>
        </p:txBody>
      </p:sp>
      <p:pic>
        <p:nvPicPr>
          <p:cNvPr id="17" name="Picture 16" descr="A picture containing suitcase, luggage, night, lit&#10;&#10;Description automatically generated">
            <a:extLst>
              <a:ext uri="{FF2B5EF4-FFF2-40B4-BE49-F238E27FC236}">
                <a16:creationId xmlns:a16="http://schemas.microsoft.com/office/drawing/2014/main" id="{EE9C605A-595E-4F84-9DB7-783F53C9F7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119457" y="5175194"/>
            <a:ext cx="421043" cy="421043"/>
          </a:xfrm>
          <a:prstGeom prst="rect">
            <a:avLst/>
          </a:prstGeom>
        </p:spPr>
      </p:pic>
      <p:pic>
        <p:nvPicPr>
          <p:cNvPr id="19" name="Picture 18" descr="A picture containing clock, umbrella&#10;&#10;Description automatically generated">
            <a:extLst>
              <a:ext uri="{FF2B5EF4-FFF2-40B4-BE49-F238E27FC236}">
                <a16:creationId xmlns:a16="http://schemas.microsoft.com/office/drawing/2014/main" id="{62384D67-0B08-443E-9E3D-E9566FCAE6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50274" y="4141927"/>
            <a:ext cx="738096" cy="531275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D0780D5-399C-4097-B0C0-5B630FD14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119322" y="3471952"/>
            <a:ext cx="421178" cy="421178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BAB8ADE6-FC07-4239-B4C1-E8D0B0C769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144652" y="2494450"/>
            <a:ext cx="421178" cy="421178"/>
          </a:xfrm>
          <a:prstGeom prst="rect">
            <a:avLst/>
          </a:prstGeom>
        </p:spPr>
      </p:pic>
      <p:pic>
        <p:nvPicPr>
          <p:cNvPr id="25" name="Picture 24" descr="A picture containing clock, umbrella&#10;&#10;Description automatically generated">
            <a:extLst>
              <a:ext uri="{FF2B5EF4-FFF2-40B4-BE49-F238E27FC236}">
                <a16:creationId xmlns:a16="http://schemas.microsoft.com/office/drawing/2014/main" id="{6E77897E-DA64-422D-BFDC-C5A3133E7B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75604" y="2816278"/>
            <a:ext cx="738096" cy="531275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4BAFB5B7-0B01-407D-B428-4AE85A4A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</p:spTree>
    <p:extLst>
      <p:ext uri="{BB962C8B-B14F-4D97-AF65-F5344CB8AC3E}">
        <p14:creationId xmlns:p14="http://schemas.microsoft.com/office/powerpoint/2010/main" val="34635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30EE4D-1C11-44BD-8460-8E8911C8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Receptionist - Duties, Responsibilities and Attributes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248F85-6215-465F-BED3-CB7A6C710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2030"/>
          <a:stretch/>
        </p:blipFill>
        <p:spPr>
          <a:xfrm flipH="1"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94F79-1A57-4A61-B622-987FF2888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5569" y="2494450"/>
            <a:ext cx="5471529" cy="356315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b="1" dirty="0"/>
              <a:t>Web Quest </a:t>
            </a:r>
            <a:r>
              <a:rPr lang="en-US" sz="2400" dirty="0"/>
              <a:t>– Conduct internet research to determine the following:</a:t>
            </a:r>
          </a:p>
          <a:p>
            <a:r>
              <a:rPr lang="en-US" sz="2400" dirty="0"/>
              <a:t>Five (5) duties of a receptionist</a:t>
            </a:r>
          </a:p>
          <a:p>
            <a:r>
              <a:rPr lang="en-US" sz="2400" dirty="0"/>
              <a:t>Four (4) responsibilities of a receptionist</a:t>
            </a:r>
          </a:p>
          <a:p>
            <a:r>
              <a:rPr lang="en-US" sz="2400" dirty="0"/>
              <a:t>Four (4) attributes of a receptionist</a:t>
            </a:r>
          </a:p>
          <a:p>
            <a:r>
              <a:rPr lang="en-US" sz="2400" dirty="0"/>
              <a:t>Insert your name, the date and your class on your submission.</a:t>
            </a:r>
          </a:p>
          <a:p>
            <a:r>
              <a:rPr lang="en-US" sz="2400" dirty="0"/>
              <a:t>Share your results with your teacher for correction and feedback.</a:t>
            </a:r>
          </a:p>
        </p:txBody>
      </p:sp>
      <p:pic>
        <p:nvPicPr>
          <p:cNvPr id="8" name="Picture 7" descr="A picture containing clock, umbrella&#10;&#10;Description automatically generated">
            <a:extLst>
              <a:ext uri="{FF2B5EF4-FFF2-40B4-BE49-F238E27FC236}">
                <a16:creationId xmlns:a16="http://schemas.microsoft.com/office/drawing/2014/main" id="{2846E80F-A813-407B-9066-21BCA2576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65058" y="3003460"/>
            <a:ext cx="738096" cy="531275"/>
          </a:xfrm>
          <a:prstGeom prst="rect">
            <a:avLst/>
          </a:prstGeom>
        </p:spPr>
      </p:pic>
      <p:pic>
        <p:nvPicPr>
          <p:cNvPr id="9" name="Picture 8" descr="A picture containing suitcase, luggage, night, lit&#10;&#10;Description automatically generated">
            <a:extLst>
              <a:ext uri="{FF2B5EF4-FFF2-40B4-BE49-F238E27FC236}">
                <a16:creationId xmlns:a16="http://schemas.microsoft.com/office/drawing/2014/main" id="{B9BA9FC8-BEE7-4856-9F30-A725EA554F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14865" y="5106294"/>
            <a:ext cx="561407" cy="561407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9CE7E6A-13B5-456B-80C2-8653A4D9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</p:spTree>
    <p:extLst>
      <p:ext uri="{BB962C8B-B14F-4D97-AF65-F5344CB8AC3E}">
        <p14:creationId xmlns:p14="http://schemas.microsoft.com/office/powerpoint/2010/main" val="297915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2954E-A4B5-4CC3-812D-AAB6079A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Manage Appointments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28EF6-9785-4AA3-BA79-3FC57FF5F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6" y="2368296"/>
            <a:ext cx="4607052" cy="35021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/>
              <a:t>Appointments for executives  may be done utilizing manual  or electronic systems.</a:t>
            </a:r>
          </a:p>
          <a:p>
            <a:pPr marL="0"/>
            <a:endParaRPr lang="en-US" sz="1800" dirty="0"/>
          </a:p>
        </p:txBody>
      </p:sp>
      <p:pic>
        <p:nvPicPr>
          <p:cNvPr id="10" name="Picture 9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6A0C2483-5A91-40CF-A543-CA1668C01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8390"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800BE6C2-F925-47EF-A670-015D05DEC0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5273" r="3" b="1713"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5E375-919D-4AAB-A13A-CADE9D2BE7A5}"/>
              </a:ext>
            </a:extLst>
          </p:cNvPr>
          <p:cNvSpPr txBox="1"/>
          <p:nvPr/>
        </p:nvSpPr>
        <p:spPr>
          <a:xfrm>
            <a:off x="9475365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TT" sz="700">
                <a:solidFill>
                  <a:srgbClr val="FFFFFF"/>
                </a:solidFill>
                <a:hlinkClick r:id="rId5" tooltip="https://trade.business.go.tz/procedure/379/step/1278?l=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TT" sz="700">
                <a:solidFill>
                  <a:srgbClr val="FFFFFF"/>
                </a:solidFill>
              </a:rPr>
              <a:t> by Unknown Author is licensed under </a:t>
            </a:r>
            <a:r>
              <a:rPr lang="en-TT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TT" sz="7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745C9D-9400-4B5F-BE9F-593FCE667CDE}"/>
              </a:ext>
            </a:extLst>
          </p:cNvPr>
          <p:cNvSpPr txBox="1"/>
          <p:nvPr/>
        </p:nvSpPr>
        <p:spPr>
          <a:xfrm>
            <a:off x="9475374" y="3137504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TT" sz="700">
                <a:solidFill>
                  <a:srgbClr val="FFFFFF"/>
                </a:solidFill>
                <a:hlinkClick r:id="rId3" tooltip="http://www.thebluediamondgallery.com/tablet/a/appointmen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TT" sz="700">
                <a:solidFill>
                  <a:srgbClr val="FFFFFF"/>
                </a:solidFill>
              </a:rPr>
              <a:t> by Unknown Author is licensed under </a:t>
            </a:r>
            <a:r>
              <a:rPr lang="en-TT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TT" sz="700">
              <a:solidFill>
                <a:srgbClr val="FFFFFF"/>
              </a:solidFill>
            </a:endParaRPr>
          </a:p>
        </p:txBody>
      </p:sp>
      <p:pic>
        <p:nvPicPr>
          <p:cNvPr id="12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3B9AA4DD-7C70-43FF-AFC6-EDD1B80B15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36451" y="2363775"/>
            <a:ext cx="482009" cy="559189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F5DD6A7-861E-4DF3-96C5-A2611854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/>
              <a:t>CPDD, 2020</a:t>
            </a:r>
          </a:p>
        </p:txBody>
      </p:sp>
    </p:spTree>
    <p:extLst>
      <p:ext uri="{BB962C8B-B14F-4D97-AF65-F5344CB8AC3E}">
        <p14:creationId xmlns:p14="http://schemas.microsoft.com/office/powerpoint/2010/main" val="10948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852</Words>
  <Application>Microsoft Office PowerPoint</Application>
  <PresentationFormat>Widescreen</PresentationFormat>
  <Paragraphs>95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GothamBook</vt:lpstr>
      <vt:lpstr>pt-serif</vt:lpstr>
      <vt:lpstr>Times New Roman</vt:lpstr>
      <vt:lpstr>Office Theme</vt:lpstr>
      <vt:lpstr>CSEC Office Administration</vt:lpstr>
      <vt:lpstr>Objectives</vt:lpstr>
      <vt:lpstr>Lesson Codes</vt:lpstr>
      <vt:lpstr>What is the role of a Receptionist?</vt:lpstr>
      <vt:lpstr>Contribution of the Reception Desk</vt:lpstr>
      <vt:lpstr>Role of the Receptionist</vt:lpstr>
      <vt:lpstr>How to Greet Customers</vt:lpstr>
      <vt:lpstr>Receptionist - Duties, Responsibilities and Attributes</vt:lpstr>
      <vt:lpstr>Manage Appointments</vt:lpstr>
      <vt:lpstr>Manual Appointment Systems</vt:lpstr>
      <vt:lpstr>Electronic Reminder Systems</vt:lpstr>
      <vt:lpstr>Practice Making Appointments</vt:lpstr>
      <vt:lpstr>Lesson Review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CSEC Office Administration</dc:title>
  <dc:creator>Roxanne Phillip</dc:creator>
  <cp:lastModifiedBy>Roxanne Phillip</cp:lastModifiedBy>
  <cp:revision>1</cp:revision>
  <dcterms:created xsi:type="dcterms:W3CDTF">2020-09-18T23:38:12Z</dcterms:created>
  <dcterms:modified xsi:type="dcterms:W3CDTF">2020-09-18T23:40:45Z</dcterms:modified>
</cp:coreProperties>
</file>