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e" initials="M" lastIdx="2" clrIdx="0">
    <p:extLst>
      <p:ext uri="{19B8F6BF-5375-455C-9EA6-DF929625EA0E}">
        <p15:presenceInfo xmlns:p15="http://schemas.microsoft.com/office/powerpoint/2012/main" userId="Miche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129-A8C2-419E-B641-6CC90F50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10668000" cy="2286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B33C04-8A23-4499-A6EF-1D190F0FB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10668000" cy="1524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99FB-5674-4BC5-949F-8D45EC16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20-Nov-20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3CF93-DD67-4FE2-8083-864693FE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5E934-32B6-44B1-9622-67F30BDA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12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5B09-FC60-445F-8A12-79869BEC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219F7-87F2-409F-BB0B-8FE9270C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2BB8-59E0-4EB2-B3BE-59D8641E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20-Nov-20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984E-C0DE-461B-8011-8FC31B0E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E7C03-68D3-445E-A5A2-8A935CFC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045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21F0D7-112D-48B1-B32B-170B1AA2B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3998" y="761999"/>
            <a:ext cx="2286000" cy="5334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7A7C1-8E5B-41DA-9802-F242D382B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1" y="761999"/>
            <a:ext cx="7619999" cy="5334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61CC7-F5B1-464A-8127-60645FB2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20-Nov-20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94302-B381-4F37-A9FF-5CC55191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07151-541F-4104-B989-83A9DCA6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20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F011-A499-4054-89BF-A4800A68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FB6E8-D956-45B5-9B4A-9D31DF4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DB9DB-9E62-4292-915C-1DD41347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20-Nov-20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462F1-BC30-4172-8353-363123A1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2EE8A-96DF-4D7D-B434-77832475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398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453A-F2B4-4EDB-B8FA-150267BC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10668000" cy="3038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46C51-ADF1-48FC-A4D9-38C369E7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3"/>
            <a:ext cx="10668000" cy="15065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3B56-4DC7-490B-AEFD-55ED1ECF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20-Nov-20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738F8-C4B2-41D8-B627-A6DDB24B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43D49-23F8-4C4B-9C30-EDC030EE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81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556D-6916-42E6-8820-8A0D328A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747A5-C962-477F-89AA-A32385D57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285999"/>
            <a:ext cx="5151119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08312-30FC-44D8-B2A9-B5CAAD9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79" y="2285999"/>
            <a:ext cx="5151121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D84EB-AF90-4F19-A376-0FE5E50F9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20-Nov-20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38ED0-2789-41E4-A36E-83F92CA2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1A83-6D60-45F0-9173-5F6D243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32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FAE2-03F4-4A94-86C4-9305B237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AC5A5-E184-46B6-8AB5-C8E132D36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5151119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CFE87-5D80-45CB-9D13-DFC9AFCE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3048000"/>
            <a:ext cx="5151119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C1E5A-8423-4749-8EDA-E13425F6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878" y="2286000"/>
            <a:ext cx="5151122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32AAA-4BB8-4A3D-9C79-516F82F8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8878" y="3048000"/>
            <a:ext cx="5151122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BEC63-51D3-4C70-B804-BE9EF765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20-Nov-20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CA295-8563-402F-92C3-1F20C977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FA5918-109D-4342-84C0-9774A52C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219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2662-CBD1-4498-9B6E-2961F5EF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739AE-8101-4C18-8CF3-911BDF3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20-Nov-20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B1C88-D181-449C-9BE1-E85068C1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8A2C9-E93B-4F0A-A021-9E3AEBC3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066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20-Nov-20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063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7076-58C8-494C-B6B1-DC86F62D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3810000" cy="152400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29E36-0340-452F-8D0A-1BC3F3A3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1"/>
            <a:ext cx="609600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51C2E-E587-45E8-BDB1-DFF2F2791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86000"/>
            <a:ext cx="3810000" cy="38100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1D993-DEDD-470E-B48B-CB053A55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20-Nov-20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26C64-7401-4CA4-859F-74472AF8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8F41-F1F6-431C-9B45-8A447F18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281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104FB-422C-4023-9381-EB12F158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762000"/>
            <a:ext cx="3809999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BA3AA-DE44-4B1F-91D1-09F67B89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0" y="762001"/>
            <a:ext cx="6021388" cy="53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7B131-5117-4106-80DB-2AB208C4C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2286000"/>
            <a:ext cx="3809999" cy="381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3918A-7F23-4C72-8E80-591324A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20-Nov-20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071C8-76FE-4B83-8317-BD53C7C8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3681A-6F29-48FC-9409-319ED3E9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79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EF5A53-0A64-4CA5-B9C7-1CB97CB5CF1C}"/>
              </a:ext>
            </a:extLst>
          </p:cNvPr>
          <p:cNvSpPr/>
          <p:nvPr/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ABFBEA-4EB0-4D02-A2C0-1733CD3D6F12}"/>
              </a:ext>
            </a:extLst>
          </p:cNvPr>
          <p:cNvSpPr/>
          <p:nvPr/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9E083F6-57F4-487B-A766-EA0462B1EED8}"/>
              </a:ext>
            </a:extLst>
          </p:cNvPr>
          <p:cNvSpPr/>
          <p:nvPr/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2F988-7148-4375-83D8-12EE5EB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96238-C5B3-4F3C-97FA-890E1A51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6000"/>
            <a:ext cx="10668000" cy="3818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E4474-0442-4E4B-9E5B-CA7B3951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9165" y="194320"/>
            <a:ext cx="204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20-Nov-20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26A98-F887-40E1-B9BA-9D93DE90E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1999" y="6356350"/>
            <a:ext cx="6612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C8119-73F6-4713-9AD3-3628DCDFB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9769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19" r:id="rId6"/>
    <p:sldLayoutId id="2147483715" r:id="rId7"/>
    <p:sldLayoutId id="2147483716" r:id="rId8"/>
    <p:sldLayoutId id="2147483717" r:id="rId9"/>
    <p:sldLayoutId id="2147483718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about:blank" TargetMode="External"/></Relationships>
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4a"/><Relationship Id="rId7" Type="http://schemas.openxmlformats.org/officeDocument/2006/relationships/image" Target="../media/image7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18C9FB-EC4C-4DAE-8F7D-C6E5AF6079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D4B3CD-BA43-4B7E-A8B5-00179100A0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6" r="8764"/>
          <a:stretch/>
        </p:blipFill>
        <p:spPr>
          <a:xfrm>
            <a:off x="20" y="10"/>
            <a:ext cx="1220722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ED8FC7E-742C-4B53-B6FF-F19F8EDA28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1928"/>
            <a:ext cx="12191999" cy="5058137"/>
          </a:xfrm>
          <a:prstGeom prst="rect">
            <a:avLst/>
          </a:prstGeom>
          <a:gradFill flip="none" rotWithShape="1">
            <a:gsLst>
              <a:gs pos="50000">
                <a:schemeClr val="bg1">
                  <a:alpha val="30000"/>
                </a:schemeClr>
              </a:gs>
              <a:gs pos="80000">
                <a:schemeClr val="bg1">
                  <a:alpha val="15000"/>
                </a:schemeClr>
              </a:gs>
              <a:gs pos="0">
                <a:schemeClr val="bg1">
                  <a:alpha val="0"/>
                </a:schemeClr>
              </a:gs>
              <a:gs pos="2000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A0F095-5721-41AE-AD0E-53D36F7FF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1651" y="1599121"/>
            <a:ext cx="7262191" cy="2212848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accent2">
                    <a:lumMod val="50000"/>
                  </a:schemeClr>
                </a:solidFill>
              </a:rPr>
              <a:t>MUSIC </a:t>
            </a:r>
            <a:br>
              <a:rPr lang="en-US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4400" dirty="0">
                <a:solidFill>
                  <a:schemeClr val="accent2">
                    <a:lumMod val="50000"/>
                  </a:schemeClr>
                </a:solidFill>
              </a:rPr>
              <a:t>FORM 4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7200" b="1" dirty="0">
                <a:solidFill>
                  <a:schemeClr val="tx2">
                    <a:lumMod val="10000"/>
                  </a:schemeClr>
                </a:solidFill>
              </a:rPr>
              <a:t>COMPOSING</a:t>
            </a:r>
            <a:br>
              <a:rPr lang="en-US" sz="7200" b="1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activity 1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3C3615-6BCE-403F-99C9-8EBBBEFFF9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7056" y="3894265"/>
            <a:ext cx="4434840" cy="1188720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Developing a melodic motif using stepwise movement or scale pattern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798D3DD-23B7-41EE-9021-C8F9A8E2C1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0653162" y="-776838"/>
            <a:ext cx="762001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C072688-BFC7-4FE8-A45E-B3C63CBB96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" y="5829359"/>
            <a:ext cx="4333875" cy="1028642"/>
            <a:chOff x="7153921" y="5829359"/>
            <a:chExt cx="5038079" cy="1028642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3002ED9-43C6-4BA8-8941-9AFCB04E4D7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63906" y="5913098"/>
              <a:ext cx="4228094" cy="944903"/>
            </a:xfrm>
            <a:custGeom>
              <a:avLst/>
              <a:gdLst>
                <a:gd name="connsiteX0" fmla="*/ 1673074 w 4228094"/>
                <a:gd name="connsiteY0" fmla="*/ 230 h 1137038"/>
                <a:gd name="connsiteX1" fmla="*/ 3676781 w 4228094"/>
                <a:gd name="connsiteY1" fmla="*/ 298555 h 1137038"/>
                <a:gd name="connsiteX2" fmla="*/ 4025527 w 4228094"/>
                <a:gd name="connsiteY2" fmla="*/ 425010 h 1137038"/>
                <a:gd name="connsiteX3" fmla="*/ 4228094 w 4228094"/>
                <a:gd name="connsiteY3" fmla="*/ 494088 h 1137038"/>
                <a:gd name="connsiteX4" fmla="*/ 4228094 w 4228094"/>
                <a:gd name="connsiteY4" fmla="*/ 1137038 h 1137038"/>
                <a:gd name="connsiteX5" fmla="*/ 0 w 4228094"/>
                <a:gd name="connsiteY5" fmla="*/ 1137038 h 1137038"/>
                <a:gd name="connsiteX6" fmla="*/ 18109 w 4228094"/>
                <a:gd name="connsiteY6" fmla="*/ 1068877 h 1137038"/>
                <a:gd name="connsiteX7" fmla="*/ 362264 w 4228094"/>
                <a:gd name="connsiteY7" fmla="*/ 366637 h 1137038"/>
                <a:gd name="connsiteX8" fmla="*/ 1386499 w 4228094"/>
                <a:gd name="connsiteY8" fmla="*/ 1522 h 1137038"/>
                <a:gd name="connsiteX9" fmla="*/ 1673074 w 4228094"/>
                <a:gd name="connsiteY9" fmla="*/ 230 h 1137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8094" h="1137038">
                  <a:moveTo>
                    <a:pt x="1673074" y="230"/>
                  </a:moveTo>
                  <a:cubicBezTo>
                    <a:pt x="2346512" y="4287"/>
                    <a:pt x="3048424" y="63583"/>
                    <a:pt x="3676781" y="298555"/>
                  </a:cubicBezTo>
                  <a:cubicBezTo>
                    <a:pt x="3793275" y="342114"/>
                    <a:pt x="3909477" y="384216"/>
                    <a:pt x="4025527" y="425010"/>
                  </a:cubicBezTo>
                  <a:lnTo>
                    <a:pt x="4228094" y="494088"/>
                  </a:lnTo>
                  <a:lnTo>
                    <a:pt x="4228094" y="1137038"/>
                  </a:lnTo>
                  <a:lnTo>
                    <a:pt x="0" y="1137038"/>
                  </a:lnTo>
                  <a:lnTo>
                    <a:pt x="18109" y="1068877"/>
                  </a:lnTo>
                  <a:cubicBezTo>
                    <a:pt x="95047" y="799139"/>
                    <a:pt x="194962" y="542008"/>
                    <a:pt x="362264" y="366637"/>
                  </a:cubicBezTo>
                  <a:cubicBezTo>
                    <a:pt x="622229" y="94062"/>
                    <a:pt x="1015836" y="6565"/>
                    <a:pt x="1386499" y="1522"/>
                  </a:cubicBezTo>
                  <a:cubicBezTo>
                    <a:pt x="1481245" y="198"/>
                    <a:pt x="1576869" y="-349"/>
                    <a:pt x="1673074" y="230"/>
                  </a:cubicBezTo>
                  <a:close/>
                </a:path>
              </a:pathLst>
            </a:custGeom>
            <a:solidFill>
              <a:schemeClr val="accent6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50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EB09750-C9B1-40CE-AB9B-FEB308A1F3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53921" y="5829359"/>
              <a:ext cx="5038078" cy="1028642"/>
            </a:xfrm>
            <a:custGeom>
              <a:avLst/>
              <a:gdLst>
                <a:gd name="connsiteX0" fmla="*/ 1576991 w 5038078"/>
                <a:gd name="connsiteY0" fmla="*/ 210 h 1238015"/>
                <a:gd name="connsiteX1" fmla="*/ 3403320 w 5038078"/>
                <a:gd name="connsiteY1" fmla="*/ 272125 h 1238015"/>
                <a:gd name="connsiteX2" fmla="*/ 4672870 w 5038078"/>
                <a:gd name="connsiteY2" fmla="*/ 693604 h 1238015"/>
                <a:gd name="connsiteX3" fmla="*/ 5038078 w 5038078"/>
                <a:gd name="connsiteY3" fmla="*/ 795929 h 1238015"/>
                <a:gd name="connsiteX4" fmla="*/ 5038078 w 5038078"/>
                <a:gd name="connsiteY4" fmla="*/ 1238015 h 1238015"/>
                <a:gd name="connsiteX5" fmla="*/ 0 w 5038078"/>
                <a:gd name="connsiteY5" fmla="*/ 1238015 h 1238015"/>
                <a:gd name="connsiteX6" fmla="*/ 19230 w 5038078"/>
                <a:gd name="connsiteY6" fmla="*/ 1159819 h 1238015"/>
                <a:gd name="connsiteX7" fmla="*/ 382219 w 5038078"/>
                <a:gd name="connsiteY7" fmla="*/ 334180 h 1238015"/>
                <a:gd name="connsiteX8" fmla="*/ 1315784 w 5038078"/>
                <a:gd name="connsiteY8" fmla="*/ 1388 h 1238015"/>
                <a:gd name="connsiteX9" fmla="*/ 1576991 w 5038078"/>
                <a:gd name="connsiteY9" fmla="*/ 210 h 1238015"/>
                <a:gd name="connsiteX0" fmla="*/ 0 w 5129518"/>
                <a:gd name="connsiteY0" fmla="*/ 1237805 h 1329245"/>
                <a:gd name="connsiteX1" fmla="*/ 19230 w 5129518"/>
                <a:gd name="connsiteY1" fmla="*/ 1159609 h 1329245"/>
                <a:gd name="connsiteX2" fmla="*/ 382219 w 5129518"/>
                <a:gd name="connsiteY2" fmla="*/ 333970 h 1329245"/>
                <a:gd name="connsiteX3" fmla="*/ 1315784 w 5129518"/>
                <a:gd name="connsiteY3" fmla="*/ 1178 h 1329245"/>
                <a:gd name="connsiteX4" fmla="*/ 1576991 w 5129518"/>
                <a:gd name="connsiteY4" fmla="*/ 0 h 1329245"/>
                <a:gd name="connsiteX5" fmla="*/ 3403320 w 5129518"/>
                <a:gd name="connsiteY5" fmla="*/ 271915 h 1329245"/>
                <a:gd name="connsiteX6" fmla="*/ 4672870 w 5129518"/>
                <a:gd name="connsiteY6" fmla="*/ 693394 h 1329245"/>
                <a:gd name="connsiteX7" fmla="*/ 5038078 w 5129518"/>
                <a:gd name="connsiteY7" fmla="*/ 795719 h 1329245"/>
                <a:gd name="connsiteX8" fmla="*/ 5129518 w 5129518"/>
                <a:gd name="connsiteY8" fmla="*/ 1329245 h 1329245"/>
                <a:gd name="connsiteX0" fmla="*/ 0 w 5129518"/>
                <a:gd name="connsiteY0" fmla="*/ 1237805 h 1329245"/>
                <a:gd name="connsiteX1" fmla="*/ 19230 w 5129518"/>
                <a:gd name="connsiteY1" fmla="*/ 1159609 h 1329245"/>
                <a:gd name="connsiteX2" fmla="*/ 382219 w 5129518"/>
                <a:gd name="connsiteY2" fmla="*/ 333970 h 1329245"/>
                <a:gd name="connsiteX3" fmla="*/ 1315784 w 5129518"/>
                <a:gd name="connsiteY3" fmla="*/ 1178 h 1329245"/>
                <a:gd name="connsiteX4" fmla="*/ 1576991 w 5129518"/>
                <a:gd name="connsiteY4" fmla="*/ 0 h 1329245"/>
                <a:gd name="connsiteX5" fmla="*/ 3403320 w 5129518"/>
                <a:gd name="connsiteY5" fmla="*/ 271915 h 1329245"/>
                <a:gd name="connsiteX6" fmla="*/ 4672870 w 5129518"/>
                <a:gd name="connsiteY6" fmla="*/ 693394 h 1329245"/>
                <a:gd name="connsiteX7" fmla="*/ 5038078 w 5129518"/>
                <a:gd name="connsiteY7" fmla="*/ 795719 h 1329245"/>
                <a:gd name="connsiteX8" fmla="*/ 5129518 w 5129518"/>
                <a:gd name="connsiteY8" fmla="*/ 1329245 h 1329245"/>
                <a:gd name="connsiteX0" fmla="*/ 0 w 5049689"/>
                <a:gd name="connsiteY0" fmla="*/ 1237805 h 1423588"/>
                <a:gd name="connsiteX1" fmla="*/ 19230 w 5049689"/>
                <a:gd name="connsiteY1" fmla="*/ 1159609 h 1423588"/>
                <a:gd name="connsiteX2" fmla="*/ 382219 w 5049689"/>
                <a:gd name="connsiteY2" fmla="*/ 333970 h 1423588"/>
                <a:gd name="connsiteX3" fmla="*/ 1315784 w 5049689"/>
                <a:gd name="connsiteY3" fmla="*/ 1178 h 1423588"/>
                <a:gd name="connsiteX4" fmla="*/ 1576991 w 5049689"/>
                <a:gd name="connsiteY4" fmla="*/ 0 h 1423588"/>
                <a:gd name="connsiteX5" fmla="*/ 3403320 w 5049689"/>
                <a:gd name="connsiteY5" fmla="*/ 271915 h 1423588"/>
                <a:gd name="connsiteX6" fmla="*/ 4672870 w 5049689"/>
                <a:gd name="connsiteY6" fmla="*/ 693394 h 1423588"/>
                <a:gd name="connsiteX7" fmla="*/ 5038078 w 5049689"/>
                <a:gd name="connsiteY7" fmla="*/ 795719 h 1423588"/>
                <a:gd name="connsiteX8" fmla="*/ 5049689 w 5049689"/>
                <a:gd name="connsiteY8" fmla="*/ 1423588 h 1423588"/>
                <a:gd name="connsiteX0" fmla="*/ 0 w 5038078"/>
                <a:gd name="connsiteY0" fmla="*/ 1237805 h 1237805"/>
                <a:gd name="connsiteX1" fmla="*/ 19230 w 5038078"/>
                <a:gd name="connsiteY1" fmla="*/ 1159609 h 1237805"/>
                <a:gd name="connsiteX2" fmla="*/ 382219 w 5038078"/>
                <a:gd name="connsiteY2" fmla="*/ 333970 h 1237805"/>
                <a:gd name="connsiteX3" fmla="*/ 1315784 w 5038078"/>
                <a:gd name="connsiteY3" fmla="*/ 1178 h 1237805"/>
                <a:gd name="connsiteX4" fmla="*/ 1576991 w 5038078"/>
                <a:gd name="connsiteY4" fmla="*/ 0 h 1237805"/>
                <a:gd name="connsiteX5" fmla="*/ 3403320 w 5038078"/>
                <a:gd name="connsiteY5" fmla="*/ 271915 h 1237805"/>
                <a:gd name="connsiteX6" fmla="*/ 4672870 w 5038078"/>
                <a:gd name="connsiteY6" fmla="*/ 693394 h 1237805"/>
                <a:gd name="connsiteX7" fmla="*/ 5038078 w 5038078"/>
                <a:gd name="connsiteY7" fmla="*/ 795719 h 1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38078" h="1237805">
                  <a:moveTo>
                    <a:pt x="0" y="1237805"/>
                  </a:moveTo>
                  <a:lnTo>
                    <a:pt x="19230" y="1159609"/>
                  </a:lnTo>
                  <a:cubicBezTo>
                    <a:pt x="96961" y="850027"/>
                    <a:pt x="191605" y="533778"/>
                    <a:pt x="382219" y="333970"/>
                  </a:cubicBezTo>
                  <a:cubicBezTo>
                    <a:pt x="619171" y="85526"/>
                    <a:pt x="977934" y="5774"/>
                    <a:pt x="1315784" y="1178"/>
                  </a:cubicBezTo>
                  <a:lnTo>
                    <a:pt x="1576991" y="0"/>
                  </a:lnTo>
                  <a:cubicBezTo>
                    <a:pt x="2190813" y="3698"/>
                    <a:pt x="2830589" y="57744"/>
                    <a:pt x="3403320" y="271915"/>
                  </a:cubicBezTo>
                  <a:cubicBezTo>
                    <a:pt x="3828046" y="430728"/>
                    <a:pt x="4248519" y="568281"/>
                    <a:pt x="4672870" y="693394"/>
                  </a:cubicBezTo>
                  <a:lnTo>
                    <a:pt x="5038078" y="795719"/>
                  </a:lnTo>
                </a:path>
              </a:pathLst>
            </a:cu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venir Next LT Pro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7501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E0894-D2F7-4239-AD57-8FAA15BFF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22031"/>
            <a:ext cx="10668000" cy="1863969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>
                <a:solidFill>
                  <a:srgbClr val="FFC000"/>
                </a:solidFill>
              </a:rPr>
              <a:t>Topic:</a:t>
            </a:r>
            <a:r>
              <a:rPr lang="en-US" sz="4000" dirty="0"/>
              <a:t> Developing a melodic motif using stepwise movement or scale pattern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3FDE1-2DCF-44B7-99F2-32412F747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504049"/>
            <a:ext cx="10668000" cy="360003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u="sng" dirty="0">
                <a:solidFill>
                  <a:srgbClr val="FFC000">
                    <a:alpha val="70000"/>
                  </a:srgbClr>
                </a:solidFill>
              </a:rPr>
              <a:t>Key Teaching Points:</a:t>
            </a:r>
          </a:p>
          <a:p>
            <a:r>
              <a:rPr lang="en-US" dirty="0"/>
              <a:t>A melodic motif can be created using a 5 note scale pattern that moves stepwise, ascending or descending</a:t>
            </a:r>
          </a:p>
          <a:p>
            <a:r>
              <a:rPr lang="en-US" dirty="0"/>
              <a:t>A motif can be 2 bars long.</a:t>
            </a:r>
          </a:p>
          <a:p>
            <a:pPr marL="0" indent="0">
              <a:buNone/>
            </a:pPr>
            <a:r>
              <a:rPr lang="en-US" u="sng" dirty="0">
                <a:solidFill>
                  <a:srgbClr val="FFC000">
                    <a:alpha val="70000"/>
                  </a:srgbClr>
                </a:solidFill>
              </a:rPr>
              <a:t>Main Steps:</a:t>
            </a:r>
          </a:p>
          <a:p>
            <a:r>
              <a:rPr lang="en-US" dirty="0"/>
              <a:t>Design your rhythm pattern</a:t>
            </a:r>
          </a:p>
          <a:p>
            <a:r>
              <a:rPr lang="en-US" dirty="0"/>
              <a:t>Choose your key</a:t>
            </a:r>
          </a:p>
          <a:p>
            <a:r>
              <a:rPr lang="en-US" dirty="0"/>
              <a:t>Apply your selected pitches</a:t>
            </a:r>
          </a:p>
        </p:txBody>
      </p:sp>
    </p:spTree>
    <p:extLst>
      <p:ext uri="{BB962C8B-B14F-4D97-AF65-F5344CB8AC3E}">
        <p14:creationId xmlns:p14="http://schemas.microsoft.com/office/powerpoint/2010/main" val="3608527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09D32-51C4-4906-8FB5-227186607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Melodic Motif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97A8C-BD89-401A-BB38-4B00F2A69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motif is a musical idea. A melodic motif is the idea from which we can generate or develop our composition. You </a:t>
            </a:r>
            <a:r>
              <a:rPr lang="en-US" dirty="0" smtClean="0"/>
              <a:t>can create </a:t>
            </a:r>
            <a:r>
              <a:rPr lang="en-US" dirty="0"/>
              <a:t>that melodic idea </a:t>
            </a:r>
            <a:r>
              <a:rPr lang="en-US" dirty="0" smtClean="0"/>
              <a:t>using </a:t>
            </a:r>
            <a:r>
              <a:rPr lang="en-US" dirty="0"/>
              <a:t>many sources, musical or extra- musical stimuli.</a:t>
            </a:r>
          </a:p>
          <a:p>
            <a:r>
              <a:rPr lang="en-US" dirty="0"/>
              <a:t>Your motif can be as simple as 2 bars long.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432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BAAFE-E3AF-4F4F-AFB8-4F5841767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A motif built using 5 note scale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B2300-7530-463B-ABA3-503054944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You can build your motif using the first 5 degrees of any key.</a:t>
            </a:r>
          </a:p>
          <a:p>
            <a:r>
              <a:rPr lang="en-US" dirty="0"/>
              <a:t>This stepwise movement from a scale pattern makes a simple, singable melody.</a:t>
            </a:r>
          </a:p>
          <a:p>
            <a:r>
              <a:rPr lang="en-US" dirty="0" smtClean="0"/>
              <a:t>Start on the Tonic/1</a:t>
            </a:r>
            <a:r>
              <a:rPr lang="en-US" baseline="30000" dirty="0" smtClean="0"/>
              <a:t>st</a:t>
            </a:r>
            <a:r>
              <a:rPr lang="en-US" dirty="0" smtClean="0"/>
              <a:t> note of </a:t>
            </a:r>
          </a:p>
          <a:p>
            <a:pPr marL="0" indent="0">
              <a:buNone/>
            </a:pPr>
            <a:r>
              <a:rPr lang="en-US" dirty="0" smtClean="0"/>
              <a:t>   of the scale to move in ascending order.</a:t>
            </a:r>
          </a:p>
          <a:p>
            <a:r>
              <a:rPr lang="en-US" dirty="0" smtClean="0"/>
              <a:t>Or start on the Dominant/5</a:t>
            </a:r>
            <a:r>
              <a:rPr lang="en-US" baseline="30000" dirty="0" smtClean="0"/>
              <a:t>th</a:t>
            </a:r>
            <a:r>
              <a:rPr lang="en-US" dirty="0" smtClean="0"/>
              <a:t> note of the scale to move in descending order.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39030E-FEC1-441F-8C0E-066FE9B65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276279" y="3509554"/>
            <a:ext cx="1533927" cy="14093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8E1A1B-ADA6-4276-9C53-C3BF7E5CE55E}"/>
              </a:ext>
            </a:extLst>
          </p:cNvPr>
          <p:cNvSpPr txBox="1"/>
          <p:nvPr/>
        </p:nvSpPr>
        <p:spPr>
          <a:xfrm>
            <a:off x="5524914" y="6096000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3" tooltip="http://luizricardo.org/2014/11/as-software-engineers-what-are-we-really-building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-sa/3.0/"/>
              </a:rPr>
              <a:t>CC BY-SA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736503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F59D6-562C-4D3F-AACF-93BFF605A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914400"/>
            <a:ext cx="10668000" cy="518968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FFC000">
                    <a:alpha val="70000"/>
                  </a:srgbClr>
                </a:solidFill>
              </a:rPr>
              <a:t>Follow these steps:</a:t>
            </a:r>
          </a:p>
          <a:p>
            <a:r>
              <a:rPr lang="en-US" dirty="0"/>
              <a:t>Choose and design a 2-bar rhythm pattern and apply your pitches in order.</a:t>
            </a:r>
          </a:p>
          <a:p>
            <a:r>
              <a:rPr lang="en-US" dirty="0"/>
              <a:t>Rhythm: </a:t>
            </a:r>
          </a:p>
          <a:p>
            <a:endParaRPr lang="en-US" dirty="0"/>
          </a:p>
          <a:p>
            <a:r>
              <a:rPr lang="en-US" dirty="0"/>
              <a:t> Choose a key and identify the first 5 degrees.</a:t>
            </a:r>
          </a:p>
          <a:p>
            <a:r>
              <a:rPr lang="en-US" dirty="0" err="1"/>
              <a:t>Eg.</a:t>
            </a:r>
            <a:r>
              <a:rPr lang="en-US" dirty="0"/>
              <a:t> C major: C D E F G</a:t>
            </a:r>
          </a:p>
          <a:p>
            <a:r>
              <a:rPr lang="en-US" dirty="0"/>
              <a:t>       G major: G A B C D E</a:t>
            </a:r>
          </a:p>
          <a:p>
            <a:r>
              <a:rPr lang="en-US" dirty="0"/>
              <a:t>       E flat major: E flat  F  G  A flat  B flat</a:t>
            </a:r>
          </a:p>
          <a:p>
            <a:pPr marL="0" indent="0">
              <a:buNone/>
            </a:pPr>
            <a:r>
              <a:rPr lang="en-US" dirty="0"/>
              <a:t>          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EFE58A-7A3D-43C5-A14B-6122C0C3D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366" y="2141389"/>
            <a:ext cx="318053" cy="8323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C77093-55A8-4060-BD68-322394E92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657" y="2141389"/>
            <a:ext cx="318053" cy="8323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FB2654-B52C-4903-B22D-03E2374875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530" y="2112301"/>
            <a:ext cx="319624" cy="8323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809014-1C72-41D7-9C84-0917584C8E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659" y="2056708"/>
            <a:ext cx="351781" cy="9160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654718F-7D4F-4266-A50A-6231B30ED8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207" y="2028558"/>
            <a:ext cx="351780" cy="9160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75061F5-9639-4BD2-862A-49500D0DF8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966" y="2319129"/>
            <a:ext cx="287633" cy="65461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C0F7723-1DA5-40E6-A412-48509F629B40}"/>
              </a:ext>
            </a:extLst>
          </p:cNvPr>
          <p:cNvCxnSpPr>
            <a:cxnSpLocks/>
          </p:cNvCxnSpPr>
          <p:nvPr/>
        </p:nvCxnSpPr>
        <p:spPr>
          <a:xfrm>
            <a:off x="4004598" y="1992430"/>
            <a:ext cx="6063" cy="9522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244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39209-57A5-48D7-BA37-79FFA6023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672" y="609599"/>
            <a:ext cx="10668000" cy="2535384"/>
          </a:xfrm>
        </p:spPr>
        <p:txBody>
          <a:bodyPr>
            <a:normAutofit fontScale="90000"/>
          </a:bodyPr>
          <a:lstStyle/>
          <a:p>
            <a:r>
              <a:rPr lang="en-US" dirty="0"/>
              <a:t>Now add your pitches of the 1</a:t>
            </a:r>
            <a:r>
              <a:rPr lang="en-US" baseline="30000" dirty="0"/>
              <a:t>st</a:t>
            </a:r>
            <a:r>
              <a:rPr lang="en-US" dirty="0"/>
              <a:t> 5 degrees of the major scale to your rhythm pattern. </a:t>
            </a:r>
            <a:br>
              <a:rPr lang="en-US" dirty="0"/>
            </a:br>
            <a:r>
              <a:rPr lang="en-US" dirty="0"/>
              <a:t>Here we used the pitches from C major.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100" dirty="0">
                <a:solidFill>
                  <a:srgbClr val="FFC000"/>
                </a:solidFill>
              </a:rPr>
              <a:t>This is your melodic motif</a:t>
            </a:r>
            <a:br>
              <a:rPr lang="en-US" sz="3100" dirty="0">
                <a:solidFill>
                  <a:srgbClr val="FFC000"/>
                </a:solidFill>
              </a:rPr>
            </a:br>
            <a:r>
              <a:rPr lang="en-US" sz="3100" dirty="0">
                <a:solidFill>
                  <a:srgbClr val="FFC000"/>
                </a:solidFill>
              </a:rPr>
              <a:t>          </a:t>
            </a:r>
            <a:br>
              <a:rPr lang="en-US" sz="3100" dirty="0">
                <a:solidFill>
                  <a:srgbClr val="FFC000"/>
                </a:solidFill>
              </a:rPr>
            </a:br>
            <a:r>
              <a:rPr lang="en-US" sz="3100" dirty="0">
                <a:solidFill>
                  <a:srgbClr val="FFC000"/>
                </a:solidFill>
              </a:rPr>
              <a:t>          ascending                         and                   descending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68061C0-0917-4EB6-91C3-43B6E7A82D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730540" y="3586409"/>
            <a:ext cx="5056750" cy="1480624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3116A34-F7DE-4555-A4FD-DAD94D453E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954115" y="5203659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6964D1-EB34-483B-B1C1-FAE12A9116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0309" y="3586409"/>
            <a:ext cx="4811151" cy="1480624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8C66589-2049-41D1-A54C-CED7263CBFF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751084" y="51860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41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2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037FD-91F6-4E92-AB7C-750BB1B43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FFC000"/>
                </a:solidFill>
              </a:rPr>
              <a:t>Your work: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7C2D0-9656-457D-B12F-2DBF302D5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try this technique.</a:t>
            </a:r>
          </a:p>
          <a:p>
            <a:r>
              <a:rPr lang="en-US" dirty="0"/>
              <a:t>Follow the steps outlined in previous slides (design a rhythm, apply the pitches).</a:t>
            </a:r>
          </a:p>
          <a:p>
            <a:r>
              <a:rPr lang="en-US" dirty="0"/>
              <a:t>Use your music writing software or write on your manuscript. </a:t>
            </a:r>
          </a:p>
          <a:p>
            <a:r>
              <a:rPr lang="en-US" dirty="0"/>
              <a:t>Play back your melodic motif to hear how it sounds. </a:t>
            </a:r>
          </a:p>
          <a:p>
            <a:r>
              <a:rPr lang="en-US" dirty="0"/>
              <a:t>Write a few more motifs to get accustomed to this method.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4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729548-E119-48C1-A459-3A065C87F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808384"/>
            <a:ext cx="10668000" cy="52957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FFC000">
                    <a:alpha val="70000"/>
                  </a:srgbClr>
                </a:solidFill>
              </a:rPr>
              <a:t>Here are some more rhythm patterns. Add the 1</a:t>
            </a:r>
            <a:r>
              <a:rPr lang="en-US" b="1" baseline="30000" dirty="0" smtClean="0">
                <a:solidFill>
                  <a:srgbClr val="FFC000">
                    <a:alpha val="70000"/>
                  </a:srgbClr>
                </a:solidFill>
              </a:rPr>
              <a:t>st</a:t>
            </a:r>
            <a:r>
              <a:rPr lang="en-US" b="1" dirty="0" smtClean="0">
                <a:solidFill>
                  <a:srgbClr val="FFC000">
                    <a:alpha val="70000"/>
                  </a:srgbClr>
                </a:solidFill>
              </a:rPr>
              <a:t> 5 pitches of different keys to the patterns. </a:t>
            </a:r>
          </a:p>
          <a:p>
            <a:pPr marL="0" indent="0">
              <a:buNone/>
            </a:pPr>
            <a:r>
              <a:rPr lang="en-US" dirty="0"/>
              <a:t>1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3. 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D11F75-2D62-4157-B1C4-6EFB7A8A4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86" y="2168874"/>
            <a:ext cx="270899" cy="6165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70E1F4-4E57-498B-8252-7E0DE39F1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83" y="3766800"/>
            <a:ext cx="319624" cy="8323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27C06E-DD1B-49D4-B5A9-3753E7A117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99" y="5069064"/>
            <a:ext cx="319624" cy="8323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13923A-D40A-4987-9822-926E9CA0E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236" y="5063578"/>
            <a:ext cx="319624" cy="8323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3A57F91-2B73-4036-9DA4-B31902369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30" y="2030013"/>
            <a:ext cx="318053" cy="8323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5737323-E1BB-4A06-BDB4-47D48AAC97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035" y="2030013"/>
            <a:ext cx="318053" cy="8323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A37A917-87B1-4D04-B142-8A694BE0B7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990" y="2030013"/>
            <a:ext cx="318053" cy="8323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80030FA-A28A-40F6-ACBC-283F6E1792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924" y="3746567"/>
            <a:ext cx="318053" cy="8323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E6EBEF8-857E-474D-855A-BDB9788B42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249" y="2030013"/>
            <a:ext cx="318053" cy="8323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85242-9208-4157-9EF6-B9FE4ABF87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656" y="3766800"/>
            <a:ext cx="318053" cy="832352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074F23E-0270-40FF-B7EB-4464EDC8FBC8}"/>
              </a:ext>
            </a:extLst>
          </p:cNvPr>
          <p:cNvCxnSpPr>
            <a:cxnSpLocks/>
          </p:cNvCxnSpPr>
          <p:nvPr/>
        </p:nvCxnSpPr>
        <p:spPr>
          <a:xfrm>
            <a:off x="4451347" y="2030013"/>
            <a:ext cx="0" cy="103190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0D59452A-F436-47A3-B454-37A79B5B1D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430" y="2637282"/>
            <a:ext cx="435279" cy="22508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7C10EFE-7B25-4A26-A24E-12EAC3C815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507" y="5222427"/>
            <a:ext cx="319624" cy="68093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D4C7A71-0001-4664-865C-550B44C701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707" y="5455041"/>
            <a:ext cx="295596" cy="46802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36F415B-EFD9-469A-AC3E-4BB26A64C2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050" y="3755976"/>
            <a:ext cx="456523" cy="82294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4386546-C353-4782-B102-C9BCBB972F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147" y="3746566"/>
            <a:ext cx="490014" cy="83235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343C840-7735-4A32-AF75-605571A7A8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999" y="3918911"/>
            <a:ext cx="270899" cy="660008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1D3657A-A1A0-4E06-A0C8-411A2E28014F}"/>
              </a:ext>
            </a:extLst>
          </p:cNvPr>
          <p:cNvCxnSpPr>
            <a:cxnSpLocks/>
          </p:cNvCxnSpPr>
          <p:nvPr/>
        </p:nvCxnSpPr>
        <p:spPr>
          <a:xfrm>
            <a:off x="4451347" y="3590858"/>
            <a:ext cx="0" cy="103190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CF8010E3-ED49-4D79-B580-865CE670D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936" y="5279401"/>
            <a:ext cx="270899" cy="61652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C4C4E0F4-C40F-4C85-B466-7B5AE6843A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532" y="5063578"/>
            <a:ext cx="318053" cy="832352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C78653A1-7E11-437F-B60A-F9C04B5942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604" y="5102217"/>
            <a:ext cx="318053" cy="83235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E1E460E-6B0A-45C9-B01C-FB9EAC5449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745" y="5098794"/>
            <a:ext cx="490014" cy="832353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14DE45E-6005-40FF-9BBC-A0D974A41A6F}"/>
              </a:ext>
            </a:extLst>
          </p:cNvPr>
          <p:cNvCxnSpPr>
            <a:cxnSpLocks/>
          </p:cNvCxnSpPr>
          <p:nvPr/>
        </p:nvCxnSpPr>
        <p:spPr>
          <a:xfrm>
            <a:off x="4384620" y="5046945"/>
            <a:ext cx="0" cy="103190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Cloud 1"/>
          <p:cNvSpPr/>
          <p:nvPr/>
        </p:nvSpPr>
        <p:spPr>
          <a:xfrm rot="472018">
            <a:off x="8242663" y="2351314"/>
            <a:ext cx="2704011" cy="232988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Try playing your composition on an instrument.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934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smtClean="0">
                <a:ln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hnschrift" panose="020B0502040204020203" pitchFamily="34" charset="0"/>
              </a:rPr>
              <a:t>GREAT WORK. </a:t>
            </a:r>
          </a:p>
          <a:p>
            <a:pPr algn="ctr"/>
            <a:r>
              <a:rPr lang="en-US" sz="6000" b="1" dirty="0" smtClean="0">
                <a:ln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hnschrift" panose="020B0502040204020203" pitchFamily="34" charset="0"/>
              </a:rPr>
              <a:t>JUST KEEP PRACTISING!</a:t>
            </a:r>
            <a:endParaRPr lang="en-US" sz="6000" b="1" dirty="0">
              <a:ln/>
              <a:solidFill>
                <a:srgbClr val="FFC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700479"/>
      </p:ext>
    </p:extLst>
  </p:cSld>
  <p:clrMapOvr>
    <a:masterClrMapping/>
  </p:clrMapOvr>
</p:sld>
</file>

<file path=ppt/theme/theme1.xml><?xml version="1.0" encoding="utf-8"?>
<a:theme xmlns:a="http://schemas.openxmlformats.org/drawingml/2006/main" name="PebbleVTI">
  <a:themeElements>
    <a:clrScheme name="AnalogousFromLightSeed_2SEEDS">
      <a:dk1>
        <a:srgbClr val="000000"/>
      </a:dk1>
      <a:lt1>
        <a:srgbClr val="FFFFFF"/>
      </a:lt1>
      <a:dk2>
        <a:srgbClr val="243A41"/>
      </a:dk2>
      <a:lt2>
        <a:srgbClr val="E2E6E8"/>
      </a:lt2>
      <a:accent1>
        <a:srgbClr val="C18C78"/>
      </a:accent1>
      <a:accent2>
        <a:srgbClr val="CC9099"/>
      </a:accent2>
      <a:accent3>
        <a:srgbClr val="B19F77"/>
      </a:accent3>
      <a:accent4>
        <a:srgbClr val="6DAFA2"/>
      </a:accent4>
      <a:accent5>
        <a:srgbClr val="70ACBC"/>
      </a:accent5>
      <a:accent6>
        <a:srgbClr val="7893C1"/>
      </a:accent6>
      <a:hlink>
        <a:srgbClr val="5E8A9B"/>
      </a:hlink>
      <a:folHlink>
        <a:srgbClr val="828282"/>
      </a:folHlink>
    </a:clrScheme>
    <a:fontScheme name="Custom 4">
      <a:majorFont>
        <a:latin typeface="Sitka Subheading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bbleVTI" id="{8B4DB91D-6BB4-4BA3-973A-733D3AF2680E}" vid="{9A19CF0D-2077-4BF4-BAA5-86934C336D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367</Words>
  <Application>Microsoft Office PowerPoint</Application>
  <PresentationFormat>Widescreen</PresentationFormat>
  <Paragraphs>46</Paragraphs>
  <Slides>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Avenir Next LT Pro</vt:lpstr>
      <vt:lpstr>Avenir Next LT Pro Light</vt:lpstr>
      <vt:lpstr>Bahnschrift</vt:lpstr>
      <vt:lpstr>Sitka Subheading</vt:lpstr>
      <vt:lpstr>PebbleVTI</vt:lpstr>
      <vt:lpstr>MUSIC  FORM 4 COMPOSING activity 1 </vt:lpstr>
      <vt:lpstr> Topic: Developing a melodic motif using stepwise movement or scale pattern  </vt:lpstr>
      <vt:lpstr>The Melodic Motif</vt:lpstr>
      <vt:lpstr>A motif built using 5 note scale pattern</vt:lpstr>
      <vt:lpstr>PowerPoint Presentation</vt:lpstr>
      <vt:lpstr>Now add your pitches of the 1st 5 degrees of the major scale to your rhythm pattern.  Here we used the pitches from C major.  This is your melodic motif                      ascending                         and                   descending</vt:lpstr>
      <vt:lpstr>Your work: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 FORM 4 COMPOSING</dc:title>
  <dc:creator>Michele</dc:creator>
  <cp:lastModifiedBy>Michele</cp:lastModifiedBy>
  <cp:revision>20</cp:revision>
  <dcterms:created xsi:type="dcterms:W3CDTF">2020-09-29T15:21:08Z</dcterms:created>
  <dcterms:modified xsi:type="dcterms:W3CDTF">2020-11-20T16:24:10Z</dcterms:modified>
  <cp:contentStatus/>
</cp:coreProperties>
</file>