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701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4E60BA-20C7-47CA-95DE-E24FC7A04176}" type="doc">
      <dgm:prSet loTypeId="urn:microsoft.com/office/officeart/2005/8/layout/radial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0062BE4-D630-42FB-8A5F-B3EF279141CB}">
      <dgm:prSet phldrT="[Text]"/>
      <dgm:spPr/>
      <dgm:t>
        <a:bodyPr/>
        <a:lstStyle/>
        <a:p>
          <a:r>
            <a:rPr lang="en-US" dirty="0" smtClean="0"/>
            <a:t>Types of innovation</a:t>
          </a:r>
          <a:endParaRPr lang="en-US" dirty="0"/>
        </a:p>
      </dgm:t>
    </dgm:pt>
    <dgm:pt modelId="{89F7CA58-18AC-4389-A9BE-D2ABB057C8F5}" type="parTrans" cxnId="{2399DDBC-BC88-43CD-A968-88CF953A63FC}">
      <dgm:prSet/>
      <dgm:spPr/>
      <dgm:t>
        <a:bodyPr/>
        <a:lstStyle/>
        <a:p>
          <a:endParaRPr lang="en-US"/>
        </a:p>
      </dgm:t>
    </dgm:pt>
    <dgm:pt modelId="{F8F84034-E081-4B08-9BF6-7F3941A97080}" type="sibTrans" cxnId="{2399DDBC-BC88-43CD-A968-88CF953A63FC}">
      <dgm:prSet/>
      <dgm:spPr/>
      <dgm:t>
        <a:bodyPr/>
        <a:lstStyle/>
        <a:p>
          <a:endParaRPr lang="en-US"/>
        </a:p>
      </dgm:t>
    </dgm:pt>
    <dgm:pt modelId="{B4E0130D-767F-4904-A88A-554C81532DA6}">
      <dgm:prSet phldrT="[Text]"/>
      <dgm:spPr/>
      <dgm:t>
        <a:bodyPr/>
        <a:lstStyle/>
        <a:p>
          <a:r>
            <a:rPr lang="en-US" dirty="0" smtClean="0"/>
            <a:t>Product </a:t>
          </a:r>
          <a:endParaRPr lang="en-US" dirty="0"/>
        </a:p>
      </dgm:t>
    </dgm:pt>
    <dgm:pt modelId="{FAF3ABCD-BC0C-449C-9A6F-9EA19E312419}" type="parTrans" cxnId="{0C488497-1529-49D0-8662-00543ED09B60}">
      <dgm:prSet/>
      <dgm:spPr/>
      <dgm:t>
        <a:bodyPr/>
        <a:lstStyle/>
        <a:p>
          <a:endParaRPr lang="en-US"/>
        </a:p>
      </dgm:t>
    </dgm:pt>
    <dgm:pt modelId="{393FCFD9-EAA4-4319-ABD5-FC4C346D23E9}" type="sibTrans" cxnId="{0C488497-1529-49D0-8662-00543ED09B60}">
      <dgm:prSet/>
      <dgm:spPr/>
      <dgm:t>
        <a:bodyPr/>
        <a:lstStyle/>
        <a:p>
          <a:endParaRPr lang="en-US"/>
        </a:p>
      </dgm:t>
    </dgm:pt>
    <dgm:pt modelId="{B703E3C5-39A8-4BF7-A1BA-1113BA7D3D72}">
      <dgm:prSet phldrT="[Text]"/>
      <dgm:spPr/>
      <dgm:t>
        <a:bodyPr/>
        <a:lstStyle/>
        <a:p>
          <a:r>
            <a:rPr lang="en-US" dirty="0" smtClean="0"/>
            <a:t>Process</a:t>
          </a:r>
          <a:endParaRPr lang="en-US" dirty="0"/>
        </a:p>
      </dgm:t>
    </dgm:pt>
    <dgm:pt modelId="{C9F32DA9-0F7C-4F4E-8FC0-2655D4BE6914}" type="parTrans" cxnId="{EDA627E9-914E-414D-9113-8F5FEDFA766E}">
      <dgm:prSet/>
      <dgm:spPr/>
      <dgm:t>
        <a:bodyPr/>
        <a:lstStyle/>
        <a:p>
          <a:endParaRPr lang="en-US"/>
        </a:p>
      </dgm:t>
    </dgm:pt>
    <dgm:pt modelId="{F5536364-4672-4E3C-B64C-0495B1D67C93}" type="sibTrans" cxnId="{EDA627E9-914E-414D-9113-8F5FEDFA766E}">
      <dgm:prSet/>
      <dgm:spPr/>
      <dgm:t>
        <a:bodyPr/>
        <a:lstStyle/>
        <a:p>
          <a:endParaRPr lang="en-US"/>
        </a:p>
      </dgm:t>
    </dgm:pt>
    <dgm:pt modelId="{86DC3720-C58C-4E4C-A8B8-A2C09FEF67A8}">
      <dgm:prSet phldrT="[Text]"/>
      <dgm:spPr/>
      <dgm:t>
        <a:bodyPr/>
        <a:lstStyle/>
        <a:p>
          <a:r>
            <a:rPr lang="en-US" dirty="0" smtClean="0"/>
            <a:t>Position</a:t>
          </a:r>
          <a:endParaRPr lang="en-US" dirty="0"/>
        </a:p>
      </dgm:t>
    </dgm:pt>
    <dgm:pt modelId="{95366ABE-AEAC-4728-B2A4-62545F1257F7}" type="parTrans" cxnId="{B4431D3F-0890-4BDD-BDBD-57126C4F4709}">
      <dgm:prSet/>
      <dgm:spPr/>
      <dgm:t>
        <a:bodyPr/>
        <a:lstStyle/>
        <a:p>
          <a:endParaRPr lang="en-US"/>
        </a:p>
      </dgm:t>
    </dgm:pt>
    <dgm:pt modelId="{A52EB82C-719D-4067-B0B1-681C4C3CF82E}" type="sibTrans" cxnId="{B4431D3F-0890-4BDD-BDBD-57126C4F4709}">
      <dgm:prSet/>
      <dgm:spPr/>
      <dgm:t>
        <a:bodyPr/>
        <a:lstStyle/>
        <a:p>
          <a:endParaRPr lang="en-US"/>
        </a:p>
      </dgm:t>
    </dgm:pt>
    <dgm:pt modelId="{51F4942F-3820-4BC1-8E66-32BEE2311154}">
      <dgm:prSet phldrT="[Text]"/>
      <dgm:spPr/>
      <dgm:t>
        <a:bodyPr/>
        <a:lstStyle/>
        <a:p>
          <a:r>
            <a:rPr lang="en-US" dirty="0" smtClean="0"/>
            <a:t>Paradigm</a:t>
          </a:r>
          <a:endParaRPr lang="en-US" dirty="0"/>
        </a:p>
      </dgm:t>
    </dgm:pt>
    <dgm:pt modelId="{5EA1E516-5581-4D8B-AC97-FC4C047A56FF}" type="parTrans" cxnId="{3F456960-2177-469F-A461-CC63D95B4172}">
      <dgm:prSet/>
      <dgm:spPr/>
      <dgm:t>
        <a:bodyPr/>
        <a:lstStyle/>
        <a:p>
          <a:endParaRPr lang="en-US"/>
        </a:p>
      </dgm:t>
    </dgm:pt>
    <dgm:pt modelId="{3BD0662F-09B0-42DA-AC7B-A52988C99166}" type="sibTrans" cxnId="{3F456960-2177-469F-A461-CC63D95B4172}">
      <dgm:prSet/>
      <dgm:spPr/>
      <dgm:t>
        <a:bodyPr/>
        <a:lstStyle/>
        <a:p>
          <a:endParaRPr lang="en-US"/>
        </a:p>
      </dgm:t>
    </dgm:pt>
    <dgm:pt modelId="{CC0EDA9E-2618-413A-ACF7-F39C710AB74D}" type="pres">
      <dgm:prSet presAssocID="{2D4E60BA-20C7-47CA-95DE-E24FC7A04176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3DB469D-9B51-4263-BD8E-75B1027DF48F}" type="pres">
      <dgm:prSet presAssocID="{2D4E60BA-20C7-47CA-95DE-E24FC7A04176}" presName="radial" presStyleCnt="0">
        <dgm:presLayoutVars>
          <dgm:animLvl val="ctr"/>
        </dgm:presLayoutVars>
      </dgm:prSet>
      <dgm:spPr/>
    </dgm:pt>
    <dgm:pt modelId="{2C5BAAF5-9623-42CB-B462-9DAE5645A5BC}" type="pres">
      <dgm:prSet presAssocID="{C0062BE4-D630-42FB-8A5F-B3EF279141CB}" presName="centerShape" presStyleLbl="vennNode1" presStyleIdx="0" presStyleCnt="5" custLinFactNeighborX="-136"/>
      <dgm:spPr/>
      <dgm:t>
        <a:bodyPr/>
        <a:lstStyle/>
        <a:p>
          <a:endParaRPr lang="en-US"/>
        </a:p>
      </dgm:t>
    </dgm:pt>
    <dgm:pt modelId="{39F054D0-C14C-4AA0-BAE4-2ECA632602CA}" type="pres">
      <dgm:prSet presAssocID="{B4E0130D-767F-4904-A88A-554C81532DA6}" presName="node" presStyleLbl="venn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8E3F5F-660E-474E-AD73-E88B412C07BB}" type="pres">
      <dgm:prSet presAssocID="{B703E3C5-39A8-4BF7-A1BA-1113BA7D3D72}" presName="node" presStyleLbl="venn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D2B976-6005-4578-BA10-4C029482B8DB}" type="pres">
      <dgm:prSet presAssocID="{86DC3720-C58C-4E4C-A8B8-A2C09FEF67A8}" presName="node" presStyleLbl="venn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4A6864-E877-4CCF-87BF-C9486FEC6F53}" type="pres">
      <dgm:prSet presAssocID="{51F4942F-3820-4BC1-8E66-32BEE2311154}" presName="node" presStyleLbl="venn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4431D3F-0890-4BDD-BDBD-57126C4F4709}" srcId="{C0062BE4-D630-42FB-8A5F-B3EF279141CB}" destId="{86DC3720-C58C-4E4C-A8B8-A2C09FEF67A8}" srcOrd="2" destOrd="0" parTransId="{95366ABE-AEAC-4728-B2A4-62545F1257F7}" sibTransId="{A52EB82C-719D-4067-B0B1-681C4C3CF82E}"/>
    <dgm:cxn modelId="{BA505EEA-8C04-4AE3-AF34-D9882075B769}" type="presOf" srcId="{B4E0130D-767F-4904-A88A-554C81532DA6}" destId="{39F054D0-C14C-4AA0-BAE4-2ECA632602CA}" srcOrd="0" destOrd="0" presId="urn:microsoft.com/office/officeart/2005/8/layout/radial3"/>
    <dgm:cxn modelId="{CA89C0C5-A936-4F48-9B2E-65393A4867E1}" type="presOf" srcId="{2D4E60BA-20C7-47CA-95DE-E24FC7A04176}" destId="{CC0EDA9E-2618-413A-ACF7-F39C710AB74D}" srcOrd="0" destOrd="0" presId="urn:microsoft.com/office/officeart/2005/8/layout/radial3"/>
    <dgm:cxn modelId="{3F456960-2177-469F-A461-CC63D95B4172}" srcId="{C0062BE4-D630-42FB-8A5F-B3EF279141CB}" destId="{51F4942F-3820-4BC1-8E66-32BEE2311154}" srcOrd="3" destOrd="0" parTransId="{5EA1E516-5581-4D8B-AC97-FC4C047A56FF}" sibTransId="{3BD0662F-09B0-42DA-AC7B-A52988C99166}"/>
    <dgm:cxn modelId="{28B1FDC3-77FA-4D33-9D48-4C4E26ABC25E}" type="presOf" srcId="{86DC3720-C58C-4E4C-A8B8-A2C09FEF67A8}" destId="{1ED2B976-6005-4578-BA10-4C029482B8DB}" srcOrd="0" destOrd="0" presId="urn:microsoft.com/office/officeart/2005/8/layout/radial3"/>
    <dgm:cxn modelId="{57C5414E-EE4E-43A6-ADF5-EDC9861CCE78}" type="presOf" srcId="{B703E3C5-39A8-4BF7-A1BA-1113BA7D3D72}" destId="{2C8E3F5F-660E-474E-AD73-E88B412C07BB}" srcOrd="0" destOrd="0" presId="urn:microsoft.com/office/officeart/2005/8/layout/radial3"/>
    <dgm:cxn modelId="{543DE682-E520-402C-8C3D-950C0D2515C3}" type="presOf" srcId="{51F4942F-3820-4BC1-8E66-32BEE2311154}" destId="{F64A6864-E877-4CCF-87BF-C9486FEC6F53}" srcOrd="0" destOrd="0" presId="urn:microsoft.com/office/officeart/2005/8/layout/radial3"/>
    <dgm:cxn modelId="{2399DDBC-BC88-43CD-A968-88CF953A63FC}" srcId="{2D4E60BA-20C7-47CA-95DE-E24FC7A04176}" destId="{C0062BE4-D630-42FB-8A5F-B3EF279141CB}" srcOrd="0" destOrd="0" parTransId="{89F7CA58-18AC-4389-A9BE-D2ABB057C8F5}" sibTransId="{F8F84034-E081-4B08-9BF6-7F3941A97080}"/>
    <dgm:cxn modelId="{5A853D4A-57D9-4714-8476-5553085DC17F}" type="presOf" srcId="{C0062BE4-D630-42FB-8A5F-B3EF279141CB}" destId="{2C5BAAF5-9623-42CB-B462-9DAE5645A5BC}" srcOrd="0" destOrd="0" presId="urn:microsoft.com/office/officeart/2005/8/layout/radial3"/>
    <dgm:cxn modelId="{0C488497-1529-49D0-8662-00543ED09B60}" srcId="{C0062BE4-D630-42FB-8A5F-B3EF279141CB}" destId="{B4E0130D-767F-4904-A88A-554C81532DA6}" srcOrd="0" destOrd="0" parTransId="{FAF3ABCD-BC0C-449C-9A6F-9EA19E312419}" sibTransId="{393FCFD9-EAA4-4319-ABD5-FC4C346D23E9}"/>
    <dgm:cxn modelId="{EDA627E9-914E-414D-9113-8F5FEDFA766E}" srcId="{C0062BE4-D630-42FB-8A5F-B3EF279141CB}" destId="{B703E3C5-39A8-4BF7-A1BA-1113BA7D3D72}" srcOrd="1" destOrd="0" parTransId="{C9F32DA9-0F7C-4F4E-8FC0-2655D4BE6914}" sibTransId="{F5536364-4672-4E3C-B64C-0495B1D67C93}"/>
    <dgm:cxn modelId="{81FD8823-2CD1-436D-94B7-D1B0364D9332}" type="presParOf" srcId="{CC0EDA9E-2618-413A-ACF7-F39C710AB74D}" destId="{E3DB469D-9B51-4263-BD8E-75B1027DF48F}" srcOrd="0" destOrd="0" presId="urn:microsoft.com/office/officeart/2005/8/layout/radial3"/>
    <dgm:cxn modelId="{672A1802-FCB1-4F63-BD35-A97FD0F0DBE0}" type="presParOf" srcId="{E3DB469D-9B51-4263-BD8E-75B1027DF48F}" destId="{2C5BAAF5-9623-42CB-B462-9DAE5645A5BC}" srcOrd="0" destOrd="0" presId="urn:microsoft.com/office/officeart/2005/8/layout/radial3"/>
    <dgm:cxn modelId="{7BF228FC-DB2F-4BC6-A8BA-14DA007084EB}" type="presParOf" srcId="{E3DB469D-9B51-4263-BD8E-75B1027DF48F}" destId="{39F054D0-C14C-4AA0-BAE4-2ECA632602CA}" srcOrd="1" destOrd="0" presId="urn:microsoft.com/office/officeart/2005/8/layout/radial3"/>
    <dgm:cxn modelId="{2ECEBBD1-7CC1-4F92-887B-7B907571EF46}" type="presParOf" srcId="{E3DB469D-9B51-4263-BD8E-75B1027DF48F}" destId="{2C8E3F5F-660E-474E-AD73-E88B412C07BB}" srcOrd="2" destOrd="0" presId="urn:microsoft.com/office/officeart/2005/8/layout/radial3"/>
    <dgm:cxn modelId="{BAC63E90-69C8-4263-8AE7-816AF5813CB0}" type="presParOf" srcId="{E3DB469D-9B51-4263-BD8E-75B1027DF48F}" destId="{1ED2B976-6005-4578-BA10-4C029482B8DB}" srcOrd="3" destOrd="0" presId="urn:microsoft.com/office/officeart/2005/8/layout/radial3"/>
    <dgm:cxn modelId="{841371D3-C766-412B-9858-BFD674E151B6}" type="presParOf" srcId="{E3DB469D-9B51-4263-BD8E-75B1027DF48F}" destId="{F64A6864-E877-4CCF-87BF-C9486FEC6F53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5BAAF5-9623-42CB-B462-9DAE5645A5BC}">
      <dsp:nvSpPr>
        <dsp:cNvPr id="0" name=""/>
        <dsp:cNvSpPr/>
      </dsp:nvSpPr>
      <dsp:spPr>
        <a:xfrm>
          <a:off x="2266205" y="1217687"/>
          <a:ext cx="3033536" cy="303353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Types of innovation</a:t>
          </a:r>
          <a:endParaRPr lang="en-US" sz="3300" kern="1200" dirty="0"/>
        </a:p>
      </dsp:txBody>
      <dsp:txXfrm>
        <a:off x="2710456" y="1661938"/>
        <a:ext cx="2145034" cy="2145034"/>
      </dsp:txXfrm>
    </dsp:sp>
    <dsp:sp modelId="{39F054D0-C14C-4AA0-BAE4-2ECA632602CA}">
      <dsp:nvSpPr>
        <dsp:cNvPr id="0" name=""/>
        <dsp:cNvSpPr/>
      </dsp:nvSpPr>
      <dsp:spPr>
        <a:xfrm>
          <a:off x="3029963" y="541"/>
          <a:ext cx="1516768" cy="151676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Product </a:t>
          </a:r>
          <a:endParaRPr lang="en-US" sz="1800" kern="1200" dirty="0"/>
        </a:p>
      </dsp:txBody>
      <dsp:txXfrm>
        <a:off x="3252089" y="222667"/>
        <a:ext cx="1072516" cy="1072516"/>
      </dsp:txXfrm>
    </dsp:sp>
    <dsp:sp modelId="{2C8E3F5F-660E-474E-AD73-E88B412C07BB}">
      <dsp:nvSpPr>
        <dsp:cNvPr id="0" name=""/>
        <dsp:cNvSpPr/>
      </dsp:nvSpPr>
      <dsp:spPr>
        <a:xfrm>
          <a:off x="5005493" y="1976071"/>
          <a:ext cx="1516768" cy="151676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Process</a:t>
          </a:r>
          <a:endParaRPr lang="en-US" sz="1800" kern="1200" dirty="0"/>
        </a:p>
      </dsp:txBody>
      <dsp:txXfrm>
        <a:off x="5227619" y="2198197"/>
        <a:ext cx="1072516" cy="1072516"/>
      </dsp:txXfrm>
    </dsp:sp>
    <dsp:sp modelId="{1ED2B976-6005-4578-BA10-4C029482B8DB}">
      <dsp:nvSpPr>
        <dsp:cNvPr id="0" name=""/>
        <dsp:cNvSpPr/>
      </dsp:nvSpPr>
      <dsp:spPr>
        <a:xfrm>
          <a:off x="3029963" y="3951601"/>
          <a:ext cx="1516768" cy="151676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Position</a:t>
          </a:r>
          <a:endParaRPr lang="en-US" sz="1800" kern="1200" dirty="0"/>
        </a:p>
      </dsp:txBody>
      <dsp:txXfrm>
        <a:off x="3252089" y="4173727"/>
        <a:ext cx="1072516" cy="1072516"/>
      </dsp:txXfrm>
    </dsp:sp>
    <dsp:sp modelId="{F64A6864-E877-4CCF-87BF-C9486FEC6F53}">
      <dsp:nvSpPr>
        <dsp:cNvPr id="0" name=""/>
        <dsp:cNvSpPr/>
      </dsp:nvSpPr>
      <dsp:spPr>
        <a:xfrm>
          <a:off x="1054433" y="1976071"/>
          <a:ext cx="1516768" cy="151676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Paradigm</a:t>
          </a:r>
          <a:endParaRPr lang="en-US" sz="1800" kern="1200" dirty="0"/>
        </a:p>
      </dsp:txBody>
      <dsp:txXfrm>
        <a:off x="1276559" y="2198197"/>
        <a:ext cx="1072516" cy="10725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55BB63-80E8-4E01-81D6-26CE1275256D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2B2BC5-D91E-481C-B74B-E43B051DAF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195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69C93-D37D-482C-BD93-7D0DA91C1241}" type="datetime1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7C40A-5E75-4BCF-B907-101AF537B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855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C13AB-DBCB-44CA-AC7B-E127A8DE5ECB}" type="datetime1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7C40A-5E75-4BCF-B907-101AF537B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994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9E3C8-CD8E-490B-8582-FDFC0B99E934}" type="datetime1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7C40A-5E75-4BCF-B907-101AF537B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6058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4F39C-EEE5-47AA-AB77-3D73B78ADD4D}" type="datetime1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7C40A-5E75-4BCF-B907-101AF537BBE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749596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BB91C-7878-49BA-AA77-369FB2D07FBE}" type="datetime1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7C40A-5E75-4BCF-B907-101AF537B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8636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C3CD4-1434-4FE6-97AB-3C50219F3BA3}" type="datetime1">
              <a:rPr lang="en-US" smtClean="0"/>
              <a:t>6/3/2020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7C40A-5E75-4BCF-B907-101AF537B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234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1B054-9443-40A6-8E43-223B9CF9802C}" type="datetime1">
              <a:rPr lang="en-US" smtClean="0"/>
              <a:t>6/3/2020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7C40A-5E75-4BCF-B907-101AF537B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5260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F173-522E-40FE-8B05-8D43B6F8665C}" type="datetime1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7C40A-5E75-4BCF-B907-101AF537B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4463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3F3D1-0A50-41D8-8B3F-A11B3274B43E}" type="datetime1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7C40A-5E75-4BCF-B907-101AF537B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271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09899-CE5D-419D-89A2-2CE2DBAFAB7C}" type="datetime1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7C40A-5E75-4BCF-B907-101AF537B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554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E6E3-D429-4FA1-B49A-462AC8E552E7}" type="datetime1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7C40A-5E75-4BCF-B907-101AF537B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195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17795-166C-446C-A52D-32C451B16686}" type="datetime1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7C40A-5E75-4BCF-B907-101AF537B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791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16F90-8B34-441E-B1F2-AEAC1014DF55}" type="datetime1">
              <a:rPr lang="en-US" smtClean="0"/>
              <a:t>6/3/2020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7C40A-5E75-4BCF-B907-101AF537B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003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6D1AF-F091-4191-889D-10BC6F97FD12}" type="datetime1">
              <a:rPr lang="en-US" smtClean="0"/>
              <a:t>6/3/2020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7C40A-5E75-4BCF-B907-101AF537B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804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111D3-F174-47E4-9371-B4504E33C15A}" type="datetime1">
              <a:rPr lang="en-US" smtClean="0"/>
              <a:t>6/3/2020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7C40A-5E75-4BCF-B907-101AF537B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48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5FB66-9457-48F0-80B9-411D9F98A325}" type="datetime1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7C40A-5E75-4BCF-B907-101AF537B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858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E80E0-C063-4314-9DC5-7C07D19C2E1C}" type="datetime1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7C40A-5E75-4BCF-B907-101AF537B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448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504021-D1DF-48BC-9BC7-C0D3B6CB4718}" type="datetime1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17C40A-5E75-4BCF-B907-101AF537B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1079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hf sldNum="0"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usinessdictionary.com/definition/innovation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hyperlink" Target="https://www.bing.com/images/search?view=detailV2&amp;ccid=PBiZiWka&amp;id=08557EFF6DE57A7FA19C7910F402C7BBAF5B83D9&amp;thid=OIP.PBiZiWkauOLtd3FZTisDDAHaGM&amp;mediaurl=http%3A%2F%2Fknowledge-innovation.purot.net%2Fimgresize.php%3Ffile%3Dhttp%3A%252F%252Fknowledge-innovation.purot.net%252Fuploads%252Fdimensions-of-innovation%252Ftaulukko2.jpg%26mode%3Dx%26size%3D600&amp;exph=502&amp;expw=600&amp;q=product+process+position+paradigm&amp;simid=608022761639380218&amp;selectedindex=5&amp;ajaxhist=0&amp;vt=0&amp;sim=11" TargetMode="Externa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ng.com/images/search?view=detailV2&amp;ccid=SM4q1cb9&amp;id=01635CCA57D8B9EF36511CC0EF4F0234CAA664D5&amp;thid=OIP.SM4q1cb9QE9hYZsJBJ-BuAHaFj&amp;mediaurl=https%3a%2f%2fimage.slidesharecdn.com%2fchangeandinnovationinlogisticsandsupplychain161015-151119082339-lva1-app6891%2f95%2fchange-and-innovation-in-logistics-and-supply-chain-management-35-638.jpg%3fcb%3d1447926563&amp;exph=479&amp;expw=638&amp;q=incremental+modular+radical+innovation&amp;simid=608036600062935194&amp;ck=0BE15278BAAD71180ECBF30AB656A2E6&amp;selectedIndex=10&amp;ajaxhist=0" TargetMode="External"/><Relationship Id="rId2" Type="http://schemas.openxmlformats.org/officeDocument/2006/relationships/hyperlink" Target="http://www.method.org/note/incremental-vs-modular-vs-architectural-vs-radical-innovation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ng.com/images/search?view=detailV2&amp;ccid=7gPSUX0P&amp;id=311EA5B344D5EAD84F889161E62FDDB65BC1B9C3&amp;thid=OIP.7gPSUX0PsdeeYP_ohUJgTgHaEO&amp;mediaurl=http%3a%2f%2fwww.adaptivecycle.nl%2fimages%2fInnovation_sources.jpg&amp;exph=302&amp;expw=529&amp;q=sources+of+innovation&amp;simid=608002755682831480&amp;ck=84F44C8A3C1E5B039DE2C79A3C4D754C&amp;selectedIndex=13&amp;ajaxhist=0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99607" y="935612"/>
            <a:ext cx="1118984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TT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Subject Area:		</a:t>
            </a:r>
            <a:r>
              <a:rPr lang="en-TT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Entrepreneurship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Level: 				CAPE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Curriculum Topic:	</a:t>
            </a:r>
            <a:r>
              <a:rPr lang="en-TT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Innovation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			</a:t>
            </a:r>
            <a: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Unit </a:t>
            </a:r>
            <a:r>
              <a:rPr lang="en-TT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</a:t>
            </a:r>
            <a: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Module </a:t>
            </a:r>
            <a:r>
              <a:rPr lang="en-TT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TT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Objective 2</a:t>
            </a:r>
            <a: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TT" sz="28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Key Teaching Points:</a:t>
            </a:r>
            <a:b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TT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(1)</a:t>
            </a:r>
            <a: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TT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meaning of innovation</a:t>
            </a:r>
          </a:p>
          <a:p>
            <a:r>
              <a:rPr lang="en-T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T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(2) The importance of innovation</a:t>
            </a:r>
          </a:p>
          <a:p>
            <a:r>
              <a:rPr lang="en-T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T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(3) Types of innovation</a:t>
            </a:r>
          </a:p>
          <a:p>
            <a:r>
              <a:rPr lang="en-T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T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(4) Core innovation concepts</a:t>
            </a:r>
          </a:p>
          <a:p>
            <a:r>
              <a:rPr lang="en-T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T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(5) Sources of innovation</a:t>
            </a:r>
            <a:endParaRPr lang="en-US" sz="28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10582450" y="6033176"/>
            <a:ext cx="1409681" cy="547505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312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Meaning of innovation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2548328"/>
            <a:ext cx="10353762" cy="3242872"/>
          </a:xfrm>
        </p:spPr>
        <p:txBody>
          <a:bodyPr/>
          <a:lstStyle/>
          <a:p>
            <a:pPr marL="0" indent="0">
              <a:buNone/>
            </a:pPr>
            <a:r>
              <a:rPr lang="en-US" sz="3600" dirty="0" smtClean="0"/>
              <a:t>An improvement on what currently exists so as to provide a benefit.  For example a new idea or system.</a:t>
            </a:r>
            <a:r>
              <a:rPr lang="en-US" dirty="0" smtClean="0"/>
              <a:t>  </a:t>
            </a:r>
          </a:p>
          <a:p>
            <a:pPr marL="0" indent="0">
              <a:buNone/>
            </a:pPr>
            <a:r>
              <a:rPr lang="en-US" dirty="0" smtClean="0"/>
              <a:t>Also refer to </a:t>
            </a: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://www.businessdictionary.com/definition/innovation.html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091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Importance of innovation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935920"/>
            <a:ext cx="10353762" cy="385527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800" dirty="0" smtClean="0"/>
              <a:t>Whether it is a product or process it can:</a:t>
            </a:r>
          </a:p>
          <a:p>
            <a:r>
              <a:rPr lang="en-US" sz="2800" dirty="0" smtClean="0"/>
              <a:t>reduce costs to businesses making them more efficient and competitive.</a:t>
            </a:r>
          </a:p>
          <a:p>
            <a:r>
              <a:rPr lang="en-US" sz="2800" dirty="0" smtClean="0"/>
              <a:t>provide something new that commands a large share of the market.</a:t>
            </a:r>
          </a:p>
          <a:p>
            <a:r>
              <a:rPr lang="en-US" sz="2800" dirty="0" smtClean="0"/>
              <a:t>generate income from increased customer base that results in expansion of business,  more employment opportunities and increasing national income.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517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229192"/>
            <a:ext cx="3958008" cy="501920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www.bing.com/images/search?view=detailV2&amp;ccid=PBiZiWka&amp;id=08557EFF6DE57A7FA19C7910F402C7BBAF5B83D9&amp;thid=OIP.PBiZiWkauOLtd3FZTisDDAHaGM&amp;mediaurl=http%3A%2F%2Fknowledge-innovation.purot.net%2Fimgresize.php%3Ffile%3Dhttp%3A%252F%252Fknowledge-innovation.purot.net%252Fuploads%252Fdimensions-of-innovation%252Ftaulukko2.jpg%26mode%3Dx%26size%3D600&amp;exph=502&amp;expw=600&amp;q=product+process+position+paradigm&amp;simid=608022761639380218&amp;selectedindex=5&amp;ajaxhist=0&amp;vt=0&amp;sim=11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132744" y="6065837"/>
            <a:ext cx="1409681" cy="365125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269841016"/>
              </p:ext>
            </p:extLst>
          </p:nvPr>
        </p:nvGraphicFramePr>
        <p:xfrm>
          <a:off x="4385456" y="779489"/>
          <a:ext cx="7576695" cy="54689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229193" y="929390"/>
            <a:ext cx="2968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Click here </a:t>
            </a:r>
            <a:endParaRPr lang="en-US" dirty="0"/>
          </a:p>
        </p:txBody>
      </p:sp>
      <p:sp>
        <p:nvSpPr>
          <p:cNvPr id="8" name="Down Arrow 7"/>
          <p:cNvSpPr/>
          <p:nvPr/>
        </p:nvSpPr>
        <p:spPr>
          <a:xfrm>
            <a:off x="2653259" y="989351"/>
            <a:ext cx="284813" cy="2398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93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754505"/>
          </a:xfrm>
        </p:spPr>
        <p:txBody>
          <a:bodyPr/>
          <a:lstStyle/>
          <a:p>
            <a:r>
              <a:rPr lang="en-US" dirty="0" smtClean="0"/>
              <a:t>Core innovation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528" y="1573967"/>
            <a:ext cx="10897849" cy="4564141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Incremental </a:t>
            </a:r>
          </a:p>
          <a:p>
            <a:r>
              <a:rPr lang="en-US" dirty="0" smtClean="0"/>
              <a:t>Modular </a:t>
            </a:r>
          </a:p>
          <a:p>
            <a:r>
              <a:rPr lang="en-US" dirty="0" smtClean="0"/>
              <a:t>Discontinuous/radical</a:t>
            </a:r>
          </a:p>
          <a:p>
            <a:r>
              <a:rPr lang="en-US" dirty="0" smtClean="0"/>
              <a:t>Architectural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www.method.org/note/incremental-vs-modular-vs-architectural-vs-radical-innovation.html</a:t>
            </a:r>
            <a:endParaRPr lang="en-US" dirty="0" smtClean="0"/>
          </a:p>
          <a:p>
            <a:pPr marL="0" indent="0">
              <a:buNone/>
            </a:pPr>
            <a:r>
              <a:rPr lang="en-US" dirty="0">
                <a:hlinkClick r:id="rId3"/>
              </a:rPr>
              <a:t>https://www.bing.com/images/search?view=detailV2&amp;ccid=SM4q1cb9&amp;id=01635CCA57D8B9EF36511CC0EF4F0234CAA664D5&amp;thid=OIP.SM4q1cb9QE9hYZsJBJ-BuAHaFj&amp;mediaurl=https%3a%2f%2fimage.slidesharecdn.com%2fchangeandinnovationinlogisticsandsupplychain161015-151119082339-lva1-app6891%2f95%2fchange-and-innovation-in-logistics-and-supply-chain-management-35-638.jpg%3fcb%3d1447926563&amp;exph=479&amp;expw=638&amp;q=incremental+modular+radical+innovation&amp;simid=608036600062935194&amp;ck=0BE15278BAAD71180ECBF30AB656A2E6&amp;selectedIndex=10&amp;ajaxhist=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772982" y="6138108"/>
            <a:ext cx="1319740" cy="427584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953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309798"/>
            <a:ext cx="10353761" cy="874426"/>
          </a:xfrm>
        </p:spPr>
        <p:txBody>
          <a:bodyPr/>
          <a:lstStyle/>
          <a:p>
            <a:r>
              <a:rPr lang="en-US" dirty="0" smtClean="0"/>
              <a:t>Sources of innovation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364105"/>
            <a:ext cx="10718572" cy="4427095"/>
          </a:xfrm>
        </p:spPr>
        <p:txBody>
          <a:bodyPr>
            <a:noAutofit/>
          </a:bodyPr>
          <a:lstStyle/>
          <a:p>
            <a:r>
              <a:rPr lang="en-US" sz="1600" dirty="0" smtClean="0"/>
              <a:t>New markets – For every new market that opens up, businesses have to find a way to take advantage of the opportunities.</a:t>
            </a:r>
          </a:p>
          <a:p>
            <a:r>
              <a:rPr lang="en-US" sz="1600" dirty="0" smtClean="0"/>
              <a:t>New technologies – this allows for easier and improved ways of doing business leading to innovation.</a:t>
            </a:r>
          </a:p>
          <a:p>
            <a:r>
              <a:rPr lang="en-US" sz="1600" dirty="0" smtClean="0"/>
              <a:t>New political rules – this leads to a need for adaptability and hence innovation.</a:t>
            </a:r>
          </a:p>
          <a:p>
            <a:r>
              <a:rPr lang="en-US" sz="1600" dirty="0" smtClean="0"/>
              <a:t>Limited options – with few choices one has to innovate to get the best solution.</a:t>
            </a:r>
          </a:p>
          <a:p>
            <a:r>
              <a:rPr lang="en-US" sz="1600" dirty="0" smtClean="0"/>
              <a:t>Change in sentiments or </a:t>
            </a:r>
            <a:r>
              <a:rPr lang="en-US" sz="1600" dirty="0" err="1" smtClean="0"/>
              <a:t>behaviours</a:t>
            </a:r>
            <a:r>
              <a:rPr lang="en-US" sz="1600" dirty="0" smtClean="0"/>
              <a:t> – as people’s tastes change, product offerings have to change too.</a:t>
            </a:r>
          </a:p>
          <a:p>
            <a:r>
              <a:rPr lang="en-US" sz="1600" dirty="0" smtClean="0"/>
              <a:t>Deregulations – as regulations are lifted, strategies to remain competitive have to change leading to innovation.</a:t>
            </a:r>
          </a:p>
          <a:p>
            <a:r>
              <a:rPr lang="en-US" sz="1600" dirty="0" smtClean="0"/>
              <a:t>Changes in the business models – new ways of doing business are needed</a:t>
            </a:r>
          </a:p>
          <a:p>
            <a:r>
              <a:rPr lang="en-US" sz="1600" dirty="0">
                <a:hlinkClick r:id="rId2"/>
              </a:rPr>
              <a:t>https://www.bing.com/images/search?view=detailV2&amp;ccid=7gPSUX0P&amp;id=311EA5B344D5EAD84F889161E62FDDB65BC1B9C3&amp;thid=OIP.7gPSUX0PsdeeYP_ohUJgTgHaEO&amp;mediaurl=http%3a%2f%2fwww.adaptivecycle.nl%2fimages%2fInnovation_sources.jpg&amp;exph=302&amp;expw=529&amp;q=sources+of+innovation&amp;simid=608002755682831480&amp;ck=84F44C8A3C1E5B039DE2C79A3C4D754C&amp;selectedIndex=13&amp;ajaxhist=0</a:t>
            </a:r>
            <a:endParaRPr lang="en-US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166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8687" y="459700"/>
            <a:ext cx="10353761" cy="679554"/>
          </a:xfrm>
        </p:spPr>
        <p:txBody>
          <a:bodyPr/>
          <a:lstStyle/>
          <a:p>
            <a:r>
              <a:rPr lang="en-US" dirty="0" smtClean="0"/>
              <a:t>Test yourself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409075"/>
            <a:ext cx="10353762" cy="4382125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en-US" dirty="0" smtClean="0"/>
              <a:t>A series of small changes made to the products of a business is known as </a:t>
            </a:r>
          </a:p>
          <a:p>
            <a:pPr marL="800100" lvl="1" indent="-342900">
              <a:buAutoNum type="alphaLcParenR"/>
            </a:pPr>
            <a:r>
              <a:rPr lang="en-US" dirty="0" smtClean="0"/>
              <a:t>Discontinuous innovation</a:t>
            </a:r>
          </a:p>
          <a:p>
            <a:pPr marL="800100" lvl="1" indent="-342900">
              <a:buAutoNum type="alphaLcParenR"/>
            </a:pPr>
            <a:r>
              <a:rPr lang="en-US" dirty="0" smtClean="0"/>
              <a:t>Incremental innovation</a:t>
            </a:r>
          </a:p>
          <a:p>
            <a:pPr marL="800100" lvl="1" indent="-342900">
              <a:buAutoNum type="alphaLcParenR"/>
            </a:pPr>
            <a:r>
              <a:rPr lang="en-US" dirty="0" smtClean="0"/>
              <a:t>Architectural innovation</a:t>
            </a:r>
          </a:p>
          <a:p>
            <a:pPr marL="800100" lvl="1" indent="-342900">
              <a:buAutoNum type="alphaLcParenR"/>
            </a:pPr>
            <a:r>
              <a:rPr lang="en-US" dirty="0" smtClean="0"/>
              <a:t>Modular innovation</a:t>
            </a:r>
          </a:p>
          <a:p>
            <a:pPr marL="457200" lvl="1" indent="0">
              <a:buNone/>
            </a:pPr>
            <a:endParaRPr lang="en-US" dirty="0"/>
          </a:p>
          <a:p>
            <a:pPr marL="342900" lvl="1" indent="-342900" defTabSz="404813">
              <a:buAutoNum type="arabicPeriod" startAt="2"/>
            </a:pPr>
            <a:r>
              <a:rPr lang="en-US" dirty="0" smtClean="0"/>
              <a:t>Which of the following is NOT considered a source of innovation?</a:t>
            </a:r>
          </a:p>
          <a:p>
            <a:pPr marL="800100" lvl="2" indent="-342900" defTabSz="404813">
              <a:buAutoNum type="alphaLcParenR"/>
            </a:pPr>
            <a:r>
              <a:rPr lang="en-US" dirty="0" smtClean="0"/>
              <a:t>New technologies</a:t>
            </a:r>
          </a:p>
          <a:p>
            <a:pPr marL="800100" lvl="2" indent="-342900" defTabSz="404813">
              <a:buAutoNum type="alphaLcParenR"/>
            </a:pPr>
            <a:r>
              <a:rPr lang="en-US" dirty="0" smtClean="0"/>
              <a:t>Limited options</a:t>
            </a:r>
          </a:p>
          <a:p>
            <a:pPr marL="800100" lvl="2" indent="-342900" defTabSz="404813">
              <a:buAutoNum type="alphaLcParenR"/>
            </a:pPr>
            <a:r>
              <a:rPr lang="en-US" dirty="0" smtClean="0"/>
              <a:t>Deregulation</a:t>
            </a:r>
          </a:p>
          <a:p>
            <a:pPr marL="800100" lvl="2" indent="-342900" defTabSz="404813">
              <a:buAutoNum type="alphaLcParenR"/>
            </a:pPr>
            <a:r>
              <a:rPr lang="en-US" dirty="0" smtClean="0"/>
              <a:t>Continuous operation</a:t>
            </a:r>
          </a:p>
          <a:p>
            <a:pPr marL="800100" lvl="2" indent="-342900" defTabSz="404813">
              <a:buAutoNum type="alphaLcParenR"/>
            </a:pPr>
            <a:endParaRPr lang="en-US" dirty="0" smtClean="0"/>
          </a:p>
          <a:p>
            <a:pPr marL="800100" lvl="2" indent="-342900" defTabSz="404813">
              <a:buAutoNum type="alphaLcParenR"/>
            </a:pPr>
            <a:endParaRPr lang="en-US" dirty="0" smtClean="0"/>
          </a:p>
          <a:p>
            <a:pPr marL="800100" lvl="2" indent="-342900" defTabSz="404813">
              <a:buAutoNum type="alphaLcParenR"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109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519660"/>
            <a:ext cx="10353761" cy="844446"/>
          </a:xfrm>
        </p:spPr>
        <p:txBody>
          <a:bodyPr/>
          <a:lstStyle/>
          <a:p>
            <a:r>
              <a:rPr lang="en-US" dirty="0" smtClean="0"/>
              <a:t>TEST yourself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364105"/>
            <a:ext cx="10353762" cy="4848953"/>
          </a:xfrm>
        </p:spPr>
        <p:txBody>
          <a:bodyPr>
            <a:normAutofit fontScale="85000" lnSpcReduction="20000"/>
          </a:bodyPr>
          <a:lstStyle/>
          <a:p>
            <a:pPr marL="457200" indent="-457200" defTabSz="465138">
              <a:buAutoNum type="arabicPeriod" startAt="3"/>
            </a:pPr>
            <a:r>
              <a:rPr lang="en-US" sz="2200" dirty="0" smtClean="0"/>
              <a:t>Which type of innovation requires new knowledge and resources?</a:t>
            </a:r>
          </a:p>
          <a:p>
            <a:pPr marL="0" indent="0" defTabSz="465138">
              <a:buNone/>
            </a:pPr>
            <a:r>
              <a:rPr lang="en-US" sz="2200" dirty="0"/>
              <a:t>	</a:t>
            </a:r>
            <a:r>
              <a:rPr lang="en-US" sz="2200" dirty="0" smtClean="0"/>
              <a:t>a) Incremental</a:t>
            </a:r>
          </a:p>
          <a:p>
            <a:pPr marL="0" indent="0" defTabSz="465138">
              <a:buNone/>
            </a:pPr>
            <a:r>
              <a:rPr lang="en-US" sz="2200" dirty="0"/>
              <a:t>	</a:t>
            </a:r>
            <a:r>
              <a:rPr lang="en-US" sz="2200" dirty="0" smtClean="0"/>
              <a:t>b) Radical</a:t>
            </a:r>
          </a:p>
          <a:p>
            <a:pPr marL="0" indent="0" defTabSz="465138">
              <a:buNone/>
            </a:pPr>
            <a:r>
              <a:rPr lang="en-US" sz="2200" dirty="0"/>
              <a:t>	</a:t>
            </a:r>
            <a:r>
              <a:rPr lang="en-US" sz="2200" dirty="0" smtClean="0"/>
              <a:t>c) Modular</a:t>
            </a:r>
          </a:p>
          <a:p>
            <a:pPr marL="0" indent="0" defTabSz="465138">
              <a:buNone/>
            </a:pPr>
            <a:r>
              <a:rPr lang="en-US" sz="2200" dirty="0" smtClean="0"/>
              <a:t>	d) Architectural</a:t>
            </a:r>
          </a:p>
          <a:p>
            <a:pPr marL="0" indent="0" defTabSz="465138">
              <a:buNone/>
            </a:pPr>
            <a:endParaRPr lang="en-US" sz="2200" dirty="0"/>
          </a:p>
          <a:p>
            <a:pPr marL="457200" indent="-457200" defTabSz="465138">
              <a:buAutoNum type="arabicPeriod" startAt="4"/>
            </a:pPr>
            <a:r>
              <a:rPr lang="en-US" sz="2200" dirty="0" smtClean="0"/>
              <a:t>A change in the method by which a product is made or delivered to the client is known as </a:t>
            </a:r>
          </a:p>
          <a:p>
            <a:pPr marL="800100" lvl="1" indent="-342900" defTabSz="465138">
              <a:buAutoNum type="alphaLcParenR"/>
            </a:pPr>
            <a:r>
              <a:rPr lang="en-US" sz="2200" dirty="0" smtClean="0"/>
              <a:t>Product innovation</a:t>
            </a:r>
          </a:p>
          <a:p>
            <a:pPr marL="800100" lvl="1" indent="-342900" defTabSz="465138">
              <a:buAutoNum type="alphaLcParenR"/>
            </a:pPr>
            <a:r>
              <a:rPr lang="en-US" sz="2200" dirty="0" smtClean="0"/>
              <a:t>Process innovation</a:t>
            </a:r>
          </a:p>
          <a:p>
            <a:pPr marL="800100" lvl="1" indent="-342900" defTabSz="465138">
              <a:buAutoNum type="alphaLcParenR"/>
            </a:pPr>
            <a:r>
              <a:rPr lang="en-US" sz="2200" dirty="0" smtClean="0"/>
              <a:t>Position innovation</a:t>
            </a:r>
          </a:p>
          <a:p>
            <a:pPr marL="800100" lvl="1" indent="-342900" defTabSz="465138">
              <a:buAutoNum type="alphaLcParenR"/>
            </a:pPr>
            <a:r>
              <a:rPr lang="en-US" sz="2200" dirty="0" smtClean="0"/>
              <a:t>Paradigm innovation</a:t>
            </a:r>
          </a:p>
          <a:p>
            <a:pPr marL="800100" lvl="1" indent="-342900" defTabSz="465138">
              <a:buAutoNum type="alphaLcParenR"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13794" y="6213059"/>
            <a:ext cx="1334731" cy="367623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110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78346F"/>
      </a:dk2>
      <a:lt2>
        <a:srgbClr val="D9A8D2"/>
      </a:lt2>
      <a:accent1>
        <a:srgbClr val="CE57AB"/>
      </a:accent1>
      <a:accent2>
        <a:srgbClr val="8E8EFD"/>
      </a:accent2>
      <a:accent3>
        <a:srgbClr val="7CBCE0"/>
      </a:accent3>
      <a:accent4>
        <a:srgbClr val="70BF9F"/>
      </a:accent4>
      <a:accent5>
        <a:srgbClr val="A5B960"/>
      </a:accent5>
      <a:accent6>
        <a:srgbClr val="D47A57"/>
      </a:accent6>
      <a:hlink>
        <a:srgbClr val="D164DE"/>
      </a:hlink>
      <a:folHlink>
        <a:srgbClr val="BE87C4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D4FE1632-F131-47D3-A814-99E9CD025E2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1633</TotalTime>
  <Words>442</Words>
  <Application>Microsoft Office PowerPoint</Application>
  <PresentationFormat>Widescreen</PresentationFormat>
  <Paragraphs>70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Bookman Old Style</vt:lpstr>
      <vt:lpstr>Calibri</vt:lpstr>
      <vt:lpstr>Rockwell</vt:lpstr>
      <vt:lpstr>Times New Roman</vt:lpstr>
      <vt:lpstr>Damask</vt:lpstr>
      <vt:lpstr>PowerPoint Presentation</vt:lpstr>
      <vt:lpstr>Meaning of innovation</vt:lpstr>
      <vt:lpstr>Importance of innovation</vt:lpstr>
      <vt:lpstr>PowerPoint Presentation</vt:lpstr>
      <vt:lpstr>Core innovation concepts</vt:lpstr>
      <vt:lpstr>Sources of innovation</vt:lpstr>
      <vt:lpstr>Test yourself</vt:lpstr>
      <vt:lpstr>TEST yourself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MOECurriculum</dc:creator>
  <cp:lastModifiedBy>MOECurriculum</cp:lastModifiedBy>
  <cp:revision>85</cp:revision>
  <dcterms:created xsi:type="dcterms:W3CDTF">2020-05-22T19:23:13Z</dcterms:created>
  <dcterms:modified xsi:type="dcterms:W3CDTF">2020-06-04T01:08:07Z</dcterms:modified>
</cp:coreProperties>
</file>