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4" r:id="rId7"/>
    <p:sldId id="261" r:id="rId8"/>
    <p:sldId id="272" r:id="rId9"/>
    <p:sldId id="273" r:id="rId10"/>
    <p:sldId id="262" r:id="rId11"/>
    <p:sldId id="265" r:id="rId12"/>
    <p:sldId id="267" r:id="rId13"/>
    <p:sldId id="266" r:id="rId14"/>
    <p:sldId id="268" r:id="rId15"/>
    <p:sldId id="269" r:id="rId16"/>
    <p:sldId id="270" r:id="rId17"/>
    <p:sldId id="271" r:id="rId18"/>
    <p:sldId id="274" r:id="rId19"/>
    <p:sldId id="275" r:id="rId20"/>
    <p:sldId id="276"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E9462EF3-3C4F-43EE-ACEE-D4B806740EA3}" type="datetimeFigureOut">
              <a:rPr lang="en-US" dirty="0"/>
              <a:pPr/>
              <a:t>11/17/2016</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r>
              <a:rPr lang="en-US" dirty="0"/>
              <a:t>
              </a:t>
            </a:r>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6343B39-165A-4B68-AA5C-581F5336313C}" type="datetimeFigureOut">
              <a:rPr lang="en-US" dirty="0"/>
              <a:t>11/17/2016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942C8C57-33F9-4259-AC4F-0E3F5BEC9B94}" type="datetimeFigureOut">
              <a:rPr lang="en-US" dirty="0"/>
              <a:t>11/17/2016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en-US"/>
              <a:t>Click to edit Master title style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en-US"/>
              <a:t>Edit Master text styles</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8748772B-8FA2-401F-A0A1-A59855EDBC3E}" type="datetimeFigureOut">
              <a:rPr lang="en-US" dirty="0"/>
              <a:t>11/17/2016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3DD5BDE-5A90-4611-82E9-0FC5746D30C5}" type="datetimeFigureOut">
              <a:rPr lang="en-US" dirty="0"/>
              <a:t>11/17/2016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1ADDA17D-0BEA-4E76-A7FC-F7C188BC48D1}" type="datetimeFigureOut">
              <a:rPr lang="en-US" dirty="0"/>
              <a:t>11/17/2016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909AC7D-18CA-4236-82B9-D75EB1D66EAE}" type="datetimeFigureOut">
              <a:rPr lang="en-US" dirty="0"/>
              <a:t>11/17/2016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68300E-C023-45CD-A0BE-EDB7A8C6EA8B}" type="datetimeFigureOut">
              <a:rPr lang="en-US" dirty="0"/>
              <a:t>11/17/2016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620EAD-E369-4933-8469-ED7764B56A1B}" type="datetimeFigureOut">
              <a:rPr lang="en-US" dirty="0"/>
              <a:t>11/17/2016</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6C0EF2-9919-473B-8215-8616BAF10692}" type="datetimeFigureOut">
              <a:rPr lang="en-US" dirty="0"/>
              <a:t>11/17/2016</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9472EB-AC54-4713-BFC2-BEB621108C63}" type="datetimeFigureOut">
              <a:rPr lang="en-US" dirty="0"/>
              <a:t>11/17/2016</a:t>
            </a:fld>
            <a:endParaRPr lang="en-US" dirty="0"/>
          </a:p>
        </p:txBody>
      </p:sp>
      <p:sp>
        <p:nvSpPr>
          <p:cNvPr id="5" name="Footer Placeholder 4"/>
          <p:cNvSpPr>
            <a:spLocks noGrp="1"/>
          </p:cNvSpPr>
          <p:nvPr>
            <p:ph type="ftr" sz="quarter" idx="11"/>
          </p:nvPr>
        </p:nvSpPr>
        <p:spPr/>
        <p:txBody>
          <a:bodyPr/>
          <a:lstStyle>
            <a:lvl1pPr>
              <a:defRPr sz="1000" b="1"/>
            </a:lvl1pPr>
          </a:lstStyle>
          <a:p>
            <a:r>
              <a:rPr lang="en-US" dirty="0"/>
              <a:t>
              </a:t>
            </a:r>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455A0C-791E-4545-B787-F98AD45CD761}" type="datetimeFigureOut">
              <a:rPr lang="en-US" dirty="0"/>
              <a:t>11/17/2016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536B77-F4F4-4427-AC4F-9A623798AD82}" type="datetimeFigureOut">
              <a:rPr lang="en-US" dirty="0"/>
              <a:t>11/17/2016</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BE790C-34EB-4565-8437-CACF4CDB7822}" type="datetimeFigureOut">
              <a:rPr lang="en-US" dirty="0"/>
              <a:t>11/17/2016</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4A4C11-22B8-4A4E-8126-B3AF6B948A8E}" type="datetimeFigureOut">
              <a:rPr lang="en-US" dirty="0"/>
              <a:t>11/17/2016</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6ED06B6-C816-4861-964D-15A98395707D}" type="datetimeFigureOut">
              <a:rPr lang="en-US" dirty="0"/>
              <a:t>11/17/2016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0B1A8AB-EA7C-4B1B-9D73-E2551851FABE}" type="datetimeFigureOut">
              <a:rPr lang="en-US" dirty="0"/>
              <a:t>11/17/2016</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a:duotone>
                  <a:schemeClr val="dk2">
                    <a:shade val="69000"/>
                    <a:hueMod val="108000"/>
                    <a:satMod val="164000"/>
                    <a:lumMod val="74000"/>
                  </a:schemeClr>
                  <a:schemeClr val="dk2">
                    <a:tint val="96000"/>
                    <a:hueMod val="88000"/>
                    <a:satMod val="140000"/>
                    <a:lumMod val="13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90786BE5-D2A3-4BF0-8B30-D7403E61B3DC}" type="datetimeFigureOut">
              <a:rPr lang="en-US" dirty="0"/>
              <a:t>11/17/2016</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r>
              <a:rPr lang="en-US" dirty="0"/>
              <a:t>
              </a:t>
            </a:r>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RABBIT REARING</a:t>
            </a:r>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8885276" y="4777379"/>
            <a:ext cx="1928036" cy="1205022"/>
          </a:xfrm>
          <a:prstGeom prst="rect">
            <a:avLst/>
          </a:prstGeom>
        </p:spPr>
      </p:pic>
    </p:spTree>
    <p:extLst>
      <p:ext uri="{BB962C8B-B14F-4D97-AF65-F5344CB8AC3E}">
        <p14:creationId xmlns:p14="http://schemas.microsoft.com/office/powerpoint/2010/main" val="2085581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Feeding</a:t>
            </a:r>
            <a:r>
              <a:rPr lang="en-US" dirty="0"/>
              <a:t/>
            </a:r>
            <a:br>
              <a:rPr lang="en-US" dirty="0"/>
            </a:br>
            <a:endParaRPr lang="en-US" dirty="0"/>
          </a:p>
        </p:txBody>
      </p:sp>
      <p:sp>
        <p:nvSpPr>
          <p:cNvPr id="3" name="Content Placeholder 2"/>
          <p:cNvSpPr>
            <a:spLocks noGrp="1"/>
          </p:cNvSpPr>
          <p:nvPr>
            <p:ph idx="1"/>
          </p:nvPr>
        </p:nvSpPr>
        <p:spPr>
          <a:xfrm>
            <a:off x="1154954" y="2456121"/>
            <a:ext cx="8825659" cy="3997841"/>
          </a:xfrm>
        </p:spPr>
        <p:txBody>
          <a:bodyPr>
            <a:normAutofit fontScale="25000" lnSpcReduction="20000"/>
          </a:bodyPr>
          <a:lstStyle/>
          <a:p>
            <a:pPr marL="0" indent="0">
              <a:buNone/>
            </a:pPr>
            <a:r>
              <a:rPr lang="en-US" sz="4800" dirty="0">
                <a:latin typeface="Times New Roman" panose="02020603050405020304" pitchFamily="18" charset="0"/>
                <a:cs typeface="Times New Roman" panose="02020603050405020304" pitchFamily="18" charset="0"/>
              </a:rPr>
              <a:t>Rabbits, like other farm animals need food for healthy growth and development. A good ration consist of green feeds and concentrates, as well as household scraps.  Since rabbits are nocturnal, they feed more at night</a:t>
            </a:r>
          </a:p>
          <a:p>
            <a:pPr marL="0" indent="0">
              <a:buNone/>
            </a:pPr>
            <a:r>
              <a:rPr lang="en-US" sz="4800" b="1" dirty="0">
                <a:latin typeface="Times New Roman" panose="02020603050405020304" pitchFamily="18" charset="0"/>
                <a:cs typeface="Times New Roman" panose="02020603050405020304" pitchFamily="18" charset="0"/>
              </a:rPr>
              <a:t>Green feeds </a:t>
            </a:r>
            <a:endParaRPr lang="en-US" sz="4800" dirty="0">
              <a:latin typeface="Times New Roman" panose="02020603050405020304" pitchFamily="18" charset="0"/>
              <a:cs typeface="Times New Roman" panose="02020603050405020304" pitchFamily="18" charset="0"/>
            </a:endParaRPr>
          </a:p>
          <a:p>
            <a:r>
              <a:rPr lang="en-US" sz="4800" dirty="0">
                <a:latin typeface="Times New Roman" panose="02020603050405020304" pitchFamily="18" charset="0"/>
                <a:cs typeface="Times New Roman" panose="02020603050405020304" pitchFamily="18" charset="0"/>
              </a:rPr>
              <a:t>Green feeds are rich in proteins, vitamins and minerals. Only succulent material should be fed to the animals. It is so because the rabbit has a simple stomach and cannot deal with fibrous matter. </a:t>
            </a:r>
          </a:p>
          <a:p>
            <a:r>
              <a:rPr lang="en-US" sz="4800" dirty="0">
                <a:latin typeface="Times New Roman" panose="02020603050405020304" pitchFamily="18" charset="0"/>
                <a:cs typeface="Times New Roman" panose="02020603050405020304" pitchFamily="18" charset="0"/>
              </a:rPr>
              <a:t>Green feeds consist of rabbit meat, </a:t>
            </a:r>
            <a:r>
              <a:rPr lang="en-US" sz="4800" dirty="0" err="1">
                <a:latin typeface="Times New Roman" panose="02020603050405020304" pitchFamily="18" charset="0"/>
                <a:cs typeface="Times New Roman" panose="02020603050405020304" pitchFamily="18" charset="0"/>
              </a:rPr>
              <a:t>patchoi</a:t>
            </a:r>
            <a:r>
              <a:rPr lang="en-US" sz="4800" dirty="0">
                <a:latin typeface="Times New Roman" panose="02020603050405020304" pitchFamily="18" charset="0"/>
                <a:cs typeface="Times New Roman" panose="02020603050405020304" pitchFamily="18" charset="0"/>
              </a:rPr>
              <a:t>, watergrass, cauliflower leaves, lettuce, sweet- potato slips, hibiscus leaves and various types of vines. Rabbits also delight in carrots, radish and sweet-potato tubers. Green feeds should be wilted before feeding to prevent </a:t>
            </a:r>
            <a:r>
              <a:rPr lang="en-US" sz="4800" dirty="0" err="1">
                <a:latin typeface="Times New Roman" panose="02020603050405020304" pitchFamily="18" charset="0"/>
                <a:cs typeface="Times New Roman" panose="02020603050405020304" pitchFamily="18" charset="0"/>
              </a:rPr>
              <a:t>diarrhoea</a:t>
            </a:r>
            <a:endParaRPr lang="en-US" sz="4800" dirty="0">
              <a:latin typeface="Times New Roman" panose="02020603050405020304" pitchFamily="18" charset="0"/>
              <a:cs typeface="Times New Roman" panose="02020603050405020304" pitchFamily="18" charset="0"/>
            </a:endParaRPr>
          </a:p>
          <a:p>
            <a:pPr marL="0" indent="0">
              <a:buNone/>
            </a:pPr>
            <a:r>
              <a:rPr lang="en-US" sz="4800" b="1" dirty="0">
                <a:latin typeface="Times New Roman" panose="02020603050405020304" pitchFamily="18" charset="0"/>
                <a:cs typeface="Times New Roman" panose="02020603050405020304" pitchFamily="18" charset="0"/>
              </a:rPr>
              <a:t>Commercial feeds </a:t>
            </a:r>
            <a:endParaRPr lang="en-US" sz="4800" dirty="0">
              <a:latin typeface="Times New Roman" panose="02020603050405020304" pitchFamily="18" charset="0"/>
              <a:cs typeface="Times New Roman" panose="02020603050405020304" pitchFamily="18" charset="0"/>
            </a:endParaRPr>
          </a:p>
          <a:p>
            <a:r>
              <a:rPr lang="en-US" sz="4800" dirty="0">
                <a:latin typeface="Times New Roman" panose="02020603050405020304" pitchFamily="18" charset="0"/>
                <a:cs typeface="Times New Roman" panose="02020603050405020304" pitchFamily="18" charset="0"/>
              </a:rPr>
              <a:t>Commercial feeds for rabbits are not readily obtained in local markets. However, chicks starter rations or broiler starter rations are good substitutes. Rations are needed to supplement green feeds and just enough should be given so that the animal can eat it in twenty minutes. Pregnant mother does with litters should be given additional rations. Baby rabbits should consume about 56 g to 70 g of feed daily by weaning time that is, when they are seven to eight weeks old. </a:t>
            </a:r>
          </a:p>
          <a:p>
            <a:pPr marL="0" indent="0">
              <a:buNone/>
            </a:pPr>
            <a:r>
              <a:rPr lang="en-US" sz="4800" b="1" dirty="0">
                <a:latin typeface="Times New Roman" panose="02020603050405020304" pitchFamily="18" charset="0"/>
                <a:cs typeface="Times New Roman" panose="02020603050405020304" pitchFamily="18" charset="0"/>
              </a:rPr>
              <a:t>Household scraps </a:t>
            </a:r>
            <a:endParaRPr lang="en-US" sz="4800" dirty="0">
              <a:latin typeface="Times New Roman" panose="02020603050405020304" pitchFamily="18" charset="0"/>
              <a:cs typeface="Times New Roman" panose="02020603050405020304" pitchFamily="18" charset="0"/>
            </a:endParaRPr>
          </a:p>
          <a:p>
            <a:r>
              <a:rPr lang="en-US" sz="4800" dirty="0">
                <a:latin typeface="Times New Roman" panose="02020603050405020304" pitchFamily="18" charset="0"/>
                <a:cs typeface="Times New Roman" panose="02020603050405020304" pitchFamily="18" charset="0"/>
              </a:rPr>
              <a:t>Rabbits accept fresh kitchen scraps such as crusts and fresh milk. Meat and greasy foods should be avoided. </a:t>
            </a:r>
          </a:p>
          <a:p>
            <a:pPr marL="0" indent="0">
              <a:buNone/>
            </a:pPr>
            <a:r>
              <a:rPr lang="en-US" sz="4800" b="1" dirty="0">
                <a:latin typeface="Times New Roman" panose="02020603050405020304" pitchFamily="18" charset="0"/>
                <a:cs typeface="Times New Roman" panose="02020603050405020304" pitchFamily="18" charset="0"/>
              </a:rPr>
              <a:t>Water </a:t>
            </a:r>
            <a:endParaRPr lang="en-US" sz="4800" dirty="0">
              <a:latin typeface="Times New Roman" panose="02020603050405020304" pitchFamily="18" charset="0"/>
              <a:cs typeface="Times New Roman" panose="02020603050405020304" pitchFamily="18" charset="0"/>
            </a:endParaRPr>
          </a:p>
          <a:p>
            <a:r>
              <a:rPr lang="en-US" sz="4800" dirty="0">
                <a:latin typeface="Times New Roman" panose="02020603050405020304" pitchFamily="18" charset="0"/>
                <a:cs typeface="Times New Roman" panose="02020603050405020304" pitchFamily="18" charset="0"/>
              </a:rPr>
              <a:t>A supply of fresh pure water must be maintained regularly in the hutch. Rabbits drink a lot of water and it is especially important that a doe with a litter has steady supply. </a:t>
            </a:r>
          </a:p>
          <a:p>
            <a:endParaRPr lang="en-US" dirty="0"/>
          </a:p>
        </p:txBody>
      </p:sp>
    </p:spTree>
    <p:extLst>
      <p:ext uri="{BB962C8B-B14F-4D97-AF65-F5344CB8AC3E}">
        <p14:creationId xmlns:p14="http://schemas.microsoft.com/office/powerpoint/2010/main" val="1833705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Reproduction and Mating</a:t>
            </a:r>
          </a:p>
        </p:txBody>
      </p:sp>
      <p:sp>
        <p:nvSpPr>
          <p:cNvPr id="3" name="Content Placeholder 2"/>
          <p:cNvSpPr>
            <a:spLocks noGrp="1"/>
          </p:cNvSpPr>
          <p:nvPr>
            <p:ph idx="1"/>
          </p:nvPr>
        </p:nvSpPr>
        <p:spPr/>
        <p:txBody>
          <a:bodyPr/>
          <a:lstStyle/>
          <a:p>
            <a:r>
              <a:rPr lang="en-US" dirty="0"/>
              <a:t>Small breeds reach sexual maturity in 5 – 6 months old</a:t>
            </a:r>
          </a:p>
          <a:p>
            <a:r>
              <a:rPr lang="en-US" dirty="0"/>
              <a:t>Large breeds are bred at 8 – 10 months old</a:t>
            </a:r>
          </a:p>
          <a:p>
            <a:r>
              <a:rPr lang="en-US" dirty="0"/>
              <a:t>The gestation period is 31 days</a:t>
            </a:r>
          </a:p>
          <a:p>
            <a:r>
              <a:rPr lang="en-US" dirty="0"/>
              <a:t>Rabbits are mated by taking the doe to the buck.</a:t>
            </a:r>
          </a:p>
          <a:p>
            <a:r>
              <a:rPr lang="en-US" dirty="0"/>
              <a:t>After mating, ovulation occurs and the doe conceives</a:t>
            </a:r>
          </a:p>
          <a:p>
            <a:r>
              <a:rPr lang="en-US" dirty="0"/>
              <a:t>Bucks begin service at 9 – 12 months old</a:t>
            </a:r>
          </a:p>
          <a:p>
            <a:r>
              <a:rPr lang="en-US" dirty="0"/>
              <a:t>One buck is kept for ten to twelve does </a:t>
            </a:r>
          </a:p>
        </p:txBody>
      </p:sp>
    </p:spTree>
    <p:extLst>
      <p:ext uri="{BB962C8B-B14F-4D97-AF65-F5344CB8AC3E}">
        <p14:creationId xmlns:p14="http://schemas.microsoft.com/office/powerpoint/2010/main" val="1515349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Kindling &amp; Weaning</a:t>
            </a:r>
          </a:p>
        </p:txBody>
      </p:sp>
      <p:sp>
        <p:nvSpPr>
          <p:cNvPr id="3" name="Content Placeholder 2"/>
          <p:cNvSpPr>
            <a:spLocks noGrp="1"/>
          </p:cNvSpPr>
          <p:nvPr>
            <p:ph idx="1"/>
          </p:nvPr>
        </p:nvSpPr>
        <p:spPr/>
        <p:txBody>
          <a:bodyPr/>
          <a:lstStyle/>
          <a:p>
            <a:r>
              <a:rPr lang="en-US" dirty="0"/>
              <a:t>Kindling occurs 31 days after conception</a:t>
            </a:r>
          </a:p>
          <a:p>
            <a:r>
              <a:rPr lang="en-US" dirty="0"/>
              <a:t>One or two days before kindling, a nest box with straw is placed in the hutch. The doe will pull out her own fur to line the box.</a:t>
            </a:r>
          </a:p>
          <a:p>
            <a:r>
              <a:rPr lang="en-US" dirty="0"/>
              <a:t>The doe should not be disturbed at this time</a:t>
            </a:r>
          </a:p>
          <a:p>
            <a:r>
              <a:rPr lang="en-US" dirty="0"/>
              <a:t>Kittens are born naked and blind, avoid touching the rabbits with your bare hands since the mother may reject them</a:t>
            </a:r>
          </a:p>
          <a:p>
            <a:r>
              <a:rPr lang="en-US" dirty="0"/>
              <a:t>Weaning occurs approximately 8 weeks after kindling i.e. the kittens are separated from their mother in a gradual process.</a:t>
            </a:r>
          </a:p>
          <a:p>
            <a:endParaRPr lang="en-US" dirty="0"/>
          </a:p>
          <a:p>
            <a:endParaRPr lang="en-US" dirty="0"/>
          </a:p>
        </p:txBody>
      </p:sp>
      <p:pic>
        <p:nvPicPr>
          <p:cNvPr id="4" name="Picture 3"/>
          <p:cNvPicPr>
            <a:picLocks noChangeAspect="1"/>
          </p:cNvPicPr>
          <p:nvPr/>
        </p:nvPicPr>
        <p:blipFill>
          <a:blip r:embed="rId2"/>
          <a:stretch>
            <a:fillRect/>
          </a:stretch>
        </p:blipFill>
        <p:spPr>
          <a:xfrm>
            <a:off x="9739424" y="4736804"/>
            <a:ext cx="2154866" cy="1616150"/>
          </a:xfrm>
          <a:prstGeom prst="rect">
            <a:avLst/>
          </a:prstGeom>
        </p:spPr>
      </p:pic>
    </p:spTree>
    <p:extLst>
      <p:ext uri="{BB962C8B-B14F-4D97-AF65-F5344CB8AC3E}">
        <p14:creationId xmlns:p14="http://schemas.microsoft.com/office/powerpoint/2010/main" val="4720358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correctly hold and handle a rabbit</a:t>
            </a:r>
          </a:p>
        </p:txBody>
      </p:sp>
      <p:pic>
        <p:nvPicPr>
          <p:cNvPr id="6" name="Content Placeholder 5"/>
          <p:cNvPicPr>
            <a:picLocks noGrp="1" noChangeAspect="1"/>
          </p:cNvPicPr>
          <p:nvPr>
            <p:ph sz="half" idx="1"/>
          </p:nvPr>
        </p:nvPicPr>
        <p:blipFill>
          <a:blip r:embed="rId2"/>
          <a:stretch>
            <a:fillRect/>
          </a:stretch>
        </p:blipFill>
        <p:spPr>
          <a:xfrm>
            <a:off x="2201758" y="2603500"/>
            <a:ext cx="2735472" cy="3416300"/>
          </a:xfrm>
        </p:spPr>
      </p:pic>
      <p:pic>
        <p:nvPicPr>
          <p:cNvPr id="7" name="Content Placeholder 6"/>
          <p:cNvPicPr>
            <a:picLocks noGrp="1" noChangeAspect="1"/>
          </p:cNvPicPr>
          <p:nvPr>
            <p:ph sz="half" idx="2"/>
          </p:nvPr>
        </p:nvPicPr>
        <p:blipFill>
          <a:blip r:embed="rId3"/>
          <a:stretch>
            <a:fillRect/>
          </a:stretch>
        </p:blipFill>
        <p:spPr>
          <a:xfrm>
            <a:off x="7424252" y="2603500"/>
            <a:ext cx="2396508" cy="3416300"/>
          </a:xfrm>
        </p:spPr>
      </p:pic>
    </p:spTree>
    <p:extLst>
      <p:ext uri="{BB962C8B-B14F-4D97-AF65-F5344CB8AC3E}">
        <p14:creationId xmlns:p14="http://schemas.microsoft.com/office/powerpoint/2010/main" val="1252483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Diseases</a:t>
            </a:r>
          </a:p>
        </p:txBody>
      </p:sp>
      <p:sp>
        <p:nvSpPr>
          <p:cNvPr id="3" name="Content Placeholder 2"/>
          <p:cNvSpPr>
            <a:spLocks noGrp="1"/>
          </p:cNvSpPr>
          <p:nvPr>
            <p:ph idx="1"/>
          </p:nvPr>
        </p:nvSpPr>
        <p:spPr/>
        <p:txBody>
          <a:bodyPr/>
          <a:lstStyle/>
          <a:p>
            <a:pPr marL="0" indent="0">
              <a:buNone/>
            </a:pPr>
            <a:r>
              <a:rPr lang="en-US" dirty="0"/>
              <a:t>Snuffles</a:t>
            </a:r>
          </a:p>
          <a:p>
            <a:r>
              <a:rPr lang="en-US" dirty="0"/>
              <a:t>Symptoms – a runny nose, coughing and sneezing, rubbing of nose and eyes with forepaws</a:t>
            </a:r>
          </a:p>
          <a:p>
            <a:r>
              <a:rPr lang="en-US" dirty="0"/>
              <a:t>Treatment – treat with Sulphur drugs and antibiotics. Keep the rabbit in a dry draught free area. Ensure proper sanitation</a:t>
            </a:r>
          </a:p>
        </p:txBody>
      </p:sp>
    </p:spTree>
    <p:extLst>
      <p:ext uri="{BB962C8B-B14F-4D97-AF65-F5344CB8AC3E}">
        <p14:creationId xmlns:p14="http://schemas.microsoft.com/office/powerpoint/2010/main" val="3564701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Diseases</a:t>
            </a:r>
          </a:p>
        </p:txBody>
      </p:sp>
      <p:sp>
        <p:nvSpPr>
          <p:cNvPr id="3" name="Content Placeholder 2"/>
          <p:cNvSpPr>
            <a:spLocks noGrp="1"/>
          </p:cNvSpPr>
          <p:nvPr>
            <p:ph idx="1"/>
          </p:nvPr>
        </p:nvSpPr>
        <p:spPr/>
        <p:txBody>
          <a:bodyPr/>
          <a:lstStyle/>
          <a:p>
            <a:pPr marL="0" indent="0">
              <a:buNone/>
            </a:pPr>
            <a:r>
              <a:rPr lang="en-US" dirty="0"/>
              <a:t>Coccidiosis</a:t>
            </a:r>
          </a:p>
          <a:p>
            <a:r>
              <a:rPr lang="en-US" dirty="0"/>
              <a:t>Symptoms – the rabbit looks droopy and loses appetite, dull eyes, diarrhea with bloody streaks in its </a:t>
            </a:r>
            <a:r>
              <a:rPr lang="en-US" dirty="0" err="1"/>
              <a:t>faeces</a:t>
            </a:r>
            <a:r>
              <a:rPr lang="en-US" dirty="0"/>
              <a:t>, abdomen swells up with gas and water</a:t>
            </a:r>
          </a:p>
          <a:p>
            <a:r>
              <a:rPr lang="en-US" dirty="0"/>
              <a:t>Treatment – ensure proper sanitation. A </a:t>
            </a:r>
            <a:r>
              <a:rPr lang="en-US" dirty="0" err="1"/>
              <a:t>coccidiostat</a:t>
            </a:r>
            <a:r>
              <a:rPr lang="en-US" dirty="0"/>
              <a:t> is used in the feed</a:t>
            </a:r>
          </a:p>
        </p:txBody>
      </p:sp>
    </p:spTree>
    <p:extLst>
      <p:ext uri="{BB962C8B-B14F-4D97-AF65-F5344CB8AC3E}">
        <p14:creationId xmlns:p14="http://schemas.microsoft.com/office/powerpoint/2010/main" val="1616691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Diseases</a:t>
            </a:r>
          </a:p>
        </p:txBody>
      </p:sp>
      <p:sp>
        <p:nvSpPr>
          <p:cNvPr id="3" name="Content Placeholder 2"/>
          <p:cNvSpPr>
            <a:spLocks noGrp="1"/>
          </p:cNvSpPr>
          <p:nvPr>
            <p:ph idx="1"/>
          </p:nvPr>
        </p:nvSpPr>
        <p:spPr/>
        <p:txBody>
          <a:bodyPr/>
          <a:lstStyle/>
          <a:p>
            <a:pPr marL="0" indent="0">
              <a:buNone/>
            </a:pPr>
            <a:r>
              <a:rPr lang="en-US" dirty="0"/>
              <a:t>Mange</a:t>
            </a:r>
          </a:p>
          <a:p>
            <a:r>
              <a:rPr lang="en-US" dirty="0"/>
              <a:t>Symptoms – head shaking, itching and scratching, thick crusts of mites inside the ear, loss of fur, sores in the ears</a:t>
            </a:r>
          </a:p>
          <a:p>
            <a:r>
              <a:rPr lang="en-US" dirty="0"/>
              <a:t>Treatment – Mineral oil can be massaged into the ear, clean infected areas with antiseptic solution, apply lime/Sulphur ointment, adopt strict sanitation, clean and disinfect the </a:t>
            </a:r>
            <a:r>
              <a:rPr lang="en-US" dirty="0" err="1"/>
              <a:t>rabbitry</a:t>
            </a:r>
            <a:r>
              <a:rPr lang="en-US" dirty="0"/>
              <a:t>.</a:t>
            </a:r>
          </a:p>
        </p:txBody>
      </p:sp>
    </p:spTree>
    <p:extLst>
      <p:ext uri="{BB962C8B-B14F-4D97-AF65-F5344CB8AC3E}">
        <p14:creationId xmlns:p14="http://schemas.microsoft.com/office/powerpoint/2010/main" val="2969814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Past Papers</a:t>
            </a:r>
          </a:p>
        </p:txBody>
      </p:sp>
      <p:pic>
        <p:nvPicPr>
          <p:cNvPr id="4" name="Content Placeholder 3"/>
          <p:cNvPicPr>
            <a:picLocks noGrp="1" noChangeAspect="1"/>
          </p:cNvPicPr>
          <p:nvPr>
            <p:ph idx="1"/>
          </p:nvPr>
        </p:nvPicPr>
        <p:blipFill>
          <a:blip r:embed="rId2"/>
          <a:stretch>
            <a:fillRect/>
          </a:stretch>
        </p:blipFill>
        <p:spPr>
          <a:xfrm>
            <a:off x="995145" y="2614386"/>
            <a:ext cx="9145276" cy="1565728"/>
          </a:xfrm>
          <a:prstGeom prst="rect">
            <a:avLst/>
          </a:prstGeom>
        </p:spPr>
      </p:pic>
    </p:spTree>
    <p:extLst>
      <p:ext uri="{BB962C8B-B14F-4D97-AF65-F5344CB8AC3E}">
        <p14:creationId xmlns:p14="http://schemas.microsoft.com/office/powerpoint/2010/main" val="816452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287039" y="1763485"/>
            <a:ext cx="8518692" cy="4007758"/>
          </a:xfrm>
          <a:prstGeom prst="rect">
            <a:avLst/>
          </a:prstGeom>
        </p:spPr>
      </p:pic>
    </p:spTree>
    <p:extLst>
      <p:ext uri="{BB962C8B-B14F-4D97-AF65-F5344CB8AC3E}">
        <p14:creationId xmlns:p14="http://schemas.microsoft.com/office/powerpoint/2010/main" val="1113857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870857" y="736601"/>
            <a:ext cx="8591550" cy="1181100"/>
          </a:xfrm>
          <a:prstGeom prst="rect">
            <a:avLst/>
          </a:prstGeom>
        </p:spPr>
      </p:pic>
      <p:pic>
        <p:nvPicPr>
          <p:cNvPr id="5" name="Content Placeholder 4"/>
          <p:cNvPicPr>
            <a:picLocks noGrp="1" noChangeAspect="1"/>
          </p:cNvPicPr>
          <p:nvPr>
            <p:ph idx="1"/>
          </p:nvPr>
        </p:nvPicPr>
        <p:blipFill>
          <a:blip r:embed="rId3"/>
          <a:stretch>
            <a:fillRect/>
          </a:stretch>
        </p:blipFill>
        <p:spPr>
          <a:xfrm>
            <a:off x="637494" y="1917701"/>
            <a:ext cx="8824913" cy="2499975"/>
          </a:xfrm>
          <a:prstGeom prst="rect">
            <a:avLst/>
          </a:prstGeom>
        </p:spPr>
      </p:pic>
      <p:pic>
        <p:nvPicPr>
          <p:cNvPr id="6" name="Picture 5"/>
          <p:cNvPicPr>
            <a:picLocks noChangeAspect="1"/>
          </p:cNvPicPr>
          <p:nvPr/>
        </p:nvPicPr>
        <p:blipFill>
          <a:blip r:embed="rId4"/>
          <a:stretch>
            <a:fillRect/>
          </a:stretch>
        </p:blipFill>
        <p:spPr>
          <a:xfrm>
            <a:off x="913378" y="4691742"/>
            <a:ext cx="8734425" cy="1371600"/>
          </a:xfrm>
          <a:prstGeom prst="rect">
            <a:avLst/>
          </a:prstGeom>
        </p:spPr>
      </p:pic>
    </p:spTree>
    <p:extLst>
      <p:ext uri="{BB962C8B-B14F-4D97-AF65-F5344CB8AC3E}">
        <p14:creationId xmlns:p14="http://schemas.microsoft.com/office/powerpoint/2010/main" val="3730948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t>Breeds of Rabbit </a:t>
            </a:r>
            <a:endParaRPr lang="en-US" dirty="0"/>
          </a:p>
        </p:txBody>
      </p:sp>
      <p:sp>
        <p:nvSpPr>
          <p:cNvPr id="3" name="Content Placeholder 2"/>
          <p:cNvSpPr>
            <a:spLocks noGrp="1"/>
          </p:cNvSpPr>
          <p:nvPr>
            <p:ph idx="1"/>
          </p:nvPr>
        </p:nvSpPr>
        <p:spPr/>
        <p:txBody>
          <a:bodyPr/>
          <a:lstStyle/>
          <a:p>
            <a:pPr marL="0" indent="0">
              <a:buNone/>
            </a:pPr>
            <a:r>
              <a:rPr lang="en-US" dirty="0"/>
              <a:t>Rabbits are classified according to their uses:</a:t>
            </a:r>
            <a:br>
              <a:rPr lang="en-US" dirty="0"/>
            </a:br>
            <a:endParaRPr lang="en-US" dirty="0"/>
          </a:p>
          <a:p>
            <a:pPr marL="0" indent="0">
              <a:buNone/>
            </a:pPr>
            <a:r>
              <a:rPr lang="en-US" b="1" dirty="0"/>
              <a:t>Meat breeds </a:t>
            </a:r>
            <a:endParaRPr lang="en-US" dirty="0"/>
          </a:p>
          <a:p>
            <a:r>
              <a:rPr lang="en-US" dirty="0"/>
              <a:t>These rabbits are specially reared for meat. They should be well fleshed and should attain maturity at an early age of eight to ten weeks. The Flemish Giant, Belgian Hare and New Zealand White are all good meat breeds. </a:t>
            </a:r>
          </a:p>
          <a:p>
            <a:endParaRPr lang="en-US" dirty="0"/>
          </a:p>
        </p:txBody>
      </p:sp>
    </p:spTree>
    <p:extLst>
      <p:ext uri="{BB962C8B-B14F-4D97-AF65-F5344CB8AC3E}">
        <p14:creationId xmlns:p14="http://schemas.microsoft.com/office/powerpoint/2010/main" val="3101456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09134" y="876640"/>
            <a:ext cx="8601075" cy="1485900"/>
          </a:xfrm>
          <a:prstGeom prst="rect">
            <a:avLst/>
          </a:prstGeom>
        </p:spPr>
      </p:pic>
      <p:pic>
        <p:nvPicPr>
          <p:cNvPr id="5" name="Picture 4"/>
          <p:cNvPicPr>
            <a:picLocks noChangeAspect="1"/>
          </p:cNvPicPr>
          <p:nvPr/>
        </p:nvPicPr>
        <p:blipFill>
          <a:blip r:embed="rId3"/>
          <a:stretch>
            <a:fillRect/>
          </a:stretch>
        </p:blipFill>
        <p:spPr>
          <a:xfrm>
            <a:off x="1136991" y="2362540"/>
            <a:ext cx="8058150" cy="3171825"/>
          </a:xfrm>
          <a:prstGeom prst="rect">
            <a:avLst/>
          </a:prstGeom>
        </p:spPr>
      </p:pic>
    </p:spTree>
    <p:extLst>
      <p:ext uri="{BB962C8B-B14F-4D97-AF65-F5344CB8AC3E}">
        <p14:creationId xmlns:p14="http://schemas.microsoft.com/office/powerpoint/2010/main" val="2580381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81570" y="4707618"/>
            <a:ext cx="7972425" cy="971550"/>
          </a:xfrm>
          <a:prstGeom prst="rect">
            <a:avLst/>
          </a:prstGeom>
        </p:spPr>
      </p:pic>
      <p:pic>
        <p:nvPicPr>
          <p:cNvPr id="5" name="Picture 4"/>
          <p:cNvPicPr>
            <a:picLocks noChangeAspect="1"/>
          </p:cNvPicPr>
          <p:nvPr/>
        </p:nvPicPr>
        <p:blipFill rotWithShape="1">
          <a:blip r:embed="rId3"/>
          <a:srcRect t="-1" b="-1043"/>
          <a:stretch/>
        </p:blipFill>
        <p:spPr>
          <a:xfrm>
            <a:off x="1581570" y="433764"/>
            <a:ext cx="7437684" cy="4377721"/>
          </a:xfrm>
          <a:prstGeom prst="rect">
            <a:avLst/>
          </a:prstGeom>
        </p:spPr>
      </p:pic>
    </p:spTree>
    <p:extLst>
      <p:ext uri="{BB962C8B-B14F-4D97-AF65-F5344CB8AC3E}">
        <p14:creationId xmlns:p14="http://schemas.microsoft.com/office/powerpoint/2010/main" val="5604476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14266" y="1524000"/>
            <a:ext cx="8086008" cy="4530272"/>
          </a:xfrm>
          <a:prstGeom prst="rect">
            <a:avLst/>
          </a:prstGeom>
        </p:spPr>
      </p:pic>
    </p:spTree>
    <p:extLst>
      <p:ext uri="{BB962C8B-B14F-4D97-AF65-F5344CB8AC3E}">
        <p14:creationId xmlns:p14="http://schemas.microsoft.com/office/powerpoint/2010/main" val="2772805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5" descr="DSC00780.JPG"/>
          <p:cNvPicPr>
            <a:picLocks noGrp="1" noChangeAspect="1"/>
          </p:cNvPicPr>
          <p:nvPr>
            <p:ph sz="half" idx="1"/>
          </p:nvPr>
        </p:nvPicPr>
        <p:blipFill>
          <a:blip r:embed="rId2" cstate="print"/>
          <a:stretch>
            <a:fillRect/>
          </a:stretch>
        </p:blipFill>
        <p:spPr>
          <a:xfrm>
            <a:off x="2011969" y="2603500"/>
            <a:ext cx="3115049" cy="3416300"/>
          </a:xfrm>
        </p:spPr>
      </p:pic>
      <p:pic>
        <p:nvPicPr>
          <p:cNvPr id="6" name="Content Placeholder 6" descr="DSC00787.JPG"/>
          <p:cNvPicPr>
            <a:picLocks noGrp="1" noChangeAspect="1"/>
          </p:cNvPicPr>
          <p:nvPr>
            <p:ph sz="half" idx="2"/>
          </p:nvPr>
        </p:nvPicPr>
        <p:blipFill>
          <a:blip r:embed="rId3" cstate="print"/>
          <a:stretch>
            <a:fillRect/>
          </a:stretch>
        </p:blipFill>
        <p:spPr>
          <a:xfrm>
            <a:off x="5864882" y="2796658"/>
            <a:ext cx="5515250" cy="3029984"/>
          </a:xfrm>
        </p:spPr>
      </p:pic>
      <p:sp>
        <p:nvSpPr>
          <p:cNvPr id="7" name="TextBox 6"/>
          <p:cNvSpPr txBox="1"/>
          <p:nvPr/>
        </p:nvSpPr>
        <p:spPr>
          <a:xfrm>
            <a:off x="2011969" y="6192456"/>
            <a:ext cx="3115049" cy="369332"/>
          </a:xfrm>
          <a:prstGeom prst="rect">
            <a:avLst/>
          </a:prstGeom>
          <a:noFill/>
        </p:spPr>
        <p:txBody>
          <a:bodyPr wrap="square" rtlCol="0">
            <a:spAutoFit/>
          </a:bodyPr>
          <a:lstStyle/>
          <a:p>
            <a:r>
              <a:rPr lang="en-US" dirty="0"/>
              <a:t>NEW ZEALAND WHITE</a:t>
            </a:r>
          </a:p>
        </p:txBody>
      </p:sp>
      <p:sp>
        <p:nvSpPr>
          <p:cNvPr id="8" name="TextBox 7"/>
          <p:cNvSpPr txBox="1"/>
          <p:nvPr/>
        </p:nvSpPr>
        <p:spPr>
          <a:xfrm>
            <a:off x="6709144" y="6019800"/>
            <a:ext cx="3933355" cy="369332"/>
          </a:xfrm>
          <a:prstGeom prst="rect">
            <a:avLst/>
          </a:prstGeom>
          <a:noFill/>
        </p:spPr>
        <p:txBody>
          <a:bodyPr wrap="square" rtlCol="0">
            <a:spAutoFit/>
          </a:bodyPr>
          <a:lstStyle/>
          <a:p>
            <a:pPr algn="ctr"/>
            <a:r>
              <a:rPr lang="en-US" dirty="0"/>
              <a:t>FLEMISH GIANT</a:t>
            </a:r>
          </a:p>
        </p:txBody>
      </p:sp>
    </p:spTree>
    <p:extLst>
      <p:ext uri="{BB962C8B-B14F-4D97-AF65-F5344CB8AC3E}">
        <p14:creationId xmlns:p14="http://schemas.microsoft.com/office/powerpoint/2010/main" val="2241131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pPr marL="0" indent="0">
              <a:buNone/>
            </a:pPr>
            <a:r>
              <a:rPr lang="en-US" b="1" dirty="0"/>
              <a:t>Fur rabbits </a:t>
            </a:r>
            <a:endParaRPr lang="en-US" dirty="0"/>
          </a:p>
          <a:p>
            <a:r>
              <a:rPr lang="en-US" dirty="0"/>
              <a:t>The fur rabbits are reared for their pelts. All breeds of rabbits could give pelts, but better quality pelts are obtained from the Chinchilla and Sable breeds. Their hairs are fine, silky and glossy and are of two definite lengths with short under-coat hairs and longer guard hairs. </a:t>
            </a:r>
          </a:p>
          <a:p>
            <a:endParaRPr lang="en-US" dirty="0"/>
          </a:p>
        </p:txBody>
      </p:sp>
    </p:spTree>
    <p:extLst>
      <p:ext uri="{BB962C8B-B14F-4D97-AF65-F5344CB8AC3E}">
        <p14:creationId xmlns:p14="http://schemas.microsoft.com/office/powerpoint/2010/main" val="20509788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a:p>
        </p:txBody>
      </p:sp>
      <p:pic>
        <p:nvPicPr>
          <p:cNvPr id="8" name="Content Placeholder 7"/>
          <p:cNvPicPr>
            <a:picLocks noGrp="1" noChangeAspect="1"/>
          </p:cNvPicPr>
          <p:nvPr>
            <p:ph sz="half" idx="1"/>
          </p:nvPr>
        </p:nvPicPr>
        <p:blipFill>
          <a:blip r:embed="rId2"/>
          <a:stretch>
            <a:fillRect/>
          </a:stretch>
        </p:blipFill>
        <p:spPr>
          <a:xfrm>
            <a:off x="1155700" y="2953891"/>
            <a:ext cx="4827588" cy="2715518"/>
          </a:xfrm>
        </p:spPr>
      </p:pic>
      <p:pic>
        <p:nvPicPr>
          <p:cNvPr id="9" name="Content Placeholder 8"/>
          <p:cNvPicPr>
            <a:picLocks noGrp="1" noChangeAspect="1"/>
          </p:cNvPicPr>
          <p:nvPr>
            <p:ph sz="half" idx="2"/>
          </p:nvPr>
        </p:nvPicPr>
        <p:blipFill>
          <a:blip r:embed="rId3"/>
          <a:stretch>
            <a:fillRect/>
          </a:stretch>
        </p:blipFill>
        <p:spPr>
          <a:xfrm>
            <a:off x="6208713" y="2703186"/>
            <a:ext cx="4827587" cy="3216928"/>
          </a:xfrm>
        </p:spPr>
      </p:pic>
      <p:sp>
        <p:nvSpPr>
          <p:cNvPr id="10" name="TextBox 9"/>
          <p:cNvSpPr txBox="1"/>
          <p:nvPr/>
        </p:nvSpPr>
        <p:spPr>
          <a:xfrm>
            <a:off x="1371600" y="6145619"/>
            <a:ext cx="3062177" cy="369332"/>
          </a:xfrm>
          <a:prstGeom prst="rect">
            <a:avLst/>
          </a:prstGeom>
          <a:noFill/>
        </p:spPr>
        <p:txBody>
          <a:bodyPr wrap="square" rtlCol="0">
            <a:spAutoFit/>
          </a:bodyPr>
          <a:lstStyle/>
          <a:p>
            <a:pPr algn="ctr"/>
            <a:r>
              <a:rPr lang="en-US" dirty="0"/>
              <a:t>CHINCHILLA</a:t>
            </a:r>
          </a:p>
        </p:txBody>
      </p:sp>
      <p:sp>
        <p:nvSpPr>
          <p:cNvPr id="11" name="TextBox 10"/>
          <p:cNvSpPr txBox="1"/>
          <p:nvPr/>
        </p:nvSpPr>
        <p:spPr>
          <a:xfrm>
            <a:off x="6943060" y="6145619"/>
            <a:ext cx="3189768" cy="369332"/>
          </a:xfrm>
          <a:prstGeom prst="rect">
            <a:avLst/>
          </a:prstGeom>
          <a:noFill/>
        </p:spPr>
        <p:txBody>
          <a:bodyPr wrap="square" rtlCol="0">
            <a:spAutoFit/>
          </a:bodyPr>
          <a:lstStyle/>
          <a:p>
            <a:pPr algn="ctr"/>
            <a:r>
              <a:rPr lang="en-US" dirty="0"/>
              <a:t>SABLE</a:t>
            </a:r>
          </a:p>
        </p:txBody>
      </p:sp>
    </p:spTree>
    <p:extLst>
      <p:ext uri="{BB962C8B-B14F-4D97-AF65-F5344CB8AC3E}">
        <p14:creationId xmlns:p14="http://schemas.microsoft.com/office/powerpoint/2010/main" val="3415729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Wool Rabbits</a:t>
            </a:r>
            <a:br>
              <a:rPr lang="en-US" dirty="0"/>
            </a:br>
            <a:endParaRPr lang="en-US" dirty="0"/>
          </a:p>
        </p:txBody>
      </p:sp>
      <p:pic>
        <p:nvPicPr>
          <p:cNvPr id="4" name="Content Placeholder 3"/>
          <p:cNvPicPr>
            <a:picLocks noGrp="1" noChangeAspect="1"/>
          </p:cNvPicPr>
          <p:nvPr>
            <p:ph idx="1"/>
          </p:nvPr>
        </p:nvPicPr>
        <p:blipFill>
          <a:blip r:embed="rId2"/>
          <a:stretch>
            <a:fillRect/>
          </a:stretch>
        </p:blipFill>
        <p:spPr>
          <a:xfrm>
            <a:off x="5778500" y="1785342"/>
            <a:ext cx="5195888" cy="3896916"/>
          </a:xfrm>
        </p:spPr>
      </p:pic>
      <p:sp>
        <p:nvSpPr>
          <p:cNvPr id="5" name="Text Placeholder 4"/>
          <p:cNvSpPr>
            <a:spLocks noGrp="1"/>
          </p:cNvSpPr>
          <p:nvPr>
            <p:ph type="body" sz="half" idx="2"/>
          </p:nvPr>
        </p:nvSpPr>
        <p:spPr/>
        <p:txBody>
          <a:bodyPr/>
          <a:lstStyle/>
          <a:p>
            <a:r>
              <a:rPr lang="en-US" dirty="0"/>
              <a:t>Wool is the hair that is fine and wavy, an example of a wool type is the Angora</a:t>
            </a:r>
          </a:p>
          <a:p>
            <a:endParaRPr lang="en-US" dirty="0"/>
          </a:p>
        </p:txBody>
      </p:sp>
    </p:spTree>
    <p:extLst>
      <p:ext uri="{BB962C8B-B14F-4D97-AF65-F5344CB8AC3E}">
        <p14:creationId xmlns:p14="http://schemas.microsoft.com/office/powerpoint/2010/main" val="30580937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19631" r="5054" b="1"/>
          <a:stretch/>
        </p:blipFill>
        <p:spPr>
          <a:xfrm>
            <a:off x="7731701" y="2488289"/>
            <a:ext cx="3657788" cy="3642488"/>
          </a:xfrm>
          <a:prstGeom prst="roundRect">
            <a:avLst>
              <a:gd name="adj" fmla="val 1858"/>
            </a:avLst>
          </a:prstGeom>
          <a:effectLst>
            <a:outerShdw blurRad="50800" dist="50800" dir="5400000" algn="tl" rotWithShape="0">
              <a:srgbClr val="000000">
                <a:alpha val="43000"/>
              </a:srgbClr>
            </a:outerShdw>
          </a:effectLst>
        </p:spPr>
      </p:pic>
      <p:sp>
        <p:nvSpPr>
          <p:cNvPr id="5" name="Title 4"/>
          <p:cNvSpPr>
            <a:spLocks noGrp="1"/>
          </p:cNvSpPr>
          <p:nvPr>
            <p:ph type="title"/>
          </p:nvPr>
        </p:nvSpPr>
        <p:spPr/>
        <p:txBody>
          <a:bodyPr>
            <a:noAutofit/>
          </a:bodyPr>
          <a:lstStyle/>
          <a:p>
            <a:pPr>
              <a:lnSpc>
                <a:spcPct val="80000"/>
              </a:lnSpc>
            </a:pPr>
            <a:r>
              <a:rPr lang="en-US" sz="2500" b="1" u="sng"/>
              <a:t>Housing of Rabbits </a:t>
            </a:r>
            <a:r>
              <a:rPr lang="en-US" sz="2500"/>
              <a:t/>
            </a:r>
            <a:br>
              <a:rPr lang="en-US" sz="2500"/>
            </a:br>
            <a:endParaRPr lang="en-US" sz="2500"/>
          </a:p>
        </p:txBody>
      </p:sp>
      <p:sp>
        <p:nvSpPr>
          <p:cNvPr id="6" name="Content Placeholder 5"/>
          <p:cNvSpPr>
            <a:spLocks noGrp="1"/>
          </p:cNvSpPr>
          <p:nvPr>
            <p:ph idx="1"/>
          </p:nvPr>
        </p:nvSpPr>
        <p:spPr>
          <a:xfrm>
            <a:off x="1154954" y="2603500"/>
            <a:ext cx="6397313" cy="3416300"/>
          </a:xfrm>
        </p:spPr>
        <p:txBody>
          <a:bodyPr anchor="ctr">
            <a:normAutofit/>
          </a:bodyPr>
          <a:lstStyle/>
          <a:p>
            <a:r>
              <a:rPr lang="en-US" dirty="0"/>
              <a:t>Rabbits are reared in hutches. A number of hutches are kept in a </a:t>
            </a:r>
            <a:r>
              <a:rPr lang="en-US" b="1" dirty="0" err="1"/>
              <a:t>rabbitry</a:t>
            </a:r>
            <a:r>
              <a:rPr lang="en-US" dirty="0"/>
              <a:t> or rabbit house. The best place to locate a </a:t>
            </a:r>
            <a:r>
              <a:rPr lang="en-US" dirty="0" err="1"/>
              <a:t>rabbitry</a:t>
            </a:r>
            <a:r>
              <a:rPr lang="en-US" dirty="0"/>
              <a:t> is on a flat well-drained area with shady trees around. Trees are especially helpful during hot weather conditions. </a:t>
            </a:r>
          </a:p>
          <a:p>
            <a:r>
              <a:rPr lang="en-US" dirty="0"/>
              <a:t>The floor should be solid and easy to clean.</a:t>
            </a:r>
          </a:p>
          <a:p>
            <a:r>
              <a:rPr lang="en-US" dirty="0"/>
              <a:t>Nest boxes should be provided for pregnant does</a:t>
            </a:r>
          </a:p>
          <a:p>
            <a:endParaRPr lang="en-US" dirty="0"/>
          </a:p>
        </p:txBody>
      </p:sp>
    </p:spTree>
    <p:extLst>
      <p:ext uri="{BB962C8B-B14F-4D97-AF65-F5344CB8AC3E}">
        <p14:creationId xmlns:p14="http://schemas.microsoft.com/office/powerpoint/2010/main" val="36487659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RABBIT DIGESTIVE SYSTEM</a:t>
            </a:r>
          </a:p>
        </p:txBody>
      </p:sp>
      <p:sp>
        <p:nvSpPr>
          <p:cNvPr id="3" name="Content Placeholder 2"/>
          <p:cNvSpPr>
            <a:spLocks noGrp="1"/>
          </p:cNvSpPr>
          <p:nvPr>
            <p:ph idx="1"/>
          </p:nvPr>
        </p:nvSpPr>
        <p:spPr/>
        <p:txBody>
          <a:bodyPr/>
          <a:lstStyle/>
          <a:p>
            <a:r>
              <a:rPr lang="en-US" dirty="0"/>
              <a:t>The rabbit is a herbivore but NOT a ruminant, it does not chew its cud and depends on bacterial digestion of cellulose.</a:t>
            </a:r>
          </a:p>
          <a:p>
            <a:r>
              <a:rPr lang="en-US" dirty="0"/>
              <a:t>Bacteria to digest cellulose is found in the caecum</a:t>
            </a:r>
          </a:p>
          <a:p>
            <a:r>
              <a:rPr lang="en-US" dirty="0"/>
              <a:t>Since the caecum is located after the stomach, the digested cellulose must first be passed out as soft droppings and </a:t>
            </a:r>
            <a:r>
              <a:rPr lang="en-US" dirty="0" err="1"/>
              <a:t>reingested</a:t>
            </a:r>
            <a:r>
              <a:rPr lang="en-US" dirty="0"/>
              <a:t> for absorption. This is called </a:t>
            </a:r>
            <a:r>
              <a:rPr lang="en-US" dirty="0" err="1"/>
              <a:t>coprophagy</a:t>
            </a:r>
            <a:r>
              <a:rPr lang="en-US" b="1" i="1" u="sng" dirty="0" err="1">
                <a:solidFill>
                  <a:schemeClr val="bg1"/>
                </a:solidFill>
              </a:rPr>
              <a:t>coprophagy</a:t>
            </a:r>
            <a:endParaRPr lang="en-US" b="1" i="1" u="sng" dirty="0">
              <a:solidFill>
                <a:schemeClr val="bg1"/>
              </a:solidFill>
            </a:endParaRPr>
          </a:p>
          <a:p>
            <a:endParaRPr lang="en-US" dirty="0"/>
          </a:p>
        </p:txBody>
      </p:sp>
    </p:spTree>
    <p:extLst>
      <p:ext uri="{BB962C8B-B14F-4D97-AF65-F5344CB8AC3E}">
        <p14:creationId xmlns:p14="http://schemas.microsoft.com/office/powerpoint/2010/main" val="1809517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p:spPr>
        <p:txBody>
          <a:bodyPr/>
          <a:lstStyle/>
          <a:p>
            <a:r>
              <a:rPr lang="en-US" dirty="0"/>
              <a:t>RABBIT DIGESTIVE SYSTEM</a:t>
            </a:r>
          </a:p>
        </p:txBody>
      </p:sp>
      <p:pic>
        <p:nvPicPr>
          <p:cNvPr id="4" name="Content Placeholder 3" descr="rabbit-digestive-system.jpg"/>
          <p:cNvPicPr>
            <a:picLocks noGrp="1" noChangeAspect="1"/>
          </p:cNvPicPr>
          <p:nvPr>
            <p:ph idx="1"/>
          </p:nvPr>
        </p:nvPicPr>
        <p:blipFill>
          <a:blip r:embed="rId2" cstate="print"/>
          <a:stretch>
            <a:fillRect/>
          </a:stretch>
        </p:blipFill>
        <p:spPr>
          <a:xfrm>
            <a:off x="3147795" y="2603500"/>
            <a:ext cx="4840723" cy="3416300"/>
          </a:xfrm>
        </p:spPr>
      </p:pic>
    </p:spTree>
    <p:extLst>
      <p:ext uri="{BB962C8B-B14F-4D97-AF65-F5344CB8AC3E}">
        <p14:creationId xmlns:p14="http://schemas.microsoft.com/office/powerpoint/2010/main" val="35016655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FFC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EC7F02AD-9687-440F-A9DF-FAA6F22270D7}"/>
    </a:ext>
  </a:extLst>
</a:theme>
</file>

<file path=docProps/app.xml><?xml version="1.0" encoding="utf-8"?>
<Properties xmlns="http://schemas.openxmlformats.org/officeDocument/2006/extended-properties" xmlns:vt="http://schemas.openxmlformats.org/officeDocument/2006/docPropsVTypes">
  <Template>Ion Boardroom</Template>
  <TotalTime>3399</TotalTime>
  <Words>821</Words>
  <Application>Microsoft Office PowerPoint</Application>
  <PresentationFormat>Widescreen</PresentationFormat>
  <Paragraphs>61</Paragraphs>
  <Slides>22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Century Gothic</vt:lpstr>
      <vt:lpstr>Times New Roman</vt:lpstr>
      <vt:lpstr>Wingdings 3</vt:lpstr>
      <vt:lpstr>Ion Boardroom</vt:lpstr>
      <vt:lpstr>RABBIT REARING</vt:lpstr>
      <vt:lpstr>Breeds of Rabbit </vt:lpstr>
      <vt:lpstr>PowerPoint Presentation</vt:lpstr>
      <vt:lpstr>PowerPoint Presentation</vt:lpstr>
      <vt:lpstr>PowerPoint Presentation</vt:lpstr>
      <vt:lpstr>Wool Rabbits </vt:lpstr>
      <vt:lpstr>Housing of Rabbits  </vt:lpstr>
      <vt:lpstr>RABBIT DIGESTIVE SYSTEM</vt:lpstr>
      <vt:lpstr>RABBIT DIGESTIVE SYSTEM</vt:lpstr>
      <vt:lpstr>Feeding </vt:lpstr>
      <vt:lpstr>Reproduction and Mating</vt:lpstr>
      <vt:lpstr>Kindling &amp; Weaning</vt:lpstr>
      <vt:lpstr>How to correctly hold and handle a rabbit</vt:lpstr>
      <vt:lpstr>Diseases</vt:lpstr>
      <vt:lpstr>Diseases</vt:lpstr>
      <vt:lpstr>Diseases</vt:lpstr>
      <vt:lpstr>Past Papers</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RABBIT REARING</dc:title>
  <dc:creator>Derek Ramdatt</dc:creator>
  <cp:lastModifiedBy>Derek Ramdatt</cp:lastModifiedBy>
  <cp:revision>15</cp:revision>
  <dcterms:created xsi:type="dcterms:W3CDTF">2016-04-19T12:54:52Z</dcterms:created>
  <dcterms:modified xsi:type="dcterms:W3CDTF">2016-11-17T13:00:14Z</dcterms:modified>
</cp:coreProperties>
</file>