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ink/ink7.xml" ContentType="application/inkml+xml"/>
  <Override PartName="/ppt/ink/ink8.xml" ContentType="application/inkml+xml"/>
  <Override PartName="/ppt/ink/ink9.xml" ContentType="application/inkml+xml"/>
  <Override PartName="/ppt/ink/ink10.xml" ContentType="application/inkml+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338" r:id="rId2"/>
    <p:sldId id="286" r:id="rId3"/>
    <p:sldId id="257" r:id="rId4"/>
    <p:sldId id="272" r:id="rId5"/>
    <p:sldId id="259" r:id="rId6"/>
    <p:sldId id="264" r:id="rId7"/>
    <p:sldId id="275" r:id="rId8"/>
    <p:sldId id="260" r:id="rId9"/>
    <p:sldId id="278" r:id="rId10"/>
    <p:sldId id="274" r:id="rId11"/>
    <p:sldId id="280" r:id="rId12"/>
    <p:sldId id="279" r:id="rId13"/>
    <p:sldId id="281" r:id="rId14"/>
    <p:sldId id="282" r:id="rId15"/>
    <p:sldId id="284" r:id="rId16"/>
    <p:sldId id="326" r:id="rId17"/>
    <p:sldId id="287" r:id="rId18"/>
    <p:sldId id="288" r:id="rId19"/>
    <p:sldId id="289" r:id="rId20"/>
    <p:sldId id="290" r:id="rId21"/>
    <p:sldId id="291" r:id="rId22"/>
    <p:sldId id="292" r:id="rId23"/>
    <p:sldId id="293" r:id="rId24"/>
    <p:sldId id="294" r:id="rId25"/>
    <p:sldId id="295" r:id="rId26"/>
    <p:sldId id="313" r:id="rId27"/>
    <p:sldId id="327" r:id="rId28"/>
    <p:sldId id="298" r:id="rId29"/>
    <p:sldId id="315" r:id="rId30"/>
    <p:sldId id="316" r:id="rId31"/>
    <p:sldId id="314" r:id="rId32"/>
    <p:sldId id="296" r:id="rId33"/>
    <p:sldId id="299" r:id="rId34"/>
    <p:sldId id="301" r:id="rId35"/>
    <p:sldId id="324" r:id="rId36"/>
    <p:sldId id="302" r:id="rId37"/>
    <p:sldId id="305" r:id="rId38"/>
    <p:sldId id="318" r:id="rId39"/>
    <p:sldId id="328" r:id="rId40"/>
    <p:sldId id="310" r:id="rId41"/>
    <p:sldId id="320" r:id="rId42"/>
    <p:sldId id="321" r:id="rId43"/>
    <p:sldId id="306" r:id="rId44"/>
    <p:sldId id="322" r:id="rId45"/>
    <p:sldId id="323" r:id="rId46"/>
    <p:sldId id="270" r:id="rId47"/>
    <p:sldId id="330" r:id="rId48"/>
    <p:sldId id="329" r:id="rId49"/>
    <p:sldId id="332" r:id="rId50"/>
    <p:sldId id="333" r:id="rId51"/>
    <p:sldId id="334" r:id="rId52"/>
    <p:sldId id="336" r:id="rId53"/>
    <p:sldId id="267" r:id="rId5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Gillian Pilgrim" initials="GP" lastIdx="1" clrIdx="0">
    <p:extLst>
      <p:ext uri="{19B8F6BF-5375-455C-9EA6-DF929625EA0E}">
        <p15:presenceInfo xmlns:p15="http://schemas.microsoft.com/office/powerpoint/2012/main" userId="794dff1b4ae1687f"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2DAB2"/>
    <a:srgbClr val="FFFFFF"/>
    <a:srgbClr val="FAFAF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7" d="100"/>
          <a:sy n="77" d="100"/>
        </p:scale>
        <p:origin x="4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0-03-19T23:32:46.694"/>
    </inkml:context>
    <inkml:brush xml:id="br0">
      <inkml:brushProperty name="width" value="0.2" units="cm"/>
      <inkml:brushProperty name="height" value="0.2" units="cm"/>
      <inkml:brushProperty name="color" value="#004F8B"/>
      <inkml:brushProperty name="ignorePressure" value="1"/>
    </inkml:brush>
  </inkml:definitions>
  <inkml:trace contextRef="#ctx0" brushRef="#br0">1 1</inkml:trace>
</inkml:ink>
</file>

<file path=ppt/ink/ink1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0-03-19T23:56:37.057"/>
    </inkml:context>
    <inkml:brush xml:id="br0">
      <inkml:brushProperty name="width" value="0.2" units="cm"/>
      <inkml:brushProperty name="height" value="0.2" units="cm"/>
      <inkml:brushProperty name="color" value="#004F8B"/>
      <inkml:brushProperty name="ignorePressure" value="1"/>
    </inkml:brush>
  </inkml:definitions>
  <inkml:trace contextRef="#ctx0" brushRef="#br0">63 1,'-6'0,"-8"0,-7 0,0 0</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0-03-19T23:33:39.884"/>
    </inkml:context>
    <inkml:brush xml:id="br0">
      <inkml:brushProperty name="width" value="0.05" units="cm"/>
      <inkml:brushProperty name="height" value="0.05" units="cm"/>
      <inkml:brushProperty name="color" value="#004F8B"/>
      <inkml:brushProperty name="ignorePressure" value="1"/>
    </inkml:brush>
  </inkml:definitions>
  <inkml:trace contextRef="#ctx0" brushRef="#br0">0 0</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0-03-19T23:36:44.892"/>
    </inkml:context>
    <inkml:brush xml:id="br0">
      <inkml:brushProperty name="width" value="0.2" units="cm"/>
      <inkml:brushProperty name="height" value="0.2" units="cm"/>
      <inkml:brushProperty name="color" value="#004F8B"/>
      <inkml:brushProperty name="ignorePressure" value="1"/>
    </inkml:brush>
  </inkml:definitions>
  <inkml:trace contextRef="#ctx0" brushRef="#br0">0 0</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0-03-19T23:37:06.396"/>
    </inkml:context>
    <inkml:brush xml:id="br0">
      <inkml:brushProperty name="width" value="0.05" units="cm"/>
      <inkml:brushProperty name="height" value="0.05" units="cm"/>
      <inkml:brushProperty name="color" value="#004F8B"/>
      <inkml:brushProperty name="ignorePressure" value="1"/>
    </inkml:brush>
  </inkml:definitions>
  <inkml:trace contextRef="#ctx0" brushRef="#br0">282 0,'-7'18,"0"0,1 0,1 0,1 1,0 5,1-4,-2 0,0 0,-1-1,-6 15,0-10,1-2,0 1,2 0,0 0,2 0,0 1,2 1,-1 14,-2 14,-1-1,-3-1,-2 0,-7 14,-11 41,30-100,0-1,0 1,0-1,0 1,-1-1,0 0,0 0,0 0,-3 3,-11 8</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0-03-19T23:37:10.781"/>
    </inkml:context>
    <inkml:brush xml:id="br0">
      <inkml:brushProperty name="width" value="0.05" units="cm"/>
      <inkml:brushProperty name="height" value="0.05" units="cm"/>
      <inkml:brushProperty name="color" value="#004F8B"/>
      <inkml:brushProperty name="ignorePressure" value="1"/>
    </inkml:brush>
  </inkml:definitions>
  <inkml:trace contextRef="#ctx0" brushRef="#br0">35 0,'2'136,"1"-20,-9 54,-9-50,-2 24,15-106</inkml:trace>
</inkml:ink>
</file>

<file path=ppt/ink/ink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0-03-19T23:37:25.046"/>
    </inkml:context>
    <inkml:brush xml:id="br0">
      <inkml:brushProperty name="width" value="0.05" units="cm"/>
      <inkml:brushProperty name="height" value="0.05" units="cm"/>
      <inkml:brushProperty name="color" value="#004F8B"/>
      <inkml:brushProperty name="ignorePressure" value="1"/>
    </inkml:brush>
  </inkml:definitions>
  <inkml:trace contextRef="#ctx0" brushRef="#br0">0 66,'3'1,"0"-1,0 1,0 0,0 0,-1 0,1 0,-1 1,1-1,-1 1,1-1,-1 1,0 0,1 0,-1 0,0 0,0 2,35 43,-26-31,37 46,-22-30,-1 1,-1 2,-2 0,13 29,-24-41,-6-8,1-1,1 0,0-1,0 0,2 0,-1 0,2-1,-1-1,10 9,-16-18,-1-1,1 1,-1-1,1 0,-1 1,1-1,0-1,0 1,-1 0,1-1,0 1,0-1,0 0,0 0,0 0,-1-1,1 1,0-1,0 1,0-1,-1 0,1 0,0 0,-1 0,1-1,-1 1,1-1,-1 0,0 0,0 0,0 0,0 0,2-2,8-9,-1 0,0-1,0-1,-2 0,1-1,36-67,13-39,-25 49,4 2,15-21,-51 89,22-27,-13 26,-10 5,-1-1,1 1,-1 0,1 0,-1 0,1-1,-1 1,0 0,1 0,-1 0,0 0,0 0,0 0,1 0,-1-1,0 1,0 0,0 0,0 0,0 0,-3 37,0 0,-3 0,0 0,-3-1,-2 2,0 10,2-13,-15 64,4 1,-6 93,23 14,4-167,-1 4</inkml:trace>
</inkml:ink>
</file>

<file path=ppt/ink/ink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0-03-19T23:40:11.214"/>
    </inkml:context>
    <inkml:brush xml:id="br0">
      <inkml:brushProperty name="width" value="0.05" units="cm"/>
      <inkml:brushProperty name="height" value="0.05" units="cm"/>
      <inkml:brushProperty name="color" value="#004F8B"/>
      <inkml:brushProperty name="ignorePressure" value="1"/>
    </inkml:brush>
  </inkml:definitions>
  <inkml:trace contextRef="#ctx0" brushRef="#br0">219 0,'0'12,"-6"16,-8 15,-8 6,1 6,-3 6,3-1,5-6,0 1,1-4,-1-4,1-5,-2-14,1-13</inkml:trace>
</inkml:ink>
</file>

<file path=ppt/ink/ink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0-03-19T23:40:12.217"/>
    </inkml:context>
    <inkml:brush xml:id="br0">
      <inkml:brushProperty name="width" value="0.05" units="cm"/>
      <inkml:brushProperty name="height" value="0.05" units="cm"/>
      <inkml:brushProperty name="color" value="#004F8B"/>
      <inkml:brushProperty name="ignorePressure" value="1"/>
    </inkml:brush>
  </inkml:definitions>
  <inkml:trace contextRef="#ctx0" brushRef="#br0">0 0,'6'0,"14"12,15 15,8 21,8 21,8 9,5 5,-3-8,-4-3,-8-9,-11-8,-6-15,-9-13</inkml:trace>
</inkml:ink>
</file>

<file path=ppt/ink/ink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0-03-19T23:50:55.355"/>
    </inkml:context>
    <inkml:brush xml:id="br0">
      <inkml:brushProperty name="width" value="0.2" units="cm"/>
      <inkml:brushProperty name="height" value="0.2" units="cm"/>
      <inkml:brushProperty name="color" value="#004F8B"/>
      <inkml:brushProperty name="ignorePressure" value="1"/>
    </inkml:brush>
  </inkml:definitions>
  <inkml:trace contextRef="#ctx0" brushRef="#br0">63 1,'-6'0,"-8"0,-7 0,0 0</inkml:trace>
</inkml:ink>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6A9A2C-D1A3-4AE5-9CD9-06937831045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B6681938-CD42-47B1-829D-809347EA85D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968116A4-C3CB-4A62-92AC-C97425D805B7}"/>
              </a:ext>
            </a:extLst>
          </p:cNvPr>
          <p:cNvSpPr>
            <a:spLocks noGrp="1"/>
          </p:cNvSpPr>
          <p:nvPr>
            <p:ph type="dt" sz="half" idx="10"/>
          </p:nvPr>
        </p:nvSpPr>
        <p:spPr/>
        <p:txBody>
          <a:bodyPr/>
          <a:lstStyle/>
          <a:p>
            <a:fld id="{3BAEEAF0-C5BD-4099-BE90-2C2BDA18D8A1}" type="datetimeFigureOut">
              <a:rPr lang="en-GB" smtClean="0"/>
              <a:t>09/04/2020</a:t>
            </a:fld>
            <a:endParaRPr lang="en-GB"/>
          </a:p>
        </p:txBody>
      </p:sp>
      <p:sp>
        <p:nvSpPr>
          <p:cNvPr id="5" name="Footer Placeholder 4">
            <a:extLst>
              <a:ext uri="{FF2B5EF4-FFF2-40B4-BE49-F238E27FC236}">
                <a16:creationId xmlns:a16="http://schemas.microsoft.com/office/drawing/2014/main" id="{4AD310C9-BA7A-4A65-9408-ECE1FA756CE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8C76714-E11E-46B9-A9E7-3164A5FA9548}"/>
              </a:ext>
            </a:extLst>
          </p:cNvPr>
          <p:cNvSpPr>
            <a:spLocks noGrp="1"/>
          </p:cNvSpPr>
          <p:nvPr>
            <p:ph type="sldNum" sz="quarter" idx="12"/>
          </p:nvPr>
        </p:nvSpPr>
        <p:spPr/>
        <p:txBody>
          <a:bodyPr/>
          <a:lstStyle/>
          <a:p>
            <a:fld id="{D802F345-B81D-4E31-915B-1966B7696ED6}" type="slidenum">
              <a:rPr lang="en-GB" smtClean="0"/>
              <a:t>‹#›</a:t>
            </a:fld>
            <a:endParaRPr lang="en-GB"/>
          </a:p>
        </p:txBody>
      </p:sp>
    </p:spTree>
    <p:extLst>
      <p:ext uri="{BB962C8B-B14F-4D97-AF65-F5344CB8AC3E}">
        <p14:creationId xmlns:p14="http://schemas.microsoft.com/office/powerpoint/2010/main" val="1563856975"/>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2E3009-CD1A-4891-B0B3-34CCFC61D010}"/>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1C9B4F56-42A0-4C04-A91A-09382549E62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733C764-D1B9-4C76-83B6-9D2B0E7D7223}"/>
              </a:ext>
            </a:extLst>
          </p:cNvPr>
          <p:cNvSpPr>
            <a:spLocks noGrp="1"/>
          </p:cNvSpPr>
          <p:nvPr>
            <p:ph type="dt" sz="half" idx="10"/>
          </p:nvPr>
        </p:nvSpPr>
        <p:spPr/>
        <p:txBody>
          <a:bodyPr/>
          <a:lstStyle/>
          <a:p>
            <a:fld id="{3BAEEAF0-C5BD-4099-BE90-2C2BDA18D8A1}" type="datetimeFigureOut">
              <a:rPr lang="en-GB" smtClean="0"/>
              <a:t>09/04/2020</a:t>
            </a:fld>
            <a:endParaRPr lang="en-GB"/>
          </a:p>
        </p:txBody>
      </p:sp>
      <p:sp>
        <p:nvSpPr>
          <p:cNvPr id="5" name="Footer Placeholder 4">
            <a:extLst>
              <a:ext uri="{FF2B5EF4-FFF2-40B4-BE49-F238E27FC236}">
                <a16:creationId xmlns:a16="http://schemas.microsoft.com/office/drawing/2014/main" id="{A6D57085-36A7-4DB2-A4AE-19AA0A56115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4EB735B-11A4-48FE-AE10-06F4E0AF923B}"/>
              </a:ext>
            </a:extLst>
          </p:cNvPr>
          <p:cNvSpPr>
            <a:spLocks noGrp="1"/>
          </p:cNvSpPr>
          <p:nvPr>
            <p:ph type="sldNum" sz="quarter" idx="12"/>
          </p:nvPr>
        </p:nvSpPr>
        <p:spPr/>
        <p:txBody>
          <a:bodyPr/>
          <a:lstStyle/>
          <a:p>
            <a:fld id="{D802F345-B81D-4E31-915B-1966B7696ED6}" type="slidenum">
              <a:rPr lang="en-GB" smtClean="0"/>
              <a:t>‹#›</a:t>
            </a:fld>
            <a:endParaRPr lang="en-GB"/>
          </a:p>
        </p:txBody>
      </p:sp>
    </p:spTree>
    <p:extLst>
      <p:ext uri="{BB962C8B-B14F-4D97-AF65-F5344CB8AC3E}">
        <p14:creationId xmlns:p14="http://schemas.microsoft.com/office/powerpoint/2010/main" val="346215849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6CA87B3-7161-4553-A593-F6CF48383A85}"/>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D14FBDC1-3762-4A93-87B0-048B5CC9C51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A3BF8EF-454A-4FA8-9DEA-005CAA20452D}"/>
              </a:ext>
            </a:extLst>
          </p:cNvPr>
          <p:cNvSpPr>
            <a:spLocks noGrp="1"/>
          </p:cNvSpPr>
          <p:nvPr>
            <p:ph type="dt" sz="half" idx="10"/>
          </p:nvPr>
        </p:nvSpPr>
        <p:spPr/>
        <p:txBody>
          <a:bodyPr/>
          <a:lstStyle/>
          <a:p>
            <a:fld id="{3BAEEAF0-C5BD-4099-BE90-2C2BDA18D8A1}" type="datetimeFigureOut">
              <a:rPr lang="en-GB" smtClean="0"/>
              <a:t>09/04/2020</a:t>
            </a:fld>
            <a:endParaRPr lang="en-GB"/>
          </a:p>
        </p:txBody>
      </p:sp>
      <p:sp>
        <p:nvSpPr>
          <p:cNvPr id="5" name="Footer Placeholder 4">
            <a:extLst>
              <a:ext uri="{FF2B5EF4-FFF2-40B4-BE49-F238E27FC236}">
                <a16:creationId xmlns:a16="http://schemas.microsoft.com/office/drawing/2014/main" id="{D46994E3-48BB-410A-8244-805D89BA161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7FD470B-D50C-4726-97C0-B0FB5CD10529}"/>
              </a:ext>
            </a:extLst>
          </p:cNvPr>
          <p:cNvSpPr>
            <a:spLocks noGrp="1"/>
          </p:cNvSpPr>
          <p:nvPr>
            <p:ph type="sldNum" sz="quarter" idx="12"/>
          </p:nvPr>
        </p:nvSpPr>
        <p:spPr/>
        <p:txBody>
          <a:bodyPr/>
          <a:lstStyle/>
          <a:p>
            <a:fld id="{D802F345-B81D-4E31-915B-1966B7696ED6}" type="slidenum">
              <a:rPr lang="en-GB" smtClean="0"/>
              <a:t>‹#›</a:t>
            </a:fld>
            <a:endParaRPr lang="en-GB"/>
          </a:p>
        </p:txBody>
      </p:sp>
    </p:spTree>
    <p:extLst>
      <p:ext uri="{BB962C8B-B14F-4D97-AF65-F5344CB8AC3E}">
        <p14:creationId xmlns:p14="http://schemas.microsoft.com/office/powerpoint/2010/main" val="1829083685"/>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BD2629-BDD8-41FE-A872-61493D4C07B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235A6AC-6E0A-44E0-90BC-17F5C471561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0938500-4F0D-42CA-BC33-957EF055B388}"/>
              </a:ext>
            </a:extLst>
          </p:cNvPr>
          <p:cNvSpPr>
            <a:spLocks noGrp="1"/>
          </p:cNvSpPr>
          <p:nvPr>
            <p:ph type="dt" sz="half" idx="10"/>
          </p:nvPr>
        </p:nvSpPr>
        <p:spPr/>
        <p:txBody>
          <a:bodyPr/>
          <a:lstStyle/>
          <a:p>
            <a:fld id="{3BAEEAF0-C5BD-4099-BE90-2C2BDA18D8A1}" type="datetimeFigureOut">
              <a:rPr lang="en-GB" smtClean="0"/>
              <a:t>09/04/2020</a:t>
            </a:fld>
            <a:endParaRPr lang="en-GB"/>
          </a:p>
        </p:txBody>
      </p:sp>
      <p:sp>
        <p:nvSpPr>
          <p:cNvPr id="5" name="Footer Placeholder 4">
            <a:extLst>
              <a:ext uri="{FF2B5EF4-FFF2-40B4-BE49-F238E27FC236}">
                <a16:creationId xmlns:a16="http://schemas.microsoft.com/office/drawing/2014/main" id="{37FD0EDE-BDBB-47B4-B1F8-CF918C8B502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0165781-317F-4071-9925-54C920196E75}"/>
              </a:ext>
            </a:extLst>
          </p:cNvPr>
          <p:cNvSpPr>
            <a:spLocks noGrp="1"/>
          </p:cNvSpPr>
          <p:nvPr>
            <p:ph type="sldNum" sz="quarter" idx="12"/>
          </p:nvPr>
        </p:nvSpPr>
        <p:spPr/>
        <p:txBody>
          <a:bodyPr/>
          <a:lstStyle/>
          <a:p>
            <a:fld id="{D802F345-B81D-4E31-915B-1966B7696ED6}" type="slidenum">
              <a:rPr lang="en-GB" smtClean="0"/>
              <a:t>‹#›</a:t>
            </a:fld>
            <a:endParaRPr lang="en-GB"/>
          </a:p>
        </p:txBody>
      </p:sp>
    </p:spTree>
    <p:extLst>
      <p:ext uri="{BB962C8B-B14F-4D97-AF65-F5344CB8AC3E}">
        <p14:creationId xmlns:p14="http://schemas.microsoft.com/office/powerpoint/2010/main" val="3783900478"/>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F3B5E6-B662-4335-BE91-083B0226F55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FBF4E6E0-F5E7-4ED6-B7EA-71777A0CE6F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52CF568-326F-48E1-BA2F-713AF0DDE1F7}"/>
              </a:ext>
            </a:extLst>
          </p:cNvPr>
          <p:cNvSpPr>
            <a:spLocks noGrp="1"/>
          </p:cNvSpPr>
          <p:nvPr>
            <p:ph type="dt" sz="half" idx="10"/>
          </p:nvPr>
        </p:nvSpPr>
        <p:spPr/>
        <p:txBody>
          <a:bodyPr/>
          <a:lstStyle/>
          <a:p>
            <a:fld id="{3BAEEAF0-C5BD-4099-BE90-2C2BDA18D8A1}" type="datetimeFigureOut">
              <a:rPr lang="en-GB" smtClean="0"/>
              <a:t>09/04/2020</a:t>
            </a:fld>
            <a:endParaRPr lang="en-GB"/>
          </a:p>
        </p:txBody>
      </p:sp>
      <p:sp>
        <p:nvSpPr>
          <p:cNvPr id="5" name="Footer Placeholder 4">
            <a:extLst>
              <a:ext uri="{FF2B5EF4-FFF2-40B4-BE49-F238E27FC236}">
                <a16:creationId xmlns:a16="http://schemas.microsoft.com/office/drawing/2014/main" id="{7C981686-BB38-4332-862B-A75E1ABC261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1336E9F-EB05-4509-BB49-A4815689DDC1}"/>
              </a:ext>
            </a:extLst>
          </p:cNvPr>
          <p:cNvSpPr>
            <a:spLocks noGrp="1"/>
          </p:cNvSpPr>
          <p:nvPr>
            <p:ph type="sldNum" sz="quarter" idx="12"/>
          </p:nvPr>
        </p:nvSpPr>
        <p:spPr/>
        <p:txBody>
          <a:bodyPr/>
          <a:lstStyle/>
          <a:p>
            <a:fld id="{D802F345-B81D-4E31-915B-1966B7696ED6}" type="slidenum">
              <a:rPr lang="en-GB" smtClean="0"/>
              <a:t>‹#›</a:t>
            </a:fld>
            <a:endParaRPr lang="en-GB"/>
          </a:p>
        </p:txBody>
      </p:sp>
    </p:spTree>
    <p:extLst>
      <p:ext uri="{BB962C8B-B14F-4D97-AF65-F5344CB8AC3E}">
        <p14:creationId xmlns:p14="http://schemas.microsoft.com/office/powerpoint/2010/main" val="3726830209"/>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CC431D-3976-4CE1-9E05-2CADA36EA5F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2324D933-A780-4E59-A97C-BBED4F1B576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77CE724B-D7B2-46AD-800F-D48909A8177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D6BD4197-B72E-4A4B-8FBE-9C0FE3891543}"/>
              </a:ext>
            </a:extLst>
          </p:cNvPr>
          <p:cNvSpPr>
            <a:spLocks noGrp="1"/>
          </p:cNvSpPr>
          <p:nvPr>
            <p:ph type="dt" sz="half" idx="10"/>
          </p:nvPr>
        </p:nvSpPr>
        <p:spPr/>
        <p:txBody>
          <a:bodyPr/>
          <a:lstStyle/>
          <a:p>
            <a:fld id="{3BAEEAF0-C5BD-4099-BE90-2C2BDA18D8A1}" type="datetimeFigureOut">
              <a:rPr lang="en-GB" smtClean="0"/>
              <a:t>09/04/2020</a:t>
            </a:fld>
            <a:endParaRPr lang="en-GB"/>
          </a:p>
        </p:txBody>
      </p:sp>
      <p:sp>
        <p:nvSpPr>
          <p:cNvPr id="6" name="Footer Placeholder 5">
            <a:extLst>
              <a:ext uri="{FF2B5EF4-FFF2-40B4-BE49-F238E27FC236}">
                <a16:creationId xmlns:a16="http://schemas.microsoft.com/office/drawing/2014/main" id="{E68B97CC-32E9-4645-837C-77FB37C7FA2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2EE3C32-6485-411A-B048-177162F8C7E9}"/>
              </a:ext>
            </a:extLst>
          </p:cNvPr>
          <p:cNvSpPr>
            <a:spLocks noGrp="1"/>
          </p:cNvSpPr>
          <p:nvPr>
            <p:ph type="sldNum" sz="quarter" idx="12"/>
          </p:nvPr>
        </p:nvSpPr>
        <p:spPr/>
        <p:txBody>
          <a:bodyPr/>
          <a:lstStyle/>
          <a:p>
            <a:fld id="{D802F345-B81D-4E31-915B-1966B7696ED6}" type="slidenum">
              <a:rPr lang="en-GB" smtClean="0"/>
              <a:t>‹#›</a:t>
            </a:fld>
            <a:endParaRPr lang="en-GB"/>
          </a:p>
        </p:txBody>
      </p:sp>
    </p:spTree>
    <p:extLst>
      <p:ext uri="{BB962C8B-B14F-4D97-AF65-F5344CB8AC3E}">
        <p14:creationId xmlns:p14="http://schemas.microsoft.com/office/powerpoint/2010/main" val="2643624332"/>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4B4FE2-8C8C-48D0-BDDA-A174EDAA74B0}"/>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A64AFF5-4262-4D9F-A4FE-4BB56F77029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60658ED-9846-421F-90BB-C027684D0ED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952F4044-A455-44CF-824F-9B1DDD32201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EDF967F-6C74-40CD-BD55-163C7416782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834424DF-294B-4D5C-BA7D-15E2B20FECD0}"/>
              </a:ext>
            </a:extLst>
          </p:cNvPr>
          <p:cNvSpPr>
            <a:spLocks noGrp="1"/>
          </p:cNvSpPr>
          <p:nvPr>
            <p:ph type="dt" sz="half" idx="10"/>
          </p:nvPr>
        </p:nvSpPr>
        <p:spPr/>
        <p:txBody>
          <a:bodyPr/>
          <a:lstStyle/>
          <a:p>
            <a:fld id="{3BAEEAF0-C5BD-4099-BE90-2C2BDA18D8A1}" type="datetimeFigureOut">
              <a:rPr lang="en-GB" smtClean="0"/>
              <a:t>09/04/2020</a:t>
            </a:fld>
            <a:endParaRPr lang="en-GB"/>
          </a:p>
        </p:txBody>
      </p:sp>
      <p:sp>
        <p:nvSpPr>
          <p:cNvPr id="8" name="Footer Placeholder 7">
            <a:extLst>
              <a:ext uri="{FF2B5EF4-FFF2-40B4-BE49-F238E27FC236}">
                <a16:creationId xmlns:a16="http://schemas.microsoft.com/office/drawing/2014/main" id="{92A42475-1E76-4390-A5F8-6547F2499359}"/>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C29C7DAC-6183-447D-82DD-DD06879EB664}"/>
              </a:ext>
            </a:extLst>
          </p:cNvPr>
          <p:cNvSpPr>
            <a:spLocks noGrp="1"/>
          </p:cNvSpPr>
          <p:nvPr>
            <p:ph type="sldNum" sz="quarter" idx="12"/>
          </p:nvPr>
        </p:nvSpPr>
        <p:spPr/>
        <p:txBody>
          <a:bodyPr/>
          <a:lstStyle/>
          <a:p>
            <a:fld id="{D802F345-B81D-4E31-915B-1966B7696ED6}" type="slidenum">
              <a:rPr lang="en-GB" smtClean="0"/>
              <a:t>‹#›</a:t>
            </a:fld>
            <a:endParaRPr lang="en-GB"/>
          </a:p>
        </p:txBody>
      </p:sp>
    </p:spTree>
    <p:extLst>
      <p:ext uri="{BB962C8B-B14F-4D97-AF65-F5344CB8AC3E}">
        <p14:creationId xmlns:p14="http://schemas.microsoft.com/office/powerpoint/2010/main" val="1540257123"/>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FB2ED4-27F6-49A8-A8F6-A07076C2B0BD}"/>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1CEF88B9-F93B-4669-B2EA-4301C7E096BE}"/>
              </a:ext>
            </a:extLst>
          </p:cNvPr>
          <p:cNvSpPr>
            <a:spLocks noGrp="1"/>
          </p:cNvSpPr>
          <p:nvPr>
            <p:ph type="dt" sz="half" idx="10"/>
          </p:nvPr>
        </p:nvSpPr>
        <p:spPr/>
        <p:txBody>
          <a:bodyPr/>
          <a:lstStyle/>
          <a:p>
            <a:fld id="{3BAEEAF0-C5BD-4099-BE90-2C2BDA18D8A1}" type="datetimeFigureOut">
              <a:rPr lang="en-GB" smtClean="0"/>
              <a:t>09/04/2020</a:t>
            </a:fld>
            <a:endParaRPr lang="en-GB"/>
          </a:p>
        </p:txBody>
      </p:sp>
      <p:sp>
        <p:nvSpPr>
          <p:cNvPr id="4" name="Footer Placeholder 3">
            <a:extLst>
              <a:ext uri="{FF2B5EF4-FFF2-40B4-BE49-F238E27FC236}">
                <a16:creationId xmlns:a16="http://schemas.microsoft.com/office/drawing/2014/main" id="{796D5EDA-E131-4E11-85B3-2E9034B1292C}"/>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FFA051A3-4E49-4DEA-8BF3-2C4C6C4DDE46}"/>
              </a:ext>
            </a:extLst>
          </p:cNvPr>
          <p:cNvSpPr>
            <a:spLocks noGrp="1"/>
          </p:cNvSpPr>
          <p:nvPr>
            <p:ph type="sldNum" sz="quarter" idx="12"/>
          </p:nvPr>
        </p:nvSpPr>
        <p:spPr/>
        <p:txBody>
          <a:bodyPr/>
          <a:lstStyle/>
          <a:p>
            <a:fld id="{D802F345-B81D-4E31-915B-1966B7696ED6}" type="slidenum">
              <a:rPr lang="en-GB" smtClean="0"/>
              <a:t>‹#›</a:t>
            </a:fld>
            <a:endParaRPr lang="en-GB"/>
          </a:p>
        </p:txBody>
      </p:sp>
    </p:spTree>
    <p:extLst>
      <p:ext uri="{BB962C8B-B14F-4D97-AF65-F5344CB8AC3E}">
        <p14:creationId xmlns:p14="http://schemas.microsoft.com/office/powerpoint/2010/main" val="556582496"/>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63A90CD-AD78-4540-9DC3-4F1338E52213}"/>
              </a:ext>
            </a:extLst>
          </p:cNvPr>
          <p:cNvSpPr>
            <a:spLocks noGrp="1"/>
          </p:cNvSpPr>
          <p:nvPr>
            <p:ph type="dt" sz="half" idx="10"/>
          </p:nvPr>
        </p:nvSpPr>
        <p:spPr/>
        <p:txBody>
          <a:bodyPr/>
          <a:lstStyle/>
          <a:p>
            <a:fld id="{3BAEEAF0-C5BD-4099-BE90-2C2BDA18D8A1}" type="datetimeFigureOut">
              <a:rPr lang="en-GB" smtClean="0"/>
              <a:t>09/04/2020</a:t>
            </a:fld>
            <a:endParaRPr lang="en-GB"/>
          </a:p>
        </p:txBody>
      </p:sp>
      <p:sp>
        <p:nvSpPr>
          <p:cNvPr id="3" name="Footer Placeholder 2">
            <a:extLst>
              <a:ext uri="{FF2B5EF4-FFF2-40B4-BE49-F238E27FC236}">
                <a16:creationId xmlns:a16="http://schemas.microsoft.com/office/drawing/2014/main" id="{1B7FCA84-7E0D-43BF-A4A8-19AB00172A45}"/>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8487FDB2-3230-4A43-A399-BD747D40990E}"/>
              </a:ext>
            </a:extLst>
          </p:cNvPr>
          <p:cNvSpPr>
            <a:spLocks noGrp="1"/>
          </p:cNvSpPr>
          <p:nvPr>
            <p:ph type="sldNum" sz="quarter" idx="12"/>
          </p:nvPr>
        </p:nvSpPr>
        <p:spPr/>
        <p:txBody>
          <a:bodyPr/>
          <a:lstStyle/>
          <a:p>
            <a:fld id="{D802F345-B81D-4E31-915B-1966B7696ED6}" type="slidenum">
              <a:rPr lang="en-GB" smtClean="0"/>
              <a:t>‹#›</a:t>
            </a:fld>
            <a:endParaRPr lang="en-GB"/>
          </a:p>
        </p:txBody>
      </p:sp>
    </p:spTree>
    <p:extLst>
      <p:ext uri="{BB962C8B-B14F-4D97-AF65-F5344CB8AC3E}">
        <p14:creationId xmlns:p14="http://schemas.microsoft.com/office/powerpoint/2010/main" val="2491046947"/>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7AAE18-D6AC-4484-9FE7-2DCBFCA255F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E6113503-7651-451F-9FD6-24C7E937972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FD66D1FC-CD32-4145-B8EC-FC46D2F8FDA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885E903-C1DE-40C5-BB67-088F5B3D7F32}"/>
              </a:ext>
            </a:extLst>
          </p:cNvPr>
          <p:cNvSpPr>
            <a:spLocks noGrp="1"/>
          </p:cNvSpPr>
          <p:nvPr>
            <p:ph type="dt" sz="half" idx="10"/>
          </p:nvPr>
        </p:nvSpPr>
        <p:spPr/>
        <p:txBody>
          <a:bodyPr/>
          <a:lstStyle/>
          <a:p>
            <a:fld id="{3BAEEAF0-C5BD-4099-BE90-2C2BDA18D8A1}" type="datetimeFigureOut">
              <a:rPr lang="en-GB" smtClean="0"/>
              <a:t>09/04/2020</a:t>
            </a:fld>
            <a:endParaRPr lang="en-GB"/>
          </a:p>
        </p:txBody>
      </p:sp>
      <p:sp>
        <p:nvSpPr>
          <p:cNvPr id="6" name="Footer Placeholder 5">
            <a:extLst>
              <a:ext uri="{FF2B5EF4-FFF2-40B4-BE49-F238E27FC236}">
                <a16:creationId xmlns:a16="http://schemas.microsoft.com/office/drawing/2014/main" id="{98BC0964-122D-4CB3-AE8C-640C4F536DD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CAC74C1-0E9E-424D-87FC-57CB8CA4E556}"/>
              </a:ext>
            </a:extLst>
          </p:cNvPr>
          <p:cNvSpPr>
            <a:spLocks noGrp="1"/>
          </p:cNvSpPr>
          <p:nvPr>
            <p:ph type="sldNum" sz="quarter" idx="12"/>
          </p:nvPr>
        </p:nvSpPr>
        <p:spPr/>
        <p:txBody>
          <a:bodyPr/>
          <a:lstStyle/>
          <a:p>
            <a:fld id="{D802F345-B81D-4E31-915B-1966B7696ED6}" type="slidenum">
              <a:rPr lang="en-GB" smtClean="0"/>
              <a:t>‹#›</a:t>
            </a:fld>
            <a:endParaRPr lang="en-GB"/>
          </a:p>
        </p:txBody>
      </p:sp>
    </p:spTree>
    <p:extLst>
      <p:ext uri="{BB962C8B-B14F-4D97-AF65-F5344CB8AC3E}">
        <p14:creationId xmlns:p14="http://schemas.microsoft.com/office/powerpoint/2010/main" val="2803002987"/>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BF2D22-0748-4A6F-8219-96BE88662E4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10D86B83-EDC1-46CD-BB5D-BBE5FB40B73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9467D80E-32CA-4D0F-A912-D11A7354E30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B2548DD-4605-42F0-9A5C-B3D1A3B96964}"/>
              </a:ext>
            </a:extLst>
          </p:cNvPr>
          <p:cNvSpPr>
            <a:spLocks noGrp="1"/>
          </p:cNvSpPr>
          <p:nvPr>
            <p:ph type="dt" sz="half" idx="10"/>
          </p:nvPr>
        </p:nvSpPr>
        <p:spPr/>
        <p:txBody>
          <a:bodyPr/>
          <a:lstStyle/>
          <a:p>
            <a:fld id="{3BAEEAF0-C5BD-4099-BE90-2C2BDA18D8A1}" type="datetimeFigureOut">
              <a:rPr lang="en-GB" smtClean="0"/>
              <a:t>09/04/2020</a:t>
            </a:fld>
            <a:endParaRPr lang="en-GB"/>
          </a:p>
        </p:txBody>
      </p:sp>
      <p:sp>
        <p:nvSpPr>
          <p:cNvPr id="6" name="Footer Placeholder 5">
            <a:extLst>
              <a:ext uri="{FF2B5EF4-FFF2-40B4-BE49-F238E27FC236}">
                <a16:creationId xmlns:a16="http://schemas.microsoft.com/office/drawing/2014/main" id="{CF1A8C4B-AB90-46F7-9DCB-5CF804BD6BD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43BFE98-63C2-4DA9-B214-C963ADABB6AA}"/>
              </a:ext>
            </a:extLst>
          </p:cNvPr>
          <p:cNvSpPr>
            <a:spLocks noGrp="1"/>
          </p:cNvSpPr>
          <p:nvPr>
            <p:ph type="sldNum" sz="quarter" idx="12"/>
          </p:nvPr>
        </p:nvSpPr>
        <p:spPr/>
        <p:txBody>
          <a:bodyPr/>
          <a:lstStyle/>
          <a:p>
            <a:fld id="{D802F345-B81D-4E31-915B-1966B7696ED6}" type="slidenum">
              <a:rPr lang="en-GB" smtClean="0"/>
              <a:t>‹#›</a:t>
            </a:fld>
            <a:endParaRPr lang="en-GB"/>
          </a:p>
        </p:txBody>
      </p:sp>
    </p:spTree>
    <p:extLst>
      <p:ext uri="{BB962C8B-B14F-4D97-AF65-F5344CB8AC3E}">
        <p14:creationId xmlns:p14="http://schemas.microsoft.com/office/powerpoint/2010/main" val="153618821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13278C0-3687-460A-B550-254B59FF102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3AFD341-FEBB-4189-9F20-C9275A9700A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BE7DE3D-E755-4F6E-8CEA-74B7205CC1F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BAEEAF0-C5BD-4099-BE90-2C2BDA18D8A1}" type="datetimeFigureOut">
              <a:rPr lang="en-GB" smtClean="0"/>
              <a:t>09/04/2020</a:t>
            </a:fld>
            <a:endParaRPr lang="en-GB"/>
          </a:p>
        </p:txBody>
      </p:sp>
      <p:sp>
        <p:nvSpPr>
          <p:cNvPr id="5" name="Footer Placeholder 4">
            <a:extLst>
              <a:ext uri="{FF2B5EF4-FFF2-40B4-BE49-F238E27FC236}">
                <a16:creationId xmlns:a16="http://schemas.microsoft.com/office/drawing/2014/main" id="{B072C15A-ED2C-4B14-B6A5-2F2090AF5FE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EABE780B-9059-49B5-B1E2-9BFB9EC0288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802F345-B81D-4E31-915B-1966B7696ED6}" type="slidenum">
              <a:rPr lang="en-GB" smtClean="0"/>
              <a:t>‹#›</a:t>
            </a:fld>
            <a:endParaRPr lang="en-GB"/>
          </a:p>
        </p:txBody>
      </p:sp>
    </p:spTree>
    <p:extLst>
      <p:ext uri="{BB962C8B-B14F-4D97-AF65-F5344CB8AC3E}">
        <p14:creationId xmlns:p14="http://schemas.microsoft.com/office/powerpoint/2010/main" val="193017654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pixabay.com/en/maintenance-under-construction-1151314/"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diy.stackexchange.com/questions/27178/how-can-baseboards-be-attached-to-a-plaster-on-masonry-wall" TargetMode="External"/><Relationship Id="rId2" Type="http://schemas.openxmlformats.org/officeDocument/2006/relationships/image" Target="../media/image4.jpg"/><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hyperlink" Target="https://pixabay.com/en/cross-x-red-square-delete-wrong-39414/" TargetMode="External"/><Relationship Id="rId4" Type="http://schemas.openxmlformats.org/officeDocument/2006/relationships/image" Target="../media/image8.png"/></Relationships>
</file>

<file path=ppt/slides/_rels/slide11.xml.rels><?xml version="1.0" encoding="UTF-8" standalone="yes"?>
<Relationships xmlns="http://schemas.openxmlformats.org/package/2006/relationships"><Relationship Id="rId3" Type="http://schemas.openxmlformats.org/officeDocument/2006/relationships/hyperlink" Target="http://cryokidconfessions.blogspot.com/2009/10/sperm-donor-shows-his-true-lack-of.html" TargetMode="External"/><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hyperlink" Target="https://simple.wikipedia.org/wiki/File:Comma.svg" TargetMode="External"/><Relationship Id="rId3" Type="http://schemas.openxmlformats.org/officeDocument/2006/relationships/hyperlink" Target="http://diy.stackexchange.com/questions/27178/how-can-baseboards-be-attached-to-a-plaster-on-masonry-wall" TargetMode="External"/><Relationship Id="rId7" Type="http://schemas.openxmlformats.org/officeDocument/2006/relationships/image" Target="../media/image11.png"/><Relationship Id="rId2" Type="http://schemas.openxmlformats.org/officeDocument/2006/relationships/image" Target="../media/image4.jpg"/><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hyperlink" Target="https://pixabay.com/en/cross-x-red-square-delete-wrong-39414/" TargetMode="External"/><Relationship Id="rId4" Type="http://schemas.openxmlformats.org/officeDocument/2006/relationships/image" Target="../media/image8.png"/></Relationships>
</file>

<file path=ppt/slides/_rels/slide13.xml.rels><?xml version="1.0" encoding="UTF-8" standalone="yes"?>
<Relationships xmlns="http://schemas.openxmlformats.org/package/2006/relationships"><Relationship Id="rId3" Type="http://schemas.openxmlformats.org/officeDocument/2006/relationships/hyperlink" Target="https://anhkyblog.wordpress.com/goc-review/" TargetMode="External"/><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pixabay.com/ko/%EA%B3%B5%EC%98%88%EA%B0%80-%EC%A0%95%EB%B9%84%EA%B3%B5-%ED%82%A4-%EB%85%B8%EB%8F%99%EC%9E%90-%EC%97%AD%EC%82%AC-%EB%94%94%EC%9E%90%EC%9D%B4%EB%84%88-%EB%8F%84%EA%B5%AC-%EA%B1%B4%EC%84%A4-%EB%85%B8%EB%8F%99%EC%9E%90-1020156/" TargetMode="External"/><Relationship Id="rId2" Type="http://schemas.openxmlformats.org/officeDocument/2006/relationships/image" Target="../media/image12.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pixabay.com/en/maintenance-under-construction-1151314/"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hyperlink" Target="https://anhkyblog.wordpress.com/goc-review/" TargetMode="External"/><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pixabay.com/en/maintenance-under-construction-1151314/"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s://pixabay.com/ko/%EA%B3%B5%EC%98%88%EA%B0%80-%EC%A0%95%EB%B9%84%EA%B3%B5-%ED%82%A4-%EB%85%B8%EB%8F%99%EC%9E%90-%EC%97%AD%EC%82%AC-%EB%94%94%EC%9E%90%EC%9D%B4%EB%84%88-%EB%8F%84%EA%B5%AC-%EA%B1%B4%EC%84%A4-%EB%85%B8%EB%8F%99%EC%9E%90-1020156/" TargetMode="External"/><Relationship Id="rId2" Type="http://schemas.openxmlformats.org/officeDocument/2006/relationships/image" Target="../media/image12.jp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s://pixabay.com/ko/%EA%B3%B5%EC%98%88%EA%B0%80-%EC%A0%95%EB%B9%84%EA%B3%B5-%ED%82%A4-%EB%85%B8%EB%8F%99%EC%9E%90-%EC%97%AD%EC%82%AC-%EB%94%94%EC%9E%90%EC%9D%B4%EB%84%88-%EB%8F%84%EA%B5%AC-%EA%B1%B4%EC%84%A4-%EB%85%B8%EB%8F%99%EC%9E%90-1020156/" TargetMode="External"/><Relationship Id="rId2" Type="http://schemas.openxmlformats.org/officeDocument/2006/relationships/image" Target="../media/image12.jp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8" Type="http://schemas.openxmlformats.org/officeDocument/2006/relationships/image" Target="../media/image14.png"/><Relationship Id="rId3" Type="http://schemas.openxmlformats.org/officeDocument/2006/relationships/hyperlink" Target="http://diy.stackexchange.com/questions/27178/how-can-baseboards-be-attached-to-a-plaster-on-masonry-wall" TargetMode="External"/><Relationship Id="rId7" Type="http://schemas.openxmlformats.org/officeDocument/2006/relationships/hyperlink" Target="https://pixabay.com/en/cross-x-red-square-delete-wrong-39414/" TargetMode="External"/><Relationship Id="rId2" Type="http://schemas.openxmlformats.org/officeDocument/2006/relationships/image" Target="../media/image4.jp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hyperlink" Target="https://en.wiktionary.org/wiki/Unsupported_titles/Full_stop" TargetMode="External"/><Relationship Id="rId4" Type="http://schemas.openxmlformats.org/officeDocument/2006/relationships/image" Target="../media/image13.png"/><Relationship Id="rId9" Type="http://schemas.openxmlformats.org/officeDocument/2006/relationships/hyperlink" Target="https://pixabay.com/en/tick-mark-ok-perfect-check-done-305245/" TargetMode="External"/></Relationships>
</file>

<file path=ppt/slides/_rels/slide25.xml.rels><?xml version="1.0" encoding="UTF-8" standalone="yes"?>
<Relationships xmlns="http://schemas.openxmlformats.org/package/2006/relationships"><Relationship Id="rId8" Type="http://schemas.openxmlformats.org/officeDocument/2006/relationships/image" Target="../media/image14.png"/><Relationship Id="rId3" Type="http://schemas.openxmlformats.org/officeDocument/2006/relationships/hyperlink" Target="http://diy.stackexchange.com/questions/27178/how-can-baseboards-be-attached-to-a-plaster-on-masonry-wall" TargetMode="External"/><Relationship Id="rId7" Type="http://schemas.openxmlformats.org/officeDocument/2006/relationships/hyperlink" Target="https://en.wiktionary.org/wiki/Unsupported_titles/Full_stop" TargetMode="External"/><Relationship Id="rId2" Type="http://schemas.openxmlformats.org/officeDocument/2006/relationships/image" Target="../media/image4.jpg"/><Relationship Id="rId1" Type="http://schemas.openxmlformats.org/officeDocument/2006/relationships/slideLayout" Target="../slideLayouts/slideLayout2.xml"/><Relationship Id="rId6" Type="http://schemas.openxmlformats.org/officeDocument/2006/relationships/image" Target="../media/image13.png"/><Relationship Id="rId5" Type="http://schemas.openxmlformats.org/officeDocument/2006/relationships/hyperlink" Target="https://pixabay.com/en/cross-x-red-square-delete-wrong-39414/" TargetMode="External"/><Relationship Id="rId4" Type="http://schemas.openxmlformats.org/officeDocument/2006/relationships/image" Target="../media/image8.png"/><Relationship Id="rId9" Type="http://schemas.openxmlformats.org/officeDocument/2006/relationships/hyperlink" Target="https://pixabay.com/en/tick-mark-ok-perfect-check-done-305245/" TargetMode="External"/></Relationships>
</file>

<file path=ppt/slides/_rels/slide26.xml.rels><?xml version="1.0" encoding="UTF-8" standalone="yes"?>
<Relationships xmlns="http://schemas.openxmlformats.org/package/2006/relationships"><Relationship Id="rId3" Type="http://schemas.openxmlformats.org/officeDocument/2006/relationships/hyperlink" Target="https://pixabay.com/ko/%EA%B3%B5%EC%98%88%EA%B0%80-%EC%A0%95%EB%B9%84%EA%B3%B5-%ED%82%A4-%EB%85%B8%EB%8F%99%EC%9E%90-%EC%97%AD%EC%82%AC-%EB%94%94%EC%9E%90%EC%9D%B4%EB%84%88-%EB%8F%84%EA%B5%AC-%EA%B1%B4%EC%84%A4-%EB%85%B8%EB%8F%99%EC%9E%90-1020156/" TargetMode="External"/><Relationship Id="rId2" Type="http://schemas.openxmlformats.org/officeDocument/2006/relationships/image" Target="../media/image12.jp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s://pixabay.com/en/maintenance-under-construction-1151314/"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hyperlink" Target="https://anhkyblog.wordpress.com/goc-review/" TargetMode="External"/><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hyperlink" Target="https://pixabay.com/ko/%EA%B3%B5%EC%98%88%EA%B0%80-%EC%A0%95%EB%B9%84%EA%B3%B5-%ED%82%A4-%EB%85%B8%EB%8F%99%EC%9E%90-%EC%97%AD%EC%82%AC-%EB%94%94%EC%9E%90%EC%9D%B4%EB%84%88-%EB%8F%84%EA%B5%AC-%EA%B1%B4%EC%84%A4-%EB%85%B8%EB%8F%99%EC%9E%90-1020156/" TargetMode="External"/><Relationship Id="rId2" Type="http://schemas.openxmlformats.org/officeDocument/2006/relationships/image" Target="../media/image12.jp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hyperlink" Target="https://pixabay.com/ko/%EA%B3%B5%EC%98%88%EA%B0%80-%EC%A0%95%EB%B9%84%EA%B3%B5-%ED%82%A4-%EB%85%B8%EB%8F%99%EC%9E%90-%EC%97%AD%EC%82%AC-%EB%94%94%EC%9E%90%EC%9D%B4%EB%84%88-%EB%8F%84%EA%B5%AC-%EA%B1%B4%EC%84%A4-%EB%85%B8%EB%8F%99%EC%9E%90-1020156/" TargetMode="External"/><Relationship Id="rId2" Type="http://schemas.openxmlformats.org/officeDocument/2006/relationships/image" Target="../media/image12.jp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hyperlink" Target="https://pixabay.com/ko/%EA%B3%B5%EC%98%88%EA%B0%80-%EC%A0%95%EB%B9%84%EA%B3%B5-%ED%82%A4-%EB%85%B8%EB%8F%99%EC%9E%90-%EC%97%AD%EC%82%AC-%EB%94%94%EC%9E%90%EC%9D%B4%EB%84%88-%EB%8F%84%EA%B5%AC-%EA%B1%B4%EC%84%A4-%EB%85%B8%EB%8F%99%EC%9E%90-1020156/" TargetMode="External"/><Relationship Id="rId7" Type="http://schemas.openxmlformats.org/officeDocument/2006/relationships/hyperlink" Target="https://pixabay.com/en/tick-mark-ok-perfect-check-done-305245/" TargetMode="External"/><Relationship Id="rId2" Type="http://schemas.openxmlformats.org/officeDocument/2006/relationships/image" Target="../media/image12.jpg"/><Relationship Id="rId1" Type="http://schemas.openxmlformats.org/officeDocument/2006/relationships/slideLayout" Target="../slideLayouts/slideLayout2.xml"/><Relationship Id="rId6" Type="http://schemas.openxmlformats.org/officeDocument/2006/relationships/image" Target="../media/image14.png"/><Relationship Id="rId5" Type="http://schemas.openxmlformats.org/officeDocument/2006/relationships/hyperlink" Target="https://pixabay.com/en/cross-x-red-square-delete-wrong-39414/" TargetMode="External"/><Relationship Id="rId4" Type="http://schemas.openxmlformats.org/officeDocument/2006/relationships/image" Target="../media/image8.png"/></Relationships>
</file>

<file path=ppt/slides/_rels/slide35.xml.rels><?xml version="1.0" encoding="UTF-8" standalone="yes"?>
<Relationships xmlns="http://schemas.openxmlformats.org/package/2006/relationships"><Relationship Id="rId3" Type="http://schemas.openxmlformats.org/officeDocument/2006/relationships/hyperlink" Target="https://pixabay.com/ko/%EA%B3%B5%EC%98%88%EA%B0%80-%EC%A0%95%EB%B9%84%EA%B3%B5-%ED%82%A4-%EB%85%B8%EB%8F%99%EC%9E%90-%EC%97%AD%EC%82%AC-%EB%94%94%EC%9E%90%EC%9D%B4%EB%84%88-%EB%8F%84%EA%B5%AC-%EA%B1%B4%EC%84%A4-%EB%85%B8%EB%8F%99%EC%9E%90-1020156/" TargetMode="External"/><Relationship Id="rId7" Type="http://schemas.openxmlformats.org/officeDocument/2006/relationships/hyperlink" Target="https://pixabay.com/en/tick-mark-ok-perfect-check-done-305245/" TargetMode="External"/><Relationship Id="rId2" Type="http://schemas.openxmlformats.org/officeDocument/2006/relationships/image" Target="../media/image12.jpg"/><Relationship Id="rId1" Type="http://schemas.openxmlformats.org/officeDocument/2006/relationships/slideLayout" Target="../slideLayouts/slideLayout2.xml"/><Relationship Id="rId6" Type="http://schemas.openxmlformats.org/officeDocument/2006/relationships/image" Target="../media/image14.png"/><Relationship Id="rId5" Type="http://schemas.openxmlformats.org/officeDocument/2006/relationships/hyperlink" Target="https://pixabay.com/en/cross-x-red-square-delete-wrong-39414/" TargetMode="External"/><Relationship Id="rId4" Type="http://schemas.openxmlformats.org/officeDocument/2006/relationships/image" Target="../media/image8.png"/></Relationships>
</file>

<file path=ppt/slides/_rels/slide36.xml.rels><?xml version="1.0" encoding="UTF-8" standalone="yes"?>
<Relationships xmlns="http://schemas.openxmlformats.org/package/2006/relationships"><Relationship Id="rId3" Type="http://schemas.openxmlformats.org/officeDocument/2006/relationships/hyperlink" Target="https://pixabay.com/ko/%EA%B3%B5%EC%98%88%EA%B0%80-%EC%A0%95%EB%B9%84%EA%B3%B5-%ED%82%A4-%EB%85%B8%EB%8F%99%EC%9E%90-%EC%97%AD%EC%82%AC-%EB%94%94%EC%9E%90%EC%9D%B4%EB%84%88-%EB%8F%84%EA%B5%AC-%EA%B1%B4%EC%84%A4-%EB%85%B8%EB%8F%99%EC%9E%90-1020156/" TargetMode="External"/><Relationship Id="rId7" Type="http://schemas.openxmlformats.org/officeDocument/2006/relationships/hyperlink" Target="https://pixabay.com/en/tick-mark-ok-perfect-check-done-305245/" TargetMode="External"/><Relationship Id="rId2" Type="http://schemas.openxmlformats.org/officeDocument/2006/relationships/image" Target="../media/image12.jpg"/><Relationship Id="rId1" Type="http://schemas.openxmlformats.org/officeDocument/2006/relationships/slideLayout" Target="../slideLayouts/slideLayout2.xml"/><Relationship Id="rId6" Type="http://schemas.openxmlformats.org/officeDocument/2006/relationships/image" Target="../media/image14.png"/><Relationship Id="rId5" Type="http://schemas.openxmlformats.org/officeDocument/2006/relationships/hyperlink" Target="https://pixabay.com/en/cross-x-red-square-delete-wrong-39414/" TargetMode="External"/><Relationship Id="rId4" Type="http://schemas.openxmlformats.org/officeDocument/2006/relationships/image" Target="../media/image8.png"/></Relationships>
</file>

<file path=ppt/slides/_rels/slide37.xml.rels><?xml version="1.0" encoding="UTF-8" standalone="yes"?>
<Relationships xmlns="http://schemas.openxmlformats.org/package/2006/relationships"><Relationship Id="rId3" Type="http://schemas.openxmlformats.org/officeDocument/2006/relationships/hyperlink" Target="https://pixabay.com/ko/%EA%B3%B5%EC%98%88%EA%B0%80-%EC%A0%95%EB%B9%84%EA%B3%B5-%ED%82%A4-%EB%85%B8%EB%8F%99%EC%9E%90-%EC%97%AD%EC%82%AC-%EB%94%94%EC%9E%90%EC%9D%B4%EB%84%88-%EB%8F%84%EA%B5%AC-%EA%B1%B4%EC%84%A4-%EB%85%B8%EB%8F%99%EC%9E%90-1020156/" TargetMode="External"/><Relationship Id="rId7" Type="http://schemas.openxmlformats.org/officeDocument/2006/relationships/hyperlink" Target="https://pixabay.com/en/tick-mark-ok-perfect-check-done-305245/" TargetMode="External"/><Relationship Id="rId2" Type="http://schemas.openxmlformats.org/officeDocument/2006/relationships/image" Target="../media/image12.jpg"/><Relationship Id="rId1" Type="http://schemas.openxmlformats.org/officeDocument/2006/relationships/slideLayout" Target="../slideLayouts/slideLayout2.xml"/><Relationship Id="rId6" Type="http://schemas.openxmlformats.org/officeDocument/2006/relationships/image" Target="../media/image14.png"/><Relationship Id="rId5" Type="http://schemas.openxmlformats.org/officeDocument/2006/relationships/hyperlink" Target="https://pixabay.com/en/cross-x-red-square-delete-wrong-39414/" TargetMode="External"/><Relationship Id="rId4" Type="http://schemas.openxmlformats.org/officeDocument/2006/relationships/image" Target="../media/image8.png"/></Relationships>
</file>

<file path=ppt/slides/_rels/slide38.xml.rels><?xml version="1.0" encoding="UTF-8" standalone="yes"?>
<Relationships xmlns="http://schemas.openxmlformats.org/package/2006/relationships"><Relationship Id="rId3" Type="http://schemas.openxmlformats.org/officeDocument/2006/relationships/hyperlink" Target="https://pixabay.com/ko/%EA%B3%B5%EC%98%88%EA%B0%80-%EC%A0%95%EB%B9%84%EA%B3%B5-%ED%82%A4-%EB%85%B8%EB%8F%99%EC%9E%90-%EC%97%AD%EC%82%AC-%EB%94%94%EC%9E%90%EC%9D%B4%EB%84%88-%EB%8F%84%EA%B5%AC-%EA%B1%B4%EC%84%A4-%EB%85%B8%EB%8F%99%EC%9E%90-1020156/" TargetMode="External"/><Relationship Id="rId2" Type="http://schemas.openxmlformats.org/officeDocument/2006/relationships/image" Target="../media/image12.jp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hyperlink" Target="https://pixabay.com/en/maintenance-under-construction-1151314/"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hyperlink" Target="https://anhkyblog.wordpress.com/goc-review/" TargetMode="External"/><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hyperlink" Target="https://anhkyblog.wordpress.com/goc-review/" TargetMode="External"/><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hyperlink" Target="https://pixabay.com/ko/%EA%B3%B5%EC%98%88%EA%B0%80-%EC%A0%95%EB%B9%84%EA%B3%B5-%ED%82%A4-%EB%85%B8%EB%8F%99%EC%9E%90-%EC%97%AD%EC%82%AC-%EB%94%94%EC%9E%90%EC%9D%B4%EB%84%88-%EB%8F%84%EA%B5%AC-%EA%B1%B4%EC%84%A4-%EB%85%B8%EB%8F%99%EC%9E%90-1020156/" TargetMode="External"/><Relationship Id="rId2" Type="http://schemas.openxmlformats.org/officeDocument/2006/relationships/image" Target="../media/image12.jp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hyperlink" Target="https://pixabay.com/ko/%EA%B3%B5%EC%98%88%EA%B0%80-%EC%A0%95%EB%B9%84%EA%B3%B5-%ED%82%A4-%EB%85%B8%EB%8F%99%EC%9E%90-%EC%97%AD%EC%82%AC-%EB%94%94%EC%9E%90%EC%9D%B4%EB%84%88-%EB%8F%84%EA%B5%AC-%EA%B1%B4%EC%84%A4-%EB%85%B8%EB%8F%99%EC%9E%90-1020156/" TargetMode="External"/><Relationship Id="rId2" Type="http://schemas.openxmlformats.org/officeDocument/2006/relationships/image" Target="../media/image12.jp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hyperlink" Target="https://pixabay.com/ko/%EA%B3%B5%EC%98%88%EA%B0%80-%EC%A0%95%EB%B9%84%EA%B3%B5-%ED%82%A4-%EB%85%B8%EB%8F%99%EC%9E%90-%EC%97%AD%EC%82%AC-%EB%94%94%EC%9E%90%EC%9D%B4%EB%84%88-%EB%8F%84%EA%B5%AC-%EA%B1%B4%EC%84%A4-%EB%85%B8%EB%8F%99%EC%9E%90-1020156/" TargetMode="External"/><Relationship Id="rId2" Type="http://schemas.openxmlformats.org/officeDocument/2006/relationships/image" Target="../media/image12.jp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hyperlink" Target="https://pixabay.com/ko/%EA%B3%B5%EC%98%88%EA%B0%80-%EC%A0%95%EB%B9%84%EA%B3%B5-%ED%82%A4-%EB%85%B8%EB%8F%99%EC%9E%90-%EC%97%AD%EC%82%AC-%EB%94%94%EC%9E%90%EC%9D%B4%EB%84%88-%EB%8F%84%EA%B5%AC-%EA%B1%B4%EC%84%A4-%EB%85%B8%EB%8F%99%EC%9E%90-1020156/" TargetMode="External"/><Relationship Id="rId7" Type="http://schemas.openxmlformats.org/officeDocument/2006/relationships/hyperlink" Target="https://pixabay.com/en/tick-mark-ok-perfect-check-done-305245/" TargetMode="External"/><Relationship Id="rId2" Type="http://schemas.openxmlformats.org/officeDocument/2006/relationships/image" Target="../media/image12.jpg"/><Relationship Id="rId1" Type="http://schemas.openxmlformats.org/officeDocument/2006/relationships/slideLayout" Target="../slideLayouts/slideLayout2.xml"/><Relationship Id="rId6" Type="http://schemas.openxmlformats.org/officeDocument/2006/relationships/image" Target="../media/image14.png"/><Relationship Id="rId5" Type="http://schemas.openxmlformats.org/officeDocument/2006/relationships/hyperlink" Target="https://pixabay.com/en/cross-x-red-square-delete-wrong-39414/" TargetMode="External"/><Relationship Id="rId4" Type="http://schemas.openxmlformats.org/officeDocument/2006/relationships/image" Target="../media/image8.png"/></Relationships>
</file>

<file path=ppt/slides/_rels/slide48.xml.rels><?xml version="1.0" encoding="UTF-8" standalone="yes"?>
<Relationships xmlns="http://schemas.openxmlformats.org/package/2006/relationships"><Relationship Id="rId3" Type="http://schemas.openxmlformats.org/officeDocument/2006/relationships/hyperlink" Target="https://pixabay.com/ko/%EA%B3%B5%EC%98%88%EA%B0%80-%EC%A0%95%EB%B9%84%EA%B3%B5-%ED%82%A4-%EB%85%B8%EB%8F%99%EC%9E%90-%EC%97%AD%EC%82%AC-%EB%94%94%EC%9E%90%EC%9D%B4%EB%84%88-%EB%8F%84%EA%B5%AC-%EA%B1%B4%EC%84%A4-%EB%85%B8%EB%8F%99%EC%9E%90-1020156/" TargetMode="External"/><Relationship Id="rId2" Type="http://schemas.openxmlformats.org/officeDocument/2006/relationships/image" Target="../media/image12.jp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8" Type="http://schemas.openxmlformats.org/officeDocument/2006/relationships/customXml" Target="../ink/ink4.xml"/><Relationship Id="rId13" Type="http://schemas.openxmlformats.org/officeDocument/2006/relationships/image" Target="../media/image19.png"/><Relationship Id="rId18" Type="http://schemas.openxmlformats.org/officeDocument/2006/relationships/image" Target="../media/image14.png"/><Relationship Id="rId3" Type="http://schemas.openxmlformats.org/officeDocument/2006/relationships/image" Target="../media/image15.png"/><Relationship Id="rId7" Type="http://schemas.openxmlformats.org/officeDocument/2006/relationships/image" Target="../media/image17.png"/><Relationship Id="rId12" Type="http://schemas.openxmlformats.org/officeDocument/2006/relationships/customXml" Target="../ink/ink6.xml"/><Relationship Id="rId17" Type="http://schemas.openxmlformats.org/officeDocument/2006/relationships/image" Target="../media/image21.png"/><Relationship Id="rId2" Type="http://schemas.openxmlformats.org/officeDocument/2006/relationships/customXml" Target="../ink/ink1.xml"/><Relationship Id="rId16" Type="http://schemas.openxmlformats.org/officeDocument/2006/relationships/customXml" Target="../ink/ink8.xml"/><Relationship Id="rId1" Type="http://schemas.openxmlformats.org/officeDocument/2006/relationships/slideLayout" Target="../slideLayouts/slideLayout2.xml"/><Relationship Id="rId6" Type="http://schemas.openxmlformats.org/officeDocument/2006/relationships/customXml" Target="../ink/ink3.xml"/><Relationship Id="rId11" Type="http://schemas.openxmlformats.org/officeDocument/2006/relationships/image" Target="../media/image180.png"/><Relationship Id="rId5" Type="http://schemas.openxmlformats.org/officeDocument/2006/relationships/image" Target="../media/image16.png"/><Relationship Id="rId15" Type="http://schemas.openxmlformats.org/officeDocument/2006/relationships/image" Target="../media/image20.png"/><Relationship Id="rId10" Type="http://schemas.openxmlformats.org/officeDocument/2006/relationships/customXml" Target="../ink/ink5.xml"/><Relationship Id="rId19" Type="http://schemas.openxmlformats.org/officeDocument/2006/relationships/hyperlink" Target="https://pixabay.com/en/tick-mark-ok-perfect-check-done-305245/" TargetMode="External"/><Relationship Id="rId4" Type="http://schemas.openxmlformats.org/officeDocument/2006/relationships/customXml" Target="../ink/ink2.xml"/><Relationship Id="rId9" Type="http://schemas.openxmlformats.org/officeDocument/2006/relationships/image" Target="../media/image18.png"/><Relationship Id="rId14" Type="http://schemas.openxmlformats.org/officeDocument/2006/relationships/customXml" Target="../ink/ink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customXml" Target="../ink/ink9.xml"/><Relationship Id="rId1" Type="http://schemas.openxmlformats.org/officeDocument/2006/relationships/slideLayout" Target="../slideLayouts/slideLayout2.xml"/><Relationship Id="rId4" Type="http://schemas.openxmlformats.org/officeDocument/2006/relationships/customXml" Target="../ink/ink10.xml"/></Relationships>
</file>

<file path=ppt/slides/_rels/slide52.xml.rels><?xml version="1.0" encoding="UTF-8" standalone="yes"?>
<Relationships xmlns="http://schemas.openxmlformats.org/package/2006/relationships"><Relationship Id="rId3" Type="http://schemas.openxmlformats.org/officeDocument/2006/relationships/hyperlink" Target="https://pixabay.com/ko/%EA%B3%B5%EC%98%88%EA%B0%80-%EC%A0%95%EB%B9%84%EA%B3%B5-%ED%82%A4-%EB%85%B8%EB%8F%99%EC%9E%90-%EC%97%AD%EC%82%AC-%EB%94%94%EC%9E%90%EC%9D%B4%EB%84%88-%EB%8F%84%EA%B5%AC-%EA%B1%B4%EC%84%A4-%EB%85%B8%EB%8F%99%EC%9E%90-1020156/" TargetMode="External"/><Relationship Id="rId2" Type="http://schemas.openxmlformats.org/officeDocument/2006/relationships/image" Target="../media/image12.jp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hyperlink" Target="https://jojofeelings.wordpress.com/2011/12/14/turning-2/" TargetMode="External"/><Relationship Id="rId2" Type="http://schemas.openxmlformats.org/officeDocument/2006/relationships/image" Target="../media/image15.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cute-pictures.blogspot.com/2011/08/75-free-stock-images-3d-human-character.html" TargetMode="External"/><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hyperlink" Target="http://diy.stackexchange.com/questions/27178/how-can-baseboards-be-attached-to-a-plaster-on-masonry-wall" TargetMode="External"/><Relationship Id="rId7" Type="http://schemas.openxmlformats.org/officeDocument/2006/relationships/hyperlink" Target="https://simple.wikipedia.org/wiki/File:Comma.svg" TargetMode="External"/><Relationship Id="rId2" Type="http://schemas.openxmlformats.org/officeDocument/2006/relationships/image" Target="../media/image4.jpg"/><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hyperlink" Target="https://pixabay.com/en/cross-x-red-square-delete-wrong-39414/" TargetMode="Externa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1" name="Rectangle 50">
            <a:extLst>
              <a:ext uri="{FF2B5EF4-FFF2-40B4-BE49-F238E27FC236}">
                <a16:creationId xmlns:a16="http://schemas.microsoft.com/office/drawing/2014/main" id="{9D3A9E89-033E-4C4A-8C41-416DABFFD3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52">
            <a:extLst>
              <a:ext uri="{FF2B5EF4-FFF2-40B4-BE49-F238E27FC236}">
                <a16:creationId xmlns:a16="http://schemas.microsoft.com/office/drawing/2014/main" id="{86293361-111E-427D-8E5B-256944AC839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445887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itle 11">
            <a:extLst>
              <a:ext uri="{FF2B5EF4-FFF2-40B4-BE49-F238E27FC236}">
                <a16:creationId xmlns:a16="http://schemas.microsoft.com/office/drawing/2014/main" id="{B957A2E3-E8EF-4C64-94E1-5CFEF0805E76}"/>
              </a:ext>
            </a:extLst>
          </p:cNvPr>
          <p:cNvSpPr>
            <a:spLocks noGrp="1"/>
          </p:cNvSpPr>
          <p:nvPr>
            <p:ph type="ctrTitle"/>
          </p:nvPr>
        </p:nvSpPr>
        <p:spPr>
          <a:xfrm>
            <a:off x="6925690" y="2029216"/>
            <a:ext cx="5266310" cy="1359074"/>
          </a:xfrm>
        </p:spPr>
        <p:txBody>
          <a:bodyPr anchor="b">
            <a:normAutofit fontScale="90000"/>
          </a:bodyPr>
          <a:lstStyle/>
          <a:p>
            <a:pPr algn="l"/>
            <a:r>
              <a:rPr lang="en-GB" sz="4800" dirty="0"/>
              <a:t>Fixing Run-on Sentences</a:t>
            </a:r>
          </a:p>
        </p:txBody>
      </p:sp>
      <p:grpSp>
        <p:nvGrpSpPr>
          <p:cNvPr id="55" name="Group 54">
            <a:extLst>
              <a:ext uri="{FF2B5EF4-FFF2-40B4-BE49-F238E27FC236}">
                <a16:creationId xmlns:a16="http://schemas.microsoft.com/office/drawing/2014/main" id="{FCDE997A-E6D1-4881-88E5-269E5AC3DD1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763256" y="73152"/>
            <a:ext cx="1178966" cy="232963"/>
            <a:chOff x="7763256" y="73152"/>
            <a:chExt cx="1178966" cy="232963"/>
          </a:xfrm>
        </p:grpSpPr>
        <p:sp>
          <p:nvSpPr>
            <p:cNvPr id="56" name="Rectangle 64">
              <a:extLst>
                <a:ext uri="{FF2B5EF4-FFF2-40B4-BE49-F238E27FC236}">
                  <a16:creationId xmlns:a16="http://schemas.microsoft.com/office/drawing/2014/main" id="{C5A17791-3735-41AA-BC18-9EE281D2BB1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263077"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66">
              <a:extLst>
                <a:ext uri="{FF2B5EF4-FFF2-40B4-BE49-F238E27FC236}">
                  <a16:creationId xmlns:a16="http://schemas.microsoft.com/office/drawing/2014/main" id="{F95E12FB-5FC2-40B9-A965-8D75253579F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263077"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Rectangle 64">
              <a:extLst>
                <a:ext uri="{FF2B5EF4-FFF2-40B4-BE49-F238E27FC236}">
                  <a16:creationId xmlns:a16="http://schemas.microsoft.com/office/drawing/2014/main" id="{E8C32A1A-9FA0-41F6-9AFF-8ECB7FAEDF6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138122"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ectangle 66">
              <a:extLst>
                <a:ext uri="{FF2B5EF4-FFF2-40B4-BE49-F238E27FC236}">
                  <a16:creationId xmlns:a16="http://schemas.microsoft.com/office/drawing/2014/main" id="{7CF33DCF-317C-4DA0-AB10-D7FFD765B57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138122"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Rectangle 64">
              <a:extLst>
                <a:ext uri="{FF2B5EF4-FFF2-40B4-BE49-F238E27FC236}">
                  <a16:creationId xmlns:a16="http://schemas.microsoft.com/office/drawing/2014/main" id="{2903C14D-D613-4770-8686-F92B1DD38F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013167"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6">
              <a:extLst>
                <a:ext uri="{FF2B5EF4-FFF2-40B4-BE49-F238E27FC236}">
                  <a16:creationId xmlns:a16="http://schemas.microsoft.com/office/drawing/2014/main" id="{D5F133F7-E38D-4DA1-99C1-86F681CA33E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013167"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Rectangle 64">
              <a:extLst>
                <a:ext uri="{FF2B5EF4-FFF2-40B4-BE49-F238E27FC236}">
                  <a16:creationId xmlns:a16="http://schemas.microsoft.com/office/drawing/2014/main" id="{5CAB3553-58B3-4262-BE0D-58D7CA75B87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888211"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Rectangle 66">
              <a:extLst>
                <a:ext uri="{FF2B5EF4-FFF2-40B4-BE49-F238E27FC236}">
                  <a16:creationId xmlns:a16="http://schemas.microsoft.com/office/drawing/2014/main" id="{9D1B417A-9677-4C16-A473-B9683700F9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888211"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Rectangle 64">
              <a:extLst>
                <a:ext uri="{FF2B5EF4-FFF2-40B4-BE49-F238E27FC236}">
                  <a16:creationId xmlns:a16="http://schemas.microsoft.com/office/drawing/2014/main" id="{7302AEA5-098D-4C81-88C5-07902BF9CF1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763256"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Rectangle 66">
              <a:extLst>
                <a:ext uri="{FF2B5EF4-FFF2-40B4-BE49-F238E27FC236}">
                  <a16:creationId xmlns:a16="http://schemas.microsoft.com/office/drawing/2014/main" id="{7C4E3ACA-8B17-422E-90A9-7586D06E6E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763256"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Rectangle 64">
              <a:extLst>
                <a:ext uri="{FF2B5EF4-FFF2-40B4-BE49-F238E27FC236}">
                  <a16:creationId xmlns:a16="http://schemas.microsoft.com/office/drawing/2014/main" id="{BD4A1ED5-82F7-4465-9B76-3F80A489F38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887854"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Rectangle 66">
              <a:extLst>
                <a:ext uri="{FF2B5EF4-FFF2-40B4-BE49-F238E27FC236}">
                  <a16:creationId xmlns:a16="http://schemas.microsoft.com/office/drawing/2014/main" id="{69D1CC06-3A23-41C0-8EBB-28E61278E2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887854"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Rectangle 64">
              <a:extLst>
                <a:ext uri="{FF2B5EF4-FFF2-40B4-BE49-F238E27FC236}">
                  <a16:creationId xmlns:a16="http://schemas.microsoft.com/office/drawing/2014/main" id="{462044AD-4120-4B1C-B41A-A45DA55513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762899"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Rectangle 66">
              <a:extLst>
                <a:ext uri="{FF2B5EF4-FFF2-40B4-BE49-F238E27FC236}">
                  <a16:creationId xmlns:a16="http://schemas.microsoft.com/office/drawing/2014/main" id="{30623D13-D545-4F2E-8425-E59D1BEF9C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762899"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4">
              <a:extLst>
                <a:ext uri="{FF2B5EF4-FFF2-40B4-BE49-F238E27FC236}">
                  <a16:creationId xmlns:a16="http://schemas.microsoft.com/office/drawing/2014/main" id="{E139ADAB-729A-4C31-B7E7-2532FF3FB2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637944"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66">
              <a:extLst>
                <a:ext uri="{FF2B5EF4-FFF2-40B4-BE49-F238E27FC236}">
                  <a16:creationId xmlns:a16="http://schemas.microsoft.com/office/drawing/2014/main" id="{C7589FD1-9BFF-4E61-8C5E-8CF2AF79A8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637944"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Rectangle 64">
              <a:extLst>
                <a:ext uri="{FF2B5EF4-FFF2-40B4-BE49-F238E27FC236}">
                  <a16:creationId xmlns:a16="http://schemas.microsoft.com/office/drawing/2014/main" id="{5F53515D-4E5F-4534-90F9-BD9DE4786B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512988"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Rectangle 66">
              <a:extLst>
                <a:ext uri="{FF2B5EF4-FFF2-40B4-BE49-F238E27FC236}">
                  <a16:creationId xmlns:a16="http://schemas.microsoft.com/office/drawing/2014/main" id="{C13CB45B-7C83-43EA-878D-FE9C4593EBB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512988"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Rectangle 64">
              <a:extLst>
                <a:ext uri="{FF2B5EF4-FFF2-40B4-BE49-F238E27FC236}">
                  <a16:creationId xmlns:a16="http://schemas.microsoft.com/office/drawing/2014/main" id="{38BA5C82-1285-46A1-BA10-254B216636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388033"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Rectangle 66">
              <a:extLst>
                <a:ext uri="{FF2B5EF4-FFF2-40B4-BE49-F238E27FC236}">
                  <a16:creationId xmlns:a16="http://schemas.microsoft.com/office/drawing/2014/main" id="{199FE72C-20A3-4FB4-BD67-E7EDF540D07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388033"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15" name="Picture 14" descr="A close up of a sign&#10;&#10;Description automatically generated">
            <a:extLst>
              <a:ext uri="{FF2B5EF4-FFF2-40B4-BE49-F238E27FC236}">
                <a16:creationId xmlns:a16="http://schemas.microsoft.com/office/drawing/2014/main" id="{7A9E2A10-DE33-496A-8217-948BEFF81EE8}"/>
              </a:ext>
            </a:extLst>
          </p:cNvPr>
          <p:cNvPicPr>
            <a:picLocks noChangeAspect="1"/>
          </p:cNvPicPr>
          <p:nvPr/>
        </p:nvPicPr>
        <p:blipFill rotWithShape="1">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l="2386" r="19757" b="-1"/>
          <a:stretch/>
        </p:blipFill>
        <p:spPr>
          <a:xfrm>
            <a:off x="509517" y="576072"/>
            <a:ext cx="5586483" cy="4610196"/>
          </a:xfrm>
          <a:prstGeom prst="rect">
            <a:avLst/>
          </a:prstGeom>
        </p:spPr>
      </p:pic>
      <p:sp>
        <p:nvSpPr>
          <p:cNvPr id="77" name="Rectangle 76">
            <a:extLst>
              <a:ext uri="{FF2B5EF4-FFF2-40B4-BE49-F238E27FC236}">
                <a16:creationId xmlns:a16="http://schemas.microsoft.com/office/drawing/2014/main" id="{78907291-9D6D-4740-81DB-441477BCA2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501384"/>
            <a:ext cx="12192000" cy="356616"/>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47514903-3499-4143-9744-3420A1FD0DAE}"/>
              </a:ext>
            </a:extLst>
          </p:cNvPr>
          <p:cNvSpPr txBox="1"/>
          <p:nvPr/>
        </p:nvSpPr>
        <p:spPr>
          <a:xfrm>
            <a:off x="3249778" y="5709384"/>
            <a:ext cx="6148918" cy="646331"/>
          </a:xfrm>
          <a:prstGeom prst="rect">
            <a:avLst/>
          </a:prstGeom>
          <a:noFill/>
        </p:spPr>
        <p:txBody>
          <a:bodyPr wrap="square" rtlCol="0">
            <a:spAutoFit/>
          </a:bodyPr>
          <a:lstStyle/>
          <a:p>
            <a:r>
              <a:rPr lang="en-GB" dirty="0"/>
              <a:t>Curriculum Planning and Development Division</a:t>
            </a:r>
          </a:p>
          <a:p>
            <a:r>
              <a:rPr lang="en-GB"/>
              <a:t>                                       2020</a:t>
            </a:r>
            <a:endParaRPr lang="en-GB" dirty="0"/>
          </a:p>
        </p:txBody>
      </p:sp>
    </p:spTree>
    <p:extLst>
      <p:ext uri="{BB962C8B-B14F-4D97-AF65-F5344CB8AC3E}">
        <p14:creationId xmlns:p14="http://schemas.microsoft.com/office/powerpoint/2010/main" val="371014993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descr="A picture containing baseball&#10;&#10;Description automatically generated">
            <a:extLst>
              <a:ext uri="{FF2B5EF4-FFF2-40B4-BE49-F238E27FC236}">
                <a16:creationId xmlns:a16="http://schemas.microsoft.com/office/drawing/2014/main" id="{A446552B-06B8-4F2B-8909-660C666BB298}"/>
              </a:ext>
            </a:extLst>
          </p:cNvPr>
          <p:cNvPicPr>
            <a:picLocks noChangeAspect="1"/>
          </p:cNvPicPr>
          <p:nvPr/>
        </p:nvPicPr>
        <p:blipFill>
          <a:blip r:embed="rId2" cstate="print">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6960247" y="4398406"/>
            <a:ext cx="1280333" cy="940244"/>
          </a:xfrm>
          <a:prstGeom prst="rect">
            <a:avLst/>
          </a:prstGeom>
        </p:spPr>
      </p:pic>
      <p:pic>
        <p:nvPicPr>
          <p:cNvPr id="12" name="Picture 11" descr="A picture containing baseball&#10;&#10;Description automatically generated">
            <a:extLst>
              <a:ext uri="{FF2B5EF4-FFF2-40B4-BE49-F238E27FC236}">
                <a16:creationId xmlns:a16="http://schemas.microsoft.com/office/drawing/2014/main" id="{FCDA841B-C123-4E2B-8861-6554AFC6C14D}"/>
              </a:ext>
            </a:extLst>
          </p:cNvPr>
          <p:cNvPicPr>
            <a:picLocks noChangeAspect="1"/>
          </p:cNvPicPr>
          <p:nvPr/>
        </p:nvPicPr>
        <p:blipFill>
          <a:blip r:embed="rId2" cstate="print">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2698814" y="1964457"/>
            <a:ext cx="1280333" cy="940244"/>
          </a:xfrm>
          <a:prstGeom prst="rect">
            <a:avLst/>
          </a:prstGeom>
        </p:spPr>
      </p:pic>
      <p:sp>
        <p:nvSpPr>
          <p:cNvPr id="4" name="TextBox 3">
            <a:extLst>
              <a:ext uri="{FF2B5EF4-FFF2-40B4-BE49-F238E27FC236}">
                <a16:creationId xmlns:a16="http://schemas.microsoft.com/office/drawing/2014/main" id="{E562002D-0BC7-4F7B-AED8-A8448C29E8F5}"/>
              </a:ext>
            </a:extLst>
          </p:cNvPr>
          <p:cNvSpPr txBox="1"/>
          <p:nvPr/>
        </p:nvSpPr>
        <p:spPr>
          <a:xfrm>
            <a:off x="119921" y="1032681"/>
            <a:ext cx="10778954" cy="1261884"/>
          </a:xfrm>
          <a:prstGeom prst="rect">
            <a:avLst/>
          </a:prstGeom>
          <a:noFill/>
        </p:spPr>
        <p:txBody>
          <a:bodyPr wrap="square" rtlCol="0">
            <a:spAutoFit/>
          </a:bodyPr>
          <a:lstStyle/>
          <a:p>
            <a:r>
              <a:rPr lang="en-GB" sz="3600" dirty="0"/>
              <a:t>I love football I would play every day if I had time.</a:t>
            </a:r>
          </a:p>
          <a:p>
            <a:endParaRPr lang="en-GB" sz="4000" dirty="0"/>
          </a:p>
        </p:txBody>
      </p:sp>
      <p:sp>
        <p:nvSpPr>
          <p:cNvPr id="7" name="TextBox 6">
            <a:extLst>
              <a:ext uri="{FF2B5EF4-FFF2-40B4-BE49-F238E27FC236}">
                <a16:creationId xmlns:a16="http://schemas.microsoft.com/office/drawing/2014/main" id="{F3D6AEC7-C32F-465D-A063-68C09B5EDB88}"/>
              </a:ext>
            </a:extLst>
          </p:cNvPr>
          <p:cNvSpPr txBox="1"/>
          <p:nvPr/>
        </p:nvSpPr>
        <p:spPr>
          <a:xfrm>
            <a:off x="119921" y="2533549"/>
            <a:ext cx="3155515" cy="646331"/>
          </a:xfrm>
          <a:prstGeom prst="rect">
            <a:avLst/>
          </a:prstGeom>
          <a:noFill/>
        </p:spPr>
        <p:txBody>
          <a:bodyPr wrap="square" rtlCol="0">
            <a:spAutoFit/>
          </a:bodyPr>
          <a:lstStyle/>
          <a:p>
            <a:r>
              <a:rPr lang="en-GB" sz="3600" dirty="0"/>
              <a:t>I love football</a:t>
            </a:r>
          </a:p>
        </p:txBody>
      </p:sp>
      <p:sp>
        <p:nvSpPr>
          <p:cNvPr id="9" name="TextBox 8">
            <a:extLst>
              <a:ext uri="{FF2B5EF4-FFF2-40B4-BE49-F238E27FC236}">
                <a16:creationId xmlns:a16="http://schemas.microsoft.com/office/drawing/2014/main" id="{1F3DA0FC-2D27-4E6D-8E0A-D0088D40EEA2}"/>
              </a:ext>
            </a:extLst>
          </p:cNvPr>
          <p:cNvSpPr txBox="1"/>
          <p:nvPr/>
        </p:nvSpPr>
        <p:spPr>
          <a:xfrm>
            <a:off x="2913631" y="2564546"/>
            <a:ext cx="7968640" cy="646331"/>
          </a:xfrm>
          <a:prstGeom prst="rect">
            <a:avLst/>
          </a:prstGeom>
          <a:noFill/>
        </p:spPr>
        <p:txBody>
          <a:bodyPr wrap="square" rtlCol="0">
            <a:spAutoFit/>
          </a:bodyPr>
          <a:lstStyle/>
          <a:p>
            <a:r>
              <a:rPr lang="en-GB" sz="3600" dirty="0"/>
              <a:t>I would play every day if I had time.</a:t>
            </a:r>
          </a:p>
        </p:txBody>
      </p:sp>
      <p:sp>
        <p:nvSpPr>
          <p:cNvPr id="16" name="TextBox 15">
            <a:extLst>
              <a:ext uri="{FF2B5EF4-FFF2-40B4-BE49-F238E27FC236}">
                <a16:creationId xmlns:a16="http://schemas.microsoft.com/office/drawing/2014/main" id="{919012AD-EF80-42C2-92A1-FE1AED23F7DB}"/>
              </a:ext>
            </a:extLst>
          </p:cNvPr>
          <p:cNvSpPr txBox="1"/>
          <p:nvPr/>
        </p:nvSpPr>
        <p:spPr>
          <a:xfrm>
            <a:off x="119921" y="3752075"/>
            <a:ext cx="11902190" cy="646331"/>
          </a:xfrm>
          <a:prstGeom prst="rect">
            <a:avLst/>
          </a:prstGeom>
          <a:noFill/>
        </p:spPr>
        <p:txBody>
          <a:bodyPr wrap="square" rtlCol="0">
            <a:spAutoFit/>
          </a:bodyPr>
          <a:lstStyle/>
          <a:p>
            <a:r>
              <a:rPr lang="en-GB" sz="3600" dirty="0"/>
              <a:t>Josh attended the concert in January he enjoyed it very much.</a:t>
            </a:r>
          </a:p>
        </p:txBody>
      </p:sp>
      <p:sp>
        <p:nvSpPr>
          <p:cNvPr id="17" name="TextBox 16">
            <a:extLst>
              <a:ext uri="{FF2B5EF4-FFF2-40B4-BE49-F238E27FC236}">
                <a16:creationId xmlns:a16="http://schemas.microsoft.com/office/drawing/2014/main" id="{320D7713-2642-46C1-829A-9EF4CFEEECD8}"/>
              </a:ext>
            </a:extLst>
          </p:cNvPr>
          <p:cNvSpPr txBox="1"/>
          <p:nvPr/>
        </p:nvSpPr>
        <p:spPr>
          <a:xfrm>
            <a:off x="119921" y="4969215"/>
            <a:ext cx="7230256" cy="646331"/>
          </a:xfrm>
          <a:prstGeom prst="rect">
            <a:avLst/>
          </a:prstGeom>
          <a:noFill/>
        </p:spPr>
        <p:txBody>
          <a:bodyPr wrap="square" rtlCol="0">
            <a:spAutoFit/>
          </a:bodyPr>
          <a:lstStyle/>
          <a:p>
            <a:r>
              <a:rPr lang="en-GB" sz="3600" dirty="0"/>
              <a:t>Josh attended the concert in January</a:t>
            </a:r>
          </a:p>
        </p:txBody>
      </p:sp>
      <p:sp>
        <p:nvSpPr>
          <p:cNvPr id="18" name="TextBox 17">
            <a:extLst>
              <a:ext uri="{FF2B5EF4-FFF2-40B4-BE49-F238E27FC236}">
                <a16:creationId xmlns:a16="http://schemas.microsoft.com/office/drawing/2014/main" id="{7BA323FD-6936-42A5-8DFC-DFFC88BB2696}"/>
              </a:ext>
            </a:extLst>
          </p:cNvPr>
          <p:cNvSpPr txBox="1"/>
          <p:nvPr/>
        </p:nvSpPr>
        <p:spPr>
          <a:xfrm>
            <a:off x="6960247" y="5012260"/>
            <a:ext cx="5361482" cy="646331"/>
          </a:xfrm>
          <a:prstGeom prst="rect">
            <a:avLst/>
          </a:prstGeom>
          <a:noFill/>
        </p:spPr>
        <p:txBody>
          <a:bodyPr wrap="square" rtlCol="0">
            <a:spAutoFit/>
          </a:bodyPr>
          <a:lstStyle/>
          <a:p>
            <a:r>
              <a:rPr lang="en-GB" sz="3600" dirty="0"/>
              <a:t>he enjoyed it very much.</a:t>
            </a:r>
          </a:p>
        </p:txBody>
      </p:sp>
      <p:pic>
        <p:nvPicPr>
          <p:cNvPr id="19" name="Picture 18" descr="A close up of a logo&#10;&#10;Description automatically generated">
            <a:extLst>
              <a:ext uri="{FF2B5EF4-FFF2-40B4-BE49-F238E27FC236}">
                <a16:creationId xmlns:a16="http://schemas.microsoft.com/office/drawing/2014/main" id="{1E2BBC03-81CA-4758-9C8E-A06553289B16}"/>
              </a:ext>
            </a:extLst>
          </p:cNvPr>
          <p:cNvPicPr>
            <a:picLocks noChangeAspect="1"/>
          </p:cNvPicPr>
          <p:nvPr/>
        </p:nvPicPr>
        <p:blipFill>
          <a:blip r:embed="rId4" cstate="print">
            <a:extLst>
              <a:ext uri="{28A0092B-C50C-407E-A947-70E740481C1C}">
                <a14:useLocalDpi xmlns:a14="http://schemas.microsoft.com/office/drawing/2010/main" val="0"/>
              </a:ext>
              <a:ext uri="{837473B0-CC2E-450A-ABE3-18F120FF3D39}">
                <a1611:picAttrSrcUrl xmlns:a1611="http://schemas.microsoft.com/office/drawing/2016/11/main" r:id="rId5"/>
              </a:ext>
            </a:extLst>
          </a:blip>
          <a:stretch>
            <a:fillRect/>
          </a:stretch>
        </p:blipFill>
        <p:spPr>
          <a:xfrm>
            <a:off x="11655366" y="5012260"/>
            <a:ext cx="536634" cy="493041"/>
          </a:xfrm>
          <a:prstGeom prst="rect">
            <a:avLst/>
          </a:prstGeom>
        </p:spPr>
      </p:pic>
      <p:pic>
        <p:nvPicPr>
          <p:cNvPr id="20" name="Picture 19" descr="A close up of a logo&#10;&#10;Description automatically generated">
            <a:extLst>
              <a:ext uri="{FF2B5EF4-FFF2-40B4-BE49-F238E27FC236}">
                <a16:creationId xmlns:a16="http://schemas.microsoft.com/office/drawing/2014/main" id="{654A3008-4C5D-4FAA-A6F9-85F2A1A192E9}"/>
              </a:ext>
            </a:extLst>
          </p:cNvPr>
          <p:cNvPicPr>
            <a:picLocks noChangeAspect="1"/>
          </p:cNvPicPr>
          <p:nvPr/>
        </p:nvPicPr>
        <p:blipFill>
          <a:blip r:embed="rId6" cstate="print">
            <a:extLst>
              <a:ext uri="{28A0092B-C50C-407E-A947-70E740481C1C}">
                <a14:useLocalDpi xmlns:a14="http://schemas.microsoft.com/office/drawing/2010/main" val="0"/>
              </a:ext>
              <a:ext uri="{837473B0-CC2E-450A-ABE3-18F120FF3D39}">
                <a1611:picAttrSrcUrl xmlns:a1611="http://schemas.microsoft.com/office/drawing/2016/11/main" r:id="rId5"/>
              </a:ext>
            </a:extLst>
          </a:blip>
          <a:stretch>
            <a:fillRect/>
          </a:stretch>
        </p:blipFill>
        <p:spPr>
          <a:xfrm>
            <a:off x="10442961" y="2613006"/>
            <a:ext cx="521258" cy="478914"/>
          </a:xfrm>
          <a:prstGeom prst="rect">
            <a:avLst/>
          </a:prstGeom>
        </p:spPr>
      </p:pic>
    </p:spTree>
    <p:extLst>
      <p:ext uri="{BB962C8B-B14F-4D97-AF65-F5344CB8AC3E}">
        <p14:creationId xmlns:p14="http://schemas.microsoft.com/office/powerpoint/2010/main" val="384424915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p:bldP spid="9" grpId="0"/>
      <p:bldP spid="16" grpId="0"/>
      <p:bldP spid="17" grpId="0"/>
      <p:bldP spid="18"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7" name="Rectangle 26">
            <a:extLst>
              <a:ext uri="{FF2B5EF4-FFF2-40B4-BE49-F238E27FC236}">
                <a16:creationId xmlns:a16="http://schemas.microsoft.com/office/drawing/2014/main" id="{362D44EE-C852-4460-B8B5-C4F2BC2051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44AAA09-DF24-4932-8355-588D683D361C}"/>
              </a:ext>
            </a:extLst>
          </p:cNvPr>
          <p:cNvSpPr>
            <a:spLocks noGrp="1"/>
          </p:cNvSpPr>
          <p:nvPr>
            <p:ph type="title"/>
          </p:nvPr>
        </p:nvSpPr>
        <p:spPr>
          <a:xfrm>
            <a:off x="6333579" y="1685771"/>
            <a:ext cx="5334930" cy="3004145"/>
          </a:xfrm>
        </p:spPr>
        <p:txBody>
          <a:bodyPr vert="horz" lIns="91440" tIns="45720" rIns="91440" bIns="45720" rtlCol="0" anchor="b">
            <a:normAutofit/>
          </a:bodyPr>
          <a:lstStyle/>
          <a:p>
            <a:pPr algn="ctr"/>
            <a:r>
              <a:rPr lang="en-US" sz="4700" dirty="0"/>
              <a:t>A comma is not strong enough to separate independent clauses.</a:t>
            </a:r>
            <a:endParaRPr lang="en-US" sz="4700"/>
          </a:p>
        </p:txBody>
      </p:sp>
      <p:sp>
        <p:nvSpPr>
          <p:cNvPr id="29" name="Freeform: Shape 28">
            <a:extLst>
              <a:ext uri="{FF2B5EF4-FFF2-40B4-BE49-F238E27FC236}">
                <a16:creationId xmlns:a16="http://schemas.microsoft.com/office/drawing/2014/main" id="{658970D8-8D1D-4B5C-894B-E871CC8654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30529" y="1"/>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1" name="Freeform: Shape 30">
            <a:extLst>
              <a:ext uri="{FF2B5EF4-FFF2-40B4-BE49-F238E27FC236}">
                <a16:creationId xmlns:a16="http://schemas.microsoft.com/office/drawing/2014/main" id="{F227E5B6-9132-43CA-B503-37A18562ADF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349052" y="0"/>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endParaRPr lang="en-US"/>
          </a:p>
        </p:txBody>
      </p:sp>
      <p:sp>
        <p:nvSpPr>
          <p:cNvPr id="33" name="Freeform: Shape 32">
            <a:extLst>
              <a:ext uri="{FF2B5EF4-FFF2-40B4-BE49-F238E27FC236}">
                <a16:creationId xmlns:a16="http://schemas.microsoft.com/office/drawing/2014/main" id="{03C2051E-A88D-48E5-BACF-AAED178927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2916245"/>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2"/>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5" name="Freeform: Shape 34">
            <a:extLst>
              <a:ext uri="{FF2B5EF4-FFF2-40B4-BE49-F238E27FC236}">
                <a16:creationId xmlns:a16="http://schemas.microsoft.com/office/drawing/2014/main" id="{7821A508-2985-4905-874A-527429BAAB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835649"/>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37" name="Freeform: Shape 36">
            <a:extLst>
              <a:ext uri="{FF2B5EF4-FFF2-40B4-BE49-F238E27FC236}">
                <a16:creationId xmlns:a16="http://schemas.microsoft.com/office/drawing/2014/main" id="{D2929CB1-0E3C-4B2D-ADC5-0154FB33BA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697761" y="5717906"/>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endParaRPr lang="en-US"/>
          </a:p>
        </p:txBody>
      </p:sp>
      <p:pic>
        <p:nvPicPr>
          <p:cNvPr id="5" name="Content Placeholder 4" descr="A yellow sign&#10;&#10;Description automatically generated">
            <a:extLst>
              <a:ext uri="{FF2B5EF4-FFF2-40B4-BE49-F238E27FC236}">
                <a16:creationId xmlns:a16="http://schemas.microsoft.com/office/drawing/2014/main" id="{7469F322-96B8-4909-A3B3-6D25B24505D4}"/>
              </a:ext>
            </a:extLst>
          </p:cNvPr>
          <p:cNvPicPr>
            <a:picLocks noGrp="1" noChangeAspect="1"/>
          </p:cNvPicPr>
          <p:nvPr>
            <p:ph idx="1"/>
          </p:nvPr>
        </p:nvPicPr>
        <p:blipFill rotWithShape="1">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a:stretch/>
        </p:blipFill>
        <p:spPr>
          <a:xfrm>
            <a:off x="631840" y="598720"/>
            <a:ext cx="5178249" cy="5178249"/>
          </a:xfrm>
          <a:custGeom>
            <a:avLst/>
            <a:gdLst/>
            <a:ahLst/>
            <a:cxnLst/>
            <a:rect l="l" t="t" r="r" b="b"/>
            <a:pathLst>
              <a:path w="3741748" h="3741748">
                <a:moveTo>
                  <a:pt x="1870874" y="0"/>
                </a:moveTo>
                <a:cubicBezTo>
                  <a:pt x="2904129" y="0"/>
                  <a:pt x="3741748" y="837619"/>
                  <a:pt x="3741748" y="1870874"/>
                </a:cubicBezTo>
                <a:cubicBezTo>
                  <a:pt x="3741748" y="2904129"/>
                  <a:pt x="2904129" y="3741748"/>
                  <a:pt x="1870874" y="3741748"/>
                </a:cubicBezTo>
                <a:cubicBezTo>
                  <a:pt x="837619" y="3741748"/>
                  <a:pt x="0" y="2904129"/>
                  <a:pt x="0" y="1870874"/>
                </a:cubicBezTo>
                <a:cubicBezTo>
                  <a:pt x="0" y="837619"/>
                  <a:pt x="837619" y="0"/>
                  <a:pt x="1870874" y="0"/>
                </a:cubicBezTo>
                <a:close/>
              </a:path>
            </a:pathLst>
          </a:custGeom>
        </p:spPr>
      </p:pic>
      <p:sp>
        <p:nvSpPr>
          <p:cNvPr id="39" name="Freeform: Shape 38">
            <a:extLst>
              <a:ext uri="{FF2B5EF4-FFF2-40B4-BE49-F238E27FC236}">
                <a16:creationId xmlns:a16="http://schemas.microsoft.com/office/drawing/2014/main" id="{5F2F0C84-BE8C-4DC2-A6D3-30349A801D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520513" y="6258756"/>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14759935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 name="Picture 22" descr="A picture containing baseball&#10;&#10;Description automatically generated">
            <a:extLst>
              <a:ext uri="{FF2B5EF4-FFF2-40B4-BE49-F238E27FC236}">
                <a16:creationId xmlns:a16="http://schemas.microsoft.com/office/drawing/2014/main" id="{C3025D53-BB68-4619-A9EC-00CDDDD43D25}"/>
              </a:ext>
            </a:extLst>
          </p:cNvPr>
          <p:cNvPicPr>
            <a:picLocks noChangeAspect="1"/>
          </p:cNvPicPr>
          <p:nvPr/>
        </p:nvPicPr>
        <p:blipFill>
          <a:blip r:embed="rId2" cstate="print">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6960247" y="4331589"/>
            <a:ext cx="1280333" cy="940244"/>
          </a:xfrm>
          <a:prstGeom prst="rect">
            <a:avLst/>
          </a:prstGeom>
        </p:spPr>
      </p:pic>
      <p:pic>
        <p:nvPicPr>
          <p:cNvPr id="15" name="Picture 14" descr="A picture containing baseball&#10;&#10;Description automatically generated">
            <a:extLst>
              <a:ext uri="{FF2B5EF4-FFF2-40B4-BE49-F238E27FC236}">
                <a16:creationId xmlns:a16="http://schemas.microsoft.com/office/drawing/2014/main" id="{35D42BAF-81FC-4D0B-957E-451869449D6D}"/>
              </a:ext>
            </a:extLst>
          </p:cNvPr>
          <p:cNvPicPr>
            <a:picLocks noChangeAspect="1"/>
          </p:cNvPicPr>
          <p:nvPr/>
        </p:nvPicPr>
        <p:blipFill>
          <a:blip r:embed="rId2" cstate="print">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2841254" y="1869571"/>
            <a:ext cx="1280333" cy="940244"/>
          </a:xfrm>
          <a:prstGeom prst="rect">
            <a:avLst/>
          </a:prstGeom>
        </p:spPr>
      </p:pic>
      <p:sp>
        <p:nvSpPr>
          <p:cNvPr id="4" name="TextBox 3">
            <a:extLst>
              <a:ext uri="{FF2B5EF4-FFF2-40B4-BE49-F238E27FC236}">
                <a16:creationId xmlns:a16="http://schemas.microsoft.com/office/drawing/2014/main" id="{E562002D-0BC7-4F7B-AED8-A8448C29E8F5}"/>
              </a:ext>
            </a:extLst>
          </p:cNvPr>
          <p:cNvSpPr txBox="1"/>
          <p:nvPr/>
        </p:nvSpPr>
        <p:spPr>
          <a:xfrm>
            <a:off x="119921" y="1032681"/>
            <a:ext cx="10778954" cy="1261884"/>
          </a:xfrm>
          <a:prstGeom prst="rect">
            <a:avLst/>
          </a:prstGeom>
          <a:noFill/>
        </p:spPr>
        <p:txBody>
          <a:bodyPr wrap="square" rtlCol="0">
            <a:spAutoFit/>
          </a:bodyPr>
          <a:lstStyle/>
          <a:p>
            <a:r>
              <a:rPr lang="en-GB" sz="3600" dirty="0"/>
              <a:t>I love football</a:t>
            </a:r>
            <a:r>
              <a:rPr lang="en-GB" sz="3600" dirty="0">
                <a:solidFill>
                  <a:srgbClr val="FF0000"/>
                </a:solidFill>
              </a:rPr>
              <a:t>,</a:t>
            </a:r>
            <a:r>
              <a:rPr lang="en-GB" sz="3600" dirty="0"/>
              <a:t> I would play every day if I had time.</a:t>
            </a:r>
          </a:p>
          <a:p>
            <a:endParaRPr lang="en-GB" sz="4000" dirty="0"/>
          </a:p>
        </p:txBody>
      </p:sp>
      <p:sp>
        <p:nvSpPr>
          <p:cNvPr id="7" name="TextBox 6">
            <a:extLst>
              <a:ext uri="{FF2B5EF4-FFF2-40B4-BE49-F238E27FC236}">
                <a16:creationId xmlns:a16="http://schemas.microsoft.com/office/drawing/2014/main" id="{F3D6AEC7-C32F-465D-A063-68C09B5EDB88}"/>
              </a:ext>
            </a:extLst>
          </p:cNvPr>
          <p:cNvSpPr txBox="1"/>
          <p:nvPr/>
        </p:nvSpPr>
        <p:spPr>
          <a:xfrm>
            <a:off x="119921" y="2533549"/>
            <a:ext cx="3155515" cy="646331"/>
          </a:xfrm>
          <a:prstGeom prst="rect">
            <a:avLst/>
          </a:prstGeom>
          <a:noFill/>
        </p:spPr>
        <p:txBody>
          <a:bodyPr wrap="square" rtlCol="0">
            <a:spAutoFit/>
          </a:bodyPr>
          <a:lstStyle/>
          <a:p>
            <a:r>
              <a:rPr lang="en-GB" sz="3600" dirty="0"/>
              <a:t>I love football</a:t>
            </a:r>
          </a:p>
        </p:txBody>
      </p:sp>
      <p:sp>
        <p:nvSpPr>
          <p:cNvPr id="9" name="TextBox 8">
            <a:extLst>
              <a:ext uri="{FF2B5EF4-FFF2-40B4-BE49-F238E27FC236}">
                <a16:creationId xmlns:a16="http://schemas.microsoft.com/office/drawing/2014/main" id="{1F3DA0FC-2D27-4E6D-8E0A-D0088D40EEA2}"/>
              </a:ext>
            </a:extLst>
          </p:cNvPr>
          <p:cNvSpPr txBox="1"/>
          <p:nvPr/>
        </p:nvSpPr>
        <p:spPr>
          <a:xfrm>
            <a:off x="3275436" y="2560301"/>
            <a:ext cx="7968640" cy="646331"/>
          </a:xfrm>
          <a:prstGeom prst="rect">
            <a:avLst/>
          </a:prstGeom>
          <a:noFill/>
        </p:spPr>
        <p:txBody>
          <a:bodyPr wrap="square" rtlCol="0">
            <a:spAutoFit/>
          </a:bodyPr>
          <a:lstStyle/>
          <a:p>
            <a:r>
              <a:rPr lang="en-GB" sz="3600" dirty="0"/>
              <a:t>I would play every day if I had time.</a:t>
            </a:r>
          </a:p>
        </p:txBody>
      </p:sp>
      <p:sp>
        <p:nvSpPr>
          <p:cNvPr id="16" name="TextBox 15">
            <a:extLst>
              <a:ext uri="{FF2B5EF4-FFF2-40B4-BE49-F238E27FC236}">
                <a16:creationId xmlns:a16="http://schemas.microsoft.com/office/drawing/2014/main" id="{919012AD-EF80-42C2-92A1-FE1AED23F7DB}"/>
              </a:ext>
            </a:extLst>
          </p:cNvPr>
          <p:cNvSpPr txBox="1"/>
          <p:nvPr/>
        </p:nvSpPr>
        <p:spPr>
          <a:xfrm>
            <a:off x="119921" y="3752075"/>
            <a:ext cx="11902190" cy="646331"/>
          </a:xfrm>
          <a:prstGeom prst="rect">
            <a:avLst/>
          </a:prstGeom>
          <a:noFill/>
        </p:spPr>
        <p:txBody>
          <a:bodyPr wrap="square" rtlCol="0">
            <a:spAutoFit/>
          </a:bodyPr>
          <a:lstStyle/>
          <a:p>
            <a:r>
              <a:rPr lang="en-GB" sz="3600" dirty="0"/>
              <a:t>Josh attended the concert in January</a:t>
            </a:r>
            <a:r>
              <a:rPr lang="en-GB" sz="3600" dirty="0">
                <a:solidFill>
                  <a:srgbClr val="FF0000"/>
                </a:solidFill>
              </a:rPr>
              <a:t>,</a:t>
            </a:r>
            <a:r>
              <a:rPr lang="en-GB" sz="3600" dirty="0"/>
              <a:t> he enjoyed it very much.</a:t>
            </a:r>
          </a:p>
        </p:txBody>
      </p:sp>
      <p:sp>
        <p:nvSpPr>
          <p:cNvPr id="17" name="TextBox 16">
            <a:extLst>
              <a:ext uri="{FF2B5EF4-FFF2-40B4-BE49-F238E27FC236}">
                <a16:creationId xmlns:a16="http://schemas.microsoft.com/office/drawing/2014/main" id="{320D7713-2642-46C1-829A-9EF4CFEEECD8}"/>
              </a:ext>
            </a:extLst>
          </p:cNvPr>
          <p:cNvSpPr txBox="1"/>
          <p:nvPr/>
        </p:nvSpPr>
        <p:spPr>
          <a:xfrm>
            <a:off x="119921" y="4969215"/>
            <a:ext cx="7230256" cy="646331"/>
          </a:xfrm>
          <a:prstGeom prst="rect">
            <a:avLst/>
          </a:prstGeom>
          <a:noFill/>
        </p:spPr>
        <p:txBody>
          <a:bodyPr wrap="square" rtlCol="0">
            <a:spAutoFit/>
          </a:bodyPr>
          <a:lstStyle/>
          <a:p>
            <a:r>
              <a:rPr lang="en-GB" sz="3600" dirty="0"/>
              <a:t>Josh attended the concert in January</a:t>
            </a:r>
          </a:p>
        </p:txBody>
      </p:sp>
      <p:sp>
        <p:nvSpPr>
          <p:cNvPr id="18" name="TextBox 17">
            <a:extLst>
              <a:ext uri="{FF2B5EF4-FFF2-40B4-BE49-F238E27FC236}">
                <a16:creationId xmlns:a16="http://schemas.microsoft.com/office/drawing/2014/main" id="{7BA323FD-6936-42A5-8DFC-DFFC88BB2696}"/>
              </a:ext>
            </a:extLst>
          </p:cNvPr>
          <p:cNvSpPr txBox="1"/>
          <p:nvPr/>
        </p:nvSpPr>
        <p:spPr>
          <a:xfrm>
            <a:off x="6960247" y="5012260"/>
            <a:ext cx="5361482" cy="646331"/>
          </a:xfrm>
          <a:prstGeom prst="rect">
            <a:avLst/>
          </a:prstGeom>
          <a:noFill/>
        </p:spPr>
        <p:txBody>
          <a:bodyPr wrap="square" rtlCol="0">
            <a:spAutoFit/>
          </a:bodyPr>
          <a:lstStyle/>
          <a:p>
            <a:r>
              <a:rPr lang="en-GB" sz="3600" dirty="0"/>
              <a:t>he enjoyed it very much.</a:t>
            </a:r>
          </a:p>
        </p:txBody>
      </p:sp>
      <p:pic>
        <p:nvPicPr>
          <p:cNvPr id="19" name="Picture 18" descr="A close up of a logo&#10;&#10;Description automatically generated">
            <a:extLst>
              <a:ext uri="{FF2B5EF4-FFF2-40B4-BE49-F238E27FC236}">
                <a16:creationId xmlns:a16="http://schemas.microsoft.com/office/drawing/2014/main" id="{1E2BBC03-81CA-4758-9C8E-A06553289B16}"/>
              </a:ext>
            </a:extLst>
          </p:cNvPr>
          <p:cNvPicPr>
            <a:picLocks noChangeAspect="1"/>
          </p:cNvPicPr>
          <p:nvPr/>
        </p:nvPicPr>
        <p:blipFill>
          <a:blip r:embed="rId4" cstate="print">
            <a:extLst>
              <a:ext uri="{28A0092B-C50C-407E-A947-70E740481C1C}">
                <a14:useLocalDpi xmlns:a14="http://schemas.microsoft.com/office/drawing/2010/main" val="0"/>
              </a:ext>
              <a:ext uri="{837473B0-CC2E-450A-ABE3-18F120FF3D39}">
                <a1611:picAttrSrcUrl xmlns:a1611="http://schemas.microsoft.com/office/drawing/2016/11/main" r:id="rId5"/>
              </a:ext>
            </a:extLst>
          </a:blip>
          <a:stretch>
            <a:fillRect/>
          </a:stretch>
        </p:blipFill>
        <p:spPr>
          <a:xfrm>
            <a:off x="11655366" y="5012260"/>
            <a:ext cx="536634" cy="493041"/>
          </a:xfrm>
          <a:prstGeom prst="rect">
            <a:avLst/>
          </a:prstGeom>
        </p:spPr>
      </p:pic>
      <p:pic>
        <p:nvPicPr>
          <p:cNvPr id="20" name="Picture 19" descr="A close up of a logo&#10;&#10;Description automatically generated">
            <a:extLst>
              <a:ext uri="{FF2B5EF4-FFF2-40B4-BE49-F238E27FC236}">
                <a16:creationId xmlns:a16="http://schemas.microsoft.com/office/drawing/2014/main" id="{654A3008-4C5D-4FAA-A6F9-85F2A1A192E9}"/>
              </a:ext>
            </a:extLst>
          </p:cNvPr>
          <p:cNvPicPr>
            <a:picLocks noChangeAspect="1"/>
          </p:cNvPicPr>
          <p:nvPr/>
        </p:nvPicPr>
        <p:blipFill>
          <a:blip r:embed="rId6" cstate="print">
            <a:extLst>
              <a:ext uri="{28A0092B-C50C-407E-A947-70E740481C1C}">
                <a14:useLocalDpi xmlns:a14="http://schemas.microsoft.com/office/drawing/2010/main" val="0"/>
              </a:ext>
              <a:ext uri="{837473B0-CC2E-450A-ABE3-18F120FF3D39}">
                <a1611:picAttrSrcUrl xmlns:a1611="http://schemas.microsoft.com/office/drawing/2016/11/main" r:id="rId5"/>
              </a:ext>
            </a:extLst>
          </a:blip>
          <a:stretch>
            <a:fillRect/>
          </a:stretch>
        </p:blipFill>
        <p:spPr>
          <a:xfrm>
            <a:off x="10442961" y="2613006"/>
            <a:ext cx="521258" cy="478914"/>
          </a:xfrm>
          <a:prstGeom prst="rect">
            <a:avLst/>
          </a:prstGeom>
        </p:spPr>
      </p:pic>
      <p:pic>
        <p:nvPicPr>
          <p:cNvPr id="12" name="Picture 11" descr="A close up of a logo&#10;&#10;Description automatically generated">
            <a:extLst>
              <a:ext uri="{FF2B5EF4-FFF2-40B4-BE49-F238E27FC236}">
                <a16:creationId xmlns:a16="http://schemas.microsoft.com/office/drawing/2014/main" id="{E642C266-153E-42DA-8E3F-6161F6DC38E3}"/>
              </a:ext>
            </a:extLst>
          </p:cNvPr>
          <p:cNvPicPr>
            <a:picLocks noChangeAspect="1"/>
          </p:cNvPicPr>
          <p:nvPr/>
        </p:nvPicPr>
        <p:blipFill>
          <a:blip r:embed="rId7" cstate="print">
            <a:extLst>
              <a:ext uri="{28A0092B-C50C-407E-A947-70E740481C1C}">
                <a14:useLocalDpi xmlns:a14="http://schemas.microsoft.com/office/drawing/2010/main" val="0"/>
              </a:ext>
              <a:ext uri="{837473B0-CC2E-450A-ABE3-18F120FF3D39}">
                <a1611:picAttrSrcUrl xmlns:a1611="http://schemas.microsoft.com/office/drawing/2016/11/main" r:id="rId8"/>
              </a:ext>
            </a:extLst>
          </a:blip>
          <a:stretch>
            <a:fillRect/>
          </a:stretch>
        </p:blipFill>
        <p:spPr>
          <a:xfrm>
            <a:off x="2464794" y="2074505"/>
            <a:ext cx="1129455" cy="1129455"/>
          </a:xfrm>
          <a:prstGeom prst="rect">
            <a:avLst/>
          </a:prstGeom>
        </p:spPr>
      </p:pic>
      <p:pic>
        <p:nvPicPr>
          <p:cNvPr id="22" name="Picture 21" descr="A close up of a logo&#10;&#10;Description automatically generated">
            <a:extLst>
              <a:ext uri="{FF2B5EF4-FFF2-40B4-BE49-F238E27FC236}">
                <a16:creationId xmlns:a16="http://schemas.microsoft.com/office/drawing/2014/main" id="{8CA74AEE-944F-49B6-822A-86C90CB62947}"/>
              </a:ext>
            </a:extLst>
          </p:cNvPr>
          <p:cNvPicPr>
            <a:picLocks noChangeAspect="1"/>
          </p:cNvPicPr>
          <p:nvPr/>
        </p:nvPicPr>
        <p:blipFill>
          <a:blip r:embed="rId7" cstate="print">
            <a:extLst>
              <a:ext uri="{28A0092B-C50C-407E-A947-70E740481C1C}">
                <a14:useLocalDpi xmlns:a14="http://schemas.microsoft.com/office/drawing/2010/main" val="0"/>
              </a:ext>
              <a:ext uri="{837473B0-CC2E-450A-ABE3-18F120FF3D39}">
                <a1611:picAttrSrcUrl xmlns:a1611="http://schemas.microsoft.com/office/drawing/2016/11/main" r:id="rId8"/>
              </a:ext>
            </a:extLst>
          </a:blip>
          <a:stretch>
            <a:fillRect/>
          </a:stretch>
        </p:blipFill>
        <p:spPr>
          <a:xfrm>
            <a:off x="6449115" y="4695864"/>
            <a:ext cx="1129455" cy="1129455"/>
          </a:xfrm>
          <a:prstGeom prst="rect">
            <a:avLst/>
          </a:prstGeom>
        </p:spPr>
      </p:pic>
      <p:sp>
        <p:nvSpPr>
          <p:cNvPr id="10" name="TextBox 9">
            <a:extLst>
              <a:ext uri="{FF2B5EF4-FFF2-40B4-BE49-F238E27FC236}">
                <a16:creationId xmlns:a16="http://schemas.microsoft.com/office/drawing/2014/main" id="{C2CA7D83-D40E-472A-AAEB-67D65D63D63D}"/>
              </a:ext>
            </a:extLst>
          </p:cNvPr>
          <p:cNvSpPr txBox="1"/>
          <p:nvPr/>
        </p:nvSpPr>
        <p:spPr>
          <a:xfrm>
            <a:off x="4063043" y="5875457"/>
            <a:ext cx="3365473" cy="707886"/>
          </a:xfrm>
          <a:prstGeom prst="rect">
            <a:avLst/>
          </a:prstGeom>
          <a:noFill/>
        </p:spPr>
        <p:txBody>
          <a:bodyPr wrap="square" rtlCol="0">
            <a:spAutoFit/>
          </a:bodyPr>
          <a:lstStyle/>
          <a:p>
            <a:r>
              <a:rPr lang="en-GB" sz="4000" dirty="0">
                <a:solidFill>
                  <a:srgbClr val="FF0000"/>
                </a:solidFill>
              </a:rPr>
              <a:t>Comma splice</a:t>
            </a:r>
          </a:p>
        </p:txBody>
      </p:sp>
    </p:spTree>
    <p:extLst>
      <p:ext uri="{BB962C8B-B14F-4D97-AF65-F5344CB8AC3E}">
        <p14:creationId xmlns:p14="http://schemas.microsoft.com/office/powerpoint/2010/main" val="237425205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3"/>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22"/>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8"/>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9"/>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p:bldP spid="9" grpId="0"/>
      <p:bldP spid="16" grpId="0"/>
      <p:bldP spid="17" grpId="0"/>
      <p:bldP spid="18" grpId="0"/>
      <p:bldP spid="10"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close up of a logo&#10;&#10;Description automatically generated">
            <a:extLst>
              <a:ext uri="{FF2B5EF4-FFF2-40B4-BE49-F238E27FC236}">
                <a16:creationId xmlns:a16="http://schemas.microsoft.com/office/drawing/2014/main" id="{149B141D-A858-4340-ABF0-0373284B5CBD}"/>
              </a:ext>
            </a:extLst>
          </p:cNvPr>
          <p:cNvPicPr>
            <a:picLocks noChangeAspect="1"/>
          </p:cNvPicPr>
          <p:nvPr/>
        </p:nvPicPr>
        <p:blipFill rotWithShape="1">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t="13058" b="17712"/>
          <a:stretch/>
        </p:blipFill>
        <p:spPr>
          <a:xfrm>
            <a:off x="20" y="10"/>
            <a:ext cx="12191980" cy="6857990"/>
          </a:xfrm>
          <a:prstGeom prst="rect">
            <a:avLst/>
          </a:prstGeom>
        </p:spPr>
      </p:pic>
    </p:spTree>
    <p:extLst>
      <p:ext uri="{BB962C8B-B14F-4D97-AF65-F5344CB8AC3E}">
        <p14:creationId xmlns:p14="http://schemas.microsoft.com/office/powerpoint/2010/main" val="249509190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2B5C16-184A-43A1-9114-C78F2CCC25E9}"/>
              </a:ext>
            </a:extLst>
          </p:cNvPr>
          <p:cNvSpPr>
            <a:spLocks noGrp="1"/>
          </p:cNvSpPr>
          <p:nvPr>
            <p:ph type="title"/>
          </p:nvPr>
        </p:nvSpPr>
        <p:spPr>
          <a:xfrm>
            <a:off x="119921" y="365125"/>
            <a:ext cx="12072079" cy="1325563"/>
          </a:xfrm>
        </p:spPr>
        <p:txBody>
          <a:bodyPr/>
          <a:lstStyle/>
          <a:p>
            <a:r>
              <a:rPr lang="en-GB" dirty="0"/>
              <a:t>True or False?</a:t>
            </a:r>
          </a:p>
        </p:txBody>
      </p:sp>
      <p:sp>
        <p:nvSpPr>
          <p:cNvPr id="4" name="Content Placeholder 2">
            <a:extLst>
              <a:ext uri="{FF2B5EF4-FFF2-40B4-BE49-F238E27FC236}">
                <a16:creationId xmlns:a16="http://schemas.microsoft.com/office/drawing/2014/main" id="{87469923-0166-4244-BA16-672D5F985DC2}"/>
              </a:ext>
            </a:extLst>
          </p:cNvPr>
          <p:cNvSpPr txBox="1">
            <a:spLocks/>
          </p:cNvSpPr>
          <p:nvPr/>
        </p:nvSpPr>
        <p:spPr>
          <a:xfrm>
            <a:off x="275573" y="1929008"/>
            <a:ext cx="11230627" cy="61538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 typeface="Wingdings" panose="05000000000000000000" pitchFamily="2" charset="2"/>
              <a:buChar char="q"/>
            </a:pPr>
            <a:r>
              <a:rPr lang="en-GB" dirty="0">
                <a:latin typeface="Bahnschrift Light" panose="020B0502040204020203" pitchFamily="34" charset="0"/>
              </a:rPr>
              <a:t>A run-on sentence is a sentence that is too long.</a:t>
            </a:r>
          </a:p>
          <a:p>
            <a:pPr>
              <a:buFont typeface="Wingdings" panose="05000000000000000000" pitchFamily="2" charset="2"/>
              <a:buChar char="q"/>
            </a:pPr>
            <a:endParaRPr lang="en-GB" dirty="0">
              <a:latin typeface="Bahnschrift Light" panose="020B0502040204020203" pitchFamily="34" charset="0"/>
            </a:endParaRPr>
          </a:p>
          <a:p>
            <a:pPr marL="0" indent="0">
              <a:buNone/>
            </a:pPr>
            <a:endParaRPr lang="en-GB" dirty="0">
              <a:latin typeface="Bahnschrift Light" panose="020B0502040204020203" pitchFamily="34" charset="0"/>
            </a:endParaRPr>
          </a:p>
          <a:p>
            <a:pPr>
              <a:buFont typeface="Wingdings" panose="05000000000000000000" pitchFamily="2" charset="2"/>
              <a:buChar char="q"/>
            </a:pPr>
            <a:endParaRPr lang="en-GB" dirty="0">
              <a:latin typeface="Bahnschrift Light" panose="020B0502040204020203" pitchFamily="34" charset="0"/>
            </a:endParaRPr>
          </a:p>
          <a:p>
            <a:pPr>
              <a:buFont typeface="Wingdings" panose="05000000000000000000" pitchFamily="2" charset="2"/>
              <a:buChar char="q"/>
            </a:pPr>
            <a:endParaRPr lang="en-GB" dirty="0">
              <a:latin typeface="Bahnschrift Light" panose="020B0502040204020203" pitchFamily="34" charset="0"/>
            </a:endParaRPr>
          </a:p>
          <a:p>
            <a:pPr>
              <a:buFont typeface="Wingdings" panose="05000000000000000000" pitchFamily="2" charset="2"/>
              <a:buChar char="q"/>
            </a:pPr>
            <a:endParaRPr lang="en-GB" dirty="0">
              <a:latin typeface="Bahnschrift Light" panose="020B0502040204020203" pitchFamily="34" charset="0"/>
            </a:endParaRPr>
          </a:p>
          <a:p>
            <a:pPr>
              <a:buFont typeface="Wingdings" panose="05000000000000000000" pitchFamily="2" charset="2"/>
              <a:buChar char="q"/>
            </a:pPr>
            <a:endParaRPr lang="en-GB" dirty="0">
              <a:latin typeface="Bahnschrift Light" panose="020B0502040204020203" pitchFamily="34" charset="0"/>
            </a:endParaRPr>
          </a:p>
          <a:p>
            <a:pPr>
              <a:buFont typeface="Wingdings" panose="05000000000000000000" pitchFamily="2" charset="2"/>
              <a:buChar char="q"/>
            </a:pPr>
            <a:endParaRPr lang="en-GB" dirty="0">
              <a:latin typeface="Bahnschrift Light" panose="020B0502040204020203" pitchFamily="34" charset="0"/>
            </a:endParaRPr>
          </a:p>
          <a:p>
            <a:pPr>
              <a:buFont typeface="Wingdings" panose="05000000000000000000" pitchFamily="2" charset="2"/>
              <a:buChar char="q"/>
            </a:pPr>
            <a:endParaRPr lang="en-GB" dirty="0">
              <a:latin typeface="Bahnschrift Light" panose="020B0502040204020203" pitchFamily="34" charset="0"/>
            </a:endParaRPr>
          </a:p>
          <a:p>
            <a:pPr>
              <a:buFont typeface="Wingdings" panose="05000000000000000000" pitchFamily="2" charset="2"/>
              <a:buChar char="q"/>
            </a:pPr>
            <a:endParaRPr lang="en-GB" dirty="0">
              <a:latin typeface="Bahnschrift Light" panose="020B0502040204020203" pitchFamily="34" charset="0"/>
            </a:endParaRPr>
          </a:p>
          <a:p>
            <a:pPr>
              <a:buFont typeface="Wingdings" panose="05000000000000000000" pitchFamily="2" charset="2"/>
              <a:buChar char="q"/>
            </a:pPr>
            <a:endParaRPr lang="en-GB" dirty="0">
              <a:latin typeface="Bahnschrift Light" panose="020B0502040204020203" pitchFamily="34" charset="0"/>
            </a:endParaRPr>
          </a:p>
          <a:p>
            <a:pPr>
              <a:buFont typeface="Wingdings" panose="05000000000000000000" pitchFamily="2" charset="2"/>
              <a:buChar char="q"/>
            </a:pPr>
            <a:endParaRPr lang="en-GB" dirty="0">
              <a:latin typeface="Bahnschrift Light" panose="020B0502040204020203" pitchFamily="34" charset="0"/>
            </a:endParaRPr>
          </a:p>
          <a:p>
            <a:pPr marL="0" indent="0">
              <a:buFont typeface="Arial" panose="020B0604020202020204" pitchFamily="34" charset="0"/>
              <a:buNone/>
            </a:pPr>
            <a:endParaRPr lang="en-GB" dirty="0">
              <a:latin typeface="Bahnschrift Light" panose="020B0502040204020203" pitchFamily="34" charset="0"/>
            </a:endParaRPr>
          </a:p>
        </p:txBody>
      </p:sp>
      <p:sp>
        <p:nvSpPr>
          <p:cNvPr id="3" name="Rectangle 2">
            <a:extLst>
              <a:ext uri="{FF2B5EF4-FFF2-40B4-BE49-F238E27FC236}">
                <a16:creationId xmlns:a16="http://schemas.microsoft.com/office/drawing/2014/main" id="{694A3F98-0D02-4965-8482-89CFB67660C6}"/>
              </a:ext>
            </a:extLst>
          </p:cNvPr>
          <p:cNvSpPr/>
          <p:nvPr/>
        </p:nvSpPr>
        <p:spPr>
          <a:xfrm>
            <a:off x="8911894" y="1621059"/>
            <a:ext cx="1432892" cy="830997"/>
          </a:xfrm>
          <a:prstGeom prst="rect">
            <a:avLst/>
          </a:prstGeom>
          <a:noFill/>
        </p:spPr>
        <p:txBody>
          <a:bodyPr wrap="none" lIns="91440" tIns="45720" rIns="91440" bIns="45720">
            <a:spAutoFit/>
          </a:bodyPr>
          <a:lstStyle/>
          <a:p>
            <a:pPr algn="ctr"/>
            <a:r>
              <a:rPr lang="en-US" sz="4800" b="0" cap="none" spc="0" dirty="0">
                <a:ln w="0"/>
                <a:solidFill>
                  <a:srgbClr val="FF0000"/>
                </a:solidFill>
                <a:effectLst>
                  <a:outerShdw blurRad="38100" dist="25400" dir="5400000" algn="ctr" rotWithShape="0">
                    <a:srgbClr val="6E747A">
                      <a:alpha val="43000"/>
                    </a:srgbClr>
                  </a:outerShdw>
                </a:effectLst>
              </a:rPr>
              <a:t>False</a:t>
            </a:r>
          </a:p>
        </p:txBody>
      </p:sp>
      <p:sp>
        <p:nvSpPr>
          <p:cNvPr id="6" name="Content Placeholder 2">
            <a:extLst>
              <a:ext uri="{FF2B5EF4-FFF2-40B4-BE49-F238E27FC236}">
                <a16:creationId xmlns:a16="http://schemas.microsoft.com/office/drawing/2014/main" id="{9C6C13E3-4B46-4B22-92EE-E422D62D7446}"/>
              </a:ext>
            </a:extLst>
          </p:cNvPr>
          <p:cNvSpPr txBox="1">
            <a:spLocks/>
          </p:cNvSpPr>
          <p:nvPr/>
        </p:nvSpPr>
        <p:spPr>
          <a:xfrm>
            <a:off x="275573" y="2238417"/>
            <a:ext cx="11230627" cy="156190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GB" dirty="0">
              <a:latin typeface="Bahnschrift Light" panose="020B0502040204020203" pitchFamily="34" charset="0"/>
            </a:endParaRPr>
          </a:p>
          <a:p>
            <a:pPr marL="0" indent="0">
              <a:buNone/>
            </a:pPr>
            <a:r>
              <a:rPr lang="en-GB" dirty="0">
                <a:latin typeface="Bahnschrift Light" panose="020B0502040204020203" pitchFamily="34" charset="0"/>
              </a:rPr>
              <a:t>A run on sentence consists of independent clauses that are not properly joined.</a:t>
            </a:r>
          </a:p>
          <a:p>
            <a:pPr marL="0" indent="0">
              <a:buNone/>
            </a:pPr>
            <a:endParaRPr lang="en-GB" dirty="0">
              <a:latin typeface="Bahnschrift Light" panose="020B0502040204020203" pitchFamily="34" charset="0"/>
            </a:endParaRPr>
          </a:p>
          <a:p>
            <a:pPr marL="0" indent="0">
              <a:buNone/>
            </a:pPr>
            <a:endParaRPr lang="en-GB" dirty="0">
              <a:latin typeface="Bahnschrift Light" panose="020B0502040204020203" pitchFamily="34" charset="0"/>
            </a:endParaRPr>
          </a:p>
          <a:p>
            <a:pPr marL="0" indent="0">
              <a:buFont typeface="Arial" panose="020B0604020202020204" pitchFamily="34" charset="0"/>
              <a:buNone/>
            </a:pPr>
            <a:endParaRPr lang="en-GB" dirty="0">
              <a:latin typeface="Bahnschrift Light" panose="020B0502040204020203" pitchFamily="34" charset="0"/>
            </a:endParaRPr>
          </a:p>
        </p:txBody>
      </p:sp>
      <p:sp>
        <p:nvSpPr>
          <p:cNvPr id="7" name="Content Placeholder 2">
            <a:extLst>
              <a:ext uri="{FF2B5EF4-FFF2-40B4-BE49-F238E27FC236}">
                <a16:creationId xmlns:a16="http://schemas.microsoft.com/office/drawing/2014/main" id="{7035A1F5-605C-44E5-A84D-0D3408B588A7}"/>
              </a:ext>
            </a:extLst>
          </p:cNvPr>
          <p:cNvSpPr txBox="1">
            <a:spLocks/>
          </p:cNvSpPr>
          <p:nvPr/>
        </p:nvSpPr>
        <p:spPr>
          <a:xfrm>
            <a:off x="275573" y="3019370"/>
            <a:ext cx="11230627" cy="195212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GB" dirty="0">
              <a:latin typeface="Bahnschrift Light" panose="020B0502040204020203" pitchFamily="34" charset="0"/>
            </a:endParaRPr>
          </a:p>
          <a:p>
            <a:pPr marL="0" indent="0">
              <a:buNone/>
            </a:pPr>
            <a:endParaRPr lang="en-GB" dirty="0">
              <a:latin typeface="Bahnschrift Light" panose="020B0502040204020203" pitchFamily="34" charset="0"/>
            </a:endParaRPr>
          </a:p>
          <a:p>
            <a:pPr>
              <a:buFont typeface="Wingdings" panose="05000000000000000000" pitchFamily="2" charset="2"/>
              <a:buChar char="q"/>
            </a:pPr>
            <a:r>
              <a:rPr lang="en-GB" dirty="0">
                <a:latin typeface="Bahnschrift Light" panose="020B0502040204020203" pitchFamily="34" charset="0"/>
              </a:rPr>
              <a:t>You can fix a run-on sentence simply by using a comma.</a:t>
            </a:r>
          </a:p>
          <a:p>
            <a:pPr>
              <a:buFont typeface="Wingdings" panose="05000000000000000000" pitchFamily="2" charset="2"/>
              <a:buChar char="q"/>
            </a:pPr>
            <a:endParaRPr lang="en-GB" dirty="0">
              <a:latin typeface="Bahnschrift Light" panose="020B0502040204020203" pitchFamily="34" charset="0"/>
            </a:endParaRPr>
          </a:p>
          <a:p>
            <a:pPr>
              <a:buFont typeface="Wingdings" panose="05000000000000000000" pitchFamily="2" charset="2"/>
              <a:buChar char="q"/>
            </a:pPr>
            <a:endParaRPr lang="en-GB" dirty="0">
              <a:latin typeface="Bahnschrift Light" panose="020B0502040204020203" pitchFamily="34" charset="0"/>
            </a:endParaRPr>
          </a:p>
          <a:p>
            <a:pPr>
              <a:buFont typeface="Wingdings" panose="05000000000000000000" pitchFamily="2" charset="2"/>
              <a:buChar char="q"/>
            </a:pPr>
            <a:endParaRPr lang="en-GB" dirty="0">
              <a:latin typeface="Bahnschrift Light" panose="020B0502040204020203" pitchFamily="34" charset="0"/>
            </a:endParaRPr>
          </a:p>
          <a:p>
            <a:pPr>
              <a:buFont typeface="Wingdings" panose="05000000000000000000" pitchFamily="2" charset="2"/>
              <a:buChar char="q"/>
            </a:pPr>
            <a:endParaRPr lang="en-GB" dirty="0">
              <a:latin typeface="Bahnschrift Light" panose="020B0502040204020203" pitchFamily="34" charset="0"/>
            </a:endParaRPr>
          </a:p>
          <a:p>
            <a:pPr>
              <a:buFont typeface="Wingdings" panose="05000000000000000000" pitchFamily="2" charset="2"/>
              <a:buChar char="q"/>
            </a:pPr>
            <a:endParaRPr lang="en-GB" dirty="0">
              <a:latin typeface="Bahnschrift Light" panose="020B0502040204020203" pitchFamily="34" charset="0"/>
            </a:endParaRPr>
          </a:p>
          <a:p>
            <a:pPr>
              <a:buFont typeface="Wingdings" panose="05000000000000000000" pitchFamily="2" charset="2"/>
              <a:buChar char="q"/>
            </a:pPr>
            <a:endParaRPr lang="en-GB" dirty="0">
              <a:latin typeface="Bahnschrift Light" panose="020B0502040204020203" pitchFamily="34" charset="0"/>
            </a:endParaRPr>
          </a:p>
          <a:p>
            <a:pPr>
              <a:buFont typeface="Wingdings" panose="05000000000000000000" pitchFamily="2" charset="2"/>
              <a:buChar char="q"/>
            </a:pPr>
            <a:endParaRPr lang="en-GB" dirty="0">
              <a:latin typeface="Bahnschrift Light" panose="020B0502040204020203" pitchFamily="34" charset="0"/>
            </a:endParaRPr>
          </a:p>
          <a:p>
            <a:pPr>
              <a:buFont typeface="Wingdings" panose="05000000000000000000" pitchFamily="2" charset="2"/>
              <a:buChar char="q"/>
            </a:pPr>
            <a:endParaRPr lang="en-GB" dirty="0">
              <a:latin typeface="Bahnschrift Light" panose="020B0502040204020203" pitchFamily="34" charset="0"/>
            </a:endParaRPr>
          </a:p>
          <a:p>
            <a:pPr marL="0" indent="0">
              <a:buFont typeface="Arial" panose="020B0604020202020204" pitchFamily="34" charset="0"/>
              <a:buNone/>
            </a:pPr>
            <a:endParaRPr lang="en-GB" dirty="0">
              <a:latin typeface="Bahnschrift Light" panose="020B0502040204020203" pitchFamily="34" charset="0"/>
            </a:endParaRPr>
          </a:p>
        </p:txBody>
      </p:sp>
      <p:sp>
        <p:nvSpPr>
          <p:cNvPr id="8" name="Content Placeholder 2">
            <a:extLst>
              <a:ext uri="{FF2B5EF4-FFF2-40B4-BE49-F238E27FC236}">
                <a16:creationId xmlns:a16="http://schemas.microsoft.com/office/drawing/2014/main" id="{33B332BC-0C70-4334-B23E-19A946416E5B}"/>
              </a:ext>
            </a:extLst>
          </p:cNvPr>
          <p:cNvSpPr txBox="1">
            <a:spLocks/>
          </p:cNvSpPr>
          <p:nvPr/>
        </p:nvSpPr>
        <p:spPr>
          <a:xfrm>
            <a:off x="275573" y="3902531"/>
            <a:ext cx="11230627" cy="243624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GB" dirty="0">
              <a:latin typeface="Bahnschrift Light" panose="020B0502040204020203" pitchFamily="34" charset="0"/>
            </a:endParaRPr>
          </a:p>
          <a:p>
            <a:pPr marL="0" indent="0">
              <a:buNone/>
            </a:pPr>
            <a:endParaRPr lang="en-GB" dirty="0">
              <a:latin typeface="Bahnschrift Light" panose="020B0502040204020203" pitchFamily="34" charset="0"/>
            </a:endParaRPr>
          </a:p>
          <a:p>
            <a:pPr marL="0" indent="0">
              <a:buNone/>
            </a:pPr>
            <a:endParaRPr lang="en-GB" dirty="0">
              <a:latin typeface="Bahnschrift Light" panose="020B0502040204020203" pitchFamily="34" charset="0"/>
            </a:endParaRPr>
          </a:p>
          <a:p>
            <a:pPr marL="0" indent="0">
              <a:buNone/>
            </a:pPr>
            <a:r>
              <a:rPr lang="en-GB" dirty="0">
                <a:latin typeface="Bahnschrift Light" panose="020B0502040204020203" pitchFamily="34" charset="0"/>
              </a:rPr>
              <a:t>A comma is not strong enough to join two independent clauses.</a:t>
            </a:r>
          </a:p>
          <a:p>
            <a:pPr>
              <a:buFont typeface="Wingdings" panose="05000000000000000000" pitchFamily="2" charset="2"/>
              <a:buChar char="q"/>
            </a:pPr>
            <a:endParaRPr lang="en-GB" dirty="0">
              <a:latin typeface="Bahnschrift Light" panose="020B0502040204020203" pitchFamily="34" charset="0"/>
            </a:endParaRPr>
          </a:p>
          <a:p>
            <a:pPr>
              <a:buFont typeface="Wingdings" panose="05000000000000000000" pitchFamily="2" charset="2"/>
              <a:buChar char="q"/>
            </a:pPr>
            <a:endParaRPr lang="en-GB" dirty="0">
              <a:latin typeface="Bahnschrift Light" panose="020B0502040204020203" pitchFamily="34" charset="0"/>
            </a:endParaRPr>
          </a:p>
          <a:p>
            <a:pPr>
              <a:buFont typeface="Wingdings" panose="05000000000000000000" pitchFamily="2" charset="2"/>
              <a:buChar char="q"/>
            </a:pPr>
            <a:endParaRPr lang="en-GB" dirty="0">
              <a:latin typeface="Bahnschrift Light" panose="020B0502040204020203" pitchFamily="34" charset="0"/>
            </a:endParaRPr>
          </a:p>
          <a:p>
            <a:pPr>
              <a:buFont typeface="Wingdings" panose="05000000000000000000" pitchFamily="2" charset="2"/>
              <a:buChar char="q"/>
            </a:pPr>
            <a:endParaRPr lang="en-GB" dirty="0">
              <a:latin typeface="Bahnschrift Light" panose="020B0502040204020203" pitchFamily="34" charset="0"/>
            </a:endParaRPr>
          </a:p>
          <a:p>
            <a:pPr>
              <a:buFont typeface="Wingdings" panose="05000000000000000000" pitchFamily="2" charset="2"/>
              <a:buChar char="q"/>
            </a:pPr>
            <a:endParaRPr lang="en-GB" dirty="0">
              <a:latin typeface="Bahnschrift Light" panose="020B0502040204020203" pitchFamily="34" charset="0"/>
            </a:endParaRPr>
          </a:p>
          <a:p>
            <a:pPr>
              <a:buFont typeface="Wingdings" panose="05000000000000000000" pitchFamily="2" charset="2"/>
              <a:buChar char="q"/>
            </a:pPr>
            <a:endParaRPr lang="en-GB" dirty="0">
              <a:latin typeface="Bahnschrift Light" panose="020B0502040204020203" pitchFamily="34" charset="0"/>
            </a:endParaRPr>
          </a:p>
          <a:p>
            <a:pPr>
              <a:buFont typeface="Wingdings" panose="05000000000000000000" pitchFamily="2" charset="2"/>
              <a:buChar char="q"/>
            </a:pPr>
            <a:endParaRPr lang="en-GB" dirty="0">
              <a:latin typeface="Bahnschrift Light" panose="020B0502040204020203" pitchFamily="34" charset="0"/>
            </a:endParaRPr>
          </a:p>
          <a:p>
            <a:pPr>
              <a:buFont typeface="Wingdings" panose="05000000000000000000" pitchFamily="2" charset="2"/>
              <a:buChar char="q"/>
            </a:pPr>
            <a:endParaRPr lang="en-GB" dirty="0">
              <a:latin typeface="Bahnschrift Light" panose="020B0502040204020203" pitchFamily="34" charset="0"/>
            </a:endParaRPr>
          </a:p>
          <a:p>
            <a:pPr>
              <a:buFont typeface="Wingdings" panose="05000000000000000000" pitchFamily="2" charset="2"/>
              <a:buChar char="q"/>
            </a:pPr>
            <a:endParaRPr lang="en-GB" dirty="0">
              <a:latin typeface="Bahnschrift Light" panose="020B0502040204020203" pitchFamily="34" charset="0"/>
            </a:endParaRPr>
          </a:p>
          <a:p>
            <a:pPr marL="0" indent="0">
              <a:buFont typeface="Arial" panose="020B0604020202020204" pitchFamily="34" charset="0"/>
              <a:buNone/>
            </a:pPr>
            <a:endParaRPr lang="en-GB" dirty="0">
              <a:latin typeface="Bahnschrift Light" panose="020B0502040204020203" pitchFamily="34" charset="0"/>
            </a:endParaRPr>
          </a:p>
        </p:txBody>
      </p:sp>
      <p:sp>
        <p:nvSpPr>
          <p:cNvPr id="9" name="Rectangle 8">
            <a:extLst>
              <a:ext uri="{FF2B5EF4-FFF2-40B4-BE49-F238E27FC236}">
                <a16:creationId xmlns:a16="http://schemas.microsoft.com/office/drawing/2014/main" id="{17614EDF-C217-4F3D-92F6-568B5AF6D2C7}"/>
              </a:ext>
            </a:extLst>
          </p:cNvPr>
          <p:cNvSpPr/>
          <p:nvPr/>
        </p:nvSpPr>
        <p:spPr>
          <a:xfrm>
            <a:off x="9578571" y="3864576"/>
            <a:ext cx="1432892" cy="830997"/>
          </a:xfrm>
          <a:prstGeom prst="rect">
            <a:avLst/>
          </a:prstGeom>
          <a:noFill/>
        </p:spPr>
        <p:txBody>
          <a:bodyPr wrap="none" lIns="91440" tIns="45720" rIns="91440" bIns="45720">
            <a:spAutoFit/>
          </a:bodyPr>
          <a:lstStyle/>
          <a:p>
            <a:pPr algn="ctr"/>
            <a:r>
              <a:rPr lang="en-US" sz="4800" b="0" cap="none" spc="0" dirty="0">
                <a:ln w="0"/>
                <a:solidFill>
                  <a:srgbClr val="FF0000"/>
                </a:solidFill>
                <a:effectLst>
                  <a:outerShdw blurRad="38100" dist="25400" dir="5400000" algn="ctr" rotWithShape="0">
                    <a:srgbClr val="6E747A">
                      <a:alpha val="43000"/>
                    </a:srgbClr>
                  </a:outerShdw>
                </a:effectLst>
              </a:rPr>
              <a:t>False</a:t>
            </a:r>
          </a:p>
        </p:txBody>
      </p:sp>
    </p:spTree>
    <p:extLst>
      <p:ext uri="{BB962C8B-B14F-4D97-AF65-F5344CB8AC3E}">
        <p14:creationId xmlns:p14="http://schemas.microsoft.com/office/powerpoint/2010/main" val="201560406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3" grpId="0"/>
      <p:bldP spid="6" grpId="0"/>
      <p:bldP spid="7" grpId="0"/>
      <p:bldP spid="8" grpId="0"/>
      <p:bldP spid="9"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9D2D46-2DF1-4777-9AA3-B17DA803A003}"/>
              </a:ext>
            </a:extLst>
          </p:cNvPr>
          <p:cNvSpPr>
            <a:spLocks noGrp="1"/>
          </p:cNvSpPr>
          <p:nvPr>
            <p:ph type="title"/>
          </p:nvPr>
        </p:nvSpPr>
        <p:spPr/>
        <p:txBody>
          <a:bodyPr/>
          <a:lstStyle/>
          <a:p>
            <a:r>
              <a:rPr lang="en-GB" dirty="0"/>
              <a:t>How do we fix a run-on sentence?</a:t>
            </a:r>
          </a:p>
        </p:txBody>
      </p:sp>
      <p:pic>
        <p:nvPicPr>
          <p:cNvPr id="4" name="Picture 3" descr="A close up of a toy&#10;&#10;Description automatically generated">
            <a:extLst>
              <a:ext uri="{FF2B5EF4-FFF2-40B4-BE49-F238E27FC236}">
                <a16:creationId xmlns:a16="http://schemas.microsoft.com/office/drawing/2014/main" id="{4876556C-8FA6-4150-AA6D-D8188A692BAA}"/>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0" y="1277329"/>
            <a:ext cx="4898721" cy="4898721"/>
          </a:xfrm>
          <a:prstGeom prst="rect">
            <a:avLst/>
          </a:prstGeom>
        </p:spPr>
      </p:pic>
      <p:sp>
        <p:nvSpPr>
          <p:cNvPr id="9" name="TextBox 8">
            <a:extLst>
              <a:ext uri="{FF2B5EF4-FFF2-40B4-BE49-F238E27FC236}">
                <a16:creationId xmlns:a16="http://schemas.microsoft.com/office/drawing/2014/main" id="{0AAD5A33-7186-48FA-8B0C-81E3B3E90097}"/>
              </a:ext>
            </a:extLst>
          </p:cNvPr>
          <p:cNvSpPr txBox="1"/>
          <p:nvPr/>
        </p:nvSpPr>
        <p:spPr>
          <a:xfrm>
            <a:off x="4468662" y="3044279"/>
            <a:ext cx="5649238" cy="769441"/>
          </a:xfrm>
          <a:prstGeom prst="rect">
            <a:avLst/>
          </a:prstGeom>
          <a:noFill/>
        </p:spPr>
        <p:txBody>
          <a:bodyPr wrap="square" rtlCol="0">
            <a:spAutoFit/>
          </a:bodyPr>
          <a:lstStyle/>
          <a:p>
            <a:r>
              <a:rPr lang="en-GB" sz="4400" dirty="0"/>
              <a:t>Stay tuned for Lesson 2!</a:t>
            </a:r>
          </a:p>
        </p:txBody>
      </p:sp>
    </p:spTree>
    <p:extLst>
      <p:ext uri="{BB962C8B-B14F-4D97-AF65-F5344CB8AC3E}">
        <p14:creationId xmlns:p14="http://schemas.microsoft.com/office/powerpoint/2010/main" val="261272923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1" name="Rectangle 50">
            <a:extLst>
              <a:ext uri="{FF2B5EF4-FFF2-40B4-BE49-F238E27FC236}">
                <a16:creationId xmlns:a16="http://schemas.microsoft.com/office/drawing/2014/main" id="{9D3A9E89-033E-4C4A-8C41-416DABFFD3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52">
            <a:extLst>
              <a:ext uri="{FF2B5EF4-FFF2-40B4-BE49-F238E27FC236}">
                <a16:creationId xmlns:a16="http://schemas.microsoft.com/office/drawing/2014/main" id="{86293361-111E-427D-8E5B-256944AC839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445887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itle 11">
            <a:extLst>
              <a:ext uri="{FF2B5EF4-FFF2-40B4-BE49-F238E27FC236}">
                <a16:creationId xmlns:a16="http://schemas.microsoft.com/office/drawing/2014/main" id="{B957A2E3-E8EF-4C64-94E1-5CFEF0805E76}"/>
              </a:ext>
            </a:extLst>
          </p:cNvPr>
          <p:cNvSpPr>
            <a:spLocks noGrp="1"/>
          </p:cNvSpPr>
          <p:nvPr>
            <p:ph type="ctrTitle"/>
          </p:nvPr>
        </p:nvSpPr>
        <p:spPr>
          <a:xfrm>
            <a:off x="6925690" y="2029216"/>
            <a:ext cx="5266310" cy="1359074"/>
          </a:xfrm>
        </p:spPr>
        <p:txBody>
          <a:bodyPr anchor="b">
            <a:normAutofit fontScale="90000"/>
          </a:bodyPr>
          <a:lstStyle/>
          <a:p>
            <a:pPr algn="l"/>
            <a:r>
              <a:rPr lang="en-GB" sz="4800" dirty="0"/>
              <a:t>Fixing Run-on Sentences</a:t>
            </a:r>
          </a:p>
        </p:txBody>
      </p:sp>
      <p:sp>
        <p:nvSpPr>
          <p:cNvPr id="10" name="Subtitle 9">
            <a:extLst>
              <a:ext uri="{FF2B5EF4-FFF2-40B4-BE49-F238E27FC236}">
                <a16:creationId xmlns:a16="http://schemas.microsoft.com/office/drawing/2014/main" id="{D9A8ABF1-5570-448C-BE5A-E249E882DFF0}"/>
              </a:ext>
            </a:extLst>
          </p:cNvPr>
          <p:cNvSpPr>
            <a:spLocks noGrp="1"/>
          </p:cNvSpPr>
          <p:nvPr>
            <p:ph type="subTitle" idx="1"/>
          </p:nvPr>
        </p:nvSpPr>
        <p:spPr>
          <a:xfrm>
            <a:off x="436887" y="4986814"/>
            <a:ext cx="11315178" cy="1714025"/>
          </a:xfrm>
        </p:spPr>
        <p:txBody>
          <a:bodyPr anchor="t">
            <a:normAutofit/>
          </a:bodyPr>
          <a:lstStyle/>
          <a:p>
            <a:r>
              <a:rPr lang="en-GB" sz="3600" b="1" dirty="0"/>
              <a:t>Lesson 2 </a:t>
            </a:r>
          </a:p>
          <a:p>
            <a:r>
              <a:rPr lang="en-GB" sz="3600" dirty="0"/>
              <a:t>Fixing run-on sentences with full stops</a:t>
            </a:r>
          </a:p>
        </p:txBody>
      </p:sp>
      <p:grpSp>
        <p:nvGrpSpPr>
          <p:cNvPr id="55" name="Group 54">
            <a:extLst>
              <a:ext uri="{FF2B5EF4-FFF2-40B4-BE49-F238E27FC236}">
                <a16:creationId xmlns:a16="http://schemas.microsoft.com/office/drawing/2014/main" id="{FCDE997A-E6D1-4881-88E5-269E5AC3DD1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763256" y="73152"/>
            <a:ext cx="1178966" cy="232963"/>
            <a:chOff x="7763256" y="73152"/>
            <a:chExt cx="1178966" cy="232963"/>
          </a:xfrm>
        </p:grpSpPr>
        <p:sp>
          <p:nvSpPr>
            <p:cNvPr id="56" name="Rectangle 64">
              <a:extLst>
                <a:ext uri="{FF2B5EF4-FFF2-40B4-BE49-F238E27FC236}">
                  <a16:creationId xmlns:a16="http://schemas.microsoft.com/office/drawing/2014/main" id="{C5A17791-3735-41AA-BC18-9EE281D2BB1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263077"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66">
              <a:extLst>
                <a:ext uri="{FF2B5EF4-FFF2-40B4-BE49-F238E27FC236}">
                  <a16:creationId xmlns:a16="http://schemas.microsoft.com/office/drawing/2014/main" id="{F95E12FB-5FC2-40B9-A965-8D75253579F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263077"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Rectangle 64">
              <a:extLst>
                <a:ext uri="{FF2B5EF4-FFF2-40B4-BE49-F238E27FC236}">
                  <a16:creationId xmlns:a16="http://schemas.microsoft.com/office/drawing/2014/main" id="{E8C32A1A-9FA0-41F6-9AFF-8ECB7FAEDF6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138122"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ectangle 66">
              <a:extLst>
                <a:ext uri="{FF2B5EF4-FFF2-40B4-BE49-F238E27FC236}">
                  <a16:creationId xmlns:a16="http://schemas.microsoft.com/office/drawing/2014/main" id="{7CF33DCF-317C-4DA0-AB10-D7FFD765B57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138122"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Rectangle 64">
              <a:extLst>
                <a:ext uri="{FF2B5EF4-FFF2-40B4-BE49-F238E27FC236}">
                  <a16:creationId xmlns:a16="http://schemas.microsoft.com/office/drawing/2014/main" id="{2903C14D-D613-4770-8686-F92B1DD38F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013167"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6">
              <a:extLst>
                <a:ext uri="{FF2B5EF4-FFF2-40B4-BE49-F238E27FC236}">
                  <a16:creationId xmlns:a16="http://schemas.microsoft.com/office/drawing/2014/main" id="{D5F133F7-E38D-4DA1-99C1-86F681CA33E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013167"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Rectangle 64">
              <a:extLst>
                <a:ext uri="{FF2B5EF4-FFF2-40B4-BE49-F238E27FC236}">
                  <a16:creationId xmlns:a16="http://schemas.microsoft.com/office/drawing/2014/main" id="{5CAB3553-58B3-4262-BE0D-58D7CA75B87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888211"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Rectangle 66">
              <a:extLst>
                <a:ext uri="{FF2B5EF4-FFF2-40B4-BE49-F238E27FC236}">
                  <a16:creationId xmlns:a16="http://schemas.microsoft.com/office/drawing/2014/main" id="{9D1B417A-9677-4C16-A473-B9683700F9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888211"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Rectangle 64">
              <a:extLst>
                <a:ext uri="{FF2B5EF4-FFF2-40B4-BE49-F238E27FC236}">
                  <a16:creationId xmlns:a16="http://schemas.microsoft.com/office/drawing/2014/main" id="{7302AEA5-098D-4C81-88C5-07902BF9CF1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763256"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Rectangle 66">
              <a:extLst>
                <a:ext uri="{FF2B5EF4-FFF2-40B4-BE49-F238E27FC236}">
                  <a16:creationId xmlns:a16="http://schemas.microsoft.com/office/drawing/2014/main" id="{7C4E3ACA-8B17-422E-90A9-7586D06E6E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763256"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Rectangle 64">
              <a:extLst>
                <a:ext uri="{FF2B5EF4-FFF2-40B4-BE49-F238E27FC236}">
                  <a16:creationId xmlns:a16="http://schemas.microsoft.com/office/drawing/2014/main" id="{BD4A1ED5-82F7-4465-9B76-3F80A489F38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887854"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Rectangle 66">
              <a:extLst>
                <a:ext uri="{FF2B5EF4-FFF2-40B4-BE49-F238E27FC236}">
                  <a16:creationId xmlns:a16="http://schemas.microsoft.com/office/drawing/2014/main" id="{69D1CC06-3A23-41C0-8EBB-28E61278E2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887854"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Rectangle 64">
              <a:extLst>
                <a:ext uri="{FF2B5EF4-FFF2-40B4-BE49-F238E27FC236}">
                  <a16:creationId xmlns:a16="http://schemas.microsoft.com/office/drawing/2014/main" id="{462044AD-4120-4B1C-B41A-A45DA55513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762899"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Rectangle 66">
              <a:extLst>
                <a:ext uri="{FF2B5EF4-FFF2-40B4-BE49-F238E27FC236}">
                  <a16:creationId xmlns:a16="http://schemas.microsoft.com/office/drawing/2014/main" id="{30623D13-D545-4F2E-8425-E59D1BEF9C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762899"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4">
              <a:extLst>
                <a:ext uri="{FF2B5EF4-FFF2-40B4-BE49-F238E27FC236}">
                  <a16:creationId xmlns:a16="http://schemas.microsoft.com/office/drawing/2014/main" id="{E139ADAB-729A-4C31-B7E7-2532FF3FB2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637944"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66">
              <a:extLst>
                <a:ext uri="{FF2B5EF4-FFF2-40B4-BE49-F238E27FC236}">
                  <a16:creationId xmlns:a16="http://schemas.microsoft.com/office/drawing/2014/main" id="{C7589FD1-9BFF-4E61-8C5E-8CF2AF79A8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637944"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Rectangle 64">
              <a:extLst>
                <a:ext uri="{FF2B5EF4-FFF2-40B4-BE49-F238E27FC236}">
                  <a16:creationId xmlns:a16="http://schemas.microsoft.com/office/drawing/2014/main" id="{5F53515D-4E5F-4534-90F9-BD9DE4786B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512988"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Rectangle 66">
              <a:extLst>
                <a:ext uri="{FF2B5EF4-FFF2-40B4-BE49-F238E27FC236}">
                  <a16:creationId xmlns:a16="http://schemas.microsoft.com/office/drawing/2014/main" id="{C13CB45B-7C83-43EA-878D-FE9C4593EBB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512988"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Rectangle 64">
              <a:extLst>
                <a:ext uri="{FF2B5EF4-FFF2-40B4-BE49-F238E27FC236}">
                  <a16:creationId xmlns:a16="http://schemas.microsoft.com/office/drawing/2014/main" id="{38BA5C82-1285-46A1-BA10-254B216636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388033"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Rectangle 66">
              <a:extLst>
                <a:ext uri="{FF2B5EF4-FFF2-40B4-BE49-F238E27FC236}">
                  <a16:creationId xmlns:a16="http://schemas.microsoft.com/office/drawing/2014/main" id="{199FE72C-20A3-4FB4-BD67-E7EDF540D07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388033"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15" name="Picture 14" descr="A close up of a sign&#10;&#10;Description automatically generated">
            <a:extLst>
              <a:ext uri="{FF2B5EF4-FFF2-40B4-BE49-F238E27FC236}">
                <a16:creationId xmlns:a16="http://schemas.microsoft.com/office/drawing/2014/main" id="{7A9E2A10-DE33-496A-8217-948BEFF81EE8}"/>
              </a:ext>
            </a:extLst>
          </p:cNvPr>
          <p:cNvPicPr>
            <a:picLocks noChangeAspect="1"/>
          </p:cNvPicPr>
          <p:nvPr/>
        </p:nvPicPr>
        <p:blipFill rotWithShape="1">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l="2386" r="19757" b="-1"/>
          <a:stretch/>
        </p:blipFill>
        <p:spPr>
          <a:xfrm>
            <a:off x="509517" y="576072"/>
            <a:ext cx="5586483" cy="4610196"/>
          </a:xfrm>
          <a:prstGeom prst="rect">
            <a:avLst/>
          </a:prstGeom>
        </p:spPr>
      </p:pic>
      <p:sp>
        <p:nvSpPr>
          <p:cNvPr id="77" name="Rectangle 76">
            <a:extLst>
              <a:ext uri="{FF2B5EF4-FFF2-40B4-BE49-F238E27FC236}">
                <a16:creationId xmlns:a16="http://schemas.microsoft.com/office/drawing/2014/main" id="{78907291-9D6D-4740-81DB-441477BCA2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501384"/>
            <a:ext cx="12192000" cy="356616"/>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1226463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close up of a logo&#10;&#10;Description automatically generated">
            <a:extLst>
              <a:ext uri="{FF2B5EF4-FFF2-40B4-BE49-F238E27FC236}">
                <a16:creationId xmlns:a16="http://schemas.microsoft.com/office/drawing/2014/main" id="{149B141D-A858-4340-ABF0-0373284B5CBD}"/>
              </a:ext>
            </a:extLst>
          </p:cNvPr>
          <p:cNvPicPr>
            <a:picLocks noChangeAspect="1"/>
          </p:cNvPicPr>
          <p:nvPr/>
        </p:nvPicPr>
        <p:blipFill rotWithShape="1">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t="13058" b="17712"/>
          <a:stretch/>
        </p:blipFill>
        <p:spPr>
          <a:xfrm>
            <a:off x="20" y="10"/>
            <a:ext cx="12191980" cy="6857990"/>
          </a:xfrm>
          <a:prstGeom prst="rect">
            <a:avLst/>
          </a:prstGeom>
        </p:spPr>
      </p:pic>
    </p:spTree>
    <p:extLst>
      <p:ext uri="{BB962C8B-B14F-4D97-AF65-F5344CB8AC3E}">
        <p14:creationId xmlns:p14="http://schemas.microsoft.com/office/powerpoint/2010/main" val="81778180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 name="Rectangle 7">
            <a:extLst>
              <a:ext uri="{FF2B5EF4-FFF2-40B4-BE49-F238E27FC236}">
                <a16:creationId xmlns:a16="http://schemas.microsoft.com/office/drawing/2014/main" id="{E92FEB64-6EEA-4759-B4A4-BD2C1E660B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9">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07393" y="847600"/>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389278" y="1233241"/>
            <a:ext cx="3240506" cy="4064628"/>
          </a:xfrm>
        </p:spPr>
        <p:txBody>
          <a:bodyPr>
            <a:normAutofit/>
          </a:bodyPr>
          <a:lstStyle/>
          <a:p>
            <a:pPr algn="ctr"/>
            <a:r>
              <a:rPr lang="en-GB" dirty="0">
                <a:solidFill>
                  <a:srgbClr val="FFFFFF"/>
                </a:solidFill>
                <a:latin typeface="Baskerville Old Face" panose="02020602080505020303" pitchFamily="18" charset="0"/>
              </a:rPr>
              <a:t>Sentence</a:t>
            </a:r>
          </a:p>
        </p:txBody>
      </p:sp>
      <p:sp>
        <p:nvSpPr>
          <p:cNvPr id="12" name="Freeform: Shape 11">
            <a:extLst>
              <a:ext uri="{FF2B5EF4-FFF2-40B4-BE49-F238E27FC236}">
                <a16:creationId xmlns:a16="http://schemas.microsoft.com/office/drawing/2014/main" id="{14847E93-7DC1-4D4B-8829-B19AA7137C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30529" y="0"/>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5566D6E1-03A1-4D73-A4E0-35D74D568A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961511" y="-1"/>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endParaRPr lang="en-US"/>
          </a:p>
        </p:txBody>
      </p:sp>
      <p:sp>
        <p:nvSpPr>
          <p:cNvPr id="16" name="Freeform: Shape 15">
            <a:extLst>
              <a:ext uri="{FF2B5EF4-FFF2-40B4-BE49-F238E27FC236}">
                <a16:creationId xmlns:a16="http://schemas.microsoft.com/office/drawing/2014/main" id="{9F835A99-04AC-494A-A572-AFE8413CC9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2936831"/>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4"/>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p:cNvSpPr>
            <a:spLocks noGrp="1"/>
          </p:cNvSpPr>
          <p:nvPr>
            <p:ph idx="1"/>
          </p:nvPr>
        </p:nvSpPr>
        <p:spPr>
          <a:xfrm>
            <a:off x="5874984" y="820879"/>
            <a:ext cx="5799274" cy="5617499"/>
          </a:xfrm>
        </p:spPr>
        <p:txBody>
          <a:bodyPr anchor="t">
            <a:normAutofit/>
          </a:bodyPr>
          <a:lstStyle/>
          <a:p>
            <a:pPr marL="0" indent="0">
              <a:buNone/>
            </a:pPr>
            <a:endParaRPr lang="en-GB" dirty="0">
              <a:latin typeface="Bahnschrift Light" panose="020B0502040204020203" pitchFamily="34" charset="0"/>
            </a:endParaRPr>
          </a:p>
          <a:p>
            <a:pPr>
              <a:buFont typeface="Wingdings" panose="05000000000000000000" pitchFamily="2" charset="2"/>
              <a:buChar char="q"/>
            </a:pPr>
            <a:r>
              <a:rPr lang="en-GB" dirty="0">
                <a:latin typeface="Bahnschrift Light" panose="020B0502040204020203" pitchFamily="34" charset="0"/>
              </a:rPr>
              <a:t>begins with a capital letter</a:t>
            </a:r>
          </a:p>
          <a:p>
            <a:pPr marL="0" indent="0">
              <a:buNone/>
            </a:pPr>
            <a:endParaRPr lang="en-GB" dirty="0">
              <a:latin typeface="Bahnschrift Light" panose="020B0502040204020203" pitchFamily="34" charset="0"/>
            </a:endParaRPr>
          </a:p>
          <a:p>
            <a:pPr>
              <a:buFont typeface="Wingdings" panose="05000000000000000000" pitchFamily="2" charset="2"/>
              <a:buChar char="q"/>
            </a:pPr>
            <a:r>
              <a:rPr lang="en-GB" dirty="0">
                <a:latin typeface="Bahnschrift Light" panose="020B0502040204020203" pitchFamily="34" charset="0"/>
              </a:rPr>
              <a:t>has an end mark (. ! ?)</a:t>
            </a:r>
          </a:p>
          <a:p>
            <a:pPr marL="0" indent="0">
              <a:buNone/>
            </a:pPr>
            <a:endParaRPr lang="en-GB" dirty="0">
              <a:latin typeface="Bahnschrift Light" panose="020B0502040204020203" pitchFamily="34" charset="0"/>
            </a:endParaRPr>
          </a:p>
          <a:p>
            <a:pPr>
              <a:buFont typeface="Wingdings" panose="05000000000000000000" pitchFamily="2" charset="2"/>
              <a:buChar char="q"/>
            </a:pPr>
            <a:r>
              <a:rPr lang="en-GB" dirty="0">
                <a:latin typeface="Bahnschrift Light" panose="020B0502040204020203" pitchFamily="34" charset="0"/>
              </a:rPr>
              <a:t>has one complete idea</a:t>
            </a:r>
          </a:p>
          <a:p>
            <a:pPr marL="0" indent="0">
              <a:buNone/>
            </a:pPr>
            <a:endParaRPr lang="en-GB" dirty="0">
              <a:latin typeface="Bahnschrift Light" panose="020B0502040204020203" pitchFamily="34" charset="0"/>
            </a:endParaRPr>
          </a:p>
          <a:p>
            <a:pPr>
              <a:buFont typeface="Wingdings" panose="05000000000000000000" pitchFamily="2" charset="2"/>
              <a:buChar char="q"/>
            </a:pPr>
            <a:r>
              <a:rPr lang="en-GB" dirty="0">
                <a:latin typeface="Bahnschrift Light" panose="020B0502040204020203" pitchFamily="34" charset="0"/>
              </a:rPr>
              <a:t>has at least one subject and one verb.</a:t>
            </a:r>
          </a:p>
        </p:txBody>
      </p:sp>
      <p:sp>
        <p:nvSpPr>
          <p:cNvPr id="18" name="Freeform: Shape 17">
            <a:extLst>
              <a:ext uri="{FF2B5EF4-FFF2-40B4-BE49-F238E27FC236}">
                <a16:creationId xmlns:a16="http://schemas.microsoft.com/office/drawing/2014/main" id="{7B786209-1B0B-4CA9-9BDD-F7327066A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835649"/>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20" name="Freeform: Shape 19">
            <a:extLst>
              <a:ext uri="{FF2B5EF4-FFF2-40B4-BE49-F238E27FC236}">
                <a16:creationId xmlns:a16="http://schemas.microsoft.com/office/drawing/2014/main" id="{2D2964BB-484D-45AE-AD66-D407D06296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405056" y="5717905"/>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endParaRPr lang="en-US"/>
          </a:p>
        </p:txBody>
      </p:sp>
      <p:sp>
        <p:nvSpPr>
          <p:cNvPr id="22" name="Freeform: Shape 21">
            <a:extLst>
              <a:ext uri="{FF2B5EF4-FFF2-40B4-BE49-F238E27FC236}">
                <a16:creationId xmlns:a16="http://schemas.microsoft.com/office/drawing/2014/main" id="{6691AC69-A76E-4DAB-B565-468B6B87AC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132972" y="6258755"/>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224443099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92FEB64-6EEA-4759-B4A4-BD2C1E660B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07393" y="847600"/>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389278" y="1233241"/>
            <a:ext cx="3240506" cy="4064628"/>
          </a:xfrm>
        </p:spPr>
        <p:txBody>
          <a:bodyPr>
            <a:normAutofit/>
          </a:bodyPr>
          <a:lstStyle/>
          <a:p>
            <a:pPr algn="ctr"/>
            <a:r>
              <a:rPr lang="en-GB" dirty="0">
                <a:solidFill>
                  <a:srgbClr val="FFFFFF"/>
                </a:solidFill>
                <a:latin typeface="Baskerville Old Face" panose="02020602080505020303" pitchFamily="18" charset="0"/>
              </a:rPr>
              <a:t>Independent Clause/</a:t>
            </a:r>
            <a:br>
              <a:rPr lang="en-GB" dirty="0">
                <a:solidFill>
                  <a:srgbClr val="FFFFFF"/>
                </a:solidFill>
                <a:latin typeface="Baskerville Old Face" panose="02020602080505020303" pitchFamily="18" charset="0"/>
              </a:rPr>
            </a:br>
            <a:r>
              <a:rPr lang="en-GB" dirty="0">
                <a:solidFill>
                  <a:srgbClr val="FFFFFF"/>
                </a:solidFill>
                <a:latin typeface="Baskerville Old Face" panose="02020602080505020303" pitchFamily="18" charset="0"/>
              </a:rPr>
              <a:t>Simple Sentence</a:t>
            </a:r>
          </a:p>
        </p:txBody>
      </p:sp>
      <p:sp>
        <p:nvSpPr>
          <p:cNvPr id="12" name="Freeform: Shape 11">
            <a:extLst>
              <a:ext uri="{FF2B5EF4-FFF2-40B4-BE49-F238E27FC236}">
                <a16:creationId xmlns:a16="http://schemas.microsoft.com/office/drawing/2014/main" id="{14847E93-7DC1-4D4B-8829-B19AA7137C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30529" y="0"/>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5566D6E1-03A1-4D73-A4E0-35D74D568A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961511" y="-1"/>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endParaRPr lang="en-US"/>
          </a:p>
        </p:txBody>
      </p:sp>
      <p:sp>
        <p:nvSpPr>
          <p:cNvPr id="16" name="Freeform: Shape 15">
            <a:extLst>
              <a:ext uri="{FF2B5EF4-FFF2-40B4-BE49-F238E27FC236}">
                <a16:creationId xmlns:a16="http://schemas.microsoft.com/office/drawing/2014/main" id="{9F835A99-04AC-494A-A572-AFE8413CC9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2936831"/>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4"/>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p:cNvSpPr>
            <a:spLocks noGrp="1"/>
          </p:cNvSpPr>
          <p:nvPr>
            <p:ph idx="1"/>
          </p:nvPr>
        </p:nvSpPr>
        <p:spPr>
          <a:xfrm>
            <a:off x="5698913" y="847600"/>
            <a:ext cx="6363652" cy="5515622"/>
          </a:xfrm>
        </p:spPr>
        <p:txBody>
          <a:bodyPr anchor="t">
            <a:normAutofit/>
          </a:bodyPr>
          <a:lstStyle/>
          <a:p>
            <a:pPr marL="0" indent="0">
              <a:buNone/>
            </a:pPr>
            <a:endParaRPr lang="en-GB" dirty="0">
              <a:latin typeface="Bahnschrift Light" panose="020B0502040204020203" pitchFamily="34" charset="0"/>
            </a:endParaRPr>
          </a:p>
          <a:p>
            <a:pPr marL="0" indent="0">
              <a:buNone/>
            </a:pPr>
            <a:r>
              <a:rPr lang="en-GB" dirty="0">
                <a:latin typeface="Bahnschrift Light" panose="020B0502040204020203" pitchFamily="34" charset="0"/>
              </a:rPr>
              <a:t>A word group that has a subject and a verb, and can stand alone as a complete thought</a:t>
            </a:r>
          </a:p>
          <a:p>
            <a:pPr marL="0" indent="0">
              <a:buNone/>
            </a:pPr>
            <a:endParaRPr lang="en-GB" dirty="0">
              <a:latin typeface="Bahnschrift Light" panose="020B0502040204020203" pitchFamily="34" charset="0"/>
            </a:endParaRPr>
          </a:p>
          <a:p>
            <a:pPr marL="0" indent="0">
              <a:buNone/>
            </a:pPr>
            <a:r>
              <a:rPr lang="en-GB" dirty="0">
                <a:latin typeface="Bahnschrift Light" panose="020B0502040204020203" pitchFamily="34" charset="0"/>
              </a:rPr>
              <a:t>Example:</a:t>
            </a:r>
          </a:p>
          <a:p>
            <a:pPr marL="0" indent="0">
              <a:buNone/>
            </a:pPr>
            <a:r>
              <a:rPr lang="en-GB" dirty="0">
                <a:latin typeface="Bahnschrift Light" panose="020B0502040204020203" pitchFamily="34" charset="0"/>
              </a:rPr>
              <a:t>Mark plays games on his computer.</a:t>
            </a:r>
          </a:p>
        </p:txBody>
      </p:sp>
      <p:sp>
        <p:nvSpPr>
          <p:cNvPr id="18" name="Freeform: Shape 17">
            <a:extLst>
              <a:ext uri="{FF2B5EF4-FFF2-40B4-BE49-F238E27FC236}">
                <a16:creationId xmlns:a16="http://schemas.microsoft.com/office/drawing/2014/main" id="{7B786209-1B0B-4CA9-9BDD-F7327066A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835649"/>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20" name="Freeform: Shape 19">
            <a:extLst>
              <a:ext uri="{FF2B5EF4-FFF2-40B4-BE49-F238E27FC236}">
                <a16:creationId xmlns:a16="http://schemas.microsoft.com/office/drawing/2014/main" id="{2D2964BB-484D-45AE-AD66-D407D06296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405056" y="5717905"/>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endParaRPr lang="en-US"/>
          </a:p>
        </p:txBody>
      </p:sp>
      <p:sp>
        <p:nvSpPr>
          <p:cNvPr id="22" name="Freeform: Shape 21">
            <a:extLst>
              <a:ext uri="{FF2B5EF4-FFF2-40B4-BE49-F238E27FC236}">
                <a16:creationId xmlns:a16="http://schemas.microsoft.com/office/drawing/2014/main" id="{6691AC69-A76E-4DAB-B565-468B6B87AC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132972" y="6258755"/>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121252522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1" name="Rectangle 50">
            <a:extLst>
              <a:ext uri="{FF2B5EF4-FFF2-40B4-BE49-F238E27FC236}">
                <a16:creationId xmlns:a16="http://schemas.microsoft.com/office/drawing/2014/main" id="{9D3A9E89-033E-4C4A-8C41-416DABFFD3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52">
            <a:extLst>
              <a:ext uri="{FF2B5EF4-FFF2-40B4-BE49-F238E27FC236}">
                <a16:creationId xmlns:a16="http://schemas.microsoft.com/office/drawing/2014/main" id="{86293361-111E-427D-8E5B-256944AC839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445887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Subtitle 9">
            <a:extLst>
              <a:ext uri="{FF2B5EF4-FFF2-40B4-BE49-F238E27FC236}">
                <a16:creationId xmlns:a16="http://schemas.microsoft.com/office/drawing/2014/main" id="{D9A8ABF1-5570-448C-BE5A-E249E882DFF0}"/>
              </a:ext>
            </a:extLst>
          </p:cNvPr>
          <p:cNvSpPr>
            <a:spLocks noGrp="1"/>
          </p:cNvSpPr>
          <p:nvPr>
            <p:ph type="subTitle" idx="1"/>
          </p:nvPr>
        </p:nvSpPr>
        <p:spPr>
          <a:xfrm>
            <a:off x="436887" y="4986814"/>
            <a:ext cx="11315178" cy="1714025"/>
          </a:xfrm>
        </p:spPr>
        <p:txBody>
          <a:bodyPr anchor="t">
            <a:normAutofit/>
          </a:bodyPr>
          <a:lstStyle/>
          <a:p>
            <a:r>
              <a:rPr lang="en-GB" sz="3600" b="1" dirty="0"/>
              <a:t>Lesson 1 </a:t>
            </a:r>
          </a:p>
          <a:p>
            <a:r>
              <a:rPr lang="en-GB" sz="3600" dirty="0"/>
              <a:t>What is a run-on sentence?</a:t>
            </a:r>
          </a:p>
        </p:txBody>
      </p:sp>
      <p:grpSp>
        <p:nvGrpSpPr>
          <p:cNvPr id="55" name="Group 54">
            <a:extLst>
              <a:ext uri="{FF2B5EF4-FFF2-40B4-BE49-F238E27FC236}">
                <a16:creationId xmlns:a16="http://schemas.microsoft.com/office/drawing/2014/main" id="{FCDE997A-E6D1-4881-88E5-269E5AC3DD1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763256" y="73152"/>
            <a:ext cx="1178966" cy="232963"/>
            <a:chOff x="7763256" y="73152"/>
            <a:chExt cx="1178966" cy="232963"/>
          </a:xfrm>
        </p:grpSpPr>
        <p:sp>
          <p:nvSpPr>
            <p:cNvPr id="56" name="Rectangle 64">
              <a:extLst>
                <a:ext uri="{FF2B5EF4-FFF2-40B4-BE49-F238E27FC236}">
                  <a16:creationId xmlns:a16="http://schemas.microsoft.com/office/drawing/2014/main" id="{C5A17791-3735-41AA-BC18-9EE281D2BB1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263077"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66">
              <a:extLst>
                <a:ext uri="{FF2B5EF4-FFF2-40B4-BE49-F238E27FC236}">
                  <a16:creationId xmlns:a16="http://schemas.microsoft.com/office/drawing/2014/main" id="{F95E12FB-5FC2-40B9-A965-8D75253579F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263077"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Rectangle 64">
              <a:extLst>
                <a:ext uri="{FF2B5EF4-FFF2-40B4-BE49-F238E27FC236}">
                  <a16:creationId xmlns:a16="http://schemas.microsoft.com/office/drawing/2014/main" id="{E8C32A1A-9FA0-41F6-9AFF-8ECB7FAEDF6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138122"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ectangle 66">
              <a:extLst>
                <a:ext uri="{FF2B5EF4-FFF2-40B4-BE49-F238E27FC236}">
                  <a16:creationId xmlns:a16="http://schemas.microsoft.com/office/drawing/2014/main" id="{7CF33DCF-317C-4DA0-AB10-D7FFD765B57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138122"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Rectangle 64">
              <a:extLst>
                <a:ext uri="{FF2B5EF4-FFF2-40B4-BE49-F238E27FC236}">
                  <a16:creationId xmlns:a16="http://schemas.microsoft.com/office/drawing/2014/main" id="{2903C14D-D613-4770-8686-F92B1DD38F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013167"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6">
              <a:extLst>
                <a:ext uri="{FF2B5EF4-FFF2-40B4-BE49-F238E27FC236}">
                  <a16:creationId xmlns:a16="http://schemas.microsoft.com/office/drawing/2014/main" id="{D5F133F7-E38D-4DA1-99C1-86F681CA33E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013167"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Rectangle 64">
              <a:extLst>
                <a:ext uri="{FF2B5EF4-FFF2-40B4-BE49-F238E27FC236}">
                  <a16:creationId xmlns:a16="http://schemas.microsoft.com/office/drawing/2014/main" id="{5CAB3553-58B3-4262-BE0D-58D7CA75B87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888211"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Rectangle 66">
              <a:extLst>
                <a:ext uri="{FF2B5EF4-FFF2-40B4-BE49-F238E27FC236}">
                  <a16:creationId xmlns:a16="http://schemas.microsoft.com/office/drawing/2014/main" id="{9D1B417A-9677-4C16-A473-B9683700F9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888211"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Rectangle 64">
              <a:extLst>
                <a:ext uri="{FF2B5EF4-FFF2-40B4-BE49-F238E27FC236}">
                  <a16:creationId xmlns:a16="http://schemas.microsoft.com/office/drawing/2014/main" id="{7302AEA5-098D-4C81-88C5-07902BF9CF1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763256"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Rectangle 66">
              <a:extLst>
                <a:ext uri="{FF2B5EF4-FFF2-40B4-BE49-F238E27FC236}">
                  <a16:creationId xmlns:a16="http://schemas.microsoft.com/office/drawing/2014/main" id="{7C4E3ACA-8B17-422E-90A9-7586D06E6E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763256"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Rectangle 64">
              <a:extLst>
                <a:ext uri="{FF2B5EF4-FFF2-40B4-BE49-F238E27FC236}">
                  <a16:creationId xmlns:a16="http://schemas.microsoft.com/office/drawing/2014/main" id="{BD4A1ED5-82F7-4465-9B76-3F80A489F38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887854"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Rectangle 66">
              <a:extLst>
                <a:ext uri="{FF2B5EF4-FFF2-40B4-BE49-F238E27FC236}">
                  <a16:creationId xmlns:a16="http://schemas.microsoft.com/office/drawing/2014/main" id="{69D1CC06-3A23-41C0-8EBB-28E61278E2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887854"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Rectangle 64">
              <a:extLst>
                <a:ext uri="{FF2B5EF4-FFF2-40B4-BE49-F238E27FC236}">
                  <a16:creationId xmlns:a16="http://schemas.microsoft.com/office/drawing/2014/main" id="{462044AD-4120-4B1C-B41A-A45DA55513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762899"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Rectangle 66">
              <a:extLst>
                <a:ext uri="{FF2B5EF4-FFF2-40B4-BE49-F238E27FC236}">
                  <a16:creationId xmlns:a16="http://schemas.microsoft.com/office/drawing/2014/main" id="{30623D13-D545-4F2E-8425-E59D1BEF9C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762899"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4">
              <a:extLst>
                <a:ext uri="{FF2B5EF4-FFF2-40B4-BE49-F238E27FC236}">
                  <a16:creationId xmlns:a16="http://schemas.microsoft.com/office/drawing/2014/main" id="{E139ADAB-729A-4C31-B7E7-2532FF3FB2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637944"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66">
              <a:extLst>
                <a:ext uri="{FF2B5EF4-FFF2-40B4-BE49-F238E27FC236}">
                  <a16:creationId xmlns:a16="http://schemas.microsoft.com/office/drawing/2014/main" id="{C7589FD1-9BFF-4E61-8C5E-8CF2AF79A8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637944"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Rectangle 64">
              <a:extLst>
                <a:ext uri="{FF2B5EF4-FFF2-40B4-BE49-F238E27FC236}">
                  <a16:creationId xmlns:a16="http://schemas.microsoft.com/office/drawing/2014/main" id="{5F53515D-4E5F-4534-90F9-BD9DE4786B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512988"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Rectangle 66">
              <a:extLst>
                <a:ext uri="{FF2B5EF4-FFF2-40B4-BE49-F238E27FC236}">
                  <a16:creationId xmlns:a16="http://schemas.microsoft.com/office/drawing/2014/main" id="{C13CB45B-7C83-43EA-878D-FE9C4593EBB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512988"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Rectangle 64">
              <a:extLst>
                <a:ext uri="{FF2B5EF4-FFF2-40B4-BE49-F238E27FC236}">
                  <a16:creationId xmlns:a16="http://schemas.microsoft.com/office/drawing/2014/main" id="{38BA5C82-1285-46A1-BA10-254B216636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388033"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Rectangle 66">
              <a:extLst>
                <a:ext uri="{FF2B5EF4-FFF2-40B4-BE49-F238E27FC236}">
                  <a16:creationId xmlns:a16="http://schemas.microsoft.com/office/drawing/2014/main" id="{199FE72C-20A3-4FB4-BD67-E7EDF540D07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388033"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15" name="Picture 14" descr="A close up of a sign&#10;&#10;Description automatically generated">
            <a:extLst>
              <a:ext uri="{FF2B5EF4-FFF2-40B4-BE49-F238E27FC236}">
                <a16:creationId xmlns:a16="http://schemas.microsoft.com/office/drawing/2014/main" id="{7A9E2A10-DE33-496A-8217-948BEFF81EE8}"/>
              </a:ext>
            </a:extLst>
          </p:cNvPr>
          <p:cNvPicPr>
            <a:picLocks noChangeAspect="1"/>
          </p:cNvPicPr>
          <p:nvPr/>
        </p:nvPicPr>
        <p:blipFill rotWithShape="1">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l="2386" r="19757" b="-1"/>
          <a:stretch/>
        </p:blipFill>
        <p:spPr>
          <a:xfrm>
            <a:off x="509517" y="576072"/>
            <a:ext cx="5586483" cy="4610196"/>
          </a:xfrm>
          <a:prstGeom prst="rect">
            <a:avLst/>
          </a:prstGeom>
        </p:spPr>
      </p:pic>
      <p:sp>
        <p:nvSpPr>
          <p:cNvPr id="77" name="Rectangle 76">
            <a:extLst>
              <a:ext uri="{FF2B5EF4-FFF2-40B4-BE49-F238E27FC236}">
                <a16:creationId xmlns:a16="http://schemas.microsoft.com/office/drawing/2014/main" id="{78907291-9D6D-4740-81DB-441477BCA2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501384"/>
            <a:ext cx="12192000" cy="356616"/>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0967058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92FEB64-6EEA-4759-B4A4-BD2C1E660B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07393" y="847600"/>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389278" y="1233241"/>
            <a:ext cx="3240506" cy="4064628"/>
          </a:xfrm>
        </p:spPr>
        <p:txBody>
          <a:bodyPr>
            <a:normAutofit/>
          </a:bodyPr>
          <a:lstStyle/>
          <a:p>
            <a:pPr algn="ctr"/>
            <a:r>
              <a:rPr lang="en-GB" dirty="0">
                <a:solidFill>
                  <a:srgbClr val="FFFFFF"/>
                </a:solidFill>
                <a:latin typeface="Baskerville Old Face" panose="02020602080505020303" pitchFamily="18" charset="0"/>
              </a:rPr>
              <a:t>Run-on Sentence</a:t>
            </a:r>
          </a:p>
        </p:txBody>
      </p:sp>
      <p:sp>
        <p:nvSpPr>
          <p:cNvPr id="12" name="Freeform: Shape 11">
            <a:extLst>
              <a:ext uri="{FF2B5EF4-FFF2-40B4-BE49-F238E27FC236}">
                <a16:creationId xmlns:a16="http://schemas.microsoft.com/office/drawing/2014/main" id="{14847E93-7DC1-4D4B-8829-B19AA7137C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30529" y="0"/>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5566D6E1-03A1-4D73-A4E0-35D74D568A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961511" y="-1"/>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endParaRPr lang="en-US"/>
          </a:p>
        </p:txBody>
      </p:sp>
      <p:sp>
        <p:nvSpPr>
          <p:cNvPr id="16" name="Freeform: Shape 15">
            <a:extLst>
              <a:ext uri="{FF2B5EF4-FFF2-40B4-BE49-F238E27FC236}">
                <a16:creationId xmlns:a16="http://schemas.microsoft.com/office/drawing/2014/main" id="{9F835A99-04AC-494A-A572-AFE8413CC9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2936831"/>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4"/>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p:cNvSpPr>
            <a:spLocks noGrp="1"/>
          </p:cNvSpPr>
          <p:nvPr>
            <p:ph idx="1"/>
          </p:nvPr>
        </p:nvSpPr>
        <p:spPr>
          <a:xfrm>
            <a:off x="5698913" y="847600"/>
            <a:ext cx="6363652" cy="5515622"/>
          </a:xfrm>
        </p:spPr>
        <p:txBody>
          <a:bodyPr anchor="t">
            <a:normAutofit/>
          </a:bodyPr>
          <a:lstStyle/>
          <a:p>
            <a:pPr marL="0" indent="0">
              <a:buNone/>
            </a:pPr>
            <a:endParaRPr lang="en-GB" dirty="0">
              <a:latin typeface="Bahnschrift Light" panose="020B0502040204020203" pitchFamily="34" charset="0"/>
            </a:endParaRPr>
          </a:p>
          <a:p>
            <a:pPr marL="0" indent="0">
              <a:buNone/>
            </a:pPr>
            <a:r>
              <a:rPr lang="en-GB" dirty="0">
                <a:latin typeface="Bahnschrift Light" panose="020B0502040204020203" pitchFamily="34" charset="0"/>
              </a:rPr>
              <a:t>Has two independent clauses that are not properly joined.</a:t>
            </a:r>
          </a:p>
          <a:p>
            <a:pPr marL="0" indent="0">
              <a:buNone/>
            </a:pPr>
            <a:endParaRPr lang="en-GB" dirty="0">
              <a:latin typeface="Bahnschrift Light" panose="020B0502040204020203" pitchFamily="34" charset="0"/>
            </a:endParaRPr>
          </a:p>
          <a:p>
            <a:pPr marL="0" indent="0">
              <a:buNone/>
            </a:pPr>
            <a:r>
              <a:rPr lang="en-GB" dirty="0">
                <a:latin typeface="Bahnschrift Light" panose="020B0502040204020203" pitchFamily="34" charset="0"/>
              </a:rPr>
              <a:t>Example:</a:t>
            </a:r>
          </a:p>
          <a:p>
            <a:pPr marL="0" indent="0">
              <a:buNone/>
            </a:pPr>
            <a:r>
              <a:rPr lang="en-GB" dirty="0">
                <a:latin typeface="Bahnschrift Light" panose="020B0502040204020203" pitchFamily="34" charset="0"/>
              </a:rPr>
              <a:t>It is always a good idea to prepare for a speech it will make you less nervous. </a:t>
            </a:r>
          </a:p>
          <a:p>
            <a:pPr marL="0" indent="0">
              <a:buNone/>
            </a:pPr>
            <a:endParaRPr lang="en-GB" dirty="0">
              <a:latin typeface="Bahnschrift Light" panose="020B0502040204020203" pitchFamily="34" charset="0"/>
            </a:endParaRPr>
          </a:p>
          <a:p>
            <a:pPr marL="0" indent="0">
              <a:buNone/>
            </a:pPr>
            <a:endParaRPr lang="en-GB" dirty="0">
              <a:latin typeface="Bahnschrift Light" panose="020B0502040204020203" pitchFamily="34" charset="0"/>
            </a:endParaRPr>
          </a:p>
          <a:p>
            <a:pPr marL="0" indent="0">
              <a:buNone/>
            </a:pPr>
            <a:endParaRPr lang="en-GB" dirty="0">
              <a:latin typeface="Bahnschrift Light" panose="020B0502040204020203" pitchFamily="34" charset="0"/>
            </a:endParaRPr>
          </a:p>
        </p:txBody>
      </p:sp>
      <p:sp>
        <p:nvSpPr>
          <p:cNvPr id="18" name="Freeform: Shape 17">
            <a:extLst>
              <a:ext uri="{FF2B5EF4-FFF2-40B4-BE49-F238E27FC236}">
                <a16:creationId xmlns:a16="http://schemas.microsoft.com/office/drawing/2014/main" id="{7B786209-1B0B-4CA9-9BDD-F7327066A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835649"/>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20" name="Freeform: Shape 19">
            <a:extLst>
              <a:ext uri="{FF2B5EF4-FFF2-40B4-BE49-F238E27FC236}">
                <a16:creationId xmlns:a16="http://schemas.microsoft.com/office/drawing/2014/main" id="{2D2964BB-484D-45AE-AD66-D407D06296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405056" y="5717905"/>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endParaRPr lang="en-US"/>
          </a:p>
        </p:txBody>
      </p:sp>
      <p:sp>
        <p:nvSpPr>
          <p:cNvPr id="22" name="Freeform: Shape 21">
            <a:extLst>
              <a:ext uri="{FF2B5EF4-FFF2-40B4-BE49-F238E27FC236}">
                <a16:creationId xmlns:a16="http://schemas.microsoft.com/office/drawing/2014/main" id="{6691AC69-A76E-4DAB-B565-468B6B87AC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132972" y="6258755"/>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315829507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92FEB64-6EEA-4759-B4A4-BD2C1E660B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07393" y="847600"/>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389278" y="1233241"/>
            <a:ext cx="3240506" cy="4064628"/>
          </a:xfrm>
        </p:spPr>
        <p:txBody>
          <a:bodyPr>
            <a:normAutofit/>
          </a:bodyPr>
          <a:lstStyle/>
          <a:p>
            <a:pPr algn="ctr"/>
            <a:r>
              <a:rPr lang="en-GB" dirty="0">
                <a:solidFill>
                  <a:srgbClr val="FFFFFF"/>
                </a:solidFill>
                <a:latin typeface="Baskerville Old Face" panose="02020602080505020303" pitchFamily="18" charset="0"/>
              </a:rPr>
              <a:t>Comma Splice</a:t>
            </a:r>
          </a:p>
        </p:txBody>
      </p:sp>
      <p:sp>
        <p:nvSpPr>
          <p:cNvPr id="12" name="Freeform: Shape 11">
            <a:extLst>
              <a:ext uri="{FF2B5EF4-FFF2-40B4-BE49-F238E27FC236}">
                <a16:creationId xmlns:a16="http://schemas.microsoft.com/office/drawing/2014/main" id="{14847E93-7DC1-4D4B-8829-B19AA7137C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30529" y="0"/>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5566D6E1-03A1-4D73-A4E0-35D74D568A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961511" y="-1"/>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endParaRPr lang="en-US"/>
          </a:p>
        </p:txBody>
      </p:sp>
      <p:sp>
        <p:nvSpPr>
          <p:cNvPr id="16" name="Freeform: Shape 15">
            <a:extLst>
              <a:ext uri="{FF2B5EF4-FFF2-40B4-BE49-F238E27FC236}">
                <a16:creationId xmlns:a16="http://schemas.microsoft.com/office/drawing/2014/main" id="{9F835A99-04AC-494A-A572-AFE8413CC9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2936831"/>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4"/>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p:cNvSpPr>
            <a:spLocks noGrp="1"/>
          </p:cNvSpPr>
          <p:nvPr>
            <p:ph idx="1"/>
          </p:nvPr>
        </p:nvSpPr>
        <p:spPr>
          <a:xfrm>
            <a:off x="5698913" y="847600"/>
            <a:ext cx="6363652" cy="5515622"/>
          </a:xfrm>
        </p:spPr>
        <p:txBody>
          <a:bodyPr anchor="t">
            <a:normAutofit/>
          </a:bodyPr>
          <a:lstStyle/>
          <a:p>
            <a:pPr marL="0" indent="0">
              <a:buNone/>
            </a:pPr>
            <a:endParaRPr lang="en-GB" dirty="0">
              <a:latin typeface="Bahnschrift Light" panose="020B0502040204020203" pitchFamily="34" charset="0"/>
            </a:endParaRPr>
          </a:p>
          <a:p>
            <a:pPr marL="0" indent="0">
              <a:buNone/>
            </a:pPr>
            <a:r>
              <a:rPr lang="en-GB" dirty="0">
                <a:latin typeface="Bahnschrift Light" panose="020B0502040204020203" pitchFamily="34" charset="0"/>
              </a:rPr>
              <a:t>Has two independent clauses that are joined by a comma</a:t>
            </a:r>
          </a:p>
          <a:p>
            <a:pPr marL="0" indent="0">
              <a:buNone/>
            </a:pPr>
            <a:endParaRPr lang="en-GB" dirty="0">
              <a:latin typeface="Bahnschrift Light" panose="020B0502040204020203" pitchFamily="34" charset="0"/>
            </a:endParaRPr>
          </a:p>
          <a:p>
            <a:pPr marL="0" indent="0">
              <a:buNone/>
            </a:pPr>
            <a:r>
              <a:rPr lang="en-GB" dirty="0">
                <a:latin typeface="Bahnschrift Light" panose="020B0502040204020203" pitchFamily="34" charset="0"/>
              </a:rPr>
              <a:t>Example:</a:t>
            </a:r>
          </a:p>
          <a:p>
            <a:pPr marL="0" indent="0">
              <a:buNone/>
            </a:pPr>
            <a:r>
              <a:rPr lang="en-GB" dirty="0">
                <a:latin typeface="Bahnschrift Light" panose="020B0502040204020203" pitchFamily="34" charset="0"/>
              </a:rPr>
              <a:t>It is a good idea to prepare for a speech</a:t>
            </a:r>
            <a:r>
              <a:rPr lang="en-GB" dirty="0">
                <a:solidFill>
                  <a:srgbClr val="FF0000"/>
                </a:solidFill>
                <a:latin typeface="Bahnschrift Light" panose="020B0502040204020203" pitchFamily="34" charset="0"/>
              </a:rPr>
              <a:t>,</a:t>
            </a:r>
            <a:r>
              <a:rPr lang="en-GB" dirty="0">
                <a:latin typeface="Bahnschrift Light" panose="020B0502040204020203" pitchFamily="34" charset="0"/>
              </a:rPr>
              <a:t> it will make you less nervous. </a:t>
            </a:r>
          </a:p>
          <a:p>
            <a:pPr marL="0" indent="0">
              <a:buNone/>
            </a:pPr>
            <a:endParaRPr lang="en-GB" dirty="0">
              <a:latin typeface="Bahnschrift Light" panose="020B0502040204020203" pitchFamily="34" charset="0"/>
            </a:endParaRPr>
          </a:p>
          <a:p>
            <a:pPr marL="0" indent="0">
              <a:buNone/>
            </a:pPr>
            <a:endParaRPr lang="en-GB" dirty="0">
              <a:latin typeface="Bahnschrift Light" panose="020B0502040204020203" pitchFamily="34" charset="0"/>
            </a:endParaRPr>
          </a:p>
          <a:p>
            <a:pPr marL="0" indent="0">
              <a:buNone/>
            </a:pPr>
            <a:endParaRPr lang="en-GB" dirty="0">
              <a:latin typeface="Bahnschrift Light" panose="020B0502040204020203" pitchFamily="34" charset="0"/>
            </a:endParaRPr>
          </a:p>
        </p:txBody>
      </p:sp>
      <p:sp>
        <p:nvSpPr>
          <p:cNvPr id="18" name="Freeform: Shape 17">
            <a:extLst>
              <a:ext uri="{FF2B5EF4-FFF2-40B4-BE49-F238E27FC236}">
                <a16:creationId xmlns:a16="http://schemas.microsoft.com/office/drawing/2014/main" id="{7B786209-1B0B-4CA9-9BDD-F7327066A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835649"/>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20" name="Freeform: Shape 19">
            <a:extLst>
              <a:ext uri="{FF2B5EF4-FFF2-40B4-BE49-F238E27FC236}">
                <a16:creationId xmlns:a16="http://schemas.microsoft.com/office/drawing/2014/main" id="{2D2964BB-484D-45AE-AD66-D407D06296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405056" y="5717905"/>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endParaRPr lang="en-US"/>
          </a:p>
        </p:txBody>
      </p:sp>
      <p:sp>
        <p:nvSpPr>
          <p:cNvPr id="22" name="Freeform: Shape 21">
            <a:extLst>
              <a:ext uri="{FF2B5EF4-FFF2-40B4-BE49-F238E27FC236}">
                <a16:creationId xmlns:a16="http://schemas.microsoft.com/office/drawing/2014/main" id="{6691AC69-A76E-4DAB-B565-468B6B87AC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132972" y="6258755"/>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318041622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F0EF14-7544-496D-B209-0B3C0148FEE0}"/>
              </a:ext>
            </a:extLst>
          </p:cNvPr>
          <p:cNvSpPr>
            <a:spLocks noGrp="1"/>
          </p:cNvSpPr>
          <p:nvPr>
            <p:ph type="title"/>
          </p:nvPr>
        </p:nvSpPr>
        <p:spPr/>
        <p:txBody>
          <a:bodyPr/>
          <a:lstStyle/>
          <a:p>
            <a:r>
              <a:rPr lang="en-GB" dirty="0"/>
              <a:t>Some ways to fix run on sentences</a:t>
            </a:r>
          </a:p>
        </p:txBody>
      </p:sp>
      <p:sp>
        <p:nvSpPr>
          <p:cNvPr id="3" name="Content Placeholder 2">
            <a:extLst>
              <a:ext uri="{FF2B5EF4-FFF2-40B4-BE49-F238E27FC236}">
                <a16:creationId xmlns:a16="http://schemas.microsoft.com/office/drawing/2014/main" id="{EA87984B-B082-4CF0-AE12-4958C12171BF}"/>
              </a:ext>
            </a:extLst>
          </p:cNvPr>
          <p:cNvSpPr>
            <a:spLocks noGrp="1"/>
          </p:cNvSpPr>
          <p:nvPr>
            <p:ph idx="1"/>
          </p:nvPr>
        </p:nvSpPr>
        <p:spPr/>
        <p:txBody>
          <a:bodyPr/>
          <a:lstStyle/>
          <a:p>
            <a:r>
              <a:rPr lang="en-GB" dirty="0"/>
              <a:t>Use a full stop.</a:t>
            </a:r>
          </a:p>
          <a:p>
            <a:pPr marL="0" indent="0">
              <a:buNone/>
            </a:pPr>
            <a:endParaRPr lang="en-GB" dirty="0"/>
          </a:p>
          <a:p>
            <a:r>
              <a:rPr lang="en-GB" dirty="0"/>
              <a:t>Use a coordinating conjunction.</a:t>
            </a:r>
          </a:p>
          <a:p>
            <a:endParaRPr lang="en-GB" dirty="0"/>
          </a:p>
          <a:p>
            <a:r>
              <a:rPr lang="en-GB" dirty="0"/>
              <a:t>Use a subordinating conjunction.</a:t>
            </a:r>
          </a:p>
        </p:txBody>
      </p:sp>
      <p:pic>
        <p:nvPicPr>
          <p:cNvPr id="4" name="Picture 3" descr="A close up of a toy&#10;&#10;Description automatically generated">
            <a:extLst>
              <a:ext uri="{FF2B5EF4-FFF2-40B4-BE49-F238E27FC236}">
                <a16:creationId xmlns:a16="http://schemas.microsoft.com/office/drawing/2014/main" id="{0CBD521B-CAA9-418B-AAE1-2D05050565E6}"/>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6764055" y="1377537"/>
            <a:ext cx="4898721" cy="4898721"/>
          </a:xfrm>
          <a:prstGeom prst="rect">
            <a:avLst/>
          </a:prstGeom>
        </p:spPr>
      </p:pic>
    </p:spTree>
    <p:extLst>
      <p:ext uri="{BB962C8B-B14F-4D97-AF65-F5344CB8AC3E}">
        <p14:creationId xmlns:p14="http://schemas.microsoft.com/office/powerpoint/2010/main" val="345453412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9D2D46-2DF1-4777-9AA3-B17DA803A003}"/>
              </a:ext>
            </a:extLst>
          </p:cNvPr>
          <p:cNvSpPr>
            <a:spLocks noGrp="1"/>
          </p:cNvSpPr>
          <p:nvPr>
            <p:ph type="title"/>
          </p:nvPr>
        </p:nvSpPr>
        <p:spPr/>
        <p:txBody>
          <a:bodyPr/>
          <a:lstStyle/>
          <a:p>
            <a:pPr algn="ctr"/>
            <a:r>
              <a:rPr lang="en-GB" b="1" dirty="0"/>
              <a:t>Run-on Fix 1: Use a full stop</a:t>
            </a:r>
          </a:p>
        </p:txBody>
      </p:sp>
      <p:pic>
        <p:nvPicPr>
          <p:cNvPr id="4" name="Picture 3" descr="A close up of a toy&#10;&#10;Description automatically generated">
            <a:extLst>
              <a:ext uri="{FF2B5EF4-FFF2-40B4-BE49-F238E27FC236}">
                <a16:creationId xmlns:a16="http://schemas.microsoft.com/office/drawing/2014/main" id="{4876556C-8FA6-4150-AA6D-D8188A692BAA}"/>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3870542" y="1690688"/>
            <a:ext cx="4898721" cy="4898721"/>
          </a:xfrm>
          <a:prstGeom prst="rect">
            <a:avLst/>
          </a:prstGeom>
        </p:spPr>
      </p:pic>
    </p:spTree>
    <p:extLst>
      <p:ext uri="{BB962C8B-B14F-4D97-AF65-F5344CB8AC3E}">
        <p14:creationId xmlns:p14="http://schemas.microsoft.com/office/powerpoint/2010/main" val="116911238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descr="A picture containing baseball&#10;&#10;Description automatically generated">
            <a:extLst>
              <a:ext uri="{FF2B5EF4-FFF2-40B4-BE49-F238E27FC236}">
                <a16:creationId xmlns:a16="http://schemas.microsoft.com/office/drawing/2014/main" id="{9E3191B9-835E-4CCD-8F38-EBE1121362E4}"/>
              </a:ext>
            </a:extLst>
          </p:cNvPr>
          <p:cNvPicPr>
            <a:picLocks noChangeAspect="1"/>
          </p:cNvPicPr>
          <p:nvPr/>
        </p:nvPicPr>
        <p:blipFill>
          <a:blip r:embed="rId2" cstate="print">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6958720" y="1859237"/>
            <a:ext cx="1280333" cy="940244"/>
          </a:xfrm>
          <a:prstGeom prst="rect">
            <a:avLst/>
          </a:prstGeom>
        </p:spPr>
      </p:pic>
      <p:sp>
        <p:nvSpPr>
          <p:cNvPr id="4" name="TextBox 3">
            <a:extLst>
              <a:ext uri="{FF2B5EF4-FFF2-40B4-BE49-F238E27FC236}">
                <a16:creationId xmlns:a16="http://schemas.microsoft.com/office/drawing/2014/main" id="{E562002D-0BC7-4F7B-AED8-A8448C29E8F5}"/>
              </a:ext>
            </a:extLst>
          </p:cNvPr>
          <p:cNvSpPr txBox="1"/>
          <p:nvPr/>
        </p:nvSpPr>
        <p:spPr>
          <a:xfrm>
            <a:off x="304936" y="532442"/>
            <a:ext cx="11717175" cy="1815882"/>
          </a:xfrm>
          <a:prstGeom prst="rect">
            <a:avLst/>
          </a:prstGeom>
          <a:noFill/>
        </p:spPr>
        <p:txBody>
          <a:bodyPr wrap="square" rtlCol="0">
            <a:spAutoFit/>
          </a:bodyPr>
          <a:lstStyle/>
          <a:p>
            <a:r>
              <a:rPr lang="en-GB" sz="3600" dirty="0">
                <a:latin typeface="Bahnschrift Light" panose="020B0502040204020203" pitchFamily="34" charset="0"/>
              </a:rPr>
              <a:t>It is a good idea to prepare for a speech this will make you less nervous. </a:t>
            </a:r>
          </a:p>
          <a:p>
            <a:endParaRPr lang="en-GB" sz="4000" dirty="0"/>
          </a:p>
        </p:txBody>
      </p:sp>
      <p:sp>
        <p:nvSpPr>
          <p:cNvPr id="7" name="TextBox 6">
            <a:extLst>
              <a:ext uri="{FF2B5EF4-FFF2-40B4-BE49-F238E27FC236}">
                <a16:creationId xmlns:a16="http://schemas.microsoft.com/office/drawing/2014/main" id="{F3D6AEC7-C32F-465D-A063-68C09B5EDB88}"/>
              </a:ext>
            </a:extLst>
          </p:cNvPr>
          <p:cNvSpPr txBox="1"/>
          <p:nvPr/>
        </p:nvSpPr>
        <p:spPr>
          <a:xfrm>
            <a:off x="119921" y="2533549"/>
            <a:ext cx="8871679" cy="553998"/>
          </a:xfrm>
          <a:prstGeom prst="rect">
            <a:avLst/>
          </a:prstGeom>
          <a:noFill/>
        </p:spPr>
        <p:txBody>
          <a:bodyPr wrap="square" rtlCol="0">
            <a:spAutoFit/>
          </a:bodyPr>
          <a:lstStyle/>
          <a:p>
            <a:r>
              <a:rPr lang="en-GB" sz="3000" dirty="0">
                <a:latin typeface="Bahnschrift Light" panose="020B0502040204020203" pitchFamily="34" charset="0"/>
              </a:rPr>
              <a:t>It is a good idea to prepare for a speech</a:t>
            </a:r>
            <a:endParaRPr lang="en-GB" sz="3000" dirty="0"/>
          </a:p>
        </p:txBody>
      </p:sp>
      <p:sp>
        <p:nvSpPr>
          <p:cNvPr id="9" name="TextBox 8">
            <a:extLst>
              <a:ext uri="{FF2B5EF4-FFF2-40B4-BE49-F238E27FC236}">
                <a16:creationId xmlns:a16="http://schemas.microsoft.com/office/drawing/2014/main" id="{1F3DA0FC-2D27-4E6D-8E0A-D0088D40EEA2}"/>
              </a:ext>
            </a:extLst>
          </p:cNvPr>
          <p:cNvSpPr txBox="1"/>
          <p:nvPr/>
        </p:nvSpPr>
        <p:spPr>
          <a:xfrm>
            <a:off x="6958720" y="2548938"/>
            <a:ext cx="5330127" cy="553998"/>
          </a:xfrm>
          <a:prstGeom prst="rect">
            <a:avLst/>
          </a:prstGeom>
          <a:noFill/>
        </p:spPr>
        <p:txBody>
          <a:bodyPr wrap="square" rtlCol="0">
            <a:spAutoFit/>
          </a:bodyPr>
          <a:lstStyle/>
          <a:p>
            <a:r>
              <a:rPr lang="en-GB" sz="3000" dirty="0"/>
              <a:t>this will make you less nervous.</a:t>
            </a:r>
          </a:p>
        </p:txBody>
      </p:sp>
      <p:sp>
        <p:nvSpPr>
          <p:cNvPr id="23" name="TextBox 22">
            <a:extLst>
              <a:ext uri="{FF2B5EF4-FFF2-40B4-BE49-F238E27FC236}">
                <a16:creationId xmlns:a16="http://schemas.microsoft.com/office/drawing/2014/main" id="{15599E81-E0EE-45F5-B17E-FAF7D17A0228}"/>
              </a:ext>
            </a:extLst>
          </p:cNvPr>
          <p:cNvSpPr txBox="1"/>
          <p:nvPr/>
        </p:nvSpPr>
        <p:spPr>
          <a:xfrm>
            <a:off x="119920" y="4416430"/>
            <a:ext cx="8871679" cy="553998"/>
          </a:xfrm>
          <a:prstGeom prst="rect">
            <a:avLst/>
          </a:prstGeom>
          <a:noFill/>
        </p:spPr>
        <p:txBody>
          <a:bodyPr wrap="square" rtlCol="0">
            <a:spAutoFit/>
          </a:bodyPr>
          <a:lstStyle/>
          <a:p>
            <a:r>
              <a:rPr lang="en-GB" sz="3000" dirty="0">
                <a:latin typeface="Bahnschrift Light" panose="020B0502040204020203" pitchFamily="34" charset="0"/>
              </a:rPr>
              <a:t>It is a good idea to prepare for a speech</a:t>
            </a:r>
            <a:endParaRPr lang="en-GB" sz="3000" dirty="0"/>
          </a:p>
        </p:txBody>
      </p:sp>
      <p:sp>
        <p:nvSpPr>
          <p:cNvPr id="24" name="TextBox 23">
            <a:extLst>
              <a:ext uri="{FF2B5EF4-FFF2-40B4-BE49-F238E27FC236}">
                <a16:creationId xmlns:a16="http://schemas.microsoft.com/office/drawing/2014/main" id="{C102403D-8CB4-44A1-B001-870E88F366E0}"/>
              </a:ext>
            </a:extLst>
          </p:cNvPr>
          <p:cNvSpPr txBox="1"/>
          <p:nvPr/>
        </p:nvSpPr>
        <p:spPr>
          <a:xfrm>
            <a:off x="7059797" y="4416430"/>
            <a:ext cx="5330127" cy="553998"/>
          </a:xfrm>
          <a:prstGeom prst="rect">
            <a:avLst/>
          </a:prstGeom>
          <a:noFill/>
        </p:spPr>
        <p:txBody>
          <a:bodyPr wrap="square" rtlCol="0">
            <a:spAutoFit/>
          </a:bodyPr>
          <a:lstStyle/>
          <a:p>
            <a:r>
              <a:rPr lang="en-GB" sz="3000" b="1" dirty="0">
                <a:solidFill>
                  <a:schemeClr val="accent1"/>
                </a:solidFill>
              </a:rPr>
              <a:t>T</a:t>
            </a:r>
            <a:r>
              <a:rPr lang="en-GB" sz="3000" dirty="0"/>
              <a:t>his will make you less nervous.</a:t>
            </a:r>
          </a:p>
        </p:txBody>
      </p:sp>
      <p:pic>
        <p:nvPicPr>
          <p:cNvPr id="3" name="Picture 2" descr="A close up of a logo&#10;&#10;Description automatically generated">
            <a:extLst>
              <a:ext uri="{FF2B5EF4-FFF2-40B4-BE49-F238E27FC236}">
                <a16:creationId xmlns:a16="http://schemas.microsoft.com/office/drawing/2014/main" id="{F490FCF9-921B-4734-AA43-60E362CBA0AB}"/>
              </a:ext>
            </a:extLst>
          </p:cNvPr>
          <p:cNvPicPr>
            <a:picLocks noChangeAspect="1"/>
          </p:cNvPicPr>
          <p:nvPr/>
        </p:nvPicPr>
        <p:blipFill rotWithShape="1">
          <a:blip r:embed="rId4" cstate="print">
            <a:extLst>
              <a:ext uri="{28A0092B-C50C-407E-A947-70E740481C1C}">
                <a14:useLocalDpi xmlns:a14="http://schemas.microsoft.com/office/drawing/2010/main" val="0"/>
              </a:ext>
              <a:ext uri="{837473B0-CC2E-450A-ABE3-18F120FF3D39}">
                <a1611:picAttrSrcUrl xmlns:a1611="http://schemas.microsoft.com/office/drawing/2016/11/main" r:id="rId5"/>
              </a:ext>
            </a:extLst>
          </a:blip>
          <a:srcRect t="57405"/>
          <a:stretch/>
        </p:blipFill>
        <p:spPr>
          <a:xfrm>
            <a:off x="6436586" y="4431819"/>
            <a:ext cx="1246423" cy="707886"/>
          </a:xfrm>
          <a:prstGeom prst="rect">
            <a:avLst/>
          </a:prstGeom>
        </p:spPr>
      </p:pic>
      <p:pic>
        <p:nvPicPr>
          <p:cNvPr id="25" name="Picture 24" descr="A close up of a logo&#10;&#10;Description automatically generated">
            <a:extLst>
              <a:ext uri="{FF2B5EF4-FFF2-40B4-BE49-F238E27FC236}">
                <a16:creationId xmlns:a16="http://schemas.microsoft.com/office/drawing/2014/main" id="{ED7A7E56-C796-4B13-AEC5-2FED21A868F0}"/>
              </a:ext>
            </a:extLst>
          </p:cNvPr>
          <p:cNvPicPr>
            <a:picLocks noChangeAspect="1"/>
          </p:cNvPicPr>
          <p:nvPr/>
        </p:nvPicPr>
        <p:blipFill>
          <a:blip r:embed="rId6" cstate="print">
            <a:extLst>
              <a:ext uri="{28A0092B-C50C-407E-A947-70E740481C1C}">
                <a14:useLocalDpi xmlns:a14="http://schemas.microsoft.com/office/drawing/2010/main" val="0"/>
              </a:ext>
              <a:ext uri="{837473B0-CC2E-450A-ABE3-18F120FF3D39}">
                <a1611:picAttrSrcUrl xmlns:a1611="http://schemas.microsoft.com/office/drawing/2016/11/main" r:id="rId7"/>
              </a:ext>
            </a:extLst>
          </a:blip>
          <a:stretch>
            <a:fillRect/>
          </a:stretch>
        </p:blipFill>
        <p:spPr>
          <a:xfrm>
            <a:off x="11435237" y="2101803"/>
            <a:ext cx="536634" cy="493041"/>
          </a:xfrm>
          <a:prstGeom prst="rect">
            <a:avLst/>
          </a:prstGeom>
        </p:spPr>
      </p:pic>
      <p:pic>
        <p:nvPicPr>
          <p:cNvPr id="11" name="Picture 10" descr="A picture containing green, sitting, holding&#10;&#10;Description automatically generated">
            <a:extLst>
              <a:ext uri="{FF2B5EF4-FFF2-40B4-BE49-F238E27FC236}">
                <a16:creationId xmlns:a16="http://schemas.microsoft.com/office/drawing/2014/main" id="{9092F4D9-081A-4464-8370-B55955512146}"/>
              </a:ext>
            </a:extLst>
          </p:cNvPr>
          <p:cNvPicPr>
            <a:picLocks noChangeAspect="1"/>
          </p:cNvPicPr>
          <p:nvPr/>
        </p:nvPicPr>
        <p:blipFill>
          <a:blip r:embed="rId8" cstate="print">
            <a:extLst>
              <a:ext uri="{28A0092B-C50C-407E-A947-70E740481C1C}">
                <a14:useLocalDpi xmlns:a14="http://schemas.microsoft.com/office/drawing/2010/main" val="0"/>
              </a:ext>
              <a:ext uri="{837473B0-CC2E-450A-ABE3-18F120FF3D39}">
                <a1611:picAttrSrcUrl xmlns:a1611="http://schemas.microsoft.com/office/drawing/2016/11/main" r:id="rId9"/>
              </a:ext>
            </a:extLst>
          </a:blip>
          <a:stretch>
            <a:fillRect/>
          </a:stretch>
        </p:blipFill>
        <p:spPr>
          <a:xfrm>
            <a:off x="11489434" y="3917685"/>
            <a:ext cx="702566" cy="651026"/>
          </a:xfrm>
          <a:prstGeom prst="rect">
            <a:avLst/>
          </a:prstGeom>
        </p:spPr>
      </p:pic>
    </p:spTree>
    <p:extLst>
      <p:ext uri="{BB962C8B-B14F-4D97-AF65-F5344CB8AC3E}">
        <p14:creationId xmlns:p14="http://schemas.microsoft.com/office/powerpoint/2010/main" val="32387144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p:bldP spid="9" grpId="0"/>
      <p:bldP spid="23" grpId="0"/>
      <p:bldP spid="24"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A picture containing baseball&#10;&#10;Description automatically generated">
            <a:extLst>
              <a:ext uri="{FF2B5EF4-FFF2-40B4-BE49-F238E27FC236}">
                <a16:creationId xmlns:a16="http://schemas.microsoft.com/office/drawing/2014/main" id="{D857D4FB-1A8B-4278-80B0-4FC2AD3E7E2B}"/>
              </a:ext>
            </a:extLst>
          </p:cNvPr>
          <p:cNvPicPr>
            <a:picLocks noChangeAspect="1"/>
          </p:cNvPicPr>
          <p:nvPr/>
        </p:nvPicPr>
        <p:blipFill>
          <a:blip r:embed="rId2" cstate="print">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6901632" y="936874"/>
            <a:ext cx="1280333" cy="940244"/>
          </a:xfrm>
          <a:prstGeom prst="rect">
            <a:avLst/>
          </a:prstGeom>
        </p:spPr>
      </p:pic>
      <p:sp>
        <p:nvSpPr>
          <p:cNvPr id="16" name="TextBox 15">
            <a:extLst>
              <a:ext uri="{FF2B5EF4-FFF2-40B4-BE49-F238E27FC236}">
                <a16:creationId xmlns:a16="http://schemas.microsoft.com/office/drawing/2014/main" id="{919012AD-EF80-42C2-92A1-FE1AED23F7DB}"/>
              </a:ext>
            </a:extLst>
          </p:cNvPr>
          <p:cNvSpPr txBox="1"/>
          <p:nvPr/>
        </p:nvSpPr>
        <p:spPr>
          <a:xfrm>
            <a:off x="119921" y="1565619"/>
            <a:ext cx="11902190" cy="646331"/>
          </a:xfrm>
          <a:prstGeom prst="rect">
            <a:avLst/>
          </a:prstGeom>
          <a:noFill/>
        </p:spPr>
        <p:txBody>
          <a:bodyPr wrap="square" rtlCol="0">
            <a:spAutoFit/>
          </a:bodyPr>
          <a:lstStyle/>
          <a:p>
            <a:r>
              <a:rPr lang="en-GB" sz="3600" dirty="0"/>
              <a:t>Josh attended the concert in January</a:t>
            </a:r>
            <a:r>
              <a:rPr lang="en-GB" sz="3600" dirty="0">
                <a:solidFill>
                  <a:srgbClr val="FF0000"/>
                </a:solidFill>
              </a:rPr>
              <a:t>,</a:t>
            </a:r>
            <a:r>
              <a:rPr lang="en-GB" sz="3600" dirty="0"/>
              <a:t> he enjoyed it very much.</a:t>
            </a:r>
          </a:p>
        </p:txBody>
      </p:sp>
      <p:sp>
        <p:nvSpPr>
          <p:cNvPr id="17" name="TextBox 16">
            <a:extLst>
              <a:ext uri="{FF2B5EF4-FFF2-40B4-BE49-F238E27FC236}">
                <a16:creationId xmlns:a16="http://schemas.microsoft.com/office/drawing/2014/main" id="{320D7713-2642-46C1-829A-9EF4CFEEECD8}"/>
              </a:ext>
            </a:extLst>
          </p:cNvPr>
          <p:cNvSpPr txBox="1"/>
          <p:nvPr/>
        </p:nvSpPr>
        <p:spPr>
          <a:xfrm>
            <a:off x="86074" y="3649826"/>
            <a:ext cx="7230256" cy="646331"/>
          </a:xfrm>
          <a:prstGeom prst="rect">
            <a:avLst/>
          </a:prstGeom>
          <a:noFill/>
        </p:spPr>
        <p:txBody>
          <a:bodyPr wrap="square" rtlCol="0">
            <a:spAutoFit/>
          </a:bodyPr>
          <a:lstStyle/>
          <a:p>
            <a:r>
              <a:rPr lang="en-GB" sz="3600" dirty="0"/>
              <a:t>Josh attended the concert in January</a:t>
            </a:r>
          </a:p>
        </p:txBody>
      </p:sp>
      <p:sp>
        <p:nvSpPr>
          <p:cNvPr id="18" name="TextBox 17">
            <a:extLst>
              <a:ext uri="{FF2B5EF4-FFF2-40B4-BE49-F238E27FC236}">
                <a16:creationId xmlns:a16="http://schemas.microsoft.com/office/drawing/2014/main" id="{7BA323FD-6936-42A5-8DFC-DFFC88BB2696}"/>
              </a:ext>
            </a:extLst>
          </p:cNvPr>
          <p:cNvSpPr txBox="1"/>
          <p:nvPr/>
        </p:nvSpPr>
        <p:spPr>
          <a:xfrm>
            <a:off x="7072326" y="3651800"/>
            <a:ext cx="5361482" cy="646331"/>
          </a:xfrm>
          <a:prstGeom prst="rect">
            <a:avLst/>
          </a:prstGeom>
          <a:noFill/>
        </p:spPr>
        <p:txBody>
          <a:bodyPr wrap="square" rtlCol="0">
            <a:spAutoFit/>
          </a:bodyPr>
          <a:lstStyle/>
          <a:p>
            <a:r>
              <a:rPr lang="en-GB" sz="3600" dirty="0"/>
              <a:t>He enjoyed it very much.</a:t>
            </a:r>
          </a:p>
        </p:txBody>
      </p:sp>
      <p:pic>
        <p:nvPicPr>
          <p:cNvPr id="19" name="Picture 18" descr="A close up of a logo&#10;&#10;Description automatically generated">
            <a:extLst>
              <a:ext uri="{FF2B5EF4-FFF2-40B4-BE49-F238E27FC236}">
                <a16:creationId xmlns:a16="http://schemas.microsoft.com/office/drawing/2014/main" id="{1E2BBC03-81CA-4758-9C8E-A06553289B16}"/>
              </a:ext>
            </a:extLst>
          </p:cNvPr>
          <p:cNvPicPr>
            <a:picLocks noChangeAspect="1"/>
          </p:cNvPicPr>
          <p:nvPr/>
        </p:nvPicPr>
        <p:blipFill>
          <a:blip r:embed="rId4" cstate="print">
            <a:extLst>
              <a:ext uri="{28A0092B-C50C-407E-A947-70E740481C1C}">
                <a14:useLocalDpi xmlns:a14="http://schemas.microsoft.com/office/drawing/2010/main" val="0"/>
              </a:ext>
              <a:ext uri="{837473B0-CC2E-450A-ABE3-18F120FF3D39}">
                <a1611:picAttrSrcUrl xmlns:a1611="http://schemas.microsoft.com/office/drawing/2016/11/main" r:id="rId5"/>
              </a:ext>
            </a:extLst>
          </a:blip>
          <a:stretch>
            <a:fillRect/>
          </a:stretch>
        </p:blipFill>
        <p:spPr>
          <a:xfrm>
            <a:off x="11535445" y="1199409"/>
            <a:ext cx="536634" cy="493041"/>
          </a:xfrm>
          <a:prstGeom prst="rect">
            <a:avLst/>
          </a:prstGeom>
        </p:spPr>
      </p:pic>
      <p:pic>
        <p:nvPicPr>
          <p:cNvPr id="14" name="Picture 13" descr="A close up of a logo&#10;&#10;Description automatically generated">
            <a:extLst>
              <a:ext uri="{FF2B5EF4-FFF2-40B4-BE49-F238E27FC236}">
                <a16:creationId xmlns:a16="http://schemas.microsoft.com/office/drawing/2014/main" id="{2A7934F4-7F04-49D3-B105-73FFAE705F8B}"/>
              </a:ext>
            </a:extLst>
          </p:cNvPr>
          <p:cNvPicPr>
            <a:picLocks noChangeAspect="1"/>
          </p:cNvPicPr>
          <p:nvPr/>
        </p:nvPicPr>
        <p:blipFill rotWithShape="1">
          <a:blip r:embed="rId6" cstate="print">
            <a:extLst>
              <a:ext uri="{28A0092B-C50C-407E-A947-70E740481C1C}">
                <a14:useLocalDpi xmlns:a14="http://schemas.microsoft.com/office/drawing/2010/main" val="0"/>
              </a:ext>
              <a:ext uri="{837473B0-CC2E-450A-ABE3-18F120FF3D39}">
                <a1611:picAttrSrcUrl xmlns:a1611="http://schemas.microsoft.com/office/drawing/2016/11/main" r:id="rId7"/>
              </a:ext>
            </a:extLst>
          </a:blip>
          <a:srcRect t="57405"/>
          <a:stretch/>
        </p:blipFill>
        <p:spPr>
          <a:xfrm>
            <a:off x="6449115" y="3774886"/>
            <a:ext cx="1246423" cy="707886"/>
          </a:xfrm>
          <a:prstGeom prst="rect">
            <a:avLst/>
          </a:prstGeom>
        </p:spPr>
      </p:pic>
      <p:pic>
        <p:nvPicPr>
          <p:cNvPr id="15" name="Picture 14" descr="A picture containing green, sitting, holding&#10;&#10;Description automatically generated">
            <a:extLst>
              <a:ext uri="{FF2B5EF4-FFF2-40B4-BE49-F238E27FC236}">
                <a16:creationId xmlns:a16="http://schemas.microsoft.com/office/drawing/2014/main" id="{EDB49396-5CDE-4C78-8CE2-57FCAD09DD7F}"/>
              </a:ext>
            </a:extLst>
          </p:cNvPr>
          <p:cNvPicPr>
            <a:picLocks noChangeAspect="1"/>
          </p:cNvPicPr>
          <p:nvPr/>
        </p:nvPicPr>
        <p:blipFill>
          <a:blip r:embed="rId8" cstate="print">
            <a:extLst>
              <a:ext uri="{28A0092B-C50C-407E-A947-70E740481C1C}">
                <a14:useLocalDpi xmlns:a14="http://schemas.microsoft.com/office/drawing/2010/main" val="0"/>
              </a:ext>
              <a:ext uri="{837473B0-CC2E-450A-ABE3-18F120FF3D39}">
                <a1611:picAttrSrcUrl xmlns:a1611="http://schemas.microsoft.com/office/drawing/2016/11/main" r:id="rId9"/>
              </a:ext>
            </a:extLst>
          </a:blip>
          <a:stretch>
            <a:fillRect/>
          </a:stretch>
        </p:blipFill>
        <p:spPr>
          <a:xfrm>
            <a:off x="11489434" y="3917685"/>
            <a:ext cx="702566" cy="651026"/>
          </a:xfrm>
          <a:prstGeom prst="rect">
            <a:avLst/>
          </a:prstGeom>
        </p:spPr>
      </p:pic>
    </p:spTree>
    <p:extLst>
      <p:ext uri="{BB962C8B-B14F-4D97-AF65-F5344CB8AC3E}">
        <p14:creationId xmlns:p14="http://schemas.microsoft.com/office/powerpoint/2010/main" val="181161730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7" grpId="0"/>
      <p:bldP spid="18" grpId="0"/>
    </p:bldLst>
  </p:timing>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D3E17859-C5F0-476F-A082-A4CB8841DB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4375"/>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 name="Title 1">
            <a:extLst>
              <a:ext uri="{FF2B5EF4-FFF2-40B4-BE49-F238E27FC236}">
                <a16:creationId xmlns:a16="http://schemas.microsoft.com/office/drawing/2014/main" id="{C39D2D46-2DF1-4777-9AA3-B17DA803A003}"/>
              </a:ext>
            </a:extLst>
          </p:cNvPr>
          <p:cNvSpPr>
            <a:spLocks noGrp="1"/>
          </p:cNvSpPr>
          <p:nvPr>
            <p:ph type="title"/>
          </p:nvPr>
        </p:nvSpPr>
        <p:spPr>
          <a:xfrm>
            <a:off x="838200" y="365125"/>
            <a:ext cx="10515599" cy="1325563"/>
          </a:xfrm>
        </p:spPr>
        <p:txBody>
          <a:bodyPr>
            <a:normAutofit/>
          </a:bodyPr>
          <a:lstStyle/>
          <a:p>
            <a:r>
              <a:rPr lang="en-GB" dirty="0"/>
              <a:t>To summarise</a:t>
            </a:r>
          </a:p>
        </p:txBody>
      </p:sp>
      <p:sp>
        <p:nvSpPr>
          <p:cNvPr id="3" name="Content Placeholder 2">
            <a:extLst>
              <a:ext uri="{FF2B5EF4-FFF2-40B4-BE49-F238E27FC236}">
                <a16:creationId xmlns:a16="http://schemas.microsoft.com/office/drawing/2014/main" id="{F918406A-C773-4064-B96E-AB9EE4F9DF46}"/>
              </a:ext>
            </a:extLst>
          </p:cNvPr>
          <p:cNvSpPr>
            <a:spLocks noGrp="1"/>
          </p:cNvSpPr>
          <p:nvPr>
            <p:ph idx="1"/>
          </p:nvPr>
        </p:nvSpPr>
        <p:spPr>
          <a:xfrm>
            <a:off x="838200" y="1825625"/>
            <a:ext cx="5393361" cy="4351338"/>
          </a:xfrm>
        </p:spPr>
        <p:txBody>
          <a:bodyPr>
            <a:normAutofit/>
          </a:bodyPr>
          <a:lstStyle/>
          <a:p>
            <a:pPr marL="0" indent="0">
              <a:buNone/>
            </a:pPr>
            <a:r>
              <a:rPr lang="en-GB" dirty="0"/>
              <a:t>One way to fix a run-on sentence or comma splice is to separate the independent clauses with full a stop.</a:t>
            </a:r>
          </a:p>
          <a:p>
            <a:pPr marL="0" indent="0">
              <a:buNone/>
            </a:pPr>
            <a:endParaRPr lang="en-GB" dirty="0"/>
          </a:p>
        </p:txBody>
      </p:sp>
      <p:pic>
        <p:nvPicPr>
          <p:cNvPr id="4" name="Picture 3" descr="A close up of a toy&#10;&#10;Description automatically generated">
            <a:extLst>
              <a:ext uri="{FF2B5EF4-FFF2-40B4-BE49-F238E27FC236}">
                <a16:creationId xmlns:a16="http://schemas.microsoft.com/office/drawing/2014/main" id="{4876556C-8FA6-4150-AA6D-D8188A692BAA}"/>
              </a:ext>
            </a:extLst>
          </p:cNvPr>
          <p:cNvPicPr>
            <a:picLocks noChangeAspect="1"/>
          </p:cNvPicPr>
          <p:nvPr/>
        </p:nvPicPr>
        <p:blipFill rotWithShape="1">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r="-2" b="-2"/>
          <a:stretch/>
        </p:blipFill>
        <p:spPr>
          <a:xfrm>
            <a:off x="6848918" y="1771078"/>
            <a:ext cx="4504881" cy="4504881"/>
          </a:xfrm>
          <a:custGeom>
            <a:avLst/>
            <a:gdLst/>
            <a:ahLst/>
            <a:cxnLst/>
            <a:rect l="l" t="t" r="r" b="b"/>
            <a:pathLst>
              <a:path w="2663168" h="2663168">
                <a:moveTo>
                  <a:pt x="1331584" y="0"/>
                </a:moveTo>
                <a:cubicBezTo>
                  <a:pt x="2066998" y="0"/>
                  <a:pt x="2663168" y="596170"/>
                  <a:pt x="2663168" y="1331584"/>
                </a:cubicBezTo>
                <a:cubicBezTo>
                  <a:pt x="2663168" y="2066998"/>
                  <a:pt x="2066998" y="2663168"/>
                  <a:pt x="1331584" y="2663168"/>
                </a:cubicBezTo>
                <a:cubicBezTo>
                  <a:pt x="596170" y="2663168"/>
                  <a:pt x="0" y="2066998"/>
                  <a:pt x="0" y="1331584"/>
                </a:cubicBezTo>
                <a:cubicBezTo>
                  <a:pt x="0" y="596170"/>
                  <a:pt x="596170" y="0"/>
                  <a:pt x="1331584" y="0"/>
                </a:cubicBezTo>
                <a:close/>
              </a:path>
            </a:pathLst>
          </a:custGeom>
        </p:spPr>
      </p:pic>
      <p:sp>
        <p:nvSpPr>
          <p:cNvPr id="12" name="Arc 11">
            <a:extLst>
              <a:ext uri="{FF2B5EF4-FFF2-40B4-BE49-F238E27FC236}">
                <a16:creationId xmlns:a16="http://schemas.microsoft.com/office/drawing/2014/main" id="{70BEB1E7-2F88-40BC-B73D-42E5B6F80B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1189197" flipV="1">
            <a:off x="6980527" y="1929807"/>
            <a:ext cx="4556632" cy="4556632"/>
          </a:xfrm>
          <a:prstGeom prst="arc">
            <a:avLst>
              <a:gd name="adj1" fmla="val 16200000"/>
              <a:gd name="adj2" fmla="val 20093138"/>
            </a:avLst>
          </a:prstGeom>
          <a:ln w="127000" cap="rnd">
            <a:solidFill>
              <a:schemeClr val="accent4">
                <a:alpha val="95000"/>
              </a:schemeClr>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4" name="Oval 13">
            <a:extLst>
              <a:ext uri="{FF2B5EF4-FFF2-40B4-BE49-F238E27FC236}">
                <a16:creationId xmlns:a16="http://schemas.microsoft.com/office/drawing/2014/main" id="{A7B99495-F43F-4D80-A44F-2CB4764EB9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300988" y="1969050"/>
            <a:ext cx="666675" cy="64859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1FFAA9A7-7F70-4303-9FE4-CE26650308F1}"/>
              </a:ext>
            </a:extLst>
          </p:cNvPr>
          <p:cNvSpPr txBox="1"/>
          <p:nvPr/>
        </p:nvSpPr>
        <p:spPr>
          <a:xfrm>
            <a:off x="350728" y="5723433"/>
            <a:ext cx="11841272" cy="707886"/>
          </a:xfrm>
          <a:prstGeom prst="rect">
            <a:avLst/>
          </a:prstGeom>
          <a:noFill/>
        </p:spPr>
        <p:txBody>
          <a:bodyPr wrap="square" rtlCol="0">
            <a:spAutoFit/>
          </a:bodyPr>
          <a:lstStyle/>
          <a:p>
            <a:pPr>
              <a:spcAft>
                <a:spcPts val="600"/>
              </a:spcAft>
            </a:pPr>
            <a:r>
              <a:rPr lang="en-GB" sz="4000" dirty="0"/>
              <a:t>Stay tuned for another way to fix run-on sentences.</a:t>
            </a:r>
          </a:p>
        </p:txBody>
      </p:sp>
    </p:spTree>
    <p:extLst>
      <p:ext uri="{BB962C8B-B14F-4D97-AF65-F5344CB8AC3E}">
        <p14:creationId xmlns:p14="http://schemas.microsoft.com/office/powerpoint/2010/main" val="270322774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1" name="Rectangle 50">
            <a:extLst>
              <a:ext uri="{FF2B5EF4-FFF2-40B4-BE49-F238E27FC236}">
                <a16:creationId xmlns:a16="http://schemas.microsoft.com/office/drawing/2014/main" id="{9D3A9E89-033E-4C4A-8C41-416DABFFD3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52">
            <a:extLst>
              <a:ext uri="{FF2B5EF4-FFF2-40B4-BE49-F238E27FC236}">
                <a16:creationId xmlns:a16="http://schemas.microsoft.com/office/drawing/2014/main" id="{86293361-111E-427D-8E5B-256944AC839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445887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itle 11">
            <a:extLst>
              <a:ext uri="{FF2B5EF4-FFF2-40B4-BE49-F238E27FC236}">
                <a16:creationId xmlns:a16="http://schemas.microsoft.com/office/drawing/2014/main" id="{B957A2E3-E8EF-4C64-94E1-5CFEF0805E76}"/>
              </a:ext>
            </a:extLst>
          </p:cNvPr>
          <p:cNvSpPr>
            <a:spLocks noGrp="1"/>
          </p:cNvSpPr>
          <p:nvPr>
            <p:ph type="ctrTitle"/>
          </p:nvPr>
        </p:nvSpPr>
        <p:spPr>
          <a:xfrm>
            <a:off x="6925690" y="2029216"/>
            <a:ext cx="5266310" cy="1359074"/>
          </a:xfrm>
        </p:spPr>
        <p:txBody>
          <a:bodyPr anchor="b">
            <a:normAutofit fontScale="90000"/>
          </a:bodyPr>
          <a:lstStyle/>
          <a:p>
            <a:pPr algn="l"/>
            <a:r>
              <a:rPr lang="en-GB" sz="4800" dirty="0"/>
              <a:t>Fixing Run-on Sentences</a:t>
            </a:r>
          </a:p>
        </p:txBody>
      </p:sp>
      <p:sp>
        <p:nvSpPr>
          <p:cNvPr id="10" name="Subtitle 9">
            <a:extLst>
              <a:ext uri="{FF2B5EF4-FFF2-40B4-BE49-F238E27FC236}">
                <a16:creationId xmlns:a16="http://schemas.microsoft.com/office/drawing/2014/main" id="{D9A8ABF1-5570-448C-BE5A-E249E882DFF0}"/>
              </a:ext>
            </a:extLst>
          </p:cNvPr>
          <p:cNvSpPr>
            <a:spLocks noGrp="1"/>
          </p:cNvSpPr>
          <p:nvPr>
            <p:ph type="subTitle" idx="1"/>
          </p:nvPr>
        </p:nvSpPr>
        <p:spPr>
          <a:xfrm>
            <a:off x="436887" y="4986814"/>
            <a:ext cx="11315178" cy="1714025"/>
          </a:xfrm>
        </p:spPr>
        <p:txBody>
          <a:bodyPr anchor="t">
            <a:normAutofit/>
          </a:bodyPr>
          <a:lstStyle/>
          <a:p>
            <a:r>
              <a:rPr lang="en-GB" sz="3600" b="1" dirty="0"/>
              <a:t>Lesson 3 </a:t>
            </a:r>
          </a:p>
          <a:p>
            <a:r>
              <a:rPr lang="en-GB" sz="3600" dirty="0"/>
              <a:t>Fixing run-on sentences with coordinating conjunctions</a:t>
            </a:r>
          </a:p>
        </p:txBody>
      </p:sp>
      <p:grpSp>
        <p:nvGrpSpPr>
          <p:cNvPr id="55" name="Group 54">
            <a:extLst>
              <a:ext uri="{FF2B5EF4-FFF2-40B4-BE49-F238E27FC236}">
                <a16:creationId xmlns:a16="http://schemas.microsoft.com/office/drawing/2014/main" id="{FCDE997A-E6D1-4881-88E5-269E5AC3DD1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763256" y="73152"/>
            <a:ext cx="1178966" cy="232963"/>
            <a:chOff x="7763256" y="73152"/>
            <a:chExt cx="1178966" cy="232963"/>
          </a:xfrm>
        </p:grpSpPr>
        <p:sp>
          <p:nvSpPr>
            <p:cNvPr id="56" name="Rectangle 64">
              <a:extLst>
                <a:ext uri="{FF2B5EF4-FFF2-40B4-BE49-F238E27FC236}">
                  <a16:creationId xmlns:a16="http://schemas.microsoft.com/office/drawing/2014/main" id="{C5A17791-3735-41AA-BC18-9EE281D2BB1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263077"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66">
              <a:extLst>
                <a:ext uri="{FF2B5EF4-FFF2-40B4-BE49-F238E27FC236}">
                  <a16:creationId xmlns:a16="http://schemas.microsoft.com/office/drawing/2014/main" id="{F95E12FB-5FC2-40B9-A965-8D75253579F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263077"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Rectangle 64">
              <a:extLst>
                <a:ext uri="{FF2B5EF4-FFF2-40B4-BE49-F238E27FC236}">
                  <a16:creationId xmlns:a16="http://schemas.microsoft.com/office/drawing/2014/main" id="{E8C32A1A-9FA0-41F6-9AFF-8ECB7FAEDF6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138122"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ectangle 66">
              <a:extLst>
                <a:ext uri="{FF2B5EF4-FFF2-40B4-BE49-F238E27FC236}">
                  <a16:creationId xmlns:a16="http://schemas.microsoft.com/office/drawing/2014/main" id="{7CF33DCF-317C-4DA0-AB10-D7FFD765B57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138122"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Rectangle 64">
              <a:extLst>
                <a:ext uri="{FF2B5EF4-FFF2-40B4-BE49-F238E27FC236}">
                  <a16:creationId xmlns:a16="http://schemas.microsoft.com/office/drawing/2014/main" id="{2903C14D-D613-4770-8686-F92B1DD38F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013167"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6">
              <a:extLst>
                <a:ext uri="{FF2B5EF4-FFF2-40B4-BE49-F238E27FC236}">
                  <a16:creationId xmlns:a16="http://schemas.microsoft.com/office/drawing/2014/main" id="{D5F133F7-E38D-4DA1-99C1-86F681CA33E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013167"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Rectangle 64">
              <a:extLst>
                <a:ext uri="{FF2B5EF4-FFF2-40B4-BE49-F238E27FC236}">
                  <a16:creationId xmlns:a16="http://schemas.microsoft.com/office/drawing/2014/main" id="{5CAB3553-58B3-4262-BE0D-58D7CA75B87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888211"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Rectangle 66">
              <a:extLst>
                <a:ext uri="{FF2B5EF4-FFF2-40B4-BE49-F238E27FC236}">
                  <a16:creationId xmlns:a16="http://schemas.microsoft.com/office/drawing/2014/main" id="{9D1B417A-9677-4C16-A473-B9683700F9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888211"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Rectangle 64">
              <a:extLst>
                <a:ext uri="{FF2B5EF4-FFF2-40B4-BE49-F238E27FC236}">
                  <a16:creationId xmlns:a16="http://schemas.microsoft.com/office/drawing/2014/main" id="{7302AEA5-098D-4C81-88C5-07902BF9CF1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763256"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Rectangle 66">
              <a:extLst>
                <a:ext uri="{FF2B5EF4-FFF2-40B4-BE49-F238E27FC236}">
                  <a16:creationId xmlns:a16="http://schemas.microsoft.com/office/drawing/2014/main" id="{7C4E3ACA-8B17-422E-90A9-7586D06E6E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763256"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Rectangle 64">
              <a:extLst>
                <a:ext uri="{FF2B5EF4-FFF2-40B4-BE49-F238E27FC236}">
                  <a16:creationId xmlns:a16="http://schemas.microsoft.com/office/drawing/2014/main" id="{BD4A1ED5-82F7-4465-9B76-3F80A489F38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887854"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Rectangle 66">
              <a:extLst>
                <a:ext uri="{FF2B5EF4-FFF2-40B4-BE49-F238E27FC236}">
                  <a16:creationId xmlns:a16="http://schemas.microsoft.com/office/drawing/2014/main" id="{69D1CC06-3A23-41C0-8EBB-28E61278E2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887854"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Rectangle 64">
              <a:extLst>
                <a:ext uri="{FF2B5EF4-FFF2-40B4-BE49-F238E27FC236}">
                  <a16:creationId xmlns:a16="http://schemas.microsoft.com/office/drawing/2014/main" id="{462044AD-4120-4B1C-B41A-A45DA55513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762899"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Rectangle 66">
              <a:extLst>
                <a:ext uri="{FF2B5EF4-FFF2-40B4-BE49-F238E27FC236}">
                  <a16:creationId xmlns:a16="http://schemas.microsoft.com/office/drawing/2014/main" id="{30623D13-D545-4F2E-8425-E59D1BEF9C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762899"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4">
              <a:extLst>
                <a:ext uri="{FF2B5EF4-FFF2-40B4-BE49-F238E27FC236}">
                  <a16:creationId xmlns:a16="http://schemas.microsoft.com/office/drawing/2014/main" id="{E139ADAB-729A-4C31-B7E7-2532FF3FB2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637944"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66">
              <a:extLst>
                <a:ext uri="{FF2B5EF4-FFF2-40B4-BE49-F238E27FC236}">
                  <a16:creationId xmlns:a16="http://schemas.microsoft.com/office/drawing/2014/main" id="{C7589FD1-9BFF-4E61-8C5E-8CF2AF79A8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637944"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Rectangle 64">
              <a:extLst>
                <a:ext uri="{FF2B5EF4-FFF2-40B4-BE49-F238E27FC236}">
                  <a16:creationId xmlns:a16="http://schemas.microsoft.com/office/drawing/2014/main" id="{5F53515D-4E5F-4534-90F9-BD9DE4786B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512988"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Rectangle 66">
              <a:extLst>
                <a:ext uri="{FF2B5EF4-FFF2-40B4-BE49-F238E27FC236}">
                  <a16:creationId xmlns:a16="http://schemas.microsoft.com/office/drawing/2014/main" id="{C13CB45B-7C83-43EA-878D-FE9C4593EBB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512988"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Rectangle 64">
              <a:extLst>
                <a:ext uri="{FF2B5EF4-FFF2-40B4-BE49-F238E27FC236}">
                  <a16:creationId xmlns:a16="http://schemas.microsoft.com/office/drawing/2014/main" id="{38BA5C82-1285-46A1-BA10-254B216636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388033"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Rectangle 66">
              <a:extLst>
                <a:ext uri="{FF2B5EF4-FFF2-40B4-BE49-F238E27FC236}">
                  <a16:creationId xmlns:a16="http://schemas.microsoft.com/office/drawing/2014/main" id="{199FE72C-20A3-4FB4-BD67-E7EDF540D07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388033"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15" name="Picture 14" descr="A close up of a sign&#10;&#10;Description automatically generated">
            <a:extLst>
              <a:ext uri="{FF2B5EF4-FFF2-40B4-BE49-F238E27FC236}">
                <a16:creationId xmlns:a16="http://schemas.microsoft.com/office/drawing/2014/main" id="{7A9E2A10-DE33-496A-8217-948BEFF81EE8}"/>
              </a:ext>
            </a:extLst>
          </p:cNvPr>
          <p:cNvPicPr>
            <a:picLocks noChangeAspect="1"/>
          </p:cNvPicPr>
          <p:nvPr/>
        </p:nvPicPr>
        <p:blipFill rotWithShape="1">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l="2386" r="19757" b="-1"/>
          <a:stretch/>
        </p:blipFill>
        <p:spPr>
          <a:xfrm>
            <a:off x="509517" y="576072"/>
            <a:ext cx="5586483" cy="4610196"/>
          </a:xfrm>
          <a:prstGeom prst="rect">
            <a:avLst/>
          </a:prstGeom>
        </p:spPr>
      </p:pic>
      <p:sp>
        <p:nvSpPr>
          <p:cNvPr id="77" name="Rectangle 76">
            <a:extLst>
              <a:ext uri="{FF2B5EF4-FFF2-40B4-BE49-F238E27FC236}">
                <a16:creationId xmlns:a16="http://schemas.microsoft.com/office/drawing/2014/main" id="{78907291-9D6D-4740-81DB-441477BCA2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501384"/>
            <a:ext cx="12192000" cy="356616"/>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6504572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close up of a logo&#10;&#10;Description automatically generated">
            <a:extLst>
              <a:ext uri="{FF2B5EF4-FFF2-40B4-BE49-F238E27FC236}">
                <a16:creationId xmlns:a16="http://schemas.microsoft.com/office/drawing/2014/main" id="{149B141D-A858-4340-ABF0-0373284B5CBD}"/>
              </a:ext>
            </a:extLst>
          </p:cNvPr>
          <p:cNvPicPr>
            <a:picLocks noChangeAspect="1"/>
          </p:cNvPicPr>
          <p:nvPr/>
        </p:nvPicPr>
        <p:blipFill rotWithShape="1">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t="13058" b="17712"/>
          <a:stretch/>
        </p:blipFill>
        <p:spPr>
          <a:xfrm>
            <a:off x="20" y="10"/>
            <a:ext cx="12191980" cy="6857990"/>
          </a:xfrm>
          <a:prstGeom prst="rect">
            <a:avLst/>
          </a:prstGeom>
        </p:spPr>
      </p:pic>
    </p:spTree>
    <p:extLst>
      <p:ext uri="{BB962C8B-B14F-4D97-AF65-F5344CB8AC3E}">
        <p14:creationId xmlns:p14="http://schemas.microsoft.com/office/powerpoint/2010/main" val="335787958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92FEB64-6EEA-4759-B4A4-BD2C1E660B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07393" y="847600"/>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389278" y="1233241"/>
            <a:ext cx="3240506" cy="4064628"/>
          </a:xfrm>
        </p:spPr>
        <p:txBody>
          <a:bodyPr>
            <a:normAutofit/>
          </a:bodyPr>
          <a:lstStyle/>
          <a:p>
            <a:pPr algn="ctr"/>
            <a:r>
              <a:rPr lang="en-GB" dirty="0">
                <a:solidFill>
                  <a:srgbClr val="FFFFFF"/>
                </a:solidFill>
                <a:latin typeface="Baskerville Old Face" panose="02020602080505020303" pitchFamily="18" charset="0"/>
              </a:rPr>
              <a:t>Run-on Sentence</a:t>
            </a:r>
          </a:p>
        </p:txBody>
      </p:sp>
      <p:sp>
        <p:nvSpPr>
          <p:cNvPr id="12" name="Freeform: Shape 11">
            <a:extLst>
              <a:ext uri="{FF2B5EF4-FFF2-40B4-BE49-F238E27FC236}">
                <a16:creationId xmlns:a16="http://schemas.microsoft.com/office/drawing/2014/main" id="{14847E93-7DC1-4D4B-8829-B19AA7137C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30529" y="0"/>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5566D6E1-03A1-4D73-A4E0-35D74D568A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961511" y="-1"/>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endParaRPr lang="en-US"/>
          </a:p>
        </p:txBody>
      </p:sp>
      <p:sp>
        <p:nvSpPr>
          <p:cNvPr id="16" name="Freeform: Shape 15">
            <a:extLst>
              <a:ext uri="{FF2B5EF4-FFF2-40B4-BE49-F238E27FC236}">
                <a16:creationId xmlns:a16="http://schemas.microsoft.com/office/drawing/2014/main" id="{9F835A99-04AC-494A-A572-AFE8413CC9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2936831"/>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4"/>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p:cNvSpPr>
            <a:spLocks noGrp="1"/>
          </p:cNvSpPr>
          <p:nvPr>
            <p:ph idx="1"/>
          </p:nvPr>
        </p:nvSpPr>
        <p:spPr>
          <a:xfrm>
            <a:off x="5698913" y="847600"/>
            <a:ext cx="6363652" cy="5515622"/>
          </a:xfrm>
        </p:spPr>
        <p:txBody>
          <a:bodyPr anchor="t">
            <a:normAutofit/>
          </a:bodyPr>
          <a:lstStyle/>
          <a:p>
            <a:pPr marL="0" indent="0">
              <a:buNone/>
            </a:pPr>
            <a:endParaRPr lang="en-GB" dirty="0">
              <a:latin typeface="Bahnschrift Light" panose="020B0502040204020203" pitchFamily="34" charset="0"/>
            </a:endParaRPr>
          </a:p>
          <a:p>
            <a:pPr marL="0" indent="0">
              <a:buNone/>
            </a:pPr>
            <a:r>
              <a:rPr lang="en-GB" dirty="0">
                <a:latin typeface="Bahnschrift Light" panose="020B0502040204020203" pitchFamily="34" charset="0"/>
              </a:rPr>
              <a:t>Has two independent clauses that are not properly joined.</a:t>
            </a:r>
          </a:p>
          <a:p>
            <a:pPr marL="0" indent="0">
              <a:buNone/>
            </a:pPr>
            <a:endParaRPr lang="en-GB" dirty="0">
              <a:latin typeface="Bahnschrift Light" panose="020B0502040204020203" pitchFamily="34" charset="0"/>
            </a:endParaRPr>
          </a:p>
          <a:p>
            <a:pPr marL="0" indent="0">
              <a:buNone/>
            </a:pPr>
            <a:r>
              <a:rPr lang="en-GB" dirty="0">
                <a:latin typeface="Bahnschrift Light" panose="020B0502040204020203" pitchFamily="34" charset="0"/>
              </a:rPr>
              <a:t>Example:</a:t>
            </a:r>
          </a:p>
          <a:p>
            <a:pPr marL="0" indent="0">
              <a:buNone/>
            </a:pPr>
            <a:r>
              <a:rPr lang="en-GB" dirty="0">
                <a:latin typeface="Bahnschrift Light" panose="020B0502040204020203" pitchFamily="34" charset="0"/>
              </a:rPr>
              <a:t>It is always a good idea to prepare for a speech it will make you less nervous. </a:t>
            </a:r>
          </a:p>
          <a:p>
            <a:pPr marL="0" indent="0">
              <a:buNone/>
            </a:pPr>
            <a:endParaRPr lang="en-GB" dirty="0">
              <a:latin typeface="Bahnschrift Light" panose="020B0502040204020203" pitchFamily="34" charset="0"/>
            </a:endParaRPr>
          </a:p>
          <a:p>
            <a:pPr marL="0" indent="0">
              <a:buNone/>
            </a:pPr>
            <a:endParaRPr lang="en-GB" dirty="0">
              <a:latin typeface="Bahnschrift Light" panose="020B0502040204020203" pitchFamily="34" charset="0"/>
            </a:endParaRPr>
          </a:p>
          <a:p>
            <a:pPr marL="0" indent="0">
              <a:buNone/>
            </a:pPr>
            <a:endParaRPr lang="en-GB" dirty="0">
              <a:latin typeface="Bahnschrift Light" panose="020B0502040204020203" pitchFamily="34" charset="0"/>
            </a:endParaRPr>
          </a:p>
        </p:txBody>
      </p:sp>
      <p:sp>
        <p:nvSpPr>
          <p:cNvPr id="18" name="Freeform: Shape 17">
            <a:extLst>
              <a:ext uri="{FF2B5EF4-FFF2-40B4-BE49-F238E27FC236}">
                <a16:creationId xmlns:a16="http://schemas.microsoft.com/office/drawing/2014/main" id="{7B786209-1B0B-4CA9-9BDD-F7327066A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835649"/>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20" name="Freeform: Shape 19">
            <a:extLst>
              <a:ext uri="{FF2B5EF4-FFF2-40B4-BE49-F238E27FC236}">
                <a16:creationId xmlns:a16="http://schemas.microsoft.com/office/drawing/2014/main" id="{2D2964BB-484D-45AE-AD66-D407D06296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405056" y="5717905"/>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endParaRPr lang="en-US"/>
          </a:p>
        </p:txBody>
      </p:sp>
      <p:sp>
        <p:nvSpPr>
          <p:cNvPr id="22" name="Freeform: Shape 21">
            <a:extLst>
              <a:ext uri="{FF2B5EF4-FFF2-40B4-BE49-F238E27FC236}">
                <a16:creationId xmlns:a16="http://schemas.microsoft.com/office/drawing/2014/main" id="{6691AC69-A76E-4DAB-B565-468B6B87AC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132972" y="6258755"/>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165299795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latin typeface="Baskerville Old Face" panose="02020602080505020303" pitchFamily="18" charset="0"/>
              </a:rPr>
              <a:t>Objective:</a:t>
            </a:r>
          </a:p>
        </p:txBody>
      </p:sp>
      <p:sp>
        <p:nvSpPr>
          <p:cNvPr id="3" name="Content Placeholder 2"/>
          <p:cNvSpPr>
            <a:spLocks noGrp="1"/>
          </p:cNvSpPr>
          <p:nvPr>
            <p:ph idx="1"/>
          </p:nvPr>
        </p:nvSpPr>
        <p:spPr>
          <a:xfrm>
            <a:off x="685800" y="1406525"/>
            <a:ext cx="10515600" cy="4351338"/>
          </a:xfrm>
        </p:spPr>
        <p:txBody>
          <a:bodyPr/>
          <a:lstStyle/>
          <a:p>
            <a:pPr marL="0" indent="0">
              <a:buNone/>
            </a:pPr>
            <a:endParaRPr lang="en-GB" dirty="0">
              <a:latin typeface="Bahnschrift Light" panose="020B0502040204020203" pitchFamily="34" charset="0"/>
            </a:endParaRPr>
          </a:p>
          <a:p>
            <a:pPr marL="0" indent="0">
              <a:buNone/>
            </a:pPr>
            <a:r>
              <a:rPr lang="en-GB" sz="3200" dirty="0">
                <a:latin typeface="Bahnschrift Light" panose="020B0502040204020203" pitchFamily="34" charset="0"/>
              </a:rPr>
              <a:t>Identify and fix run-on sentences.</a:t>
            </a:r>
          </a:p>
          <a:p>
            <a:pPr marL="0" indent="0">
              <a:buNone/>
            </a:pPr>
            <a:endParaRPr lang="en-GB" dirty="0">
              <a:latin typeface="Bahnschrift Light" panose="020B0502040204020203" pitchFamily="34" charset="0"/>
            </a:endParaRPr>
          </a:p>
        </p:txBody>
      </p:sp>
    </p:spTree>
    <p:extLst>
      <p:ext uri="{BB962C8B-B14F-4D97-AF65-F5344CB8AC3E}">
        <p14:creationId xmlns:p14="http://schemas.microsoft.com/office/powerpoint/2010/main" val="202623897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92FEB64-6EEA-4759-B4A4-BD2C1E660B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07393" y="847600"/>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389278" y="1233241"/>
            <a:ext cx="3240506" cy="4064628"/>
          </a:xfrm>
        </p:spPr>
        <p:txBody>
          <a:bodyPr>
            <a:normAutofit/>
          </a:bodyPr>
          <a:lstStyle/>
          <a:p>
            <a:pPr algn="ctr"/>
            <a:r>
              <a:rPr lang="en-GB" dirty="0">
                <a:solidFill>
                  <a:srgbClr val="FFFFFF"/>
                </a:solidFill>
                <a:latin typeface="Baskerville Old Face" panose="02020602080505020303" pitchFamily="18" charset="0"/>
              </a:rPr>
              <a:t>Comma Splice</a:t>
            </a:r>
          </a:p>
        </p:txBody>
      </p:sp>
      <p:sp>
        <p:nvSpPr>
          <p:cNvPr id="12" name="Freeform: Shape 11">
            <a:extLst>
              <a:ext uri="{FF2B5EF4-FFF2-40B4-BE49-F238E27FC236}">
                <a16:creationId xmlns:a16="http://schemas.microsoft.com/office/drawing/2014/main" id="{14847E93-7DC1-4D4B-8829-B19AA7137C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30529" y="0"/>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5566D6E1-03A1-4D73-A4E0-35D74D568A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961511" y="-1"/>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endParaRPr lang="en-US"/>
          </a:p>
        </p:txBody>
      </p:sp>
      <p:sp>
        <p:nvSpPr>
          <p:cNvPr id="16" name="Freeform: Shape 15">
            <a:extLst>
              <a:ext uri="{FF2B5EF4-FFF2-40B4-BE49-F238E27FC236}">
                <a16:creationId xmlns:a16="http://schemas.microsoft.com/office/drawing/2014/main" id="{9F835A99-04AC-494A-A572-AFE8413CC9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2936831"/>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4"/>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p:cNvSpPr>
            <a:spLocks noGrp="1"/>
          </p:cNvSpPr>
          <p:nvPr>
            <p:ph idx="1"/>
          </p:nvPr>
        </p:nvSpPr>
        <p:spPr>
          <a:xfrm>
            <a:off x="5698913" y="847600"/>
            <a:ext cx="6363652" cy="5515622"/>
          </a:xfrm>
        </p:spPr>
        <p:txBody>
          <a:bodyPr anchor="t">
            <a:normAutofit/>
          </a:bodyPr>
          <a:lstStyle/>
          <a:p>
            <a:pPr marL="0" indent="0">
              <a:buNone/>
            </a:pPr>
            <a:endParaRPr lang="en-GB" dirty="0">
              <a:latin typeface="Bahnschrift Light" panose="020B0502040204020203" pitchFamily="34" charset="0"/>
            </a:endParaRPr>
          </a:p>
          <a:p>
            <a:pPr marL="0" indent="0">
              <a:buNone/>
            </a:pPr>
            <a:r>
              <a:rPr lang="en-GB" dirty="0">
                <a:latin typeface="Bahnschrift Light" panose="020B0502040204020203" pitchFamily="34" charset="0"/>
              </a:rPr>
              <a:t>Has two independent clauses that are joined by a comma</a:t>
            </a:r>
          </a:p>
          <a:p>
            <a:pPr marL="0" indent="0">
              <a:buNone/>
            </a:pPr>
            <a:endParaRPr lang="en-GB" dirty="0">
              <a:latin typeface="Bahnschrift Light" panose="020B0502040204020203" pitchFamily="34" charset="0"/>
            </a:endParaRPr>
          </a:p>
          <a:p>
            <a:pPr marL="0" indent="0">
              <a:buNone/>
            </a:pPr>
            <a:r>
              <a:rPr lang="en-GB" dirty="0">
                <a:latin typeface="Bahnschrift Light" panose="020B0502040204020203" pitchFamily="34" charset="0"/>
              </a:rPr>
              <a:t>Example:</a:t>
            </a:r>
          </a:p>
          <a:p>
            <a:pPr marL="0" indent="0">
              <a:buNone/>
            </a:pPr>
            <a:r>
              <a:rPr lang="en-GB" dirty="0">
                <a:latin typeface="Bahnschrift Light" panose="020B0502040204020203" pitchFamily="34" charset="0"/>
              </a:rPr>
              <a:t>It is a good idea to prepare for a speech</a:t>
            </a:r>
            <a:r>
              <a:rPr lang="en-GB" dirty="0">
                <a:solidFill>
                  <a:srgbClr val="FF0000"/>
                </a:solidFill>
                <a:latin typeface="Bahnschrift Light" panose="020B0502040204020203" pitchFamily="34" charset="0"/>
              </a:rPr>
              <a:t>,</a:t>
            </a:r>
            <a:r>
              <a:rPr lang="en-GB" dirty="0">
                <a:latin typeface="Bahnschrift Light" panose="020B0502040204020203" pitchFamily="34" charset="0"/>
              </a:rPr>
              <a:t> it will make you less nervous. </a:t>
            </a:r>
          </a:p>
          <a:p>
            <a:pPr marL="0" indent="0">
              <a:buNone/>
            </a:pPr>
            <a:endParaRPr lang="en-GB" dirty="0">
              <a:latin typeface="Bahnschrift Light" panose="020B0502040204020203" pitchFamily="34" charset="0"/>
            </a:endParaRPr>
          </a:p>
          <a:p>
            <a:pPr marL="0" indent="0">
              <a:buNone/>
            </a:pPr>
            <a:endParaRPr lang="en-GB" dirty="0">
              <a:latin typeface="Bahnschrift Light" panose="020B0502040204020203" pitchFamily="34" charset="0"/>
            </a:endParaRPr>
          </a:p>
          <a:p>
            <a:pPr marL="0" indent="0">
              <a:buNone/>
            </a:pPr>
            <a:endParaRPr lang="en-GB" dirty="0">
              <a:latin typeface="Bahnschrift Light" panose="020B0502040204020203" pitchFamily="34" charset="0"/>
            </a:endParaRPr>
          </a:p>
        </p:txBody>
      </p:sp>
      <p:sp>
        <p:nvSpPr>
          <p:cNvPr id="18" name="Freeform: Shape 17">
            <a:extLst>
              <a:ext uri="{FF2B5EF4-FFF2-40B4-BE49-F238E27FC236}">
                <a16:creationId xmlns:a16="http://schemas.microsoft.com/office/drawing/2014/main" id="{7B786209-1B0B-4CA9-9BDD-F7327066A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835649"/>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20" name="Freeform: Shape 19">
            <a:extLst>
              <a:ext uri="{FF2B5EF4-FFF2-40B4-BE49-F238E27FC236}">
                <a16:creationId xmlns:a16="http://schemas.microsoft.com/office/drawing/2014/main" id="{2D2964BB-484D-45AE-AD66-D407D06296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405056" y="5717905"/>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endParaRPr lang="en-US"/>
          </a:p>
        </p:txBody>
      </p:sp>
      <p:sp>
        <p:nvSpPr>
          <p:cNvPr id="22" name="Freeform: Shape 21">
            <a:extLst>
              <a:ext uri="{FF2B5EF4-FFF2-40B4-BE49-F238E27FC236}">
                <a16:creationId xmlns:a16="http://schemas.microsoft.com/office/drawing/2014/main" id="{6691AC69-A76E-4DAB-B565-468B6B87AC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132972" y="6258755"/>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339623757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9D2D46-2DF1-4777-9AA3-B17DA803A003}"/>
              </a:ext>
            </a:extLst>
          </p:cNvPr>
          <p:cNvSpPr>
            <a:spLocks noGrp="1"/>
          </p:cNvSpPr>
          <p:nvPr>
            <p:ph type="title"/>
          </p:nvPr>
        </p:nvSpPr>
        <p:spPr/>
        <p:txBody>
          <a:bodyPr/>
          <a:lstStyle/>
          <a:p>
            <a:pPr algn="ctr"/>
            <a:r>
              <a:rPr lang="en-GB" b="1" dirty="0"/>
              <a:t>Run-on Fix 1: Use a full stop</a:t>
            </a:r>
          </a:p>
        </p:txBody>
      </p:sp>
      <p:pic>
        <p:nvPicPr>
          <p:cNvPr id="4" name="Picture 3" descr="A close up of a toy&#10;&#10;Description automatically generated">
            <a:extLst>
              <a:ext uri="{FF2B5EF4-FFF2-40B4-BE49-F238E27FC236}">
                <a16:creationId xmlns:a16="http://schemas.microsoft.com/office/drawing/2014/main" id="{4876556C-8FA6-4150-AA6D-D8188A692BAA}"/>
              </a:ext>
            </a:extLst>
          </p:cNvPr>
          <p:cNvPicPr>
            <a:picLocks noChangeAspect="1"/>
          </p:cNvPicPr>
          <p:nvPr/>
        </p:nvPicPr>
        <p:blipFill rotWithShape="1">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l="15416" r="15105"/>
          <a:stretch/>
        </p:blipFill>
        <p:spPr>
          <a:xfrm>
            <a:off x="266699" y="1365011"/>
            <a:ext cx="3181175" cy="4578589"/>
          </a:xfrm>
          <a:prstGeom prst="rect">
            <a:avLst/>
          </a:prstGeom>
        </p:spPr>
      </p:pic>
      <p:sp>
        <p:nvSpPr>
          <p:cNvPr id="5" name="TextBox 4">
            <a:extLst>
              <a:ext uri="{FF2B5EF4-FFF2-40B4-BE49-F238E27FC236}">
                <a16:creationId xmlns:a16="http://schemas.microsoft.com/office/drawing/2014/main" id="{CC6BF152-3F46-46CD-9FC9-4DE365E215D9}"/>
              </a:ext>
            </a:extLst>
          </p:cNvPr>
          <p:cNvSpPr txBox="1"/>
          <p:nvPr/>
        </p:nvSpPr>
        <p:spPr>
          <a:xfrm>
            <a:off x="3273605" y="1838423"/>
            <a:ext cx="9065055" cy="1815882"/>
          </a:xfrm>
          <a:prstGeom prst="rect">
            <a:avLst/>
          </a:prstGeom>
          <a:noFill/>
        </p:spPr>
        <p:txBody>
          <a:bodyPr wrap="square" rtlCol="0">
            <a:spAutoFit/>
          </a:bodyPr>
          <a:lstStyle/>
          <a:p>
            <a:r>
              <a:rPr lang="en-GB" sz="3600" dirty="0">
                <a:latin typeface="Bahnschrift Light" panose="020B0502040204020203" pitchFamily="34" charset="0"/>
              </a:rPr>
              <a:t>It was a beautiful evening the sun was gently setting.</a:t>
            </a:r>
          </a:p>
          <a:p>
            <a:endParaRPr lang="en-GB" sz="4000" dirty="0"/>
          </a:p>
        </p:txBody>
      </p:sp>
      <p:sp>
        <p:nvSpPr>
          <p:cNvPr id="6" name="TextBox 5">
            <a:extLst>
              <a:ext uri="{FF2B5EF4-FFF2-40B4-BE49-F238E27FC236}">
                <a16:creationId xmlns:a16="http://schemas.microsoft.com/office/drawing/2014/main" id="{0177A4DB-837E-4BEC-9517-818AE6D166A0}"/>
              </a:ext>
            </a:extLst>
          </p:cNvPr>
          <p:cNvSpPr txBox="1"/>
          <p:nvPr/>
        </p:nvSpPr>
        <p:spPr>
          <a:xfrm>
            <a:off x="3273604" y="3677107"/>
            <a:ext cx="9065055" cy="2000548"/>
          </a:xfrm>
          <a:prstGeom prst="rect">
            <a:avLst/>
          </a:prstGeom>
          <a:noFill/>
        </p:spPr>
        <p:txBody>
          <a:bodyPr wrap="square" rtlCol="0">
            <a:spAutoFit/>
          </a:bodyPr>
          <a:lstStyle/>
          <a:p>
            <a:r>
              <a:rPr lang="en-GB" sz="3600" dirty="0">
                <a:latin typeface="Bahnschrift Light" panose="020B0502040204020203" pitchFamily="34" charset="0"/>
              </a:rPr>
              <a:t>It was a beautiful evening</a:t>
            </a:r>
            <a:r>
              <a:rPr lang="en-GB" sz="4800" b="1" dirty="0">
                <a:solidFill>
                  <a:srgbClr val="0070C0"/>
                </a:solidFill>
                <a:latin typeface="Bahnschrift Light" panose="020B0502040204020203" pitchFamily="34" charset="0"/>
              </a:rPr>
              <a:t>.</a:t>
            </a:r>
            <a:r>
              <a:rPr lang="en-GB" sz="3600" dirty="0">
                <a:latin typeface="Bahnschrift Light" panose="020B0502040204020203" pitchFamily="34" charset="0"/>
              </a:rPr>
              <a:t> </a:t>
            </a:r>
            <a:r>
              <a:rPr lang="en-GB" sz="3600" dirty="0">
                <a:solidFill>
                  <a:srgbClr val="0070C0"/>
                </a:solidFill>
                <a:latin typeface="Bahnschrift Light" panose="020B0502040204020203" pitchFamily="34" charset="0"/>
              </a:rPr>
              <a:t>T</a:t>
            </a:r>
            <a:r>
              <a:rPr lang="en-GB" sz="3600" dirty="0">
                <a:latin typeface="Bahnschrift Light" panose="020B0502040204020203" pitchFamily="34" charset="0"/>
              </a:rPr>
              <a:t>he sun was gently setting.</a:t>
            </a:r>
          </a:p>
          <a:p>
            <a:endParaRPr lang="en-GB" sz="4000" dirty="0"/>
          </a:p>
        </p:txBody>
      </p:sp>
    </p:spTree>
    <p:extLst>
      <p:ext uri="{BB962C8B-B14F-4D97-AF65-F5344CB8AC3E}">
        <p14:creationId xmlns:p14="http://schemas.microsoft.com/office/powerpoint/2010/main" val="103277192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9D2D46-2DF1-4777-9AA3-B17DA803A003}"/>
              </a:ext>
            </a:extLst>
          </p:cNvPr>
          <p:cNvSpPr>
            <a:spLocks noGrp="1"/>
          </p:cNvSpPr>
          <p:nvPr>
            <p:ph type="title"/>
          </p:nvPr>
        </p:nvSpPr>
        <p:spPr/>
        <p:txBody>
          <a:bodyPr/>
          <a:lstStyle/>
          <a:p>
            <a:pPr algn="ctr"/>
            <a:r>
              <a:rPr lang="en-GB" b="1" dirty="0"/>
              <a:t>Run-on Fix 2: Use a coordinating conjunction</a:t>
            </a:r>
          </a:p>
        </p:txBody>
      </p:sp>
      <p:pic>
        <p:nvPicPr>
          <p:cNvPr id="4" name="Picture 3" descr="A close up of a toy&#10;&#10;Description automatically generated">
            <a:extLst>
              <a:ext uri="{FF2B5EF4-FFF2-40B4-BE49-F238E27FC236}">
                <a16:creationId xmlns:a16="http://schemas.microsoft.com/office/drawing/2014/main" id="{4876556C-8FA6-4150-AA6D-D8188A692BAA}"/>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3870542" y="1690688"/>
            <a:ext cx="4898721" cy="4898721"/>
          </a:xfrm>
          <a:prstGeom prst="rect">
            <a:avLst/>
          </a:prstGeom>
        </p:spPr>
      </p:pic>
    </p:spTree>
    <p:extLst>
      <p:ext uri="{BB962C8B-B14F-4D97-AF65-F5344CB8AC3E}">
        <p14:creationId xmlns:p14="http://schemas.microsoft.com/office/powerpoint/2010/main" val="89684029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92FEB64-6EEA-4759-B4A4-BD2C1E660B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07393" y="847600"/>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389278" y="1233241"/>
            <a:ext cx="3240506" cy="4064628"/>
          </a:xfrm>
        </p:spPr>
        <p:txBody>
          <a:bodyPr>
            <a:normAutofit/>
          </a:bodyPr>
          <a:lstStyle/>
          <a:p>
            <a:pPr algn="ctr"/>
            <a:r>
              <a:rPr lang="en-GB" dirty="0">
                <a:solidFill>
                  <a:srgbClr val="FFFFFF"/>
                </a:solidFill>
                <a:latin typeface="Baskerville Old Face" panose="02020602080505020303" pitchFamily="18" charset="0"/>
              </a:rPr>
              <a:t>Coordinating Conjunction</a:t>
            </a:r>
          </a:p>
        </p:txBody>
      </p:sp>
      <p:sp>
        <p:nvSpPr>
          <p:cNvPr id="12" name="Freeform: Shape 11">
            <a:extLst>
              <a:ext uri="{FF2B5EF4-FFF2-40B4-BE49-F238E27FC236}">
                <a16:creationId xmlns:a16="http://schemas.microsoft.com/office/drawing/2014/main" id="{14847E93-7DC1-4D4B-8829-B19AA7137C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30529" y="0"/>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5566D6E1-03A1-4D73-A4E0-35D74D568A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961511" y="-1"/>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endParaRPr lang="en-US"/>
          </a:p>
        </p:txBody>
      </p:sp>
      <p:sp>
        <p:nvSpPr>
          <p:cNvPr id="16" name="Freeform: Shape 15">
            <a:extLst>
              <a:ext uri="{FF2B5EF4-FFF2-40B4-BE49-F238E27FC236}">
                <a16:creationId xmlns:a16="http://schemas.microsoft.com/office/drawing/2014/main" id="{9F835A99-04AC-494A-A572-AFE8413CC9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2936831"/>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4"/>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p:cNvSpPr>
            <a:spLocks noGrp="1"/>
          </p:cNvSpPr>
          <p:nvPr>
            <p:ph idx="1"/>
          </p:nvPr>
        </p:nvSpPr>
        <p:spPr>
          <a:xfrm>
            <a:off x="5698913" y="225468"/>
            <a:ext cx="6363652" cy="6137754"/>
          </a:xfrm>
        </p:spPr>
        <p:txBody>
          <a:bodyPr anchor="t">
            <a:normAutofit/>
          </a:bodyPr>
          <a:lstStyle/>
          <a:p>
            <a:pPr marL="0" indent="0">
              <a:buNone/>
            </a:pPr>
            <a:endParaRPr lang="en-GB" dirty="0">
              <a:latin typeface="Bahnschrift Light" panose="020B0502040204020203" pitchFamily="34" charset="0"/>
            </a:endParaRPr>
          </a:p>
          <a:p>
            <a:pPr marL="0" indent="0">
              <a:buNone/>
            </a:pPr>
            <a:r>
              <a:rPr lang="en-GB" dirty="0">
                <a:latin typeface="Bahnschrift Light" panose="020B0502040204020203" pitchFamily="34" charset="0"/>
              </a:rPr>
              <a:t>This is a word group that join words, phrases and independent clauses. </a:t>
            </a:r>
          </a:p>
          <a:p>
            <a:pPr marL="0" indent="0">
              <a:buNone/>
            </a:pPr>
            <a:endParaRPr lang="en-GB" dirty="0">
              <a:latin typeface="Bahnschrift Light" panose="020B0502040204020203" pitchFamily="34" charset="0"/>
            </a:endParaRPr>
          </a:p>
          <a:p>
            <a:pPr marL="0" indent="0">
              <a:buNone/>
            </a:pPr>
            <a:r>
              <a:rPr lang="en-GB" dirty="0">
                <a:latin typeface="Bahnschrift Light" panose="020B0502040204020203" pitchFamily="34" charset="0"/>
              </a:rPr>
              <a:t>There are seven:</a:t>
            </a:r>
          </a:p>
          <a:p>
            <a:pPr marL="0" indent="0">
              <a:buNone/>
            </a:pPr>
            <a:r>
              <a:rPr lang="en-GB" b="1" dirty="0">
                <a:latin typeface="Bahnschrift Light" panose="020B0502040204020203" pitchFamily="34" charset="0"/>
              </a:rPr>
              <a:t>F</a:t>
            </a:r>
            <a:r>
              <a:rPr lang="en-GB" dirty="0">
                <a:latin typeface="Bahnschrift Light" panose="020B0502040204020203" pitchFamily="34" charset="0"/>
              </a:rPr>
              <a:t>or </a:t>
            </a:r>
          </a:p>
          <a:p>
            <a:pPr marL="0" indent="0">
              <a:buNone/>
            </a:pPr>
            <a:r>
              <a:rPr lang="en-GB" b="1" dirty="0">
                <a:latin typeface="Bahnschrift Light" panose="020B0502040204020203" pitchFamily="34" charset="0"/>
              </a:rPr>
              <a:t>A</a:t>
            </a:r>
            <a:r>
              <a:rPr lang="en-GB" dirty="0">
                <a:latin typeface="Bahnschrift Light" panose="020B0502040204020203" pitchFamily="34" charset="0"/>
              </a:rPr>
              <a:t>nd</a:t>
            </a:r>
          </a:p>
          <a:p>
            <a:pPr marL="0" indent="0">
              <a:buNone/>
            </a:pPr>
            <a:r>
              <a:rPr lang="en-GB" b="1" dirty="0">
                <a:latin typeface="Bahnschrift Light" panose="020B0502040204020203" pitchFamily="34" charset="0"/>
              </a:rPr>
              <a:t>N</a:t>
            </a:r>
            <a:r>
              <a:rPr lang="en-GB" dirty="0">
                <a:latin typeface="Bahnschrift Light" panose="020B0502040204020203" pitchFamily="34" charset="0"/>
              </a:rPr>
              <a:t>or</a:t>
            </a:r>
          </a:p>
          <a:p>
            <a:pPr marL="0" indent="0">
              <a:buNone/>
            </a:pPr>
            <a:r>
              <a:rPr lang="en-GB" b="1" dirty="0">
                <a:latin typeface="Bahnschrift Light" panose="020B0502040204020203" pitchFamily="34" charset="0"/>
              </a:rPr>
              <a:t>B</a:t>
            </a:r>
            <a:r>
              <a:rPr lang="en-GB" dirty="0">
                <a:latin typeface="Bahnschrift Light" panose="020B0502040204020203" pitchFamily="34" charset="0"/>
              </a:rPr>
              <a:t>ut</a:t>
            </a:r>
          </a:p>
          <a:p>
            <a:pPr marL="0" indent="0">
              <a:buNone/>
            </a:pPr>
            <a:r>
              <a:rPr lang="en-GB" b="1" dirty="0">
                <a:latin typeface="Bahnschrift Light" panose="020B0502040204020203" pitchFamily="34" charset="0"/>
              </a:rPr>
              <a:t>O</a:t>
            </a:r>
            <a:r>
              <a:rPr lang="en-GB" dirty="0">
                <a:latin typeface="Bahnschrift Light" panose="020B0502040204020203" pitchFamily="34" charset="0"/>
              </a:rPr>
              <a:t>r</a:t>
            </a:r>
          </a:p>
          <a:p>
            <a:pPr marL="0" indent="0">
              <a:buNone/>
            </a:pPr>
            <a:r>
              <a:rPr lang="en-GB" b="1" dirty="0">
                <a:latin typeface="Bahnschrift Light" panose="020B0502040204020203" pitchFamily="34" charset="0"/>
              </a:rPr>
              <a:t>Y</a:t>
            </a:r>
            <a:r>
              <a:rPr lang="en-GB" dirty="0">
                <a:latin typeface="Bahnschrift Light" panose="020B0502040204020203" pitchFamily="34" charset="0"/>
              </a:rPr>
              <a:t>et</a:t>
            </a:r>
          </a:p>
          <a:p>
            <a:pPr marL="0" indent="0">
              <a:buNone/>
            </a:pPr>
            <a:r>
              <a:rPr lang="en-GB" b="1" dirty="0">
                <a:latin typeface="Bahnschrift Light" panose="020B0502040204020203" pitchFamily="34" charset="0"/>
              </a:rPr>
              <a:t>S</a:t>
            </a:r>
            <a:r>
              <a:rPr lang="en-GB" dirty="0">
                <a:latin typeface="Bahnschrift Light" panose="020B0502040204020203" pitchFamily="34" charset="0"/>
              </a:rPr>
              <a:t>o</a:t>
            </a:r>
          </a:p>
          <a:p>
            <a:pPr marL="0" indent="0">
              <a:buNone/>
            </a:pPr>
            <a:endParaRPr lang="en-GB" dirty="0">
              <a:latin typeface="Bahnschrift Light" panose="020B0502040204020203" pitchFamily="34" charset="0"/>
            </a:endParaRPr>
          </a:p>
          <a:p>
            <a:pPr marL="0" indent="0">
              <a:buNone/>
            </a:pPr>
            <a:endParaRPr lang="en-GB" dirty="0">
              <a:latin typeface="Bahnschrift Light" panose="020B0502040204020203" pitchFamily="34" charset="0"/>
            </a:endParaRPr>
          </a:p>
        </p:txBody>
      </p:sp>
      <p:sp>
        <p:nvSpPr>
          <p:cNvPr id="18" name="Freeform: Shape 17">
            <a:extLst>
              <a:ext uri="{FF2B5EF4-FFF2-40B4-BE49-F238E27FC236}">
                <a16:creationId xmlns:a16="http://schemas.microsoft.com/office/drawing/2014/main" id="{7B786209-1B0B-4CA9-9BDD-F7327066A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835649"/>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20" name="Freeform: Shape 19">
            <a:extLst>
              <a:ext uri="{FF2B5EF4-FFF2-40B4-BE49-F238E27FC236}">
                <a16:creationId xmlns:a16="http://schemas.microsoft.com/office/drawing/2014/main" id="{2D2964BB-484D-45AE-AD66-D407D06296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405056" y="5717905"/>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endParaRPr lang="en-US"/>
          </a:p>
        </p:txBody>
      </p:sp>
      <p:sp>
        <p:nvSpPr>
          <p:cNvPr id="22" name="Freeform: Shape 21">
            <a:extLst>
              <a:ext uri="{FF2B5EF4-FFF2-40B4-BE49-F238E27FC236}">
                <a16:creationId xmlns:a16="http://schemas.microsoft.com/office/drawing/2014/main" id="{6691AC69-A76E-4DAB-B565-468B6B87AC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132972" y="6258755"/>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4" name="Rectangle 3">
            <a:extLst>
              <a:ext uri="{FF2B5EF4-FFF2-40B4-BE49-F238E27FC236}">
                <a16:creationId xmlns:a16="http://schemas.microsoft.com/office/drawing/2014/main" id="{0ACC7BCC-0D05-4F0E-8217-11E660CD8D5D}"/>
              </a:ext>
            </a:extLst>
          </p:cNvPr>
          <p:cNvSpPr/>
          <p:nvPr/>
        </p:nvSpPr>
        <p:spPr>
          <a:xfrm>
            <a:off x="6901842" y="3149774"/>
            <a:ext cx="3678765" cy="923330"/>
          </a:xfrm>
          <a:prstGeom prst="rect">
            <a:avLst/>
          </a:prstGeom>
          <a:noFill/>
        </p:spPr>
        <p:txBody>
          <a:bodyPr wrap="square" lIns="91440" tIns="45720" rIns="91440" bIns="45720">
            <a:spAutoFit/>
          </a:bodyPr>
          <a:lstStyle/>
          <a:p>
            <a:pPr algn="ctr"/>
            <a:r>
              <a:rPr lang="en-GB" sz="5400" b="0" cap="none" spc="0" dirty="0">
                <a:ln w="0"/>
                <a:solidFill>
                  <a:schemeClr val="accent1"/>
                </a:solidFill>
                <a:effectLst>
                  <a:outerShdw blurRad="38100" dist="25400" dir="5400000" algn="ctr" rotWithShape="0">
                    <a:srgbClr val="6E747A">
                      <a:alpha val="43000"/>
                    </a:srgbClr>
                  </a:outerShdw>
                </a:effectLst>
                <a:latin typeface="Bahnschrift Light" panose="020B0502040204020203" pitchFamily="34" charset="0"/>
              </a:rPr>
              <a:t>FANBOYS</a:t>
            </a:r>
            <a:endParaRPr lang="en-GB" sz="5400" b="0" cap="none" spc="0" dirty="0">
              <a:ln w="0"/>
              <a:solidFill>
                <a:schemeClr val="accent1"/>
              </a:solidFill>
              <a:effectLst>
                <a:outerShdw blurRad="38100" dist="25400" dir="5400000" algn="ctr" rotWithShape="0">
                  <a:srgbClr val="6E747A">
                    <a:alpha val="43000"/>
                  </a:srgbClr>
                </a:outerShdw>
              </a:effectLst>
            </a:endParaRPr>
          </a:p>
        </p:txBody>
      </p:sp>
    </p:spTree>
    <p:extLst>
      <p:ext uri="{BB962C8B-B14F-4D97-AF65-F5344CB8AC3E}">
        <p14:creationId xmlns:p14="http://schemas.microsoft.com/office/powerpoint/2010/main" val="253474318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9D2D46-2DF1-4777-9AA3-B17DA803A003}"/>
              </a:ext>
            </a:extLst>
          </p:cNvPr>
          <p:cNvSpPr>
            <a:spLocks noGrp="1"/>
          </p:cNvSpPr>
          <p:nvPr>
            <p:ph type="title"/>
          </p:nvPr>
        </p:nvSpPr>
        <p:spPr/>
        <p:txBody>
          <a:bodyPr/>
          <a:lstStyle/>
          <a:p>
            <a:pPr algn="ctr"/>
            <a:r>
              <a:rPr lang="en-GB" dirty="0"/>
              <a:t>Fix It</a:t>
            </a:r>
          </a:p>
        </p:txBody>
      </p:sp>
      <p:pic>
        <p:nvPicPr>
          <p:cNvPr id="4" name="Picture 3" descr="A close up of a toy&#10;&#10;Description automatically generated">
            <a:extLst>
              <a:ext uri="{FF2B5EF4-FFF2-40B4-BE49-F238E27FC236}">
                <a16:creationId xmlns:a16="http://schemas.microsoft.com/office/drawing/2014/main" id="{4876556C-8FA6-4150-AA6D-D8188A692BAA}"/>
              </a:ext>
            </a:extLst>
          </p:cNvPr>
          <p:cNvPicPr>
            <a:picLocks noChangeAspect="1"/>
          </p:cNvPicPr>
          <p:nvPr/>
        </p:nvPicPr>
        <p:blipFill rotWithShape="1">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l="20030" t="5888" r="19881" b="8197"/>
          <a:stretch/>
        </p:blipFill>
        <p:spPr>
          <a:xfrm>
            <a:off x="350728" y="1816274"/>
            <a:ext cx="2943618" cy="4208745"/>
          </a:xfrm>
          <a:prstGeom prst="rect">
            <a:avLst/>
          </a:prstGeom>
        </p:spPr>
      </p:pic>
      <p:sp>
        <p:nvSpPr>
          <p:cNvPr id="5" name="Content Placeholder 2">
            <a:extLst>
              <a:ext uri="{FF2B5EF4-FFF2-40B4-BE49-F238E27FC236}">
                <a16:creationId xmlns:a16="http://schemas.microsoft.com/office/drawing/2014/main" id="{96B40862-367A-406B-BE58-7C3C67FA41AA}"/>
              </a:ext>
            </a:extLst>
          </p:cNvPr>
          <p:cNvSpPr>
            <a:spLocks noGrp="1"/>
          </p:cNvSpPr>
          <p:nvPr>
            <p:ph idx="1"/>
          </p:nvPr>
        </p:nvSpPr>
        <p:spPr>
          <a:xfrm>
            <a:off x="3294346" y="2254586"/>
            <a:ext cx="7741084" cy="1325564"/>
          </a:xfrm>
        </p:spPr>
        <p:txBody>
          <a:bodyPr>
            <a:normAutofit/>
          </a:bodyPr>
          <a:lstStyle/>
          <a:p>
            <a:pPr marL="0" indent="0">
              <a:buNone/>
            </a:pPr>
            <a:endParaRPr lang="en-GB" dirty="0">
              <a:latin typeface="Bahnschrift Light" panose="020B0502040204020203" pitchFamily="34" charset="0"/>
            </a:endParaRPr>
          </a:p>
          <a:p>
            <a:pPr marL="0" indent="0">
              <a:buNone/>
            </a:pPr>
            <a:r>
              <a:rPr lang="en-GB" dirty="0">
                <a:latin typeface="Bahnschrift Light" panose="020B0502040204020203" pitchFamily="34" charset="0"/>
              </a:rPr>
              <a:t>Christine was on time, Marilyn was late. </a:t>
            </a:r>
          </a:p>
          <a:p>
            <a:pPr marL="0" indent="0">
              <a:buNone/>
            </a:pPr>
            <a:endParaRPr lang="en-GB" dirty="0">
              <a:latin typeface="Bahnschrift Light" panose="020B0502040204020203" pitchFamily="34" charset="0"/>
            </a:endParaRPr>
          </a:p>
          <a:p>
            <a:pPr marL="0" indent="0">
              <a:buNone/>
            </a:pPr>
            <a:endParaRPr lang="en-GB" dirty="0"/>
          </a:p>
        </p:txBody>
      </p:sp>
      <p:sp>
        <p:nvSpPr>
          <p:cNvPr id="6" name="Content Placeholder 2">
            <a:extLst>
              <a:ext uri="{FF2B5EF4-FFF2-40B4-BE49-F238E27FC236}">
                <a16:creationId xmlns:a16="http://schemas.microsoft.com/office/drawing/2014/main" id="{28D7D437-9F83-4596-8B50-14EC0B245B47}"/>
              </a:ext>
            </a:extLst>
          </p:cNvPr>
          <p:cNvSpPr txBox="1">
            <a:spLocks/>
          </p:cNvSpPr>
          <p:nvPr/>
        </p:nvSpPr>
        <p:spPr>
          <a:xfrm>
            <a:off x="3294346" y="3429001"/>
            <a:ext cx="7741084" cy="241021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en-GB" dirty="0">
              <a:latin typeface="Bahnschrift Light" panose="020B0502040204020203" pitchFamily="34" charset="0"/>
            </a:endParaRPr>
          </a:p>
          <a:p>
            <a:pPr marL="0" indent="0">
              <a:buFont typeface="Arial" panose="020B0604020202020204" pitchFamily="34" charset="0"/>
              <a:buNone/>
            </a:pPr>
            <a:endParaRPr lang="en-GB" dirty="0">
              <a:latin typeface="Bahnschrift Light" panose="020B0502040204020203" pitchFamily="34" charset="0"/>
            </a:endParaRPr>
          </a:p>
          <a:p>
            <a:pPr marL="0" indent="0">
              <a:buFont typeface="Arial" panose="020B0604020202020204" pitchFamily="34" charset="0"/>
              <a:buNone/>
            </a:pPr>
            <a:r>
              <a:rPr lang="en-GB" dirty="0">
                <a:latin typeface="Bahnschrift Light" panose="020B0502040204020203" pitchFamily="34" charset="0"/>
              </a:rPr>
              <a:t>Christine was on time, </a:t>
            </a:r>
            <a:r>
              <a:rPr lang="en-GB" b="1" dirty="0">
                <a:solidFill>
                  <a:schemeClr val="accent1"/>
                </a:solidFill>
                <a:latin typeface="Bahnschrift Light" panose="020B0502040204020203" pitchFamily="34" charset="0"/>
              </a:rPr>
              <a:t>but</a:t>
            </a:r>
            <a:r>
              <a:rPr lang="en-GB" dirty="0">
                <a:latin typeface="Bahnschrift Light" panose="020B0502040204020203" pitchFamily="34" charset="0"/>
              </a:rPr>
              <a:t> Marilyn was late.</a:t>
            </a:r>
          </a:p>
          <a:p>
            <a:endParaRPr lang="en-GB" dirty="0"/>
          </a:p>
        </p:txBody>
      </p:sp>
      <p:pic>
        <p:nvPicPr>
          <p:cNvPr id="7" name="Picture 6" descr="A close up of a logo&#10;&#10;Description automatically generated">
            <a:extLst>
              <a:ext uri="{FF2B5EF4-FFF2-40B4-BE49-F238E27FC236}">
                <a16:creationId xmlns:a16="http://schemas.microsoft.com/office/drawing/2014/main" id="{3E111C0A-BBB5-41AB-8931-EA537B834059}"/>
              </a:ext>
            </a:extLst>
          </p:cNvPr>
          <p:cNvPicPr>
            <a:picLocks noChangeAspect="1"/>
          </p:cNvPicPr>
          <p:nvPr/>
        </p:nvPicPr>
        <p:blipFill>
          <a:blip r:embed="rId4" cstate="print">
            <a:extLst>
              <a:ext uri="{28A0092B-C50C-407E-A947-70E740481C1C}">
                <a14:useLocalDpi xmlns:a14="http://schemas.microsoft.com/office/drawing/2010/main" val="0"/>
              </a:ext>
              <a:ext uri="{837473B0-CC2E-450A-ABE3-18F120FF3D39}">
                <a1611:picAttrSrcUrl xmlns:a1611="http://schemas.microsoft.com/office/drawing/2016/11/main" r:id="rId5"/>
              </a:ext>
            </a:extLst>
          </a:blip>
          <a:stretch>
            <a:fillRect/>
          </a:stretch>
        </p:blipFill>
        <p:spPr>
          <a:xfrm>
            <a:off x="10732671" y="2568514"/>
            <a:ext cx="536634" cy="493041"/>
          </a:xfrm>
          <a:prstGeom prst="rect">
            <a:avLst/>
          </a:prstGeom>
        </p:spPr>
      </p:pic>
      <p:pic>
        <p:nvPicPr>
          <p:cNvPr id="8" name="Picture 7" descr="A picture containing green, sitting, holding&#10;&#10;Description automatically generated">
            <a:extLst>
              <a:ext uri="{FF2B5EF4-FFF2-40B4-BE49-F238E27FC236}">
                <a16:creationId xmlns:a16="http://schemas.microsoft.com/office/drawing/2014/main" id="{A0CA933B-0F8D-40EF-BD7D-D163001211D0}"/>
              </a:ext>
            </a:extLst>
          </p:cNvPr>
          <p:cNvPicPr>
            <a:picLocks noChangeAspect="1"/>
          </p:cNvPicPr>
          <p:nvPr/>
        </p:nvPicPr>
        <p:blipFill>
          <a:blip r:embed="rId6" cstate="print">
            <a:extLst>
              <a:ext uri="{28A0092B-C50C-407E-A947-70E740481C1C}">
                <a14:useLocalDpi xmlns:a14="http://schemas.microsoft.com/office/drawing/2010/main" val="0"/>
              </a:ext>
              <a:ext uri="{837473B0-CC2E-450A-ABE3-18F120FF3D39}">
                <a1611:picAttrSrcUrl xmlns:a1611="http://schemas.microsoft.com/office/drawing/2016/11/main" r:id="rId7"/>
              </a:ext>
            </a:extLst>
          </a:blip>
          <a:stretch>
            <a:fillRect/>
          </a:stretch>
        </p:blipFill>
        <p:spPr>
          <a:xfrm>
            <a:off x="10732671" y="4144048"/>
            <a:ext cx="702566" cy="651026"/>
          </a:xfrm>
          <a:prstGeom prst="rect">
            <a:avLst/>
          </a:prstGeom>
        </p:spPr>
      </p:pic>
    </p:spTree>
    <p:extLst>
      <p:ext uri="{BB962C8B-B14F-4D97-AF65-F5344CB8AC3E}">
        <p14:creationId xmlns:p14="http://schemas.microsoft.com/office/powerpoint/2010/main" val="115941621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9D2D46-2DF1-4777-9AA3-B17DA803A003}"/>
              </a:ext>
            </a:extLst>
          </p:cNvPr>
          <p:cNvSpPr>
            <a:spLocks noGrp="1"/>
          </p:cNvSpPr>
          <p:nvPr>
            <p:ph type="title"/>
          </p:nvPr>
        </p:nvSpPr>
        <p:spPr/>
        <p:txBody>
          <a:bodyPr/>
          <a:lstStyle/>
          <a:p>
            <a:pPr algn="ctr"/>
            <a:r>
              <a:rPr lang="en-GB" dirty="0"/>
              <a:t>Fix It</a:t>
            </a:r>
          </a:p>
        </p:txBody>
      </p:sp>
      <p:pic>
        <p:nvPicPr>
          <p:cNvPr id="4" name="Picture 3" descr="A close up of a toy&#10;&#10;Description automatically generated">
            <a:extLst>
              <a:ext uri="{FF2B5EF4-FFF2-40B4-BE49-F238E27FC236}">
                <a16:creationId xmlns:a16="http://schemas.microsoft.com/office/drawing/2014/main" id="{4876556C-8FA6-4150-AA6D-D8188A692BAA}"/>
              </a:ext>
            </a:extLst>
          </p:cNvPr>
          <p:cNvPicPr>
            <a:picLocks noChangeAspect="1"/>
          </p:cNvPicPr>
          <p:nvPr/>
        </p:nvPicPr>
        <p:blipFill rotWithShape="1">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l="20030" t="5888" r="19881" b="8197"/>
          <a:stretch/>
        </p:blipFill>
        <p:spPr>
          <a:xfrm>
            <a:off x="350728" y="1816274"/>
            <a:ext cx="2943618" cy="4208745"/>
          </a:xfrm>
          <a:prstGeom prst="rect">
            <a:avLst/>
          </a:prstGeom>
        </p:spPr>
      </p:pic>
      <p:sp>
        <p:nvSpPr>
          <p:cNvPr id="5" name="Content Placeholder 2">
            <a:extLst>
              <a:ext uri="{FF2B5EF4-FFF2-40B4-BE49-F238E27FC236}">
                <a16:creationId xmlns:a16="http://schemas.microsoft.com/office/drawing/2014/main" id="{96B40862-367A-406B-BE58-7C3C67FA41AA}"/>
              </a:ext>
            </a:extLst>
          </p:cNvPr>
          <p:cNvSpPr>
            <a:spLocks noGrp="1"/>
          </p:cNvSpPr>
          <p:nvPr>
            <p:ph idx="1"/>
          </p:nvPr>
        </p:nvSpPr>
        <p:spPr>
          <a:xfrm>
            <a:off x="3294346" y="2254586"/>
            <a:ext cx="7741084" cy="1325564"/>
          </a:xfrm>
        </p:spPr>
        <p:txBody>
          <a:bodyPr>
            <a:normAutofit/>
          </a:bodyPr>
          <a:lstStyle/>
          <a:p>
            <a:pPr marL="0" indent="0">
              <a:buNone/>
            </a:pPr>
            <a:endParaRPr lang="en-GB" dirty="0">
              <a:latin typeface="Bahnschrift Light" panose="020B0502040204020203" pitchFamily="34" charset="0"/>
            </a:endParaRPr>
          </a:p>
          <a:p>
            <a:pPr marL="0" indent="0">
              <a:buNone/>
            </a:pPr>
            <a:r>
              <a:rPr lang="en-GB" dirty="0">
                <a:latin typeface="Bahnschrift Light" panose="020B0502040204020203" pitchFamily="34" charset="0"/>
              </a:rPr>
              <a:t>I love painting, I love singing.</a:t>
            </a:r>
          </a:p>
          <a:p>
            <a:pPr marL="0" indent="0">
              <a:buNone/>
            </a:pPr>
            <a:endParaRPr lang="en-GB" dirty="0">
              <a:latin typeface="Bahnschrift Light" panose="020B0502040204020203" pitchFamily="34" charset="0"/>
            </a:endParaRPr>
          </a:p>
          <a:p>
            <a:pPr marL="0" indent="0">
              <a:buNone/>
            </a:pPr>
            <a:endParaRPr lang="en-GB" dirty="0"/>
          </a:p>
        </p:txBody>
      </p:sp>
      <p:sp>
        <p:nvSpPr>
          <p:cNvPr id="6" name="Content Placeholder 2">
            <a:extLst>
              <a:ext uri="{FF2B5EF4-FFF2-40B4-BE49-F238E27FC236}">
                <a16:creationId xmlns:a16="http://schemas.microsoft.com/office/drawing/2014/main" id="{28D7D437-9F83-4596-8B50-14EC0B245B47}"/>
              </a:ext>
            </a:extLst>
          </p:cNvPr>
          <p:cNvSpPr txBox="1">
            <a:spLocks/>
          </p:cNvSpPr>
          <p:nvPr/>
        </p:nvSpPr>
        <p:spPr>
          <a:xfrm>
            <a:off x="3294346" y="3429001"/>
            <a:ext cx="7741084" cy="241021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en-GB" dirty="0">
              <a:latin typeface="Bahnschrift Light" panose="020B0502040204020203" pitchFamily="34" charset="0"/>
            </a:endParaRPr>
          </a:p>
          <a:p>
            <a:pPr marL="0" indent="0">
              <a:buFont typeface="Arial" panose="020B0604020202020204" pitchFamily="34" charset="0"/>
              <a:buNone/>
            </a:pPr>
            <a:endParaRPr lang="en-GB" dirty="0">
              <a:latin typeface="Bahnschrift Light" panose="020B0502040204020203" pitchFamily="34" charset="0"/>
            </a:endParaRPr>
          </a:p>
          <a:p>
            <a:pPr marL="0" indent="0">
              <a:buFont typeface="Arial" panose="020B0604020202020204" pitchFamily="34" charset="0"/>
              <a:buNone/>
            </a:pPr>
            <a:r>
              <a:rPr lang="en-GB" dirty="0">
                <a:latin typeface="Bahnschrift Light" panose="020B0502040204020203" pitchFamily="34" charset="0"/>
              </a:rPr>
              <a:t>I love paining, </a:t>
            </a:r>
            <a:r>
              <a:rPr lang="en-GB" b="1" dirty="0">
                <a:solidFill>
                  <a:schemeClr val="accent1"/>
                </a:solidFill>
                <a:latin typeface="Bahnschrift Light" panose="020B0502040204020203" pitchFamily="34" charset="0"/>
              </a:rPr>
              <a:t>and</a:t>
            </a:r>
            <a:r>
              <a:rPr lang="en-GB" dirty="0">
                <a:latin typeface="Bahnschrift Light" panose="020B0502040204020203" pitchFamily="34" charset="0"/>
              </a:rPr>
              <a:t> I love singing.</a:t>
            </a:r>
          </a:p>
          <a:p>
            <a:endParaRPr lang="en-GB" dirty="0"/>
          </a:p>
        </p:txBody>
      </p:sp>
      <p:pic>
        <p:nvPicPr>
          <p:cNvPr id="7" name="Picture 6" descr="A close up of a logo&#10;&#10;Description automatically generated">
            <a:extLst>
              <a:ext uri="{FF2B5EF4-FFF2-40B4-BE49-F238E27FC236}">
                <a16:creationId xmlns:a16="http://schemas.microsoft.com/office/drawing/2014/main" id="{3E111C0A-BBB5-41AB-8931-EA537B834059}"/>
              </a:ext>
            </a:extLst>
          </p:cNvPr>
          <p:cNvPicPr>
            <a:picLocks noChangeAspect="1"/>
          </p:cNvPicPr>
          <p:nvPr/>
        </p:nvPicPr>
        <p:blipFill>
          <a:blip r:embed="rId4" cstate="print">
            <a:extLst>
              <a:ext uri="{28A0092B-C50C-407E-A947-70E740481C1C}">
                <a14:useLocalDpi xmlns:a14="http://schemas.microsoft.com/office/drawing/2010/main" val="0"/>
              </a:ext>
              <a:ext uri="{837473B0-CC2E-450A-ABE3-18F120FF3D39}">
                <a1611:picAttrSrcUrl xmlns:a1611="http://schemas.microsoft.com/office/drawing/2016/11/main" r:id="rId5"/>
              </a:ext>
            </a:extLst>
          </a:blip>
          <a:stretch>
            <a:fillRect/>
          </a:stretch>
        </p:blipFill>
        <p:spPr>
          <a:xfrm>
            <a:off x="10732671" y="2568514"/>
            <a:ext cx="536634" cy="493041"/>
          </a:xfrm>
          <a:prstGeom prst="rect">
            <a:avLst/>
          </a:prstGeom>
        </p:spPr>
      </p:pic>
      <p:pic>
        <p:nvPicPr>
          <p:cNvPr id="8" name="Picture 7" descr="A picture containing green, sitting, holding&#10;&#10;Description automatically generated">
            <a:extLst>
              <a:ext uri="{FF2B5EF4-FFF2-40B4-BE49-F238E27FC236}">
                <a16:creationId xmlns:a16="http://schemas.microsoft.com/office/drawing/2014/main" id="{A0CA933B-0F8D-40EF-BD7D-D163001211D0}"/>
              </a:ext>
            </a:extLst>
          </p:cNvPr>
          <p:cNvPicPr>
            <a:picLocks noChangeAspect="1"/>
          </p:cNvPicPr>
          <p:nvPr/>
        </p:nvPicPr>
        <p:blipFill>
          <a:blip r:embed="rId6" cstate="print">
            <a:extLst>
              <a:ext uri="{28A0092B-C50C-407E-A947-70E740481C1C}">
                <a14:useLocalDpi xmlns:a14="http://schemas.microsoft.com/office/drawing/2010/main" val="0"/>
              </a:ext>
              <a:ext uri="{837473B0-CC2E-450A-ABE3-18F120FF3D39}">
                <a1611:picAttrSrcUrl xmlns:a1611="http://schemas.microsoft.com/office/drawing/2016/11/main" r:id="rId7"/>
              </a:ext>
            </a:extLst>
          </a:blip>
          <a:stretch>
            <a:fillRect/>
          </a:stretch>
        </p:blipFill>
        <p:spPr>
          <a:xfrm>
            <a:off x="10732671" y="4144048"/>
            <a:ext cx="702566" cy="651026"/>
          </a:xfrm>
          <a:prstGeom prst="rect">
            <a:avLst/>
          </a:prstGeom>
        </p:spPr>
      </p:pic>
    </p:spTree>
    <p:extLst>
      <p:ext uri="{BB962C8B-B14F-4D97-AF65-F5344CB8AC3E}">
        <p14:creationId xmlns:p14="http://schemas.microsoft.com/office/powerpoint/2010/main" val="270689764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9D2D46-2DF1-4777-9AA3-B17DA803A003}"/>
              </a:ext>
            </a:extLst>
          </p:cNvPr>
          <p:cNvSpPr>
            <a:spLocks noGrp="1"/>
          </p:cNvSpPr>
          <p:nvPr>
            <p:ph type="title"/>
          </p:nvPr>
        </p:nvSpPr>
        <p:spPr/>
        <p:txBody>
          <a:bodyPr/>
          <a:lstStyle/>
          <a:p>
            <a:pPr algn="ctr"/>
            <a:r>
              <a:rPr lang="en-GB" dirty="0"/>
              <a:t>Fix It</a:t>
            </a:r>
          </a:p>
        </p:txBody>
      </p:sp>
      <p:pic>
        <p:nvPicPr>
          <p:cNvPr id="4" name="Picture 3" descr="A close up of a toy&#10;&#10;Description automatically generated">
            <a:extLst>
              <a:ext uri="{FF2B5EF4-FFF2-40B4-BE49-F238E27FC236}">
                <a16:creationId xmlns:a16="http://schemas.microsoft.com/office/drawing/2014/main" id="{4876556C-8FA6-4150-AA6D-D8188A692BAA}"/>
              </a:ext>
            </a:extLst>
          </p:cNvPr>
          <p:cNvPicPr>
            <a:picLocks noChangeAspect="1"/>
          </p:cNvPicPr>
          <p:nvPr/>
        </p:nvPicPr>
        <p:blipFill rotWithShape="1">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l="20030" t="5888" r="19881" b="8197"/>
          <a:stretch/>
        </p:blipFill>
        <p:spPr>
          <a:xfrm>
            <a:off x="350728" y="1816274"/>
            <a:ext cx="2943618" cy="4208745"/>
          </a:xfrm>
          <a:prstGeom prst="rect">
            <a:avLst/>
          </a:prstGeom>
        </p:spPr>
      </p:pic>
      <p:sp>
        <p:nvSpPr>
          <p:cNvPr id="5" name="Content Placeholder 2">
            <a:extLst>
              <a:ext uri="{FF2B5EF4-FFF2-40B4-BE49-F238E27FC236}">
                <a16:creationId xmlns:a16="http://schemas.microsoft.com/office/drawing/2014/main" id="{96B40862-367A-406B-BE58-7C3C67FA41AA}"/>
              </a:ext>
            </a:extLst>
          </p:cNvPr>
          <p:cNvSpPr>
            <a:spLocks noGrp="1"/>
          </p:cNvSpPr>
          <p:nvPr>
            <p:ph idx="1"/>
          </p:nvPr>
        </p:nvSpPr>
        <p:spPr>
          <a:xfrm>
            <a:off x="3294346" y="2254586"/>
            <a:ext cx="7741084" cy="1325564"/>
          </a:xfrm>
        </p:spPr>
        <p:txBody>
          <a:bodyPr>
            <a:normAutofit lnSpcReduction="10000"/>
          </a:bodyPr>
          <a:lstStyle/>
          <a:p>
            <a:pPr marL="0" indent="0">
              <a:buNone/>
            </a:pPr>
            <a:endParaRPr lang="en-GB" dirty="0">
              <a:latin typeface="Bahnschrift Light" panose="020B0502040204020203" pitchFamily="34" charset="0"/>
            </a:endParaRPr>
          </a:p>
          <a:p>
            <a:pPr marL="0" indent="0">
              <a:buNone/>
            </a:pPr>
            <a:r>
              <a:rPr lang="en-GB" dirty="0">
                <a:latin typeface="Bahnschrift Light" panose="020B0502040204020203" pitchFamily="34" charset="0"/>
              </a:rPr>
              <a:t>Nobody was available to take me to the mall I took a taxi.</a:t>
            </a:r>
          </a:p>
          <a:p>
            <a:pPr marL="0" indent="0">
              <a:buNone/>
            </a:pPr>
            <a:endParaRPr lang="en-GB" dirty="0"/>
          </a:p>
        </p:txBody>
      </p:sp>
      <p:sp>
        <p:nvSpPr>
          <p:cNvPr id="6" name="Content Placeholder 2">
            <a:extLst>
              <a:ext uri="{FF2B5EF4-FFF2-40B4-BE49-F238E27FC236}">
                <a16:creationId xmlns:a16="http://schemas.microsoft.com/office/drawing/2014/main" id="{28D7D437-9F83-4596-8B50-14EC0B245B47}"/>
              </a:ext>
            </a:extLst>
          </p:cNvPr>
          <p:cNvSpPr txBox="1">
            <a:spLocks/>
          </p:cNvSpPr>
          <p:nvPr/>
        </p:nvSpPr>
        <p:spPr>
          <a:xfrm>
            <a:off x="3294346" y="3429001"/>
            <a:ext cx="7741084" cy="241021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en-GB" dirty="0">
              <a:latin typeface="Bahnschrift Light" panose="020B0502040204020203" pitchFamily="34" charset="0"/>
            </a:endParaRPr>
          </a:p>
          <a:p>
            <a:pPr marL="0" indent="0">
              <a:buFont typeface="Arial" panose="020B0604020202020204" pitchFamily="34" charset="0"/>
              <a:buNone/>
            </a:pPr>
            <a:endParaRPr lang="en-GB" dirty="0">
              <a:latin typeface="Bahnschrift Light" panose="020B0502040204020203" pitchFamily="34" charset="0"/>
            </a:endParaRPr>
          </a:p>
          <a:p>
            <a:pPr marL="0" indent="0">
              <a:buFont typeface="Arial" panose="020B0604020202020204" pitchFamily="34" charset="0"/>
              <a:buNone/>
            </a:pPr>
            <a:r>
              <a:rPr lang="en-GB" dirty="0">
                <a:latin typeface="Bahnschrift Light" panose="020B0502040204020203" pitchFamily="34" charset="0"/>
              </a:rPr>
              <a:t>Nobody was available to take me to the mall, </a:t>
            </a:r>
            <a:r>
              <a:rPr lang="en-GB" b="1" dirty="0">
                <a:solidFill>
                  <a:schemeClr val="accent1"/>
                </a:solidFill>
                <a:latin typeface="Bahnschrift Light" panose="020B0502040204020203" pitchFamily="34" charset="0"/>
              </a:rPr>
              <a:t>so</a:t>
            </a:r>
            <a:r>
              <a:rPr lang="en-GB" dirty="0">
                <a:latin typeface="Bahnschrift Light" panose="020B0502040204020203" pitchFamily="34" charset="0"/>
              </a:rPr>
              <a:t> I took a taxi.</a:t>
            </a:r>
          </a:p>
          <a:p>
            <a:endParaRPr lang="en-GB" dirty="0"/>
          </a:p>
        </p:txBody>
      </p:sp>
      <p:pic>
        <p:nvPicPr>
          <p:cNvPr id="7" name="Picture 6" descr="A close up of a logo&#10;&#10;Description automatically generated">
            <a:extLst>
              <a:ext uri="{FF2B5EF4-FFF2-40B4-BE49-F238E27FC236}">
                <a16:creationId xmlns:a16="http://schemas.microsoft.com/office/drawing/2014/main" id="{3E111C0A-BBB5-41AB-8931-EA537B834059}"/>
              </a:ext>
            </a:extLst>
          </p:cNvPr>
          <p:cNvPicPr>
            <a:picLocks noChangeAspect="1"/>
          </p:cNvPicPr>
          <p:nvPr/>
        </p:nvPicPr>
        <p:blipFill>
          <a:blip r:embed="rId4" cstate="print">
            <a:extLst>
              <a:ext uri="{28A0092B-C50C-407E-A947-70E740481C1C}">
                <a14:useLocalDpi xmlns:a14="http://schemas.microsoft.com/office/drawing/2010/main" val="0"/>
              </a:ext>
              <a:ext uri="{837473B0-CC2E-450A-ABE3-18F120FF3D39}">
                <a1611:picAttrSrcUrl xmlns:a1611="http://schemas.microsoft.com/office/drawing/2016/11/main" r:id="rId5"/>
              </a:ext>
            </a:extLst>
          </a:blip>
          <a:stretch>
            <a:fillRect/>
          </a:stretch>
        </p:blipFill>
        <p:spPr>
          <a:xfrm>
            <a:off x="10732671" y="2568514"/>
            <a:ext cx="536634" cy="493041"/>
          </a:xfrm>
          <a:prstGeom prst="rect">
            <a:avLst/>
          </a:prstGeom>
        </p:spPr>
      </p:pic>
      <p:pic>
        <p:nvPicPr>
          <p:cNvPr id="8" name="Picture 7" descr="A picture containing green, sitting, holding&#10;&#10;Description automatically generated">
            <a:extLst>
              <a:ext uri="{FF2B5EF4-FFF2-40B4-BE49-F238E27FC236}">
                <a16:creationId xmlns:a16="http://schemas.microsoft.com/office/drawing/2014/main" id="{A0CA933B-0F8D-40EF-BD7D-D163001211D0}"/>
              </a:ext>
            </a:extLst>
          </p:cNvPr>
          <p:cNvPicPr>
            <a:picLocks noChangeAspect="1"/>
          </p:cNvPicPr>
          <p:nvPr/>
        </p:nvPicPr>
        <p:blipFill>
          <a:blip r:embed="rId6" cstate="print">
            <a:extLst>
              <a:ext uri="{28A0092B-C50C-407E-A947-70E740481C1C}">
                <a14:useLocalDpi xmlns:a14="http://schemas.microsoft.com/office/drawing/2010/main" val="0"/>
              </a:ext>
              <a:ext uri="{837473B0-CC2E-450A-ABE3-18F120FF3D39}">
                <a1611:picAttrSrcUrl xmlns:a1611="http://schemas.microsoft.com/office/drawing/2016/11/main" r:id="rId7"/>
              </a:ext>
            </a:extLst>
          </a:blip>
          <a:stretch>
            <a:fillRect/>
          </a:stretch>
        </p:blipFill>
        <p:spPr>
          <a:xfrm>
            <a:off x="10732671" y="4144048"/>
            <a:ext cx="702566" cy="651026"/>
          </a:xfrm>
          <a:prstGeom prst="rect">
            <a:avLst/>
          </a:prstGeom>
        </p:spPr>
      </p:pic>
    </p:spTree>
    <p:extLst>
      <p:ext uri="{BB962C8B-B14F-4D97-AF65-F5344CB8AC3E}">
        <p14:creationId xmlns:p14="http://schemas.microsoft.com/office/powerpoint/2010/main" val="113468449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9D2D46-2DF1-4777-9AA3-B17DA803A003}"/>
              </a:ext>
            </a:extLst>
          </p:cNvPr>
          <p:cNvSpPr>
            <a:spLocks noGrp="1"/>
          </p:cNvSpPr>
          <p:nvPr>
            <p:ph type="title"/>
          </p:nvPr>
        </p:nvSpPr>
        <p:spPr/>
        <p:txBody>
          <a:bodyPr/>
          <a:lstStyle/>
          <a:p>
            <a:pPr algn="ctr"/>
            <a:r>
              <a:rPr lang="en-GB" dirty="0"/>
              <a:t>Fix It</a:t>
            </a:r>
          </a:p>
        </p:txBody>
      </p:sp>
      <p:pic>
        <p:nvPicPr>
          <p:cNvPr id="4" name="Picture 3" descr="A close up of a toy&#10;&#10;Description automatically generated">
            <a:extLst>
              <a:ext uri="{FF2B5EF4-FFF2-40B4-BE49-F238E27FC236}">
                <a16:creationId xmlns:a16="http://schemas.microsoft.com/office/drawing/2014/main" id="{4876556C-8FA6-4150-AA6D-D8188A692BAA}"/>
              </a:ext>
            </a:extLst>
          </p:cNvPr>
          <p:cNvPicPr>
            <a:picLocks noChangeAspect="1"/>
          </p:cNvPicPr>
          <p:nvPr/>
        </p:nvPicPr>
        <p:blipFill rotWithShape="1">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l="20030" t="5888" r="19881" b="8197"/>
          <a:stretch/>
        </p:blipFill>
        <p:spPr>
          <a:xfrm>
            <a:off x="350728" y="1816274"/>
            <a:ext cx="2943618" cy="4208745"/>
          </a:xfrm>
          <a:prstGeom prst="rect">
            <a:avLst/>
          </a:prstGeom>
        </p:spPr>
      </p:pic>
      <p:sp>
        <p:nvSpPr>
          <p:cNvPr id="5" name="Content Placeholder 2">
            <a:extLst>
              <a:ext uri="{FF2B5EF4-FFF2-40B4-BE49-F238E27FC236}">
                <a16:creationId xmlns:a16="http://schemas.microsoft.com/office/drawing/2014/main" id="{96B40862-367A-406B-BE58-7C3C67FA41AA}"/>
              </a:ext>
            </a:extLst>
          </p:cNvPr>
          <p:cNvSpPr>
            <a:spLocks noGrp="1"/>
          </p:cNvSpPr>
          <p:nvPr>
            <p:ph idx="1"/>
          </p:nvPr>
        </p:nvSpPr>
        <p:spPr>
          <a:xfrm>
            <a:off x="3294346" y="2254586"/>
            <a:ext cx="8409208" cy="1325564"/>
          </a:xfrm>
        </p:spPr>
        <p:txBody>
          <a:bodyPr>
            <a:normAutofit/>
          </a:bodyPr>
          <a:lstStyle/>
          <a:p>
            <a:pPr marL="0" indent="0">
              <a:buNone/>
            </a:pPr>
            <a:endParaRPr lang="en-GB" dirty="0">
              <a:latin typeface="Bahnschrift Light" panose="020B0502040204020203" pitchFamily="34" charset="0"/>
            </a:endParaRPr>
          </a:p>
          <a:p>
            <a:pPr marL="0" indent="0">
              <a:buNone/>
            </a:pPr>
            <a:r>
              <a:rPr lang="en-GB" dirty="0">
                <a:latin typeface="Bahnschrift Light" panose="020B0502040204020203" pitchFamily="34" charset="0"/>
              </a:rPr>
              <a:t>You can have chicken, you can have fish.</a:t>
            </a:r>
          </a:p>
          <a:p>
            <a:pPr marL="0" indent="0">
              <a:buNone/>
            </a:pPr>
            <a:endParaRPr lang="en-GB" dirty="0"/>
          </a:p>
        </p:txBody>
      </p:sp>
      <p:sp>
        <p:nvSpPr>
          <p:cNvPr id="6" name="Content Placeholder 2">
            <a:extLst>
              <a:ext uri="{FF2B5EF4-FFF2-40B4-BE49-F238E27FC236}">
                <a16:creationId xmlns:a16="http://schemas.microsoft.com/office/drawing/2014/main" id="{28D7D437-9F83-4596-8B50-14EC0B245B47}"/>
              </a:ext>
            </a:extLst>
          </p:cNvPr>
          <p:cNvSpPr txBox="1">
            <a:spLocks/>
          </p:cNvSpPr>
          <p:nvPr/>
        </p:nvSpPr>
        <p:spPr>
          <a:xfrm>
            <a:off x="2880985" y="3429001"/>
            <a:ext cx="9145637" cy="205739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en-GB" dirty="0">
              <a:latin typeface="Bahnschrift Light" panose="020B0502040204020203" pitchFamily="34" charset="0"/>
            </a:endParaRPr>
          </a:p>
          <a:p>
            <a:pPr marL="0" indent="0">
              <a:buFont typeface="Arial" panose="020B0604020202020204" pitchFamily="34" charset="0"/>
              <a:buNone/>
            </a:pPr>
            <a:endParaRPr lang="en-GB" dirty="0">
              <a:latin typeface="Bahnschrift Light" panose="020B0502040204020203" pitchFamily="34" charset="0"/>
            </a:endParaRPr>
          </a:p>
          <a:p>
            <a:pPr marL="0" indent="0">
              <a:buFont typeface="Arial" panose="020B0604020202020204" pitchFamily="34" charset="0"/>
              <a:buNone/>
            </a:pPr>
            <a:r>
              <a:rPr lang="en-GB" dirty="0">
                <a:latin typeface="Bahnschrift Light" panose="020B0502040204020203" pitchFamily="34" charset="0"/>
              </a:rPr>
              <a:t>You can have chicken, </a:t>
            </a:r>
            <a:r>
              <a:rPr lang="en-GB" b="1" dirty="0">
                <a:solidFill>
                  <a:schemeClr val="accent1"/>
                </a:solidFill>
                <a:latin typeface="Bahnschrift Light" panose="020B0502040204020203" pitchFamily="34" charset="0"/>
              </a:rPr>
              <a:t>or</a:t>
            </a:r>
            <a:r>
              <a:rPr lang="en-GB" dirty="0">
                <a:latin typeface="Bahnschrift Light" panose="020B0502040204020203" pitchFamily="34" charset="0"/>
              </a:rPr>
              <a:t> you can have fish.</a:t>
            </a:r>
          </a:p>
          <a:p>
            <a:pPr marL="0" indent="0">
              <a:buNone/>
            </a:pPr>
            <a:endParaRPr lang="en-GB" dirty="0"/>
          </a:p>
        </p:txBody>
      </p:sp>
      <p:pic>
        <p:nvPicPr>
          <p:cNvPr id="7" name="Picture 6" descr="A close up of a logo&#10;&#10;Description automatically generated">
            <a:extLst>
              <a:ext uri="{FF2B5EF4-FFF2-40B4-BE49-F238E27FC236}">
                <a16:creationId xmlns:a16="http://schemas.microsoft.com/office/drawing/2014/main" id="{3E111C0A-BBB5-41AB-8931-EA537B834059}"/>
              </a:ext>
            </a:extLst>
          </p:cNvPr>
          <p:cNvPicPr>
            <a:picLocks noChangeAspect="1"/>
          </p:cNvPicPr>
          <p:nvPr/>
        </p:nvPicPr>
        <p:blipFill>
          <a:blip r:embed="rId4" cstate="print">
            <a:extLst>
              <a:ext uri="{28A0092B-C50C-407E-A947-70E740481C1C}">
                <a14:useLocalDpi xmlns:a14="http://schemas.microsoft.com/office/drawing/2010/main" val="0"/>
              </a:ext>
              <a:ext uri="{837473B0-CC2E-450A-ABE3-18F120FF3D39}">
                <a1611:picAttrSrcUrl xmlns:a1611="http://schemas.microsoft.com/office/drawing/2016/11/main" r:id="rId5"/>
              </a:ext>
            </a:extLst>
          </a:blip>
          <a:stretch>
            <a:fillRect/>
          </a:stretch>
        </p:blipFill>
        <p:spPr>
          <a:xfrm>
            <a:off x="11489989" y="2713952"/>
            <a:ext cx="536634" cy="493041"/>
          </a:xfrm>
          <a:prstGeom prst="rect">
            <a:avLst/>
          </a:prstGeom>
        </p:spPr>
      </p:pic>
      <p:pic>
        <p:nvPicPr>
          <p:cNvPr id="8" name="Picture 7" descr="A picture containing green, sitting, holding&#10;&#10;Description automatically generated">
            <a:extLst>
              <a:ext uri="{FF2B5EF4-FFF2-40B4-BE49-F238E27FC236}">
                <a16:creationId xmlns:a16="http://schemas.microsoft.com/office/drawing/2014/main" id="{A0CA933B-0F8D-40EF-BD7D-D163001211D0}"/>
              </a:ext>
            </a:extLst>
          </p:cNvPr>
          <p:cNvPicPr>
            <a:picLocks noChangeAspect="1"/>
          </p:cNvPicPr>
          <p:nvPr/>
        </p:nvPicPr>
        <p:blipFill>
          <a:blip r:embed="rId6" cstate="print">
            <a:extLst>
              <a:ext uri="{28A0092B-C50C-407E-A947-70E740481C1C}">
                <a14:useLocalDpi xmlns:a14="http://schemas.microsoft.com/office/drawing/2010/main" val="0"/>
              </a:ext>
              <a:ext uri="{837473B0-CC2E-450A-ABE3-18F120FF3D39}">
                <a1611:picAttrSrcUrl xmlns:a1611="http://schemas.microsoft.com/office/drawing/2016/11/main" r:id="rId7"/>
              </a:ext>
            </a:extLst>
          </a:blip>
          <a:stretch>
            <a:fillRect/>
          </a:stretch>
        </p:blipFill>
        <p:spPr>
          <a:xfrm>
            <a:off x="11407023" y="4058657"/>
            <a:ext cx="702566" cy="651026"/>
          </a:xfrm>
          <a:prstGeom prst="rect">
            <a:avLst/>
          </a:prstGeom>
        </p:spPr>
      </p:pic>
      <p:sp>
        <p:nvSpPr>
          <p:cNvPr id="9" name="Content Placeholder 2">
            <a:extLst>
              <a:ext uri="{FF2B5EF4-FFF2-40B4-BE49-F238E27FC236}">
                <a16:creationId xmlns:a16="http://schemas.microsoft.com/office/drawing/2014/main" id="{9E43733A-0AAD-451F-AC5F-8A3E0869E4BD}"/>
              </a:ext>
            </a:extLst>
          </p:cNvPr>
          <p:cNvSpPr txBox="1">
            <a:spLocks/>
          </p:cNvSpPr>
          <p:nvPr/>
        </p:nvSpPr>
        <p:spPr>
          <a:xfrm>
            <a:off x="2963952" y="4679708"/>
            <a:ext cx="9145637" cy="205739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en-GB" dirty="0">
              <a:latin typeface="Bahnschrift Light" panose="020B0502040204020203" pitchFamily="34" charset="0"/>
            </a:endParaRPr>
          </a:p>
          <a:p>
            <a:pPr marL="0" indent="0">
              <a:buFont typeface="Arial" panose="020B0604020202020204" pitchFamily="34" charset="0"/>
              <a:buNone/>
            </a:pPr>
            <a:endParaRPr lang="en-GB" dirty="0">
              <a:latin typeface="Bahnschrift Light" panose="020B0502040204020203" pitchFamily="34" charset="0"/>
            </a:endParaRPr>
          </a:p>
          <a:p>
            <a:pPr marL="0" indent="0">
              <a:buFont typeface="Arial" panose="020B0604020202020204" pitchFamily="34" charset="0"/>
              <a:buNone/>
            </a:pPr>
            <a:r>
              <a:rPr lang="en-GB" dirty="0">
                <a:latin typeface="Bahnschrift Light" panose="020B0502040204020203" pitchFamily="34" charset="0"/>
              </a:rPr>
              <a:t>You can have chicken or fish.</a:t>
            </a:r>
          </a:p>
          <a:p>
            <a:pPr marL="0" indent="0">
              <a:buNone/>
            </a:pPr>
            <a:endParaRPr lang="en-GB" dirty="0"/>
          </a:p>
        </p:txBody>
      </p:sp>
    </p:spTree>
    <p:extLst>
      <p:ext uri="{BB962C8B-B14F-4D97-AF65-F5344CB8AC3E}">
        <p14:creationId xmlns:p14="http://schemas.microsoft.com/office/powerpoint/2010/main" val="286825107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9" grpId="0"/>
    </p:bldLst>
  </p:timing>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D3E17859-C5F0-476F-A082-A4CB8841DB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4375"/>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 name="Title 1">
            <a:extLst>
              <a:ext uri="{FF2B5EF4-FFF2-40B4-BE49-F238E27FC236}">
                <a16:creationId xmlns:a16="http://schemas.microsoft.com/office/drawing/2014/main" id="{C39D2D46-2DF1-4777-9AA3-B17DA803A003}"/>
              </a:ext>
            </a:extLst>
          </p:cNvPr>
          <p:cNvSpPr>
            <a:spLocks noGrp="1"/>
          </p:cNvSpPr>
          <p:nvPr>
            <p:ph type="title"/>
          </p:nvPr>
        </p:nvSpPr>
        <p:spPr>
          <a:xfrm>
            <a:off x="838200" y="365125"/>
            <a:ext cx="10515599" cy="1325563"/>
          </a:xfrm>
        </p:spPr>
        <p:txBody>
          <a:bodyPr>
            <a:normAutofit/>
          </a:bodyPr>
          <a:lstStyle/>
          <a:p>
            <a:r>
              <a:rPr lang="en-GB" dirty="0"/>
              <a:t>To summarise</a:t>
            </a:r>
          </a:p>
        </p:txBody>
      </p:sp>
      <p:sp>
        <p:nvSpPr>
          <p:cNvPr id="3" name="Content Placeholder 2">
            <a:extLst>
              <a:ext uri="{FF2B5EF4-FFF2-40B4-BE49-F238E27FC236}">
                <a16:creationId xmlns:a16="http://schemas.microsoft.com/office/drawing/2014/main" id="{F918406A-C773-4064-B96E-AB9EE4F9DF46}"/>
              </a:ext>
            </a:extLst>
          </p:cNvPr>
          <p:cNvSpPr>
            <a:spLocks noGrp="1"/>
          </p:cNvSpPr>
          <p:nvPr>
            <p:ph idx="1"/>
          </p:nvPr>
        </p:nvSpPr>
        <p:spPr>
          <a:xfrm>
            <a:off x="838200" y="1825625"/>
            <a:ext cx="5393361" cy="4351338"/>
          </a:xfrm>
        </p:spPr>
        <p:txBody>
          <a:bodyPr>
            <a:normAutofit/>
          </a:bodyPr>
          <a:lstStyle/>
          <a:p>
            <a:pPr marL="0" indent="0">
              <a:buNone/>
            </a:pPr>
            <a:r>
              <a:rPr lang="en-GB" dirty="0"/>
              <a:t>You can fix run-on sentences by:</a:t>
            </a:r>
          </a:p>
          <a:p>
            <a:pPr marL="0" indent="0">
              <a:buNone/>
            </a:pPr>
            <a:endParaRPr lang="en-GB" dirty="0"/>
          </a:p>
          <a:p>
            <a:r>
              <a:rPr lang="en-GB" dirty="0"/>
              <a:t>Using a full stop</a:t>
            </a:r>
          </a:p>
          <a:p>
            <a:r>
              <a:rPr lang="en-GB" dirty="0"/>
              <a:t>Using a coordinating conjunction.</a:t>
            </a:r>
          </a:p>
          <a:p>
            <a:pPr marL="0" indent="0">
              <a:buNone/>
            </a:pPr>
            <a:endParaRPr lang="en-GB" dirty="0"/>
          </a:p>
        </p:txBody>
      </p:sp>
      <p:pic>
        <p:nvPicPr>
          <p:cNvPr id="4" name="Picture 3" descr="A close up of a toy&#10;&#10;Description automatically generated">
            <a:extLst>
              <a:ext uri="{FF2B5EF4-FFF2-40B4-BE49-F238E27FC236}">
                <a16:creationId xmlns:a16="http://schemas.microsoft.com/office/drawing/2014/main" id="{4876556C-8FA6-4150-AA6D-D8188A692BAA}"/>
              </a:ext>
            </a:extLst>
          </p:cNvPr>
          <p:cNvPicPr>
            <a:picLocks noChangeAspect="1"/>
          </p:cNvPicPr>
          <p:nvPr/>
        </p:nvPicPr>
        <p:blipFill rotWithShape="1">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r="-2" b="-2"/>
          <a:stretch/>
        </p:blipFill>
        <p:spPr>
          <a:xfrm>
            <a:off x="6848918" y="1771078"/>
            <a:ext cx="4504881" cy="4504881"/>
          </a:xfrm>
          <a:custGeom>
            <a:avLst/>
            <a:gdLst/>
            <a:ahLst/>
            <a:cxnLst/>
            <a:rect l="l" t="t" r="r" b="b"/>
            <a:pathLst>
              <a:path w="2663168" h="2663168">
                <a:moveTo>
                  <a:pt x="1331584" y="0"/>
                </a:moveTo>
                <a:cubicBezTo>
                  <a:pt x="2066998" y="0"/>
                  <a:pt x="2663168" y="596170"/>
                  <a:pt x="2663168" y="1331584"/>
                </a:cubicBezTo>
                <a:cubicBezTo>
                  <a:pt x="2663168" y="2066998"/>
                  <a:pt x="2066998" y="2663168"/>
                  <a:pt x="1331584" y="2663168"/>
                </a:cubicBezTo>
                <a:cubicBezTo>
                  <a:pt x="596170" y="2663168"/>
                  <a:pt x="0" y="2066998"/>
                  <a:pt x="0" y="1331584"/>
                </a:cubicBezTo>
                <a:cubicBezTo>
                  <a:pt x="0" y="596170"/>
                  <a:pt x="596170" y="0"/>
                  <a:pt x="1331584" y="0"/>
                </a:cubicBezTo>
                <a:close/>
              </a:path>
            </a:pathLst>
          </a:custGeom>
        </p:spPr>
      </p:pic>
      <p:sp>
        <p:nvSpPr>
          <p:cNvPr id="12" name="Arc 11">
            <a:extLst>
              <a:ext uri="{FF2B5EF4-FFF2-40B4-BE49-F238E27FC236}">
                <a16:creationId xmlns:a16="http://schemas.microsoft.com/office/drawing/2014/main" id="{70BEB1E7-2F88-40BC-B73D-42E5B6F80B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1189197" flipV="1">
            <a:off x="6980527" y="1929807"/>
            <a:ext cx="4556632" cy="4556632"/>
          </a:xfrm>
          <a:prstGeom prst="arc">
            <a:avLst>
              <a:gd name="adj1" fmla="val 16200000"/>
              <a:gd name="adj2" fmla="val 20093138"/>
            </a:avLst>
          </a:prstGeom>
          <a:ln w="127000" cap="rnd">
            <a:solidFill>
              <a:schemeClr val="accent4">
                <a:alpha val="95000"/>
              </a:schemeClr>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4" name="Oval 13">
            <a:extLst>
              <a:ext uri="{FF2B5EF4-FFF2-40B4-BE49-F238E27FC236}">
                <a16:creationId xmlns:a16="http://schemas.microsoft.com/office/drawing/2014/main" id="{A7B99495-F43F-4D80-A44F-2CB4764EB9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300988" y="1969050"/>
            <a:ext cx="666675" cy="64859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1FFAA9A7-7F70-4303-9FE4-CE26650308F1}"/>
              </a:ext>
            </a:extLst>
          </p:cNvPr>
          <p:cNvSpPr txBox="1"/>
          <p:nvPr/>
        </p:nvSpPr>
        <p:spPr>
          <a:xfrm>
            <a:off x="350728" y="5723433"/>
            <a:ext cx="11841272" cy="707886"/>
          </a:xfrm>
          <a:prstGeom prst="rect">
            <a:avLst/>
          </a:prstGeom>
          <a:noFill/>
        </p:spPr>
        <p:txBody>
          <a:bodyPr wrap="square" rtlCol="0">
            <a:spAutoFit/>
          </a:bodyPr>
          <a:lstStyle/>
          <a:p>
            <a:pPr>
              <a:spcAft>
                <a:spcPts val="600"/>
              </a:spcAft>
            </a:pPr>
            <a:r>
              <a:rPr lang="en-GB" sz="4000" dirty="0"/>
              <a:t>Stay tuned for another way to fix run-on sentences.</a:t>
            </a:r>
          </a:p>
        </p:txBody>
      </p:sp>
    </p:spTree>
    <p:extLst>
      <p:ext uri="{BB962C8B-B14F-4D97-AF65-F5344CB8AC3E}">
        <p14:creationId xmlns:p14="http://schemas.microsoft.com/office/powerpoint/2010/main" val="226510635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p:bldLst>
  </p:timing>
</p:sld>
</file>

<file path=ppt/slides/slide3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1" name="Rectangle 50">
            <a:extLst>
              <a:ext uri="{FF2B5EF4-FFF2-40B4-BE49-F238E27FC236}">
                <a16:creationId xmlns:a16="http://schemas.microsoft.com/office/drawing/2014/main" id="{9D3A9E89-033E-4C4A-8C41-416DABFFD3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52">
            <a:extLst>
              <a:ext uri="{FF2B5EF4-FFF2-40B4-BE49-F238E27FC236}">
                <a16:creationId xmlns:a16="http://schemas.microsoft.com/office/drawing/2014/main" id="{86293361-111E-427D-8E5B-256944AC839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445887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itle 11">
            <a:extLst>
              <a:ext uri="{FF2B5EF4-FFF2-40B4-BE49-F238E27FC236}">
                <a16:creationId xmlns:a16="http://schemas.microsoft.com/office/drawing/2014/main" id="{B957A2E3-E8EF-4C64-94E1-5CFEF0805E76}"/>
              </a:ext>
            </a:extLst>
          </p:cNvPr>
          <p:cNvSpPr>
            <a:spLocks noGrp="1"/>
          </p:cNvSpPr>
          <p:nvPr>
            <p:ph type="ctrTitle"/>
          </p:nvPr>
        </p:nvSpPr>
        <p:spPr>
          <a:xfrm>
            <a:off x="6925690" y="2029216"/>
            <a:ext cx="5266310" cy="1359074"/>
          </a:xfrm>
        </p:spPr>
        <p:txBody>
          <a:bodyPr anchor="b">
            <a:normAutofit fontScale="90000"/>
          </a:bodyPr>
          <a:lstStyle/>
          <a:p>
            <a:pPr algn="l"/>
            <a:r>
              <a:rPr lang="en-GB" sz="4800" dirty="0"/>
              <a:t>Fixing Run-on Sentences</a:t>
            </a:r>
          </a:p>
        </p:txBody>
      </p:sp>
      <p:sp>
        <p:nvSpPr>
          <p:cNvPr id="10" name="Subtitle 9">
            <a:extLst>
              <a:ext uri="{FF2B5EF4-FFF2-40B4-BE49-F238E27FC236}">
                <a16:creationId xmlns:a16="http://schemas.microsoft.com/office/drawing/2014/main" id="{D9A8ABF1-5570-448C-BE5A-E249E882DFF0}"/>
              </a:ext>
            </a:extLst>
          </p:cNvPr>
          <p:cNvSpPr>
            <a:spLocks noGrp="1"/>
          </p:cNvSpPr>
          <p:nvPr>
            <p:ph type="subTitle" idx="1"/>
          </p:nvPr>
        </p:nvSpPr>
        <p:spPr>
          <a:xfrm>
            <a:off x="436887" y="4986814"/>
            <a:ext cx="11315178" cy="1714025"/>
          </a:xfrm>
        </p:spPr>
        <p:txBody>
          <a:bodyPr anchor="t">
            <a:normAutofit/>
          </a:bodyPr>
          <a:lstStyle/>
          <a:p>
            <a:r>
              <a:rPr lang="en-GB" sz="3600" b="1" dirty="0"/>
              <a:t>Lesson 4 </a:t>
            </a:r>
          </a:p>
          <a:p>
            <a:r>
              <a:rPr lang="en-GB" sz="3600" dirty="0"/>
              <a:t>Fixing run-on sentences with subordinating conjunctions</a:t>
            </a:r>
          </a:p>
        </p:txBody>
      </p:sp>
      <p:grpSp>
        <p:nvGrpSpPr>
          <p:cNvPr id="55" name="Group 54">
            <a:extLst>
              <a:ext uri="{FF2B5EF4-FFF2-40B4-BE49-F238E27FC236}">
                <a16:creationId xmlns:a16="http://schemas.microsoft.com/office/drawing/2014/main" id="{FCDE997A-E6D1-4881-88E5-269E5AC3DD1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763256" y="73152"/>
            <a:ext cx="1178966" cy="232963"/>
            <a:chOff x="7763256" y="73152"/>
            <a:chExt cx="1178966" cy="232963"/>
          </a:xfrm>
        </p:grpSpPr>
        <p:sp>
          <p:nvSpPr>
            <p:cNvPr id="56" name="Rectangle 64">
              <a:extLst>
                <a:ext uri="{FF2B5EF4-FFF2-40B4-BE49-F238E27FC236}">
                  <a16:creationId xmlns:a16="http://schemas.microsoft.com/office/drawing/2014/main" id="{C5A17791-3735-41AA-BC18-9EE281D2BB1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263077"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66">
              <a:extLst>
                <a:ext uri="{FF2B5EF4-FFF2-40B4-BE49-F238E27FC236}">
                  <a16:creationId xmlns:a16="http://schemas.microsoft.com/office/drawing/2014/main" id="{F95E12FB-5FC2-40B9-A965-8D75253579F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263077"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Rectangle 64">
              <a:extLst>
                <a:ext uri="{FF2B5EF4-FFF2-40B4-BE49-F238E27FC236}">
                  <a16:creationId xmlns:a16="http://schemas.microsoft.com/office/drawing/2014/main" id="{E8C32A1A-9FA0-41F6-9AFF-8ECB7FAEDF6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138122"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ectangle 66">
              <a:extLst>
                <a:ext uri="{FF2B5EF4-FFF2-40B4-BE49-F238E27FC236}">
                  <a16:creationId xmlns:a16="http://schemas.microsoft.com/office/drawing/2014/main" id="{7CF33DCF-317C-4DA0-AB10-D7FFD765B57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138122"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Rectangle 64">
              <a:extLst>
                <a:ext uri="{FF2B5EF4-FFF2-40B4-BE49-F238E27FC236}">
                  <a16:creationId xmlns:a16="http://schemas.microsoft.com/office/drawing/2014/main" id="{2903C14D-D613-4770-8686-F92B1DD38F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013167"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6">
              <a:extLst>
                <a:ext uri="{FF2B5EF4-FFF2-40B4-BE49-F238E27FC236}">
                  <a16:creationId xmlns:a16="http://schemas.microsoft.com/office/drawing/2014/main" id="{D5F133F7-E38D-4DA1-99C1-86F681CA33E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013167"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Rectangle 64">
              <a:extLst>
                <a:ext uri="{FF2B5EF4-FFF2-40B4-BE49-F238E27FC236}">
                  <a16:creationId xmlns:a16="http://schemas.microsoft.com/office/drawing/2014/main" id="{5CAB3553-58B3-4262-BE0D-58D7CA75B87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888211"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Rectangle 66">
              <a:extLst>
                <a:ext uri="{FF2B5EF4-FFF2-40B4-BE49-F238E27FC236}">
                  <a16:creationId xmlns:a16="http://schemas.microsoft.com/office/drawing/2014/main" id="{9D1B417A-9677-4C16-A473-B9683700F9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888211"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Rectangle 64">
              <a:extLst>
                <a:ext uri="{FF2B5EF4-FFF2-40B4-BE49-F238E27FC236}">
                  <a16:creationId xmlns:a16="http://schemas.microsoft.com/office/drawing/2014/main" id="{7302AEA5-098D-4C81-88C5-07902BF9CF1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763256"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Rectangle 66">
              <a:extLst>
                <a:ext uri="{FF2B5EF4-FFF2-40B4-BE49-F238E27FC236}">
                  <a16:creationId xmlns:a16="http://schemas.microsoft.com/office/drawing/2014/main" id="{7C4E3ACA-8B17-422E-90A9-7586D06E6E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763256"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Rectangle 64">
              <a:extLst>
                <a:ext uri="{FF2B5EF4-FFF2-40B4-BE49-F238E27FC236}">
                  <a16:creationId xmlns:a16="http://schemas.microsoft.com/office/drawing/2014/main" id="{BD4A1ED5-82F7-4465-9B76-3F80A489F38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887854"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Rectangle 66">
              <a:extLst>
                <a:ext uri="{FF2B5EF4-FFF2-40B4-BE49-F238E27FC236}">
                  <a16:creationId xmlns:a16="http://schemas.microsoft.com/office/drawing/2014/main" id="{69D1CC06-3A23-41C0-8EBB-28E61278E2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887854"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Rectangle 64">
              <a:extLst>
                <a:ext uri="{FF2B5EF4-FFF2-40B4-BE49-F238E27FC236}">
                  <a16:creationId xmlns:a16="http://schemas.microsoft.com/office/drawing/2014/main" id="{462044AD-4120-4B1C-B41A-A45DA55513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762899"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Rectangle 66">
              <a:extLst>
                <a:ext uri="{FF2B5EF4-FFF2-40B4-BE49-F238E27FC236}">
                  <a16:creationId xmlns:a16="http://schemas.microsoft.com/office/drawing/2014/main" id="{30623D13-D545-4F2E-8425-E59D1BEF9C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762899"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4">
              <a:extLst>
                <a:ext uri="{FF2B5EF4-FFF2-40B4-BE49-F238E27FC236}">
                  <a16:creationId xmlns:a16="http://schemas.microsoft.com/office/drawing/2014/main" id="{E139ADAB-729A-4C31-B7E7-2532FF3FB2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637944"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66">
              <a:extLst>
                <a:ext uri="{FF2B5EF4-FFF2-40B4-BE49-F238E27FC236}">
                  <a16:creationId xmlns:a16="http://schemas.microsoft.com/office/drawing/2014/main" id="{C7589FD1-9BFF-4E61-8C5E-8CF2AF79A8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637944"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Rectangle 64">
              <a:extLst>
                <a:ext uri="{FF2B5EF4-FFF2-40B4-BE49-F238E27FC236}">
                  <a16:creationId xmlns:a16="http://schemas.microsoft.com/office/drawing/2014/main" id="{5F53515D-4E5F-4534-90F9-BD9DE4786B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512988"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Rectangle 66">
              <a:extLst>
                <a:ext uri="{FF2B5EF4-FFF2-40B4-BE49-F238E27FC236}">
                  <a16:creationId xmlns:a16="http://schemas.microsoft.com/office/drawing/2014/main" id="{C13CB45B-7C83-43EA-878D-FE9C4593EBB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512988"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Rectangle 64">
              <a:extLst>
                <a:ext uri="{FF2B5EF4-FFF2-40B4-BE49-F238E27FC236}">
                  <a16:creationId xmlns:a16="http://schemas.microsoft.com/office/drawing/2014/main" id="{38BA5C82-1285-46A1-BA10-254B216636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388033"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Rectangle 66">
              <a:extLst>
                <a:ext uri="{FF2B5EF4-FFF2-40B4-BE49-F238E27FC236}">
                  <a16:creationId xmlns:a16="http://schemas.microsoft.com/office/drawing/2014/main" id="{199FE72C-20A3-4FB4-BD67-E7EDF540D07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388033"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15" name="Picture 14" descr="A close up of a sign&#10;&#10;Description automatically generated">
            <a:extLst>
              <a:ext uri="{FF2B5EF4-FFF2-40B4-BE49-F238E27FC236}">
                <a16:creationId xmlns:a16="http://schemas.microsoft.com/office/drawing/2014/main" id="{7A9E2A10-DE33-496A-8217-948BEFF81EE8}"/>
              </a:ext>
            </a:extLst>
          </p:cNvPr>
          <p:cNvPicPr>
            <a:picLocks noChangeAspect="1"/>
          </p:cNvPicPr>
          <p:nvPr/>
        </p:nvPicPr>
        <p:blipFill rotWithShape="1">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l="2386" r="19757" b="-1"/>
          <a:stretch/>
        </p:blipFill>
        <p:spPr>
          <a:xfrm>
            <a:off x="509517" y="576072"/>
            <a:ext cx="5586483" cy="4610196"/>
          </a:xfrm>
          <a:prstGeom prst="rect">
            <a:avLst/>
          </a:prstGeom>
        </p:spPr>
      </p:pic>
      <p:sp>
        <p:nvSpPr>
          <p:cNvPr id="77" name="Rectangle 76">
            <a:extLst>
              <a:ext uri="{FF2B5EF4-FFF2-40B4-BE49-F238E27FC236}">
                <a16:creationId xmlns:a16="http://schemas.microsoft.com/office/drawing/2014/main" id="{78907291-9D6D-4740-81DB-441477BCA2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501384"/>
            <a:ext cx="12192000" cy="356616"/>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2511617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close up of a logo&#10;&#10;Description automatically generated">
            <a:extLst>
              <a:ext uri="{FF2B5EF4-FFF2-40B4-BE49-F238E27FC236}">
                <a16:creationId xmlns:a16="http://schemas.microsoft.com/office/drawing/2014/main" id="{149B141D-A858-4340-ABF0-0373284B5CBD}"/>
              </a:ext>
            </a:extLst>
          </p:cNvPr>
          <p:cNvPicPr>
            <a:picLocks noChangeAspect="1"/>
          </p:cNvPicPr>
          <p:nvPr/>
        </p:nvPicPr>
        <p:blipFill rotWithShape="1">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t="13058" b="17712"/>
          <a:stretch/>
        </p:blipFill>
        <p:spPr>
          <a:xfrm>
            <a:off x="20" y="10"/>
            <a:ext cx="12191980" cy="6857990"/>
          </a:xfrm>
          <a:prstGeom prst="rect">
            <a:avLst/>
          </a:prstGeom>
        </p:spPr>
      </p:pic>
    </p:spTree>
    <p:extLst>
      <p:ext uri="{BB962C8B-B14F-4D97-AF65-F5344CB8AC3E}">
        <p14:creationId xmlns:p14="http://schemas.microsoft.com/office/powerpoint/2010/main" val="372847681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close up of a logo&#10;&#10;Description automatically generated">
            <a:extLst>
              <a:ext uri="{FF2B5EF4-FFF2-40B4-BE49-F238E27FC236}">
                <a16:creationId xmlns:a16="http://schemas.microsoft.com/office/drawing/2014/main" id="{149B141D-A858-4340-ABF0-0373284B5CBD}"/>
              </a:ext>
            </a:extLst>
          </p:cNvPr>
          <p:cNvPicPr>
            <a:picLocks noChangeAspect="1"/>
          </p:cNvPicPr>
          <p:nvPr/>
        </p:nvPicPr>
        <p:blipFill rotWithShape="1">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t="13058" b="17712"/>
          <a:stretch/>
        </p:blipFill>
        <p:spPr>
          <a:xfrm>
            <a:off x="20" y="10"/>
            <a:ext cx="12191980" cy="6857990"/>
          </a:xfrm>
          <a:prstGeom prst="rect">
            <a:avLst/>
          </a:prstGeom>
        </p:spPr>
      </p:pic>
    </p:spTree>
    <p:extLst>
      <p:ext uri="{BB962C8B-B14F-4D97-AF65-F5344CB8AC3E}">
        <p14:creationId xmlns:p14="http://schemas.microsoft.com/office/powerpoint/2010/main" val="72329673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9D2D46-2DF1-4777-9AA3-B17DA803A003}"/>
              </a:ext>
            </a:extLst>
          </p:cNvPr>
          <p:cNvSpPr>
            <a:spLocks noGrp="1"/>
          </p:cNvSpPr>
          <p:nvPr>
            <p:ph type="title"/>
          </p:nvPr>
        </p:nvSpPr>
        <p:spPr/>
        <p:txBody>
          <a:bodyPr/>
          <a:lstStyle/>
          <a:p>
            <a:pPr algn="ctr"/>
            <a:r>
              <a:rPr lang="en-GB" b="1" dirty="0"/>
              <a:t>Run-on Fix 1: Use a full stop</a:t>
            </a:r>
          </a:p>
        </p:txBody>
      </p:sp>
      <p:pic>
        <p:nvPicPr>
          <p:cNvPr id="4" name="Picture 3" descr="A close up of a toy&#10;&#10;Description automatically generated">
            <a:extLst>
              <a:ext uri="{FF2B5EF4-FFF2-40B4-BE49-F238E27FC236}">
                <a16:creationId xmlns:a16="http://schemas.microsoft.com/office/drawing/2014/main" id="{4876556C-8FA6-4150-AA6D-D8188A692BAA}"/>
              </a:ext>
            </a:extLst>
          </p:cNvPr>
          <p:cNvPicPr>
            <a:picLocks noChangeAspect="1"/>
          </p:cNvPicPr>
          <p:nvPr/>
        </p:nvPicPr>
        <p:blipFill rotWithShape="1">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l="15416" r="15105"/>
          <a:stretch/>
        </p:blipFill>
        <p:spPr>
          <a:xfrm>
            <a:off x="266699" y="1365011"/>
            <a:ext cx="3181175" cy="4578589"/>
          </a:xfrm>
          <a:prstGeom prst="rect">
            <a:avLst/>
          </a:prstGeom>
        </p:spPr>
      </p:pic>
      <p:sp>
        <p:nvSpPr>
          <p:cNvPr id="5" name="TextBox 4">
            <a:extLst>
              <a:ext uri="{FF2B5EF4-FFF2-40B4-BE49-F238E27FC236}">
                <a16:creationId xmlns:a16="http://schemas.microsoft.com/office/drawing/2014/main" id="{CC6BF152-3F46-46CD-9FC9-4DE365E215D9}"/>
              </a:ext>
            </a:extLst>
          </p:cNvPr>
          <p:cNvSpPr txBox="1"/>
          <p:nvPr/>
        </p:nvSpPr>
        <p:spPr>
          <a:xfrm>
            <a:off x="3273605" y="1838423"/>
            <a:ext cx="9065055" cy="1815882"/>
          </a:xfrm>
          <a:prstGeom prst="rect">
            <a:avLst/>
          </a:prstGeom>
          <a:noFill/>
        </p:spPr>
        <p:txBody>
          <a:bodyPr wrap="square" rtlCol="0">
            <a:spAutoFit/>
          </a:bodyPr>
          <a:lstStyle/>
          <a:p>
            <a:r>
              <a:rPr lang="en-GB" sz="3600" dirty="0">
                <a:latin typeface="Bahnschrift Light" panose="020B0502040204020203" pitchFamily="34" charset="0"/>
              </a:rPr>
              <a:t>It was a beautiful evening the sun was gently setting.</a:t>
            </a:r>
          </a:p>
          <a:p>
            <a:endParaRPr lang="en-GB" sz="4000" dirty="0"/>
          </a:p>
        </p:txBody>
      </p:sp>
      <p:sp>
        <p:nvSpPr>
          <p:cNvPr id="6" name="TextBox 5">
            <a:extLst>
              <a:ext uri="{FF2B5EF4-FFF2-40B4-BE49-F238E27FC236}">
                <a16:creationId xmlns:a16="http://schemas.microsoft.com/office/drawing/2014/main" id="{0177A4DB-837E-4BEC-9517-818AE6D166A0}"/>
              </a:ext>
            </a:extLst>
          </p:cNvPr>
          <p:cNvSpPr txBox="1"/>
          <p:nvPr/>
        </p:nvSpPr>
        <p:spPr>
          <a:xfrm>
            <a:off x="3273604" y="3677107"/>
            <a:ext cx="9065055" cy="2000548"/>
          </a:xfrm>
          <a:prstGeom prst="rect">
            <a:avLst/>
          </a:prstGeom>
          <a:noFill/>
        </p:spPr>
        <p:txBody>
          <a:bodyPr wrap="square" rtlCol="0">
            <a:spAutoFit/>
          </a:bodyPr>
          <a:lstStyle/>
          <a:p>
            <a:r>
              <a:rPr lang="en-GB" sz="3600" dirty="0">
                <a:latin typeface="Bahnschrift Light" panose="020B0502040204020203" pitchFamily="34" charset="0"/>
              </a:rPr>
              <a:t>It was a beautiful evening</a:t>
            </a:r>
            <a:r>
              <a:rPr lang="en-GB" sz="4800" b="1" dirty="0">
                <a:solidFill>
                  <a:srgbClr val="0070C0"/>
                </a:solidFill>
                <a:latin typeface="Bahnschrift Light" panose="020B0502040204020203" pitchFamily="34" charset="0"/>
              </a:rPr>
              <a:t>.</a:t>
            </a:r>
            <a:r>
              <a:rPr lang="en-GB" sz="3600" dirty="0">
                <a:latin typeface="Bahnschrift Light" panose="020B0502040204020203" pitchFamily="34" charset="0"/>
              </a:rPr>
              <a:t> </a:t>
            </a:r>
            <a:r>
              <a:rPr lang="en-GB" sz="3600" dirty="0">
                <a:solidFill>
                  <a:srgbClr val="0070C0"/>
                </a:solidFill>
                <a:latin typeface="Bahnschrift Light" panose="020B0502040204020203" pitchFamily="34" charset="0"/>
              </a:rPr>
              <a:t>T</a:t>
            </a:r>
            <a:r>
              <a:rPr lang="en-GB" sz="3600" dirty="0">
                <a:latin typeface="Bahnschrift Light" panose="020B0502040204020203" pitchFamily="34" charset="0"/>
              </a:rPr>
              <a:t>he sun was gently setting.</a:t>
            </a:r>
          </a:p>
          <a:p>
            <a:endParaRPr lang="en-GB" sz="4000" dirty="0"/>
          </a:p>
        </p:txBody>
      </p:sp>
    </p:spTree>
    <p:extLst>
      <p:ext uri="{BB962C8B-B14F-4D97-AF65-F5344CB8AC3E}">
        <p14:creationId xmlns:p14="http://schemas.microsoft.com/office/powerpoint/2010/main" val="141744218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9D2D46-2DF1-4777-9AA3-B17DA803A003}"/>
              </a:ext>
            </a:extLst>
          </p:cNvPr>
          <p:cNvSpPr>
            <a:spLocks noGrp="1"/>
          </p:cNvSpPr>
          <p:nvPr>
            <p:ph type="title"/>
          </p:nvPr>
        </p:nvSpPr>
        <p:spPr/>
        <p:txBody>
          <a:bodyPr/>
          <a:lstStyle/>
          <a:p>
            <a:pPr algn="ctr"/>
            <a:r>
              <a:rPr lang="en-GB" b="1" dirty="0"/>
              <a:t>Run-on Fix 2: Use a co-ordinating conjunction</a:t>
            </a:r>
          </a:p>
        </p:txBody>
      </p:sp>
      <p:pic>
        <p:nvPicPr>
          <p:cNvPr id="4" name="Picture 3" descr="A close up of a toy&#10;&#10;Description automatically generated">
            <a:extLst>
              <a:ext uri="{FF2B5EF4-FFF2-40B4-BE49-F238E27FC236}">
                <a16:creationId xmlns:a16="http://schemas.microsoft.com/office/drawing/2014/main" id="{4876556C-8FA6-4150-AA6D-D8188A692BAA}"/>
              </a:ext>
            </a:extLst>
          </p:cNvPr>
          <p:cNvPicPr>
            <a:picLocks noChangeAspect="1"/>
          </p:cNvPicPr>
          <p:nvPr/>
        </p:nvPicPr>
        <p:blipFill rotWithShape="1">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l="15416" r="15105"/>
          <a:stretch/>
        </p:blipFill>
        <p:spPr>
          <a:xfrm>
            <a:off x="266699" y="1365011"/>
            <a:ext cx="3181175" cy="4578589"/>
          </a:xfrm>
          <a:prstGeom prst="rect">
            <a:avLst/>
          </a:prstGeom>
        </p:spPr>
      </p:pic>
      <p:sp>
        <p:nvSpPr>
          <p:cNvPr id="5" name="TextBox 4">
            <a:extLst>
              <a:ext uri="{FF2B5EF4-FFF2-40B4-BE49-F238E27FC236}">
                <a16:creationId xmlns:a16="http://schemas.microsoft.com/office/drawing/2014/main" id="{CC6BF152-3F46-46CD-9FC9-4DE365E215D9}"/>
              </a:ext>
            </a:extLst>
          </p:cNvPr>
          <p:cNvSpPr txBox="1"/>
          <p:nvPr/>
        </p:nvSpPr>
        <p:spPr>
          <a:xfrm>
            <a:off x="3273605" y="1838423"/>
            <a:ext cx="9065055" cy="1815882"/>
          </a:xfrm>
          <a:prstGeom prst="rect">
            <a:avLst/>
          </a:prstGeom>
          <a:noFill/>
        </p:spPr>
        <p:txBody>
          <a:bodyPr wrap="square" rtlCol="0">
            <a:spAutoFit/>
          </a:bodyPr>
          <a:lstStyle/>
          <a:p>
            <a:r>
              <a:rPr lang="en-GB" sz="3600" dirty="0">
                <a:latin typeface="Bahnschrift Light" panose="020B0502040204020203" pitchFamily="34" charset="0"/>
              </a:rPr>
              <a:t>I really wanted to go to out the rain spoiled my plans.</a:t>
            </a:r>
          </a:p>
          <a:p>
            <a:endParaRPr lang="en-GB" sz="4000" dirty="0"/>
          </a:p>
        </p:txBody>
      </p:sp>
      <p:sp>
        <p:nvSpPr>
          <p:cNvPr id="6" name="TextBox 5">
            <a:extLst>
              <a:ext uri="{FF2B5EF4-FFF2-40B4-BE49-F238E27FC236}">
                <a16:creationId xmlns:a16="http://schemas.microsoft.com/office/drawing/2014/main" id="{0177A4DB-837E-4BEC-9517-818AE6D166A0}"/>
              </a:ext>
            </a:extLst>
          </p:cNvPr>
          <p:cNvSpPr txBox="1"/>
          <p:nvPr/>
        </p:nvSpPr>
        <p:spPr>
          <a:xfrm>
            <a:off x="3273604" y="3677107"/>
            <a:ext cx="9065055" cy="1815882"/>
          </a:xfrm>
          <a:prstGeom prst="rect">
            <a:avLst/>
          </a:prstGeom>
          <a:noFill/>
        </p:spPr>
        <p:txBody>
          <a:bodyPr wrap="square" rtlCol="0">
            <a:spAutoFit/>
          </a:bodyPr>
          <a:lstStyle/>
          <a:p>
            <a:r>
              <a:rPr lang="en-GB" sz="3600" dirty="0">
                <a:latin typeface="Bahnschrift Light" panose="020B0502040204020203" pitchFamily="34" charset="0"/>
              </a:rPr>
              <a:t>It was a beautiful evening, </a:t>
            </a:r>
            <a:r>
              <a:rPr lang="en-GB" sz="3600" dirty="0">
                <a:solidFill>
                  <a:srgbClr val="0070C0"/>
                </a:solidFill>
                <a:latin typeface="Bahnschrift Light" panose="020B0502040204020203" pitchFamily="34" charset="0"/>
              </a:rPr>
              <a:t>but</a:t>
            </a:r>
            <a:r>
              <a:rPr lang="en-GB" sz="3600" dirty="0">
                <a:latin typeface="Bahnschrift Light" panose="020B0502040204020203" pitchFamily="34" charset="0"/>
              </a:rPr>
              <a:t> the rain spoiled my plans.</a:t>
            </a:r>
          </a:p>
          <a:p>
            <a:endParaRPr lang="en-GB" sz="4000" dirty="0"/>
          </a:p>
        </p:txBody>
      </p:sp>
    </p:spTree>
    <p:extLst>
      <p:ext uri="{BB962C8B-B14F-4D97-AF65-F5344CB8AC3E}">
        <p14:creationId xmlns:p14="http://schemas.microsoft.com/office/powerpoint/2010/main" val="211514637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9D2D46-2DF1-4777-9AA3-B17DA803A003}"/>
              </a:ext>
            </a:extLst>
          </p:cNvPr>
          <p:cNvSpPr>
            <a:spLocks noGrp="1"/>
          </p:cNvSpPr>
          <p:nvPr>
            <p:ph type="title"/>
          </p:nvPr>
        </p:nvSpPr>
        <p:spPr/>
        <p:txBody>
          <a:bodyPr/>
          <a:lstStyle/>
          <a:p>
            <a:pPr algn="ctr"/>
            <a:r>
              <a:rPr lang="en-GB" b="1" dirty="0"/>
              <a:t>Run on Fix 3: Use a subordinating conjunction</a:t>
            </a:r>
          </a:p>
        </p:txBody>
      </p:sp>
      <p:pic>
        <p:nvPicPr>
          <p:cNvPr id="4" name="Picture 3" descr="A close up of a toy&#10;&#10;Description automatically generated">
            <a:extLst>
              <a:ext uri="{FF2B5EF4-FFF2-40B4-BE49-F238E27FC236}">
                <a16:creationId xmlns:a16="http://schemas.microsoft.com/office/drawing/2014/main" id="{4876556C-8FA6-4150-AA6D-D8188A692BAA}"/>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3870542" y="1690688"/>
            <a:ext cx="4898721" cy="4898721"/>
          </a:xfrm>
          <a:prstGeom prst="rect">
            <a:avLst/>
          </a:prstGeom>
        </p:spPr>
      </p:pic>
    </p:spTree>
    <p:extLst>
      <p:ext uri="{BB962C8B-B14F-4D97-AF65-F5344CB8AC3E}">
        <p14:creationId xmlns:p14="http://schemas.microsoft.com/office/powerpoint/2010/main" val="303954100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92FEB64-6EEA-4759-B4A4-BD2C1E660B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07393" y="847600"/>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389278" y="1233241"/>
            <a:ext cx="3240506" cy="4064628"/>
          </a:xfrm>
        </p:spPr>
        <p:txBody>
          <a:bodyPr>
            <a:normAutofit/>
          </a:bodyPr>
          <a:lstStyle/>
          <a:p>
            <a:pPr algn="ctr"/>
            <a:r>
              <a:rPr lang="en-GB" sz="4000" dirty="0">
                <a:solidFill>
                  <a:srgbClr val="FFFFFF"/>
                </a:solidFill>
                <a:latin typeface="Baskerville Old Face" panose="02020602080505020303" pitchFamily="18" charset="0"/>
              </a:rPr>
              <a:t>Subordinating Conjunction</a:t>
            </a:r>
          </a:p>
        </p:txBody>
      </p:sp>
      <p:sp>
        <p:nvSpPr>
          <p:cNvPr id="12" name="Freeform: Shape 11">
            <a:extLst>
              <a:ext uri="{FF2B5EF4-FFF2-40B4-BE49-F238E27FC236}">
                <a16:creationId xmlns:a16="http://schemas.microsoft.com/office/drawing/2014/main" id="{14847E93-7DC1-4D4B-8829-B19AA7137C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30529" y="0"/>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5566D6E1-03A1-4D73-A4E0-35D74D568A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961511" y="-1"/>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endParaRPr lang="en-US"/>
          </a:p>
        </p:txBody>
      </p:sp>
      <p:sp>
        <p:nvSpPr>
          <p:cNvPr id="16" name="Freeform: Shape 15">
            <a:extLst>
              <a:ext uri="{FF2B5EF4-FFF2-40B4-BE49-F238E27FC236}">
                <a16:creationId xmlns:a16="http://schemas.microsoft.com/office/drawing/2014/main" id="{9F835A99-04AC-494A-A572-AFE8413CC9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2936831"/>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4"/>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p:cNvSpPr>
            <a:spLocks noGrp="1"/>
          </p:cNvSpPr>
          <p:nvPr>
            <p:ph idx="1"/>
          </p:nvPr>
        </p:nvSpPr>
        <p:spPr>
          <a:xfrm>
            <a:off x="5698913" y="225468"/>
            <a:ext cx="6363652" cy="6137754"/>
          </a:xfrm>
        </p:spPr>
        <p:txBody>
          <a:bodyPr anchor="t">
            <a:normAutofit/>
          </a:bodyPr>
          <a:lstStyle/>
          <a:p>
            <a:pPr marL="0" indent="0">
              <a:buNone/>
            </a:pPr>
            <a:endParaRPr lang="en-GB" dirty="0">
              <a:latin typeface="Bahnschrift Light" panose="020B0502040204020203" pitchFamily="34" charset="0"/>
            </a:endParaRPr>
          </a:p>
          <a:p>
            <a:pPr marL="0" indent="0">
              <a:buNone/>
            </a:pPr>
            <a:r>
              <a:rPr lang="en-GB" dirty="0">
                <a:latin typeface="Bahnschrift Light" panose="020B0502040204020203" pitchFamily="34" charset="0"/>
              </a:rPr>
              <a:t>This is a word group that joins words, phrases and dependent clauses. </a:t>
            </a:r>
          </a:p>
          <a:p>
            <a:pPr marL="0" indent="0">
              <a:buNone/>
            </a:pPr>
            <a:endParaRPr lang="en-GB" dirty="0">
              <a:latin typeface="Bahnschrift Light" panose="020B0502040204020203" pitchFamily="34" charset="0"/>
            </a:endParaRPr>
          </a:p>
          <a:p>
            <a:r>
              <a:rPr lang="en-GB" dirty="0">
                <a:latin typeface="Bahnschrift Light" panose="020B0502040204020203" pitchFamily="34" charset="0"/>
              </a:rPr>
              <a:t>Some common ones are: </a:t>
            </a:r>
          </a:p>
          <a:p>
            <a:pPr marL="0" indent="0">
              <a:buNone/>
            </a:pPr>
            <a:r>
              <a:rPr lang="en-GB" i="1" dirty="0">
                <a:latin typeface="Bahnschrift Light" panose="020B0502040204020203" pitchFamily="34" charset="0"/>
              </a:rPr>
              <a:t>after, although, as, </a:t>
            </a:r>
          </a:p>
          <a:p>
            <a:pPr marL="0" indent="0">
              <a:buNone/>
            </a:pPr>
            <a:r>
              <a:rPr lang="en-GB" i="1" dirty="0">
                <a:latin typeface="Bahnschrift Light" panose="020B0502040204020203" pitchFamily="34" charset="0"/>
              </a:rPr>
              <a:t>because, before, </a:t>
            </a:r>
          </a:p>
          <a:p>
            <a:pPr marL="0" indent="0">
              <a:buNone/>
            </a:pPr>
            <a:r>
              <a:rPr lang="en-GB" i="1" dirty="0">
                <a:latin typeface="Bahnschrift Light" panose="020B0502040204020203" pitchFamily="34" charset="0"/>
              </a:rPr>
              <a:t>even though, if, since, unless, </a:t>
            </a:r>
          </a:p>
          <a:p>
            <a:pPr marL="0" indent="0">
              <a:buNone/>
            </a:pPr>
            <a:r>
              <a:rPr lang="en-GB" i="1" dirty="0">
                <a:latin typeface="Bahnschrift Light" panose="020B0502040204020203" pitchFamily="34" charset="0"/>
              </a:rPr>
              <a:t>when, whether, while.</a:t>
            </a:r>
            <a:endParaRPr lang="en-GB" dirty="0">
              <a:latin typeface="Bahnschrift Light" panose="020B0502040204020203" pitchFamily="34" charset="0"/>
            </a:endParaRPr>
          </a:p>
          <a:p>
            <a:pPr marL="0" indent="0">
              <a:buNone/>
            </a:pPr>
            <a:endParaRPr lang="en-GB" dirty="0"/>
          </a:p>
          <a:p>
            <a:pPr marL="0" indent="0">
              <a:buNone/>
            </a:pPr>
            <a:endParaRPr lang="en-GB" dirty="0">
              <a:latin typeface="Bahnschrift Light" panose="020B0502040204020203" pitchFamily="34" charset="0"/>
            </a:endParaRPr>
          </a:p>
        </p:txBody>
      </p:sp>
      <p:sp>
        <p:nvSpPr>
          <p:cNvPr id="18" name="Freeform: Shape 17">
            <a:extLst>
              <a:ext uri="{FF2B5EF4-FFF2-40B4-BE49-F238E27FC236}">
                <a16:creationId xmlns:a16="http://schemas.microsoft.com/office/drawing/2014/main" id="{7B786209-1B0B-4CA9-9BDD-F7327066A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835649"/>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20" name="Freeform: Shape 19">
            <a:extLst>
              <a:ext uri="{FF2B5EF4-FFF2-40B4-BE49-F238E27FC236}">
                <a16:creationId xmlns:a16="http://schemas.microsoft.com/office/drawing/2014/main" id="{2D2964BB-484D-45AE-AD66-D407D06296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405056" y="5717905"/>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endParaRPr lang="en-US"/>
          </a:p>
        </p:txBody>
      </p:sp>
      <p:sp>
        <p:nvSpPr>
          <p:cNvPr id="22" name="Freeform: Shape 21">
            <a:extLst>
              <a:ext uri="{FF2B5EF4-FFF2-40B4-BE49-F238E27FC236}">
                <a16:creationId xmlns:a16="http://schemas.microsoft.com/office/drawing/2014/main" id="{6691AC69-A76E-4DAB-B565-468B6B87AC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132972" y="6258755"/>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281242646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92FEB64-6EEA-4759-B4A4-BD2C1E660B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07393" y="847600"/>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389278" y="1233241"/>
            <a:ext cx="3240506" cy="4064628"/>
          </a:xfrm>
        </p:spPr>
        <p:txBody>
          <a:bodyPr>
            <a:normAutofit/>
          </a:bodyPr>
          <a:lstStyle/>
          <a:p>
            <a:pPr algn="ctr"/>
            <a:r>
              <a:rPr lang="en-GB" sz="4000" dirty="0">
                <a:solidFill>
                  <a:srgbClr val="FFFFFF"/>
                </a:solidFill>
                <a:latin typeface="Baskerville Old Face" panose="02020602080505020303" pitchFamily="18" charset="0"/>
              </a:rPr>
              <a:t>Dependent/</a:t>
            </a:r>
            <a:br>
              <a:rPr lang="en-GB" sz="4000" dirty="0">
                <a:solidFill>
                  <a:srgbClr val="FFFFFF"/>
                </a:solidFill>
                <a:latin typeface="Baskerville Old Face" panose="02020602080505020303" pitchFamily="18" charset="0"/>
              </a:rPr>
            </a:br>
            <a:r>
              <a:rPr lang="en-GB" sz="4000" dirty="0">
                <a:solidFill>
                  <a:srgbClr val="FFFFFF"/>
                </a:solidFill>
                <a:latin typeface="Baskerville Old Face" panose="02020602080505020303" pitchFamily="18" charset="0"/>
              </a:rPr>
              <a:t>Subordinate Clause</a:t>
            </a:r>
          </a:p>
        </p:txBody>
      </p:sp>
      <p:sp>
        <p:nvSpPr>
          <p:cNvPr id="12" name="Freeform: Shape 11">
            <a:extLst>
              <a:ext uri="{FF2B5EF4-FFF2-40B4-BE49-F238E27FC236}">
                <a16:creationId xmlns:a16="http://schemas.microsoft.com/office/drawing/2014/main" id="{14847E93-7DC1-4D4B-8829-B19AA7137C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30529" y="0"/>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5566D6E1-03A1-4D73-A4E0-35D74D568A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961511" y="-1"/>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endParaRPr lang="en-US"/>
          </a:p>
        </p:txBody>
      </p:sp>
      <p:sp>
        <p:nvSpPr>
          <p:cNvPr id="16" name="Freeform: Shape 15">
            <a:extLst>
              <a:ext uri="{FF2B5EF4-FFF2-40B4-BE49-F238E27FC236}">
                <a16:creationId xmlns:a16="http://schemas.microsoft.com/office/drawing/2014/main" id="{9F835A99-04AC-494A-A572-AFE8413CC9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2936831"/>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4"/>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p:cNvSpPr>
            <a:spLocks noGrp="1"/>
          </p:cNvSpPr>
          <p:nvPr>
            <p:ph idx="1"/>
          </p:nvPr>
        </p:nvSpPr>
        <p:spPr>
          <a:xfrm>
            <a:off x="5698913" y="225468"/>
            <a:ext cx="6363652" cy="6137754"/>
          </a:xfrm>
        </p:spPr>
        <p:txBody>
          <a:bodyPr anchor="t">
            <a:normAutofit/>
          </a:bodyPr>
          <a:lstStyle/>
          <a:p>
            <a:pPr marL="0" indent="0">
              <a:buNone/>
            </a:pPr>
            <a:endParaRPr lang="en-GB" dirty="0">
              <a:latin typeface="Bahnschrift Light" panose="020B0502040204020203" pitchFamily="34" charset="0"/>
            </a:endParaRPr>
          </a:p>
          <a:p>
            <a:pPr marL="0" indent="0">
              <a:buNone/>
            </a:pPr>
            <a:r>
              <a:rPr lang="en-GB" dirty="0">
                <a:latin typeface="Bahnschrift Light" panose="020B0502040204020203" pitchFamily="34" charset="0"/>
              </a:rPr>
              <a:t>A clause that begins with a subordinating conjunction and requires another complete idea to make sense. </a:t>
            </a:r>
          </a:p>
          <a:p>
            <a:pPr marL="0" indent="0">
              <a:buNone/>
            </a:pPr>
            <a:r>
              <a:rPr lang="en-GB" dirty="0">
                <a:latin typeface="Bahnschrift Light" panose="020B0502040204020203" pitchFamily="34" charset="0"/>
              </a:rPr>
              <a:t>Example: </a:t>
            </a:r>
          </a:p>
          <a:p>
            <a:pPr marL="0" indent="0">
              <a:buNone/>
            </a:pPr>
            <a:r>
              <a:rPr lang="en-GB" dirty="0">
                <a:solidFill>
                  <a:srgbClr val="FF0000"/>
                </a:solidFill>
                <a:latin typeface="Bahnschrift Light" panose="020B0502040204020203" pitchFamily="34" charset="0"/>
              </a:rPr>
              <a:t>As Sandy began to sing the national anthem </a:t>
            </a:r>
            <a:r>
              <a:rPr lang="en-GB" dirty="0">
                <a:latin typeface="Bahnschrift Light" panose="020B0502040204020203" pitchFamily="34" charset="0"/>
              </a:rPr>
              <a:t>(dependent clause)</a:t>
            </a:r>
          </a:p>
          <a:p>
            <a:pPr marL="0" indent="0">
              <a:buNone/>
            </a:pPr>
            <a:endParaRPr lang="en-GB" dirty="0">
              <a:solidFill>
                <a:srgbClr val="FF0000"/>
              </a:solidFill>
              <a:latin typeface="Bahnschrift Light" panose="020B0502040204020203" pitchFamily="34" charset="0"/>
            </a:endParaRPr>
          </a:p>
          <a:p>
            <a:pPr marL="0" indent="0">
              <a:buNone/>
            </a:pPr>
            <a:r>
              <a:rPr lang="en-GB" dirty="0">
                <a:latin typeface="Bahnschrift Light" panose="020B0502040204020203" pitchFamily="34" charset="0"/>
              </a:rPr>
              <a:t>As Sandy began to sing the national anthem, the audience joined her. (complete sentence)</a:t>
            </a:r>
          </a:p>
          <a:p>
            <a:pPr marL="0" indent="0">
              <a:buNone/>
            </a:pPr>
            <a:endParaRPr lang="en-GB" dirty="0">
              <a:latin typeface="Bahnschrift Light" panose="020B0502040204020203" pitchFamily="34" charset="0"/>
            </a:endParaRPr>
          </a:p>
          <a:p>
            <a:pPr marL="0" indent="0">
              <a:buNone/>
            </a:pPr>
            <a:endParaRPr lang="en-GB" dirty="0">
              <a:latin typeface="Bahnschrift Light" panose="020B0502040204020203" pitchFamily="34" charset="0"/>
            </a:endParaRPr>
          </a:p>
        </p:txBody>
      </p:sp>
      <p:sp>
        <p:nvSpPr>
          <p:cNvPr id="18" name="Freeform: Shape 17">
            <a:extLst>
              <a:ext uri="{FF2B5EF4-FFF2-40B4-BE49-F238E27FC236}">
                <a16:creationId xmlns:a16="http://schemas.microsoft.com/office/drawing/2014/main" id="{7B786209-1B0B-4CA9-9BDD-F7327066A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835649"/>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20" name="Freeform: Shape 19">
            <a:extLst>
              <a:ext uri="{FF2B5EF4-FFF2-40B4-BE49-F238E27FC236}">
                <a16:creationId xmlns:a16="http://schemas.microsoft.com/office/drawing/2014/main" id="{2D2964BB-484D-45AE-AD66-D407D06296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405056" y="5717905"/>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endParaRPr lang="en-US"/>
          </a:p>
        </p:txBody>
      </p:sp>
      <p:sp>
        <p:nvSpPr>
          <p:cNvPr id="22" name="Freeform: Shape 21">
            <a:extLst>
              <a:ext uri="{FF2B5EF4-FFF2-40B4-BE49-F238E27FC236}">
                <a16:creationId xmlns:a16="http://schemas.microsoft.com/office/drawing/2014/main" id="{6691AC69-A76E-4DAB-B565-468B6B87AC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132972" y="6258755"/>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146555873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latin typeface="Baskerville Old Face" panose="02020602080505020303" pitchFamily="18" charset="0"/>
              </a:rPr>
              <a:t>Placement</a:t>
            </a:r>
          </a:p>
        </p:txBody>
      </p:sp>
      <p:sp>
        <p:nvSpPr>
          <p:cNvPr id="3" name="Content Placeholder 2"/>
          <p:cNvSpPr>
            <a:spLocks noGrp="1"/>
          </p:cNvSpPr>
          <p:nvPr>
            <p:ph idx="1"/>
          </p:nvPr>
        </p:nvSpPr>
        <p:spPr/>
        <p:txBody>
          <a:bodyPr/>
          <a:lstStyle/>
          <a:p>
            <a:pPr marL="0" indent="0">
              <a:buNone/>
            </a:pPr>
            <a:r>
              <a:rPr lang="en-GB" dirty="0">
                <a:latin typeface="Bahnschrift Light" panose="020B0502040204020203" pitchFamily="34" charset="0"/>
              </a:rPr>
              <a:t>The subordinate clause with the subordinating conjunction can be placed: </a:t>
            </a:r>
          </a:p>
          <a:p>
            <a:pPr marL="0" indent="0">
              <a:buNone/>
            </a:pPr>
            <a:r>
              <a:rPr lang="en-GB" dirty="0">
                <a:latin typeface="Bahnschrift Light" panose="020B0502040204020203" pitchFamily="34" charset="0"/>
              </a:rPr>
              <a:t>at the start of the sentence or </a:t>
            </a:r>
          </a:p>
          <a:p>
            <a:pPr marL="0" indent="0">
              <a:buNone/>
            </a:pPr>
            <a:r>
              <a:rPr lang="en-GB" dirty="0">
                <a:latin typeface="Bahnschrift Light" panose="020B0502040204020203" pitchFamily="34" charset="0"/>
              </a:rPr>
              <a:t>at the end of the sentence. </a:t>
            </a:r>
          </a:p>
          <a:p>
            <a:pPr marL="0" indent="0">
              <a:buNone/>
            </a:pPr>
            <a:endParaRPr lang="en-GB" dirty="0">
              <a:latin typeface="Bahnschrift Light" panose="020B0502040204020203" pitchFamily="34" charset="0"/>
            </a:endParaRPr>
          </a:p>
          <a:p>
            <a:pPr marL="0" indent="0">
              <a:buNone/>
            </a:pPr>
            <a:r>
              <a:rPr lang="en-GB" i="1" dirty="0">
                <a:latin typeface="Bahnschrift Light" panose="020B0502040204020203" pitchFamily="34" charset="0"/>
              </a:rPr>
              <a:t>Start</a:t>
            </a:r>
            <a:r>
              <a:rPr lang="en-GB" dirty="0">
                <a:latin typeface="Bahnschrift Light" panose="020B0502040204020203" pitchFamily="34" charset="0"/>
              </a:rPr>
              <a:t>: </a:t>
            </a:r>
            <a:r>
              <a:rPr lang="en-GB" dirty="0">
                <a:solidFill>
                  <a:schemeClr val="accent1"/>
                </a:solidFill>
                <a:latin typeface="Bahnschrift Light" panose="020B0502040204020203" pitchFamily="34" charset="0"/>
              </a:rPr>
              <a:t>Whenever I eat oily food</a:t>
            </a:r>
            <a:r>
              <a:rPr lang="en-GB" dirty="0">
                <a:latin typeface="Bahnschrift Light" panose="020B0502040204020203" pitchFamily="34" charset="0"/>
              </a:rPr>
              <a:t>, I feel nauseous.</a:t>
            </a:r>
          </a:p>
          <a:p>
            <a:pPr marL="0" indent="0">
              <a:buNone/>
            </a:pPr>
            <a:endParaRPr lang="en-GB" dirty="0">
              <a:latin typeface="Bahnschrift Light" panose="020B0502040204020203" pitchFamily="34" charset="0"/>
            </a:endParaRPr>
          </a:p>
          <a:p>
            <a:pPr marL="0" indent="0">
              <a:buNone/>
            </a:pPr>
            <a:r>
              <a:rPr lang="en-GB" i="1" dirty="0">
                <a:latin typeface="Bahnschrift Light" panose="020B0502040204020203" pitchFamily="34" charset="0"/>
              </a:rPr>
              <a:t>End</a:t>
            </a:r>
            <a:r>
              <a:rPr lang="en-GB" dirty="0">
                <a:latin typeface="Bahnschrift Light" panose="020B0502040204020203" pitchFamily="34" charset="0"/>
              </a:rPr>
              <a:t>: I feel nauseous </a:t>
            </a:r>
            <a:r>
              <a:rPr lang="en-GB" dirty="0">
                <a:solidFill>
                  <a:schemeClr val="accent1"/>
                </a:solidFill>
                <a:latin typeface="Bahnschrift Light" panose="020B0502040204020203" pitchFamily="34" charset="0"/>
              </a:rPr>
              <a:t>whenever I eat oily food</a:t>
            </a:r>
            <a:r>
              <a:rPr lang="en-GB" dirty="0">
                <a:latin typeface="Bahnschrift Light" panose="020B0502040204020203" pitchFamily="34" charset="0"/>
              </a:rPr>
              <a:t>. </a:t>
            </a:r>
          </a:p>
        </p:txBody>
      </p:sp>
    </p:spTree>
    <p:extLst>
      <p:ext uri="{BB962C8B-B14F-4D97-AF65-F5344CB8AC3E}">
        <p14:creationId xmlns:p14="http://schemas.microsoft.com/office/powerpoint/2010/main" val="411511482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9D2D46-2DF1-4777-9AA3-B17DA803A003}"/>
              </a:ext>
            </a:extLst>
          </p:cNvPr>
          <p:cNvSpPr>
            <a:spLocks noGrp="1"/>
          </p:cNvSpPr>
          <p:nvPr>
            <p:ph type="title"/>
          </p:nvPr>
        </p:nvSpPr>
        <p:spPr/>
        <p:txBody>
          <a:bodyPr/>
          <a:lstStyle/>
          <a:p>
            <a:pPr algn="ctr"/>
            <a:r>
              <a:rPr lang="en-GB" dirty="0"/>
              <a:t>Fix It</a:t>
            </a:r>
          </a:p>
        </p:txBody>
      </p:sp>
      <p:pic>
        <p:nvPicPr>
          <p:cNvPr id="4" name="Picture 3" descr="A close up of a toy&#10;&#10;Description automatically generated">
            <a:extLst>
              <a:ext uri="{FF2B5EF4-FFF2-40B4-BE49-F238E27FC236}">
                <a16:creationId xmlns:a16="http://schemas.microsoft.com/office/drawing/2014/main" id="{4876556C-8FA6-4150-AA6D-D8188A692BAA}"/>
              </a:ext>
            </a:extLst>
          </p:cNvPr>
          <p:cNvPicPr>
            <a:picLocks noChangeAspect="1"/>
          </p:cNvPicPr>
          <p:nvPr/>
        </p:nvPicPr>
        <p:blipFill rotWithShape="1">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l="20030" t="5888" r="19881" b="8197"/>
          <a:stretch/>
        </p:blipFill>
        <p:spPr>
          <a:xfrm>
            <a:off x="350728" y="1816274"/>
            <a:ext cx="2943618" cy="4208745"/>
          </a:xfrm>
          <a:prstGeom prst="rect">
            <a:avLst/>
          </a:prstGeom>
        </p:spPr>
      </p:pic>
      <p:sp>
        <p:nvSpPr>
          <p:cNvPr id="5" name="Content Placeholder 2">
            <a:extLst>
              <a:ext uri="{FF2B5EF4-FFF2-40B4-BE49-F238E27FC236}">
                <a16:creationId xmlns:a16="http://schemas.microsoft.com/office/drawing/2014/main" id="{96B40862-367A-406B-BE58-7C3C67FA41AA}"/>
              </a:ext>
            </a:extLst>
          </p:cNvPr>
          <p:cNvSpPr>
            <a:spLocks noGrp="1"/>
          </p:cNvSpPr>
          <p:nvPr>
            <p:ph idx="1"/>
          </p:nvPr>
        </p:nvSpPr>
        <p:spPr>
          <a:xfrm>
            <a:off x="3294346" y="2254586"/>
            <a:ext cx="8409208" cy="1325564"/>
          </a:xfrm>
        </p:spPr>
        <p:txBody>
          <a:bodyPr>
            <a:normAutofit lnSpcReduction="10000"/>
          </a:bodyPr>
          <a:lstStyle/>
          <a:p>
            <a:pPr marL="0" indent="0">
              <a:buNone/>
            </a:pPr>
            <a:endParaRPr lang="en-GB" dirty="0">
              <a:latin typeface="Bahnschrift Light" panose="020B0502040204020203" pitchFamily="34" charset="0"/>
            </a:endParaRPr>
          </a:p>
          <a:p>
            <a:pPr marL="0" indent="0">
              <a:buNone/>
            </a:pPr>
            <a:r>
              <a:rPr lang="en-GB" dirty="0">
                <a:latin typeface="Bahnschrift Light" panose="020B0502040204020203" pitchFamily="34" charset="0"/>
              </a:rPr>
              <a:t>I told the children I would read to them, they said they would sit by me to watch the pictures.</a:t>
            </a:r>
          </a:p>
          <a:p>
            <a:pPr marL="0" indent="0">
              <a:buNone/>
            </a:pPr>
            <a:endParaRPr lang="en-GB" dirty="0">
              <a:latin typeface="Bahnschrift Light" panose="020B0502040204020203" pitchFamily="34" charset="0"/>
            </a:endParaRPr>
          </a:p>
          <a:p>
            <a:pPr marL="0" indent="0">
              <a:buNone/>
            </a:pPr>
            <a:endParaRPr lang="en-GB" dirty="0"/>
          </a:p>
        </p:txBody>
      </p:sp>
      <p:sp>
        <p:nvSpPr>
          <p:cNvPr id="6" name="Content Placeholder 2">
            <a:extLst>
              <a:ext uri="{FF2B5EF4-FFF2-40B4-BE49-F238E27FC236}">
                <a16:creationId xmlns:a16="http://schemas.microsoft.com/office/drawing/2014/main" id="{28D7D437-9F83-4596-8B50-14EC0B245B47}"/>
              </a:ext>
            </a:extLst>
          </p:cNvPr>
          <p:cNvSpPr txBox="1">
            <a:spLocks/>
          </p:cNvSpPr>
          <p:nvPr/>
        </p:nvSpPr>
        <p:spPr>
          <a:xfrm>
            <a:off x="2695635" y="2891946"/>
            <a:ext cx="9145637" cy="205739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en-GB" dirty="0">
              <a:latin typeface="Bahnschrift Light" panose="020B0502040204020203" pitchFamily="34" charset="0"/>
            </a:endParaRPr>
          </a:p>
          <a:p>
            <a:pPr marL="0" indent="0">
              <a:buFont typeface="Arial" panose="020B0604020202020204" pitchFamily="34" charset="0"/>
              <a:buNone/>
            </a:pPr>
            <a:endParaRPr lang="en-GB" dirty="0">
              <a:latin typeface="Bahnschrift Light" panose="020B0502040204020203" pitchFamily="34" charset="0"/>
            </a:endParaRPr>
          </a:p>
          <a:p>
            <a:pPr marL="0" indent="0">
              <a:buNone/>
            </a:pPr>
            <a:r>
              <a:rPr lang="en-GB" dirty="0">
                <a:solidFill>
                  <a:schemeClr val="accent1"/>
                </a:solidFill>
                <a:latin typeface="Bahnschrift Light" panose="020B0502040204020203" pitchFamily="34" charset="0"/>
              </a:rPr>
              <a:t>When</a:t>
            </a:r>
            <a:r>
              <a:rPr lang="en-GB" dirty="0">
                <a:latin typeface="Bahnschrift Light" panose="020B0502040204020203" pitchFamily="34" charset="0"/>
              </a:rPr>
              <a:t> I told the children I would read to them, they said they would sit by me to watch the pictures. </a:t>
            </a:r>
          </a:p>
          <a:p>
            <a:pPr marL="0" indent="0">
              <a:buNone/>
            </a:pPr>
            <a:endParaRPr lang="en-GB" dirty="0"/>
          </a:p>
        </p:txBody>
      </p:sp>
      <p:pic>
        <p:nvPicPr>
          <p:cNvPr id="7" name="Picture 6" descr="A close up of a logo&#10;&#10;Description automatically generated">
            <a:extLst>
              <a:ext uri="{FF2B5EF4-FFF2-40B4-BE49-F238E27FC236}">
                <a16:creationId xmlns:a16="http://schemas.microsoft.com/office/drawing/2014/main" id="{3E111C0A-BBB5-41AB-8931-EA537B834059}"/>
              </a:ext>
            </a:extLst>
          </p:cNvPr>
          <p:cNvPicPr>
            <a:picLocks noChangeAspect="1"/>
          </p:cNvPicPr>
          <p:nvPr/>
        </p:nvPicPr>
        <p:blipFill>
          <a:blip r:embed="rId4" cstate="print">
            <a:extLst>
              <a:ext uri="{28A0092B-C50C-407E-A947-70E740481C1C}">
                <a14:useLocalDpi xmlns:a14="http://schemas.microsoft.com/office/drawing/2010/main" val="0"/>
              </a:ext>
              <a:ext uri="{837473B0-CC2E-450A-ABE3-18F120FF3D39}">
                <a1611:picAttrSrcUrl xmlns:a1611="http://schemas.microsoft.com/office/drawing/2016/11/main" r:id="rId5"/>
              </a:ext>
            </a:extLst>
          </a:blip>
          <a:stretch>
            <a:fillRect/>
          </a:stretch>
        </p:blipFill>
        <p:spPr>
          <a:xfrm>
            <a:off x="11489989" y="2713952"/>
            <a:ext cx="536634" cy="493041"/>
          </a:xfrm>
          <a:prstGeom prst="rect">
            <a:avLst/>
          </a:prstGeom>
        </p:spPr>
      </p:pic>
      <p:pic>
        <p:nvPicPr>
          <p:cNvPr id="8" name="Picture 7" descr="A picture containing green, sitting, holding&#10;&#10;Description automatically generated">
            <a:extLst>
              <a:ext uri="{FF2B5EF4-FFF2-40B4-BE49-F238E27FC236}">
                <a16:creationId xmlns:a16="http://schemas.microsoft.com/office/drawing/2014/main" id="{A0CA933B-0F8D-40EF-BD7D-D163001211D0}"/>
              </a:ext>
            </a:extLst>
          </p:cNvPr>
          <p:cNvPicPr>
            <a:picLocks noChangeAspect="1"/>
          </p:cNvPicPr>
          <p:nvPr/>
        </p:nvPicPr>
        <p:blipFill>
          <a:blip r:embed="rId6" cstate="print">
            <a:extLst>
              <a:ext uri="{28A0092B-C50C-407E-A947-70E740481C1C}">
                <a14:useLocalDpi xmlns:a14="http://schemas.microsoft.com/office/drawing/2010/main" val="0"/>
              </a:ext>
              <a:ext uri="{837473B0-CC2E-450A-ABE3-18F120FF3D39}">
                <a1611:picAttrSrcUrl xmlns:a1611="http://schemas.microsoft.com/office/drawing/2016/11/main" r:id="rId7"/>
              </a:ext>
            </a:extLst>
          </a:blip>
          <a:stretch>
            <a:fillRect/>
          </a:stretch>
        </p:blipFill>
        <p:spPr>
          <a:xfrm>
            <a:off x="11407023" y="4058657"/>
            <a:ext cx="702566" cy="651026"/>
          </a:xfrm>
          <a:prstGeom prst="rect">
            <a:avLst/>
          </a:prstGeom>
        </p:spPr>
      </p:pic>
    </p:spTree>
    <p:extLst>
      <p:ext uri="{BB962C8B-B14F-4D97-AF65-F5344CB8AC3E}">
        <p14:creationId xmlns:p14="http://schemas.microsoft.com/office/powerpoint/2010/main" val="235366402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4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D3E17859-C5F0-476F-A082-A4CB8841DB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4375"/>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 name="Title 1">
            <a:extLst>
              <a:ext uri="{FF2B5EF4-FFF2-40B4-BE49-F238E27FC236}">
                <a16:creationId xmlns:a16="http://schemas.microsoft.com/office/drawing/2014/main" id="{C39D2D46-2DF1-4777-9AA3-B17DA803A003}"/>
              </a:ext>
            </a:extLst>
          </p:cNvPr>
          <p:cNvSpPr>
            <a:spLocks noGrp="1"/>
          </p:cNvSpPr>
          <p:nvPr>
            <p:ph type="title"/>
          </p:nvPr>
        </p:nvSpPr>
        <p:spPr>
          <a:xfrm>
            <a:off x="838200" y="365125"/>
            <a:ext cx="10515599" cy="1325563"/>
          </a:xfrm>
        </p:spPr>
        <p:txBody>
          <a:bodyPr>
            <a:normAutofit/>
          </a:bodyPr>
          <a:lstStyle/>
          <a:p>
            <a:r>
              <a:rPr lang="en-GB" dirty="0"/>
              <a:t>To summarise</a:t>
            </a:r>
          </a:p>
        </p:txBody>
      </p:sp>
      <p:sp>
        <p:nvSpPr>
          <p:cNvPr id="3" name="Content Placeholder 2">
            <a:extLst>
              <a:ext uri="{FF2B5EF4-FFF2-40B4-BE49-F238E27FC236}">
                <a16:creationId xmlns:a16="http://schemas.microsoft.com/office/drawing/2014/main" id="{F918406A-C773-4064-B96E-AB9EE4F9DF46}"/>
              </a:ext>
            </a:extLst>
          </p:cNvPr>
          <p:cNvSpPr>
            <a:spLocks noGrp="1"/>
          </p:cNvSpPr>
          <p:nvPr>
            <p:ph idx="1"/>
          </p:nvPr>
        </p:nvSpPr>
        <p:spPr>
          <a:xfrm>
            <a:off x="838200" y="1825625"/>
            <a:ext cx="5393361" cy="4351338"/>
          </a:xfrm>
        </p:spPr>
        <p:txBody>
          <a:bodyPr>
            <a:normAutofit/>
          </a:bodyPr>
          <a:lstStyle/>
          <a:p>
            <a:pPr marL="0" indent="0">
              <a:buNone/>
            </a:pPr>
            <a:r>
              <a:rPr lang="en-GB" dirty="0"/>
              <a:t>A run-on sentence can be fixed by using:</a:t>
            </a:r>
          </a:p>
          <a:p>
            <a:r>
              <a:rPr lang="en-GB" dirty="0"/>
              <a:t>A full stop</a:t>
            </a:r>
          </a:p>
          <a:p>
            <a:r>
              <a:rPr lang="en-GB" dirty="0"/>
              <a:t>A coordinating conjunction</a:t>
            </a:r>
          </a:p>
          <a:p>
            <a:r>
              <a:rPr lang="en-GB" dirty="0"/>
              <a:t>A subordinating conjunction</a:t>
            </a:r>
          </a:p>
          <a:p>
            <a:pPr marL="0" indent="0">
              <a:buNone/>
            </a:pPr>
            <a:endParaRPr lang="en-GB" dirty="0"/>
          </a:p>
        </p:txBody>
      </p:sp>
      <p:pic>
        <p:nvPicPr>
          <p:cNvPr id="4" name="Picture 3" descr="A close up of a toy&#10;&#10;Description automatically generated">
            <a:extLst>
              <a:ext uri="{FF2B5EF4-FFF2-40B4-BE49-F238E27FC236}">
                <a16:creationId xmlns:a16="http://schemas.microsoft.com/office/drawing/2014/main" id="{4876556C-8FA6-4150-AA6D-D8188A692BAA}"/>
              </a:ext>
            </a:extLst>
          </p:cNvPr>
          <p:cNvPicPr>
            <a:picLocks noChangeAspect="1"/>
          </p:cNvPicPr>
          <p:nvPr/>
        </p:nvPicPr>
        <p:blipFill rotWithShape="1">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r="-2" b="-2"/>
          <a:stretch/>
        </p:blipFill>
        <p:spPr>
          <a:xfrm>
            <a:off x="6848918" y="1771078"/>
            <a:ext cx="4504881" cy="4504881"/>
          </a:xfrm>
          <a:custGeom>
            <a:avLst/>
            <a:gdLst/>
            <a:ahLst/>
            <a:cxnLst/>
            <a:rect l="l" t="t" r="r" b="b"/>
            <a:pathLst>
              <a:path w="2663168" h="2663168">
                <a:moveTo>
                  <a:pt x="1331584" y="0"/>
                </a:moveTo>
                <a:cubicBezTo>
                  <a:pt x="2066998" y="0"/>
                  <a:pt x="2663168" y="596170"/>
                  <a:pt x="2663168" y="1331584"/>
                </a:cubicBezTo>
                <a:cubicBezTo>
                  <a:pt x="2663168" y="2066998"/>
                  <a:pt x="2066998" y="2663168"/>
                  <a:pt x="1331584" y="2663168"/>
                </a:cubicBezTo>
                <a:cubicBezTo>
                  <a:pt x="596170" y="2663168"/>
                  <a:pt x="0" y="2066998"/>
                  <a:pt x="0" y="1331584"/>
                </a:cubicBezTo>
                <a:cubicBezTo>
                  <a:pt x="0" y="596170"/>
                  <a:pt x="596170" y="0"/>
                  <a:pt x="1331584" y="0"/>
                </a:cubicBezTo>
                <a:close/>
              </a:path>
            </a:pathLst>
          </a:custGeom>
        </p:spPr>
      </p:pic>
      <p:sp>
        <p:nvSpPr>
          <p:cNvPr id="12" name="Arc 11">
            <a:extLst>
              <a:ext uri="{FF2B5EF4-FFF2-40B4-BE49-F238E27FC236}">
                <a16:creationId xmlns:a16="http://schemas.microsoft.com/office/drawing/2014/main" id="{70BEB1E7-2F88-40BC-B73D-42E5B6F80B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1189197" flipV="1">
            <a:off x="6980527" y="1929807"/>
            <a:ext cx="4556632" cy="4556632"/>
          </a:xfrm>
          <a:prstGeom prst="arc">
            <a:avLst>
              <a:gd name="adj1" fmla="val 16200000"/>
              <a:gd name="adj2" fmla="val 20093138"/>
            </a:avLst>
          </a:prstGeom>
          <a:ln w="127000" cap="rnd">
            <a:solidFill>
              <a:schemeClr val="accent4">
                <a:alpha val="95000"/>
              </a:schemeClr>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4" name="Oval 13">
            <a:extLst>
              <a:ext uri="{FF2B5EF4-FFF2-40B4-BE49-F238E27FC236}">
                <a16:creationId xmlns:a16="http://schemas.microsoft.com/office/drawing/2014/main" id="{A7B99495-F43F-4D80-A44F-2CB4764EB9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300988" y="1969050"/>
            <a:ext cx="666675" cy="64859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2152097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E82ECF-4D5A-4EAB-BF71-74611667CAA1}"/>
              </a:ext>
            </a:extLst>
          </p:cNvPr>
          <p:cNvSpPr>
            <a:spLocks noGrp="1"/>
          </p:cNvSpPr>
          <p:nvPr>
            <p:ph type="title"/>
          </p:nvPr>
        </p:nvSpPr>
        <p:spPr/>
        <p:txBody>
          <a:bodyPr/>
          <a:lstStyle/>
          <a:p>
            <a:r>
              <a:rPr lang="en-GB" dirty="0"/>
              <a:t>Let’s fix some more run on sentences.</a:t>
            </a:r>
          </a:p>
        </p:txBody>
      </p:sp>
      <p:sp>
        <p:nvSpPr>
          <p:cNvPr id="3" name="Content Placeholder 2">
            <a:extLst>
              <a:ext uri="{FF2B5EF4-FFF2-40B4-BE49-F238E27FC236}">
                <a16:creationId xmlns:a16="http://schemas.microsoft.com/office/drawing/2014/main" id="{B5AFC9E5-9E89-4EF6-9647-AC91AEA8D40D}"/>
              </a:ext>
            </a:extLst>
          </p:cNvPr>
          <p:cNvSpPr>
            <a:spLocks noGrp="1"/>
          </p:cNvSpPr>
          <p:nvPr>
            <p:ph idx="1"/>
          </p:nvPr>
        </p:nvSpPr>
        <p:spPr>
          <a:xfrm>
            <a:off x="838200" y="1825625"/>
            <a:ext cx="10515600" cy="1005257"/>
          </a:xfrm>
        </p:spPr>
        <p:txBody>
          <a:bodyPr/>
          <a:lstStyle/>
          <a:p>
            <a:pPr marL="0" indent="0">
              <a:buNone/>
            </a:pPr>
            <a:r>
              <a:rPr lang="en-TT" dirty="0"/>
              <a:t>I quickly took the envelope from my bag and gave it to my parents my parents opened it they grinned with pride my grades were excellent.</a:t>
            </a:r>
          </a:p>
          <a:p>
            <a:pPr marL="0" indent="0">
              <a:buNone/>
            </a:pPr>
            <a:endParaRPr lang="en-TT" dirty="0"/>
          </a:p>
          <a:p>
            <a:pPr marL="0" indent="0">
              <a:buNone/>
            </a:pPr>
            <a:endParaRPr lang="en-US" dirty="0"/>
          </a:p>
          <a:p>
            <a:endParaRPr lang="en-GB" dirty="0"/>
          </a:p>
        </p:txBody>
      </p:sp>
      <p:sp>
        <p:nvSpPr>
          <p:cNvPr id="7" name="Content Placeholder 2">
            <a:extLst>
              <a:ext uri="{FF2B5EF4-FFF2-40B4-BE49-F238E27FC236}">
                <a16:creationId xmlns:a16="http://schemas.microsoft.com/office/drawing/2014/main" id="{93583624-34E5-4C4C-9DC7-9EA59F20A468}"/>
              </a:ext>
            </a:extLst>
          </p:cNvPr>
          <p:cNvSpPr txBox="1">
            <a:spLocks/>
          </p:cNvSpPr>
          <p:nvPr/>
        </p:nvSpPr>
        <p:spPr>
          <a:xfrm>
            <a:off x="689975" y="3144034"/>
            <a:ext cx="10515600" cy="307096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200000"/>
              </a:lnSpc>
              <a:buFont typeface="Arial" panose="020B0604020202020204" pitchFamily="34" charset="0"/>
              <a:buNone/>
            </a:pPr>
            <a:r>
              <a:rPr lang="en-TT" dirty="0"/>
              <a:t>I quickly took the envelope from my bag and gave it to my parents  my parents opened it</a:t>
            </a:r>
            <a:r>
              <a:rPr lang="en-TT" dirty="0">
                <a:solidFill>
                  <a:schemeClr val="accent1"/>
                </a:solidFill>
              </a:rPr>
              <a:t>,</a:t>
            </a:r>
            <a:r>
              <a:rPr lang="en-TT" dirty="0"/>
              <a:t> they grinned with pride my grades were excellent.</a:t>
            </a:r>
          </a:p>
          <a:p>
            <a:pPr marL="0" indent="0">
              <a:lnSpc>
                <a:spcPct val="200000"/>
              </a:lnSpc>
              <a:buFont typeface="Arial" panose="020B0604020202020204" pitchFamily="34" charset="0"/>
              <a:buNone/>
            </a:pPr>
            <a:endParaRPr lang="en-TT" dirty="0"/>
          </a:p>
          <a:p>
            <a:pPr marL="0" indent="0">
              <a:buFont typeface="Arial" panose="020B0604020202020204" pitchFamily="34" charset="0"/>
              <a:buNone/>
            </a:pPr>
            <a:endParaRPr lang="en-US" dirty="0"/>
          </a:p>
          <a:p>
            <a:endParaRPr lang="en-GB" dirty="0"/>
          </a:p>
        </p:txBody>
      </p:sp>
      <mc:AlternateContent xmlns:mc="http://schemas.openxmlformats.org/markup-compatibility/2006" xmlns:p14="http://schemas.microsoft.com/office/powerpoint/2010/main">
        <mc:Choice Requires="p14">
          <p:contentPart p14:bwMode="auto" r:id="rId2">
            <p14:nvContentPartPr>
              <p14:cNvPr id="17" name="Ink 16">
                <a:extLst>
                  <a:ext uri="{FF2B5EF4-FFF2-40B4-BE49-F238E27FC236}">
                    <a16:creationId xmlns:a16="http://schemas.microsoft.com/office/drawing/2014/main" id="{D12A5AAB-3CE1-40ED-BBDB-74B89723136D}"/>
                  </a:ext>
                </a:extLst>
              </p14:cNvPr>
              <p14:cNvContentPartPr/>
              <p14:nvPr/>
            </p14:nvContentPartPr>
            <p14:xfrm>
              <a:off x="10333643" y="3755679"/>
              <a:ext cx="360" cy="360"/>
            </p14:xfrm>
          </p:contentPart>
        </mc:Choice>
        <mc:Fallback xmlns="">
          <p:pic>
            <p:nvPicPr>
              <p:cNvPr id="17" name="Ink 16">
                <a:extLst>
                  <a:ext uri="{FF2B5EF4-FFF2-40B4-BE49-F238E27FC236}">
                    <a16:creationId xmlns:a16="http://schemas.microsoft.com/office/drawing/2014/main" id="{D12A5AAB-3CE1-40ED-BBDB-74B89723136D}"/>
                  </a:ext>
                </a:extLst>
              </p:cNvPr>
              <p:cNvPicPr/>
              <p:nvPr/>
            </p:nvPicPr>
            <p:blipFill>
              <a:blip r:embed="rId3"/>
              <a:stretch>
                <a:fillRect/>
              </a:stretch>
            </p:blipFill>
            <p:spPr>
              <a:xfrm>
                <a:off x="10298003" y="3720039"/>
                <a:ext cx="72000" cy="72000"/>
              </a:xfrm>
              <a:prstGeom prst="rect">
                <a:avLst/>
              </a:prstGeom>
            </p:spPr>
          </p:pic>
        </mc:Fallback>
      </mc:AlternateContent>
      <mc:AlternateContent xmlns:mc="http://schemas.openxmlformats.org/markup-compatibility/2006" xmlns:p14="http://schemas.microsoft.com/office/powerpoint/2010/main">
        <mc:Choice Requires="p14">
          <p:contentPart p14:bwMode="auto" r:id="rId4">
            <p14:nvContentPartPr>
              <p14:cNvPr id="29" name="Ink 28">
                <a:extLst>
                  <a:ext uri="{FF2B5EF4-FFF2-40B4-BE49-F238E27FC236}">
                    <a16:creationId xmlns:a16="http://schemas.microsoft.com/office/drawing/2014/main" id="{C792FA1D-D2B0-4E55-B912-0920201FAA5B}"/>
                  </a:ext>
                </a:extLst>
              </p14:cNvPr>
              <p14:cNvContentPartPr/>
              <p14:nvPr/>
            </p14:nvContentPartPr>
            <p14:xfrm>
              <a:off x="9482060" y="3394110"/>
              <a:ext cx="360" cy="360"/>
            </p14:xfrm>
          </p:contentPart>
        </mc:Choice>
        <mc:Fallback xmlns="">
          <p:pic>
            <p:nvPicPr>
              <p:cNvPr id="29" name="Ink 28">
                <a:extLst>
                  <a:ext uri="{FF2B5EF4-FFF2-40B4-BE49-F238E27FC236}">
                    <a16:creationId xmlns:a16="http://schemas.microsoft.com/office/drawing/2014/main" id="{C792FA1D-D2B0-4E55-B912-0920201FAA5B}"/>
                  </a:ext>
                </a:extLst>
              </p:cNvPr>
              <p:cNvPicPr/>
              <p:nvPr/>
            </p:nvPicPr>
            <p:blipFill>
              <a:blip r:embed="rId5"/>
              <a:stretch>
                <a:fillRect/>
              </a:stretch>
            </p:blipFill>
            <p:spPr>
              <a:xfrm>
                <a:off x="9473060" y="3385110"/>
                <a:ext cx="18000" cy="18000"/>
              </a:xfrm>
              <a:prstGeom prst="rect">
                <a:avLst/>
              </a:prstGeom>
            </p:spPr>
          </p:pic>
        </mc:Fallback>
      </mc:AlternateContent>
      <p:sp>
        <p:nvSpPr>
          <p:cNvPr id="37" name="TextBox 36">
            <a:extLst>
              <a:ext uri="{FF2B5EF4-FFF2-40B4-BE49-F238E27FC236}">
                <a16:creationId xmlns:a16="http://schemas.microsoft.com/office/drawing/2014/main" id="{560A4BF9-AE8A-4944-9EFE-88DCF1F65F3D}"/>
              </a:ext>
            </a:extLst>
          </p:cNvPr>
          <p:cNvSpPr txBox="1"/>
          <p:nvPr/>
        </p:nvSpPr>
        <p:spPr>
          <a:xfrm>
            <a:off x="9914513" y="3192943"/>
            <a:ext cx="1435093" cy="523220"/>
          </a:xfrm>
          <a:prstGeom prst="rect">
            <a:avLst/>
          </a:prstGeom>
          <a:noFill/>
        </p:spPr>
        <p:txBody>
          <a:bodyPr wrap="square" rtlCol="0">
            <a:spAutoFit/>
          </a:bodyPr>
          <a:lstStyle/>
          <a:p>
            <a:r>
              <a:rPr lang="en-GB" sz="2800" b="1" dirty="0">
                <a:solidFill>
                  <a:schemeClr val="accent1"/>
                </a:solidFill>
              </a:rPr>
              <a:t>W</a:t>
            </a:r>
            <a:r>
              <a:rPr lang="en-GB" sz="2800" dirty="0"/>
              <a:t>hen</a:t>
            </a:r>
          </a:p>
        </p:txBody>
      </p:sp>
      <mc:AlternateContent xmlns:mc="http://schemas.openxmlformats.org/markup-compatibility/2006" xmlns:p14="http://schemas.microsoft.com/office/powerpoint/2010/main">
        <mc:Choice Requires="p14">
          <p:contentPart p14:bwMode="auto" r:id="rId6">
            <p14:nvContentPartPr>
              <p14:cNvPr id="39" name="Ink 38">
                <a:extLst>
                  <a:ext uri="{FF2B5EF4-FFF2-40B4-BE49-F238E27FC236}">
                    <a16:creationId xmlns:a16="http://schemas.microsoft.com/office/drawing/2014/main" id="{733E492B-1F5D-4661-B37E-B83437C0C28E}"/>
                  </a:ext>
                </a:extLst>
              </p14:cNvPr>
              <p14:cNvContentPartPr/>
              <p14:nvPr/>
            </p14:nvContentPartPr>
            <p14:xfrm>
              <a:off x="6944997" y="4658955"/>
              <a:ext cx="360" cy="360"/>
            </p14:xfrm>
          </p:contentPart>
        </mc:Choice>
        <mc:Fallback xmlns="">
          <p:pic>
            <p:nvPicPr>
              <p:cNvPr id="39" name="Ink 38">
                <a:extLst>
                  <a:ext uri="{FF2B5EF4-FFF2-40B4-BE49-F238E27FC236}">
                    <a16:creationId xmlns:a16="http://schemas.microsoft.com/office/drawing/2014/main" id="{733E492B-1F5D-4661-B37E-B83437C0C28E}"/>
                  </a:ext>
                </a:extLst>
              </p:cNvPr>
              <p:cNvPicPr/>
              <p:nvPr/>
            </p:nvPicPr>
            <p:blipFill>
              <a:blip r:embed="rId7"/>
              <a:stretch>
                <a:fillRect/>
              </a:stretch>
            </p:blipFill>
            <p:spPr>
              <a:xfrm>
                <a:off x="6908997" y="4622955"/>
                <a:ext cx="72000" cy="72000"/>
              </a:xfrm>
              <a:prstGeom prst="rect">
                <a:avLst/>
              </a:prstGeom>
            </p:spPr>
          </p:pic>
        </mc:Fallback>
      </mc:AlternateContent>
      <mc:AlternateContent xmlns:mc="http://schemas.openxmlformats.org/markup-compatibility/2006" xmlns:p14="http://schemas.microsoft.com/office/powerpoint/2010/main">
        <mc:Choice Requires="p14">
          <p:contentPart p14:bwMode="auto" r:id="rId8">
            <p14:nvContentPartPr>
              <p14:cNvPr id="40" name="Ink 39">
                <a:extLst>
                  <a:ext uri="{FF2B5EF4-FFF2-40B4-BE49-F238E27FC236}">
                    <a16:creationId xmlns:a16="http://schemas.microsoft.com/office/drawing/2014/main" id="{6221DAA7-0B10-423C-90ED-2A1C7D6102B9}"/>
                  </a:ext>
                </a:extLst>
              </p14:cNvPr>
              <p14:cNvContentPartPr/>
              <p14:nvPr/>
            </p14:nvContentPartPr>
            <p14:xfrm>
              <a:off x="7139492" y="4388719"/>
              <a:ext cx="101880" cy="325440"/>
            </p14:xfrm>
          </p:contentPart>
        </mc:Choice>
        <mc:Fallback xmlns="">
          <p:pic>
            <p:nvPicPr>
              <p:cNvPr id="40" name="Ink 39">
                <a:extLst>
                  <a:ext uri="{FF2B5EF4-FFF2-40B4-BE49-F238E27FC236}">
                    <a16:creationId xmlns:a16="http://schemas.microsoft.com/office/drawing/2014/main" id="{6221DAA7-0B10-423C-90ED-2A1C7D6102B9}"/>
                  </a:ext>
                </a:extLst>
              </p:cNvPr>
              <p:cNvPicPr/>
              <p:nvPr/>
            </p:nvPicPr>
            <p:blipFill>
              <a:blip r:embed="rId9"/>
              <a:stretch>
                <a:fillRect/>
              </a:stretch>
            </p:blipFill>
            <p:spPr>
              <a:xfrm>
                <a:off x="7130492" y="4379729"/>
                <a:ext cx="119520" cy="343061"/>
              </a:xfrm>
              <a:prstGeom prst="rect">
                <a:avLst/>
              </a:prstGeom>
            </p:spPr>
          </p:pic>
        </mc:Fallback>
      </mc:AlternateContent>
      <p:grpSp>
        <p:nvGrpSpPr>
          <p:cNvPr id="53" name="Group 52">
            <a:extLst>
              <a:ext uri="{FF2B5EF4-FFF2-40B4-BE49-F238E27FC236}">
                <a16:creationId xmlns:a16="http://schemas.microsoft.com/office/drawing/2014/main" id="{08016E73-B12B-4E3B-9A7E-1A9C29089A96}"/>
              </a:ext>
            </a:extLst>
          </p:cNvPr>
          <p:cNvGrpSpPr/>
          <p:nvPr/>
        </p:nvGrpSpPr>
        <p:grpSpPr>
          <a:xfrm>
            <a:off x="7039772" y="4015185"/>
            <a:ext cx="301320" cy="367560"/>
            <a:chOff x="6242588" y="4151508"/>
            <a:chExt cx="301320" cy="367560"/>
          </a:xfrm>
        </p:grpSpPr>
        <mc:AlternateContent xmlns:mc="http://schemas.openxmlformats.org/markup-compatibility/2006" xmlns:p14="http://schemas.microsoft.com/office/powerpoint/2010/main">
          <mc:Choice Requires="p14">
            <p:contentPart p14:bwMode="auto" r:id="rId10">
              <p14:nvContentPartPr>
                <p14:cNvPr id="41" name="Ink 40">
                  <a:extLst>
                    <a:ext uri="{FF2B5EF4-FFF2-40B4-BE49-F238E27FC236}">
                      <a16:creationId xmlns:a16="http://schemas.microsoft.com/office/drawing/2014/main" id="{7E211F6D-10A3-4EBD-89F9-0A5810864CE5}"/>
                    </a:ext>
                  </a:extLst>
                </p14:cNvPr>
                <p14:cNvContentPartPr/>
                <p14:nvPr/>
              </p14:nvContentPartPr>
              <p14:xfrm>
                <a:off x="6242588" y="4199826"/>
                <a:ext cx="14760" cy="260640"/>
              </p14:xfrm>
            </p:contentPart>
          </mc:Choice>
          <mc:Fallback xmlns="">
            <p:pic>
              <p:nvPicPr>
                <p:cNvPr id="41" name="Ink 40">
                  <a:extLst>
                    <a:ext uri="{FF2B5EF4-FFF2-40B4-BE49-F238E27FC236}">
                      <a16:creationId xmlns:a16="http://schemas.microsoft.com/office/drawing/2014/main" id="{7E211F6D-10A3-4EBD-89F9-0A5810864CE5}"/>
                    </a:ext>
                  </a:extLst>
                </p:cNvPr>
                <p:cNvPicPr/>
                <p:nvPr/>
              </p:nvPicPr>
              <p:blipFill>
                <a:blip r:embed="rId11"/>
                <a:stretch>
                  <a:fillRect/>
                </a:stretch>
              </p:blipFill>
              <p:spPr>
                <a:xfrm>
                  <a:off x="6233588" y="4190826"/>
                  <a:ext cx="32400" cy="278280"/>
                </a:xfrm>
                <a:prstGeom prst="rect">
                  <a:avLst/>
                </a:prstGeom>
              </p:spPr>
            </p:pic>
          </mc:Fallback>
        </mc:AlternateContent>
        <mc:AlternateContent xmlns:mc="http://schemas.openxmlformats.org/markup-compatibility/2006" xmlns:p14="http://schemas.microsoft.com/office/powerpoint/2010/main">
          <mc:Choice Requires="p14">
            <p:contentPart p14:bwMode="auto" r:id="rId12">
              <p14:nvContentPartPr>
                <p14:cNvPr id="45" name="Ink 44">
                  <a:extLst>
                    <a:ext uri="{FF2B5EF4-FFF2-40B4-BE49-F238E27FC236}">
                      <a16:creationId xmlns:a16="http://schemas.microsoft.com/office/drawing/2014/main" id="{F1A3A3B8-BF5C-4F58-B35A-EDA16DBB0D79}"/>
                    </a:ext>
                  </a:extLst>
                </p14:cNvPr>
                <p14:cNvContentPartPr/>
                <p14:nvPr/>
              </p14:nvContentPartPr>
              <p14:xfrm>
                <a:off x="6257348" y="4151508"/>
                <a:ext cx="286560" cy="367560"/>
              </p14:xfrm>
            </p:contentPart>
          </mc:Choice>
          <mc:Fallback xmlns="">
            <p:pic>
              <p:nvPicPr>
                <p:cNvPr id="45" name="Ink 44">
                  <a:extLst>
                    <a:ext uri="{FF2B5EF4-FFF2-40B4-BE49-F238E27FC236}">
                      <a16:creationId xmlns:a16="http://schemas.microsoft.com/office/drawing/2014/main" id="{F1A3A3B8-BF5C-4F58-B35A-EDA16DBB0D79}"/>
                    </a:ext>
                  </a:extLst>
                </p:cNvPr>
                <p:cNvPicPr/>
                <p:nvPr/>
              </p:nvPicPr>
              <p:blipFill>
                <a:blip r:embed="rId13"/>
                <a:stretch>
                  <a:fillRect/>
                </a:stretch>
              </p:blipFill>
              <p:spPr>
                <a:xfrm>
                  <a:off x="6248348" y="4142508"/>
                  <a:ext cx="304200" cy="385200"/>
                </a:xfrm>
                <a:prstGeom prst="rect">
                  <a:avLst/>
                </a:prstGeom>
              </p:spPr>
            </p:pic>
          </mc:Fallback>
        </mc:AlternateContent>
      </p:grpSp>
      <p:sp>
        <p:nvSpPr>
          <p:cNvPr id="46" name="Content Placeholder 2">
            <a:extLst>
              <a:ext uri="{FF2B5EF4-FFF2-40B4-BE49-F238E27FC236}">
                <a16:creationId xmlns:a16="http://schemas.microsoft.com/office/drawing/2014/main" id="{A6732596-1E0E-423E-B9EF-E277C5FFF917}"/>
              </a:ext>
            </a:extLst>
          </p:cNvPr>
          <p:cNvSpPr txBox="1">
            <a:spLocks/>
          </p:cNvSpPr>
          <p:nvPr/>
        </p:nvSpPr>
        <p:spPr>
          <a:xfrm>
            <a:off x="689975" y="5245741"/>
            <a:ext cx="10515600" cy="1005257"/>
          </a:xfrm>
          <a:prstGeom prst="rect">
            <a:avLst/>
          </a:prstGeom>
        </p:spPr>
        <p:txBody>
          <a:bodyPr vert="horz" lIns="91440" tIns="45720" rIns="91440" bIns="45720" rtlCol="0">
            <a:normAutofit fontScale="925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TT" dirty="0">
                <a:solidFill>
                  <a:schemeClr val="accent1"/>
                </a:solidFill>
              </a:rPr>
              <a:t>I quickly took the envelope from my bag and gave it to my parents. When my parents opened it, they grinned with pride. My grades were excellent.</a:t>
            </a:r>
          </a:p>
          <a:p>
            <a:pPr marL="0" indent="0">
              <a:buFont typeface="Arial" panose="020B0604020202020204" pitchFamily="34" charset="0"/>
              <a:buNone/>
            </a:pPr>
            <a:endParaRPr lang="en-TT" dirty="0"/>
          </a:p>
          <a:p>
            <a:pPr marL="0" indent="0">
              <a:buFont typeface="Arial" panose="020B0604020202020204" pitchFamily="34" charset="0"/>
              <a:buNone/>
            </a:pPr>
            <a:endParaRPr lang="en-US" dirty="0"/>
          </a:p>
          <a:p>
            <a:endParaRPr lang="en-GB" dirty="0"/>
          </a:p>
        </p:txBody>
      </p:sp>
      <p:grpSp>
        <p:nvGrpSpPr>
          <p:cNvPr id="49" name="Group 48">
            <a:extLst>
              <a:ext uri="{FF2B5EF4-FFF2-40B4-BE49-F238E27FC236}">
                <a16:creationId xmlns:a16="http://schemas.microsoft.com/office/drawing/2014/main" id="{A4794565-7683-4266-BA87-8D89B377C110}"/>
              </a:ext>
            </a:extLst>
          </p:cNvPr>
          <p:cNvGrpSpPr/>
          <p:nvPr/>
        </p:nvGrpSpPr>
        <p:grpSpPr>
          <a:xfrm>
            <a:off x="10333643" y="3828711"/>
            <a:ext cx="259920" cy="240480"/>
            <a:chOff x="11507780" y="2304750"/>
            <a:chExt cx="259920" cy="240480"/>
          </a:xfrm>
        </p:grpSpPr>
        <mc:AlternateContent xmlns:mc="http://schemas.openxmlformats.org/markup-compatibility/2006" xmlns:p14="http://schemas.microsoft.com/office/powerpoint/2010/main">
          <mc:Choice Requires="p14">
            <p:contentPart p14:bwMode="auto" r:id="rId14">
              <p14:nvContentPartPr>
                <p14:cNvPr id="47" name="Ink 46">
                  <a:extLst>
                    <a:ext uri="{FF2B5EF4-FFF2-40B4-BE49-F238E27FC236}">
                      <a16:creationId xmlns:a16="http://schemas.microsoft.com/office/drawing/2014/main" id="{32723E80-A304-462A-AD36-C72004E56420}"/>
                    </a:ext>
                  </a:extLst>
                </p14:cNvPr>
                <p14:cNvContentPartPr/>
                <p14:nvPr/>
              </p14:nvContentPartPr>
              <p14:xfrm>
                <a:off x="11507780" y="2329230"/>
                <a:ext cx="78840" cy="216000"/>
              </p14:xfrm>
            </p:contentPart>
          </mc:Choice>
          <mc:Fallback xmlns="">
            <p:pic>
              <p:nvPicPr>
                <p:cNvPr id="47" name="Ink 46">
                  <a:extLst>
                    <a:ext uri="{FF2B5EF4-FFF2-40B4-BE49-F238E27FC236}">
                      <a16:creationId xmlns:a16="http://schemas.microsoft.com/office/drawing/2014/main" id="{32723E80-A304-462A-AD36-C72004E56420}"/>
                    </a:ext>
                  </a:extLst>
                </p:cNvPr>
                <p:cNvPicPr/>
                <p:nvPr/>
              </p:nvPicPr>
              <p:blipFill>
                <a:blip r:embed="rId15"/>
                <a:stretch>
                  <a:fillRect/>
                </a:stretch>
              </p:blipFill>
              <p:spPr>
                <a:xfrm>
                  <a:off x="11498780" y="2320230"/>
                  <a:ext cx="96480" cy="233640"/>
                </a:xfrm>
                <a:prstGeom prst="rect">
                  <a:avLst/>
                </a:prstGeom>
              </p:spPr>
            </p:pic>
          </mc:Fallback>
        </mc:AlternateContent>
        <mc:AlternateContent xmlns:mc="http://schemas.openxmlformats.org/markup-compatibility/2006" xmlns:p14="http://schemas.microsoft.com/office/powerpoint/2010/main">
          <mc:Choice Requires="p14">
            <p:contentPart p14:bwMode="auto" r:id="rId16">
              <p14:nvContentPartPr>
                <p14:cNvPr id="48" name="Ink 47">
                  <a:extLst>
                    <a:ext uri="{FF2B5EF4-FFF2-40B4-BE49-F238E27FC236}">
                      <a16:creationId xmlns:a16="http://schemas.microsoft.com/office/drawing/2014/main" id="{0317BF25-6070-47B5-B8BA-DAD7B906A7FB}"/>
                    </a:ext>
                  </a:extLst>
                </p14:cNvPr>
                <p14:cNvContentPartPr/>
                <p14:nvPr/>
              </p14:nvContentPartPr>
              <p14:xfrm>
                <a:off x="11573660" y="2304750"/>
                <a:ext cx="194040" cy="234000"/>
              </p14:xfrm>
            </p:contentPart>
          </mc:Choice>
          <mc:Fallback xmlns="">
            <p:pic>
              <p:nvPicPr>
                <p:cNvPr id="48" name="Ink 47">
                  <a:extLst>
                    <a:ext uri="{FF2B5EF4-FFF2-40B4-BE49-F238E27FC236}">
                      <a16:creationId xmlns:a16="http://schemas.microsoft.com/office/drawing/2014/main" id="{0317BF25-6070-47B5-B8BA-DAD7B906A7FB}"/>
                    </a:ext>
                  </a:extLst>
                </p:cNvPr>
                <p:cNvPicPr/>
                <p:nvPr/>
              </p:nvPicPr>
              <p:blipFill>
                <a:blip r:embed="rId17"/>
                <a:stretch>
                  <a:fillRect/>
                </a:stretch>
              </p:blipFill>
              <p:spPr>
                <a:xfrm>
                  <a:off x="11564660" y="2295750"/>
                  <a:ext cx="211680" cy="251640"/>
                </a:xfrm>
                <a:prstGeom prst="rect">
                  <a:avLst/>
                </a:prstGeom>
              </p:spPr>
            </p:pic>
          </mc:Fallback>
        </mc:AlternateContent>
      </p:grpSp>
      <p:pic>
        <p:nvPicPr>
          <p:cNvPr id="52" name="Picture 51" descr="A picture containing green, sitting, holding&#10;&#10;Description automatically generated">
            <a:extLst>
              <a:ext uri="{FF2B5EF4-FFF2-40B4-BE49-F238E27FC236}">
                <a16:creationId xmlns:a16="http://schemas.microsoft.com/office/drawing/2014/main" id="{8EA12500-AA87-4E7E-A10B-0099D4A99230}"/>
              </a:ext>
            </a:extLst>
          </p:cNvPr>
          <p:cNvPicPr>
            <a:picLocks noChangeAspect="1"/>
          </p:cNvPicPr>
          <p:nvPr/>
        </p:nvPicPr>
        <p:blipFill>
          <a:blip r:embed="rId18" cstate="print">
            <a:extLst>
              <a:ext uri="{28A0092B-C50C-407E-A947-70E740481C1C}">
                <a14:useLocalDpi xmlns:a14="http://schemas.microsoft.com/office/drawing/2010/main" val="0"/>
              </a:ext>
              <a:ext uri="{837473B0-CC2E-450A-ABE3-18F120FF3D39}">
                <a1611:picAttrSrcUrl xmlns:a1611="http://schemas.microsoft.com/office/drawing/2016/11/main" r:id="rId19"/>
              </a:ext>
            </a:extLst>
          </a:blip>
          <a:stretch>
            <a:fillRect/>
          </a:stretch>
        </p:blipFill>
        <p:spPr>
          <a:xfrm>
            <a:off x="10647040" y="5422856"/>
            <a:ext cx="702566" cy="651026"/>
          </a:xfrm>
          <a:prstGeom prst="rect">
            <a:avLst/>
          </a:prstGeom>
        </p:spPr>
      </p:pic>
    </p:spTree>
    <p:extLst>
      <p:ext uri="{BB962C8B-B14F-4D97-AF65-F5344CB8AC3E}">
        <p14:creationId xmlns:p14="http://schemas.microsoft.com/office/powerpoint/2010/main" val="272360057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22" presetClass="entr" presetSubtype="4" fill="hold" grpId="0" nodeType="clickEffect">
                                  <p:stCondLst>
                                    <p:cond delay="0"/>
                                  </p:stCondLst>
                                  <p:childTnLst>
                                    <p:set>
                                      <p:cBhvr>
                                        <p:cTn id="34" dur="1" fill="hold">
                                          <p:stCondLst>
                                            <p:cond delay="0"/>
                                          </p:stCondLst>
                                        </p:cTn>
                                        <p:tgtEl>
                                          <p:spTgt spid="46"/>
                                        </p:tgtEl>
                                        <p:attrNameLst>
                                          <p:attrName>style.visibility</p:attrName>
                                        </p:attrNameLst>
                                      </p:cBhvr>
                                      <p:to>
                                        <p:strVal val="visible"/>
                                      </p:to>
                                    </p:set>
                                    <p:animEffect transition="in" filter="wipe(down)">
                                      <p:cBhvr>
                                        <p:cTn id="35" dur="500"/>
                                        <p:tgtEl>
                                          <p:spTgt spid="46"/>
                                        </p:tgtEl>
                                      </p:cBhvr>
                                    </p:animEffect>
                                  </p:childTnLst>
                                </p:cTn>
                              </p:par>
                            </p:childTnLst>
                          </p:cTn>
                        </p:par>
                      </p:childTnLst>
                    </p:cTn>
                  </p:par>
                  <p:par>
                    <p:cTn id="36" fill="hold">
                      <p:stCondLst>
                        <p:cond delay="indefinite"/>
                      </p:stCondLst>
                      <p:childTnLst>
                        <p:par>
                          <p:cTn id="37" fill="hold">
                            <p:stCondLst>
                              <p:cond delay="0"/>
                            </p:stCondLst>
                            <p:childTnLst>
                              <p:par>
                                <p:cTn id="38" presetID="1" presetClass="entr" presetSubtype="0" fill="hold" nodeType="clickEffect">
                                  <p:stCondLst>
                                    <p:cond delay="0"/>
                                  </p:stCondLst>
                                  <p:childTnLst>
                                    <p:set>
                                      <p:cBhvr>
                                        <p:cTn id="39" dur="1" fill="hold">
                                          <p:stCondLst>
                                            <p:cond delay="0"/>
                                          </p:stCondLst>
                                        </p:cTn>
                                        <p:tgtEl>
                                          <p:spTgt spid="5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37" grpId="0"/>
      <p:bldP spid="46"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 name="Rectangle 7">
            <a:extLst>
              <a:ext uri="{FF2B5EF4-FFF2-40B4-BE49-F238E27FC236}">
                <a16:creationId xmlns:a16="http://schemas.microsoft.com/office/drawing/2014/main" id="{E92FEB64-6EEA-4759-B4A4-BD2C1E660B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9">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07393" y="847600"/>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389278" y="1233241"/>
            <a:ext cx="3240506" cy="4064628"/>
          </a:xfrm>
        </p:spPr>
        <p:txBody>
          <a:bodyPr>
            <a:normAutofit/>
          </a:bodyPr>
          <a:lstStyle/>
          <a:p>
            <a:pPr algn="ctr"/>
            <a:r>
              <a:rPr lang="en-GB" dirty="0">
                <a:solidFill>
                  <a:srgbClr val="FFFFFF"/>
                </a:solidFill>
                <a:latin typeface="Baskerville Old Face" panose="02020602080505020303" pitchFamily="18" charset="0"/>
              </a:rPr>
              <a:t>Sentence</a:t>
            </a:r>
          </a:p>
        </p:txBody>
      </p:sp>
      <p:sp>
        <p:nvSpPr>
          <p:cNvPr id="12" name="Freeform: Shape 11">
            <a:extLst>
              <a:ext uri="{FF2B5EF4-FFF2-40B4-BE49-F238E27FC236}">
                <a16:creationId xmlns:a16="http://schemas.microsoft.com/office/drawing/2014/main" id="{14847E93-7DC1-4D4B-8829-B19AA7137C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30529" y="0"/>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5566D6E1-03A1-4D73-A4E0-35D74D568A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961511" y="-1"/>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endParaRPr lang="en-US"/>
          </a:p>
        </p:txBody>
      </p:sp>
      <p:sp>
        <p:nvSpPr>
          <p:cNvPr id="16" name="Freeform: Shape 15">
            <a:extLst>
              <a:ext uri="{FF2B5EF4-FFF2-40B4-BE49-F238E27FC236}">
                <a16:creationId xmlns:a16="http://schemas.microsoft.com/office/drawing/2014/main" id="{9F835A99-04AC-494A-A572-AFE8413CC9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2936831"/>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4"/>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p:cNvSpPr>
            <a:spLocks noGrp="1"/>
          </p:cNvSpPr>
          <p:nvPr>
            <p:ph idx="1"/>
          </p:nvPr>
        </p:nvSpPr>
        <p:spPr>
          <a:xfrm>
            <a:off x="5874984" y="820879"/>
            <a:ext cx="5799274" cy="5617499"/>
          </a:xfrm>
        </p:spPr>
        <p:txBody>
          <a:bodyPr anchor="t">
            <a:normAutofit/>
          </a:bodyPr>
          <a:lstStyle/>
          <a:p>
            <a:pPr marL="0" indent="0">
              <a:buNone/>
            </a:pPr>
            <a:endParaRPr lang="en-GB" dirty="0">
              <a:latin typeface="Bahnschrift Light" panose="020B0502040204020203" pitchFamily="34" charset="0"/>
            </a:endParaRPr>
          </a:p>
          <a:p>
            <a:pPr>
              <a:buFont typeface="Wingdings" panose="05000000000000000000" pitchFamily="2" charset="2"/>
              <a:buChar char="q"/>
            </a:pPr>
            <a:r>
              <a:rPr lang="en-GB" dirty="0">
                <a:latin typeface="Bahnschrift Light" panose="020B0502040204020203" pitchFamily="34" charset="0"/>
              </a:rPr>
              <a:t>begins with a capital letter</a:t>
            </a:r>
          </a:p>
          <a:p>
            <a:pPr marL="0" indent="0">
              <a:buNone/>
            </a:pPr>
            <a:endParaRPr lang="en-GB" dirty="0">
              <a:latin typeface="Bahnschrift Light" panose="020B0502040204020203" pitchFamily="34" charset="0"/>
            </a:endParaRPr>
          </a:p>
          <a:p>
            <a:pPr>
              <a:buFont typeface="Wingdings" panose="05000000000000000000" pitchFamily="2" charset="2"/>
              <a:buChar char="q"/>
            </a:pPr>
            <a:r>
              <a:rPr lang="en-GB" dirty="0">
                <a:latin typeface="Bahnschrift Light" panose="020B0502040204020203" pitchFamily="34" charset="0"/>
              </a:rPr>
              <a:t>has an end mark (. ! ?)</a:t>
            </a:r>
          </a:p>
          <a:p>
            <a:pPr marL="0" indent="0">
              <a:buNone/>
            </a:pPr>
            <a:endParaRPr lang="en-GB" dirty="0">
              <a:latin typeface="Bahnschrift Light" panose="020B0502040204020203" pitchFamily="34" charset="0"/>
            </a:endParaRPr>
          </a:p>
          <a:p>
            <a:pPr>
              <a:buFont typeface="Wingdings" panose="05000000000000000000" pitchFamily="2" charset="2"/>
              <a:buChar char="q"/>
            </a:pPr>
            <a:r>
              <a:rPr lang="en-GB" dirty="0">
                <a:latin typeface="Bahnschrift Light" panose="020B0502040204020203" pitchFamily="34" charset="0"/>
              </a:rPr>
              <a:t>has one complete idea</a:t>
            </a:r>
          </a:p>
          <a:p>
            <a:pPr marL="0" indent="0">
              <a:buNone/>
            </a:pPr>
            <a:endParaRPr lang="en-GB" dirty="0">
              <a:latin typeface="Bahnschrift Light" panose="020B0502040204020203" pitchFamily="34" charset="0"/>
            </a:endParaRPr>
          </a:p>
          <a:p>
            <a:pPr>
              <a:buFont typeface="Wingdings" panose="05000000000000000000" pitchFamily="2" charset="2"/>
              <a:buChar char="q"/>
            </a:pPr>
            <a:r>
              <a:rPr lang="en-GB" dirty="0">
                <a:latin typeface="Bahnschrift Light" panose="020B0502040204020203" pitchFamily="34" charset="0"/>
              </a:rPr>
              <a:t>has at least one subject and one verb.</a:t>
            </a:r>
          </a:p>
        </p:txBody>
      </p:sp>
      <p:sp>
        <p:nvSpPr>
          <p:cNvPr id="18" name="Freeform: Shape 17">
            <a:extLst>
              <a:ext uri="{FF2B5EF4-FFF2-40B4-BE49-F238E27FC236}">
                <a16:creationId xmlns:a16="http://schemas.microsoft.com/office/drawing/2014/main" id="{7B786209-1B0B-4CA9-9BDD-F7327066A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835649"/>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20" name="Freeform: Shape 19">
            <a:extLst>
              <a:ext uri="{FF2B5EF4-FFF2-40B4-BE49-F238E27FC236}">
                <a16:creationId xmlns:a16="http://schemas.microsoft.com/office/drawing/2014/main" id="{2D2964BB-484D-45AE-AD66-D407D06296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405056" y="5717905"/>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endParaRPr lang="en-US"/>
          </a:p>
        </p:txBody>
      </p:sp>
      <p:sp>
        <p:nvSpPr>
          <p:cNvPr id="22" name="Freeform: Shape 21">
            <a:extLst>
              <a:ext uri="{FF2B5EF4-FFF2-40B4-BE49-F238E27FC236}">
                <a16:creationId xmlns:a16="http://schemas.microsoft.com/office/drawing/2014/main" id="{6691AC69-A76E-4DAB-B565-468B6B87AC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132972" y="6258755"/>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220146267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6A3A23-2DE9-4351-A3CA-CAB3E6BB980F}"/>
              </a:ext>
            </a:extLst>
          </p:cNvPr>
          <p:cNvSpPr>
            <a:spLocks noGrp="1"/>
          </p:cNvSpPr>
          <p:nvPr>
            <p:ph type="title"/>
          </p:nvPr>
        </p:nvSpPr>
        <p:spPr/>
        <p:txBody>
          <a:bodyPr/>
          <a:lstStyle/>
          <a:p>
            <a:r>
              <a:rPr lang="en-GB" dirty="0"/>
              <a:t>Let’s try another.</a:t>
            </a:r>
          </a:p>
        </p:txBody>
      </p:sp>
      <p:sp>
        <p:nvSpPr>
          <p:cNvPr id="3" name="Content Placeholder 2">
            <a:extLst>
              <a:ext uri="{FF2B5EF4-FFF2-40B4-BE49-F238E27FC236}">
                <a16:creationId xmlns:a16="http://schemas.microsoft.com/office/drawing/2014/main" id="{414451E6-DB8D-44AE-A8E1-0AFD4CC66FD0}"/>
              </a:ext>
            </a:extLst>
          </p:cNvPr>
          <p:cNvSpPr>
            <a:spLocks noGrp="1"/>
          </p:cNvSpPr>
          <p:nvPr>
            <p:ph idx="1"/>
          </p:nvPr>
        </p:nvSpPr>
        <p:spPr/>
        <p:txBody>
          <a:bodyPr/>
          <a:lstStyle/>
          <a:p>
            <a:pPr marL="0" indent="0">
              <a:lnSpc>
                <a:spcPct val="200000"/>
              </a:lnSpc>
              <a:buNone/>
            </a:pPr>
            <a:r>
              <a:rPr lang="en-US" dirty="0"/>
              <a:t>Sparkle and I decided to go on a hike to Maracas. Aunt Betty and Uncle Earl offered to drive us to the trail I borrowed Sparkle’s hiking gear we left for our adventure. After only ten minutes into the hike, I was as tired as a dog running from a wolf sparkle had to encourage me for the rest of the trip. </a:t>
            </a:r>
            <a:endParaRPr lang="en-GB" dirty="0"/>
          </a:p>
        </p:txBody>
      </p:sp>
    </p:spTree>
    <p:extLst>
      <p:ext uri="{BB962C8B-B14F-4D97-AF65-F5344CB8AC3E}">
        <p14:creationId xmlns:p14="http://schemas.microsoft.com/office/powerpoint/2010/main" val="46589934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6A3A23-2DE9-4351-A3CA-CAB3E6BB980F}"/>
              </a:ext>
            </a:extLst>
          </p:cNvPr>
          <p:cNvSpPr>
            <a:spLocks noGrp="1"/>
          </p:cNvSpPr>
          <p:nvPr>
            <p:ph type="title"/>
          </p:nvPr>
        </p:nvSpPr>
        <p:spPr/>
        <p:txBody>
          <a:bodyPr/>
          <a:lstStyle/>
          <a:p>
            <a:r>
              <a:rPr lang="en-GB" dirty="0"/>
              <a:t>Let’s try another</a:t>
            </a:r>
          </a:p>
        </p:txBody>
      </p:sp>
      <p:sp>
        <p:nvSpPr>
          <p:cNvPr id="3" name="Content Placeholder 2">
            <a:extLst>
              <a:ext uri="{FF2B5EF4-FFF2-40B4-BE49-F238E27FC236}">
                <a16:creationId xmlns:a16="http://schemas.microsoft.com/office/drawing/2014/main" id="{414451E6-DB8D-44AE-A8E1-0AFD4CC66FD0}"/>
              </a:ext>
            </a:extLst>
          </p:cNvPr>
          <p:cNvSpPr>
            <a:spLocks noGrp="1"/>
          </p:cNvSpPr>
          <p:nvPr>
            <p:ph idx="1"/>
          </p:nvPr>
        </p:nvSpPr>
        <p:spPr/>
        <p:txBody>
          <a:bodyPr>
            <a:normAutofit lnSpcReduction="10000"/>
          </a:bodyPr>
          <a:lstStyle/>
          <a:p>
            <a:pPr marL="0" indent="0">
              <a:lnSpc>
                <a:spcPct val="200000"/>
              </a:lnSpc>
              <a:buNone/>
            </a:pPr>
            <a:r>
              <a:rPr lang="en-US" dirty="0"/>
              <a:t>Sparkle and I decided to go on a hike to Maracas. Aunt Betty and Uncle Earl offered to drive us to the trail I borrowed Sparkle’s hiking gear </a:t>
            </a:r>
          </a:p>
          <a:p>
            <a:pPr marL="0" indent="0">
              <a:lnSpc>
                <a:spcPct val="200000"/>
              </a:lnSpc>
              <a:buNone/>
            </a:pPr>
            <a:r>
              <a:rPr lang="en-US" dirty="0"/>
              <a:t>we left for our adventure. After only ten minutes into the hike, I was as tired as a dog running from a wolf                  had to encourage me for the rest of the trip. </a:t>
            </a:r>
            <a:endParaRPr lang="en-GB" dirty="0"/>
          </a:p>
        </p:txBody>
      </p:sp>
      <mc:AlternateContent xmlns:mc="http://schemas.openxmlformats.org/markup-compatibility/2006" xmlns:p14="http://schemas.microsoft.com/office/powerpoint/2010/main">
        <mc:Choice Requires="p14">
          <p:contentPart p14:bwMode="auto" r:id="rId2">
            <p14:nvContentPartPr>
              <p14:cNvPr id="5" name="Ink 4">
                <a:extLst>
                  <a:ext uri="{FF2B5EF4-FFF2-40B4-BE49-F238E27FC236}">
                    <a16:creationId xmlns:a16="http://schemas.microsoft.com/office/drawing/2014/main" id="{6A1EC18D-8767-40B7-89D5-608DCF507651}"/>
                  </a:ext>
                </a:extLst>
              </p14:cNvPr>
              <p14:cNvContentPartPr/>
              <p14:nvPr/>
            </p14:nvContentPartPr>
            <p14:xfrm>
              <a:off x="5814223" y="3268741"/>
              <a:ext cx="22680" cy="360"/>
            </p14:xfrm>
          </p:contentPart>
        </mc:Choice>
        <mc:Fallback xmlns="">
          <p:pic>
            <p:nvPicPr>
              <p:cNvPr id="5" name="Ink 4">
                <a:extLst>
                  <a:ext uri="{FF2B5EF4-FFF2-40B4-BE49-F238E27FC236}">
                    <a16:creationId xmlns:a16="http://schemas.microsoft.com/office/drawing/2014/main" id="{6A1EC18D-8767-40B7-89D5-608DCF507651}"/>
                  </a:ext>
                </a:extLst>
              </p:cNvPr>
              <p:cNvPicPr/>
              <p:nvPr/>
            </p:nvPicPr>
            <p:blipFill>
              <a:blip r:embed="rId3"/>
              <a:stretch>
                <a:fillRect/>
              </a:stretch>
            </p:blipFill>
            <p:spPr>
              <a:xfrm>
                <a:off x="5778583" y="3233101"/>
                <a:ext cx="94320" cy="72000"/>
              </a:xfrm>
              <a:prstGeom prst="rect">
                <a:avLst/>
              </a:prstGeom>
            </p:spPr>
          </p:pic>
        </mc:Fallback>
      </mc:AlternateContent>
      <p:sp>
        <p:nvSpPr>
          <p:cNvPr id="4" name="TextBox 3">
            <a:extLst>
              <a:ext uri="{FF2B5EF4-FFF2-40B4-BE49-F238E27FC236}">
                <a16:creationId xmlns:a16="http://schemas.microsoft.com/office/drawing/2014/main" id="{583CD20E-B253-436B-A8AF-6C26C7CA1A08}"/>
              </a:ext>
            </a:extLst>
          </p:cNvPr>
          <p:cNvSpPr txBox="1"/>
          <p:nvPr/>
        </p:nvSpPr>
        <p:spPr>
          <a:xfrm>
            <a:off x="10424619" y="2905780"/>
            <a:ext cx="776613" cy="523220"/>
          </a:xfrm>
          <a:prstGeom prst="rect">
            <a:avLst/>
          </a:prstGeom>
          <a:noFill/>
        </p:spPr>
        <p:txBody>
          <a:bodyPr wrap="square" rtlCol="0">
            <a:spAutoFit/>
          </a:bodyPr>
          <a:lstStyle/>
          <a:p>
            <a:r>
              <a:rPr lang="en-GB" sz="2800" dirty="0">
                <a:solidFill>
                  <a:schemeClr val="accent1"/>
                </a:solidFill>
              </a:rPr>
              <a:t>and</a:t>
            </a:r>
          </a:p>
        </p:txBody>
      </p:sp>
      <mc:AlternateContent xmlns:mc="http://schemas.openxmlformats.org/markup-compatibility/2006" xmlns:p14="http://schemas.microsoft.com/office/powerpoint/2010/main">
        <mc:Choice Requires="p14">
          <p:contentPart p14:bwMode="auto" r:id="rId4">
            <p14:nvContentPartPr>
              <p14:cNvPr id="6" name="Ink 5">
                <a:extLst>
                  <a:ext uri="{FF2B5EF4-FFF2-40B4-BE49-F238E27FC236}">
                    <a16:creationId xmlns:a16="http://schemas.microsoft.com/office/drawing/2014/main" id="{33423581-2729-4C82-AF05-C7172F1DD714}"/>
                  </a:ext>
                </a:extLst>
              </p14:cNvPr>
              <p14:cNvContentPartPr/>
              <p14:nvPr/>
            </p14:nvContentPartPr>
            <p14:xfrm>
              <a:off x="5836903" y="4986894"/>
              <a:ext cx="22680" cy="360"/>
            </p14:xfrm>
          </p:contentPart>
        </mc:Choice>
        <mc:Fallback xmlns="">
          <p:pic>
            <p:nvPicPr>
              <p:cNvPr id="6" name="Ink 5">
                <a:extLst>
                  <a:ext uri="{FF2B5EF4-FFF2-40B4-BE49-F238E27FC236}">
                    <a16:creationId xmlns:a16="http://schemas.microsoft.com/office/drawing/2014/main" id="{33423581-2729-4C82-AF05-C7172F1DD714}"/>
                  </a:ext>
                </a:extLst>
              </p:cNvPr>
              <p:cNvPicPr/>
              <p:nvPr/>
            </p:nvPicPr>
            <p:blipFill>
              <a:blip r:embed="rId3"/>
              <a:stretch>
                <a:fillRect/>
              </a:stretch>
            </p:blipFill>
            <p:spPr>
              <a:xfrm>
                <a:off x="5801263" y="4951254"/>
                <a:ext cx="94320" cy="72000"/>
              </a:xfrm>
              <a:prstGeom prst="rect">
                <a:avLst/>
              </a:prstGeom>
            </p:spPr>
          </p:pic>
        </mc:Fallback>
      </mc:AlternateContent>
      <p:sp>
        <p:nvSpPr>
          <p:cNvPr id="7" name="TextBox 6">
            <a:extLst>
              <a:ext uri="{FF2B5EF4-FFF2-40B4-BE49-F238E27FC236}">
                <a16:creationId xmlns:a16="http://schemas.microsoft.com/office/drawing/2014/main" id="{AAB3168B-B6BB-4E4C-8DDF-770B655DA6E8}"/>
              </a:ext>
            </a:extLst>
          </p:cNvPr>
          <p:cNvSpPr txBox="1"/>
          <p:nvPr/>
        </p:nvSpPr>
        <p:spPr>
          <a:xfrm>
            <a:off x="5984843" y="4637008"/>
            <a:ext cx="1300561" cy="523220"/>
          </a:xfrm>
          <a:prstGeom prst="rect">
            <a:avLst/>
          </a:prstGeom>
          <a:noFill/>
        </p:spPr>
        <p:txBody>
          <a:bodyPr wrap="square" rtlCol="0">
            <a:spAutoFit/>
          </a:bodyPr>
          <a:lstStyle/>
          <a:p>
            <a:r>
              <a:rPr lang="en-GB" sz="2800" dirty="0">
                <a:solidFill>
                  <a:schemeClr val="accent1"/>
                </a:solidFill>
              </a:rPr>
              <a:t>S</a:t>
            </a:r>
            <a:r>
              <a:rPr lang="en-GB" sz="2800" dirty="0"/>
              <a:t>parkle</a:t>
            </a:r>
          </a:p>
        </p:txBody>
      </p:sp>
    </p:spTree>
    <p:extLst>
      <p:ext uri="{BB962C8B-B14F-4D97-AF65-F5344CB8AC3E}">
        <p14:creationId xmlns:p14="http://schemas.microsoft.com/office/powerpoint/2010/main" val="109201911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p:bldLst>
  </p:timing>
</p:sld>
</file>

<file path=ppt/slides/slide5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D3E17859-C5F0-476F-A082-A4CB8841DB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4375"/>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 name="Title 1">
            <a:extLst>
              <a:ext uri="{FF2B5EF4-FFF2-40B4-BE49-F238E27FC236}">
                <a16:creationId xmlns:a16="http://schemas.microsoft.com/office/drawing/2014/main" id="{C39D2D46-2DF1-4777-9AA3-B17DA803A003}"/>
              </a:ext>
            </a:extLst>
          </p:cNvPr>
          <p:cNvSpPr>
            <a:spLocks noGrp="1"/>
          </p:cNvSpPr>
          <p:nvPr>
            <p:ph type="title"/>
          </p:nvPr>
        </p:nvSpPr>
        <p:spPr>
          <a:xfrm>
            <a:off x="838200" y="365125"/>
            <a:ext cx="10515599" cy="1325563"/>
          </a:xfrm>
        </p:spPr>
        <p:txBody>
          <a:bodyPr>
            <a:normAutofit/>
          </a:bodyPr>
          <a:lstStyle/>
          <a:p>
            <a:r>
              <a:rPr lang="en-GB"/>
              <a:t>Remember!</a:t>
            </a:r>
            <a:endParaRPr lang="en-GB" dirty="0"/>
          </a:p>
        </p:txBody>
      </p:sp>
      <p:sp>
        <p:nvSpPr>
          <p:cNvPr id="3" name="Content Placeholder 2">
            <a:extLst>
              <a:ext uri="{FF2B5EF4-FFF2-40B4-BE49-F238E27FC236}">
                <a16:creationId xmlns:a16="http://schemas.microsoft.com/office/drawing/2014/main" id="{F918406A-C773-4064-B96E-AB9EE4F9DF46}"/>
              </a:ext>
            </a:extLst>
          </p:cNvPr>
          <p:cNvSpPr>
            <a:spLocks noGrp="1"/>
          </p:cNvSpPr>
          <p:nvPr>
            <p:ph idx="1"/>
          </p:nvPr>
        </p:nvSpPr>
        <p:spPr>
          <a:xfrm>
            <a:off x="1085004" y="2627312"/>
            <a:ext cx="5393361" cy="1603375"/>
          </a:xfrm>
        </p:spPr>
        <p:txBody>
          <a:bodyPr>
            <a:normAutofit/>
          </a:bodyPr>
          <a:lstStyle/>
          <a:p>
            <a:pPr marL="0" indent="0">
              <a:buNone/>
            </a:pPr>
            <a:r>
              <a:rPr lang="en-GB" dirty="0"/>
              <a:t>Re-read your work carefully and ensure that there are no run-on sentences.</a:t>
            </a:r>
          </a:p>
          <a:p>
            <a:pPr marL="0" indent="0">
              <a:buNone/>
            </a:pPr>
            <a:endParaRPr lang="en-GB" dirty="0"/>
          </a:p>
        </p:txBody>
      </p:sp>
      <p:pic>
        <p:nvPicPr>
          <p:cNvPr id="4" name="Picture 3" descr="A close up of a toy&#10;&#10;Description automatically generated">
            <a:extLst>
              <a:ext uri="{FF2B5EF4-FFF2-40B4-BE49-F238E27FC236}">
                <a16:creationId xmlns:a16="http://schemas.microsoft.com/office/drawing/2014/main" id="{4876556C-8FA6-4150-AA6D-D8188A692BAA}"/>
              </a:ext>
            </a:extLst>
          </p:cNvPr>
          <p:cNvPicPr>
            <a:picLocks noChangeAspect="1"/>
          </p:cNvPicPr>
          <p:nvPr/>
        </p:nvPicPr>
        <p:blipFill rotWithShape="1">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r="-2" b="-2"/>
          <a:stretch/>
        </p:blipFill>
        <p:spPr>
          <a:xfrm>
            <a:off x="6848918" y="1771078"/>
            <a:ext cx="4504881" cy="4504881"/>
          </a:xfrm>
          <a:custGeom>
            <a:avLst/>
            <a:gdLst/>
            <a:ahLst/>
            <a:cxnLst/>
            <a:rect l="l" t="t" r="r" b="b"/>
            <a:pathLst>
              <a:path w="2663168" h="2663168">
                <a:moveTo>
                  <a:pt x="1331584" y="0"/>
                </a:moveTo>
                <a:cubicBezTo>
                  <a:pt x="2066998" y="0"/>
                  <a:pt x="2663168" y="596170"/>
                  <a:pt x="2663168" y="1331584"/>
                </a:cubicBezTo>
                <a:cubicBezTo>
                  <a:pt x="2663168" y="2066998"/>
                  <a:pt x="2066998" y="2663168"/>
                  <a:pt x="1331584" y="2663168"/>
                </a:cubicBezTo>
                <a:cubicBezTo>
                  <a:pt x="596170" y="2663168"/>
                  <a:pt x="0" y="2066998"/>
                  <a:pt x="0" y="1331584"/>
                </a:cubicBezTo>
                <a:cubicBezTo>
                  <a:pt x="0" y="596170"/>
                  <a:pt x="596170" y="0"/>
                  <a:pt x="1331584" y="0"/>
                </a:cubicBezTo>
                <a:close/>
              </a:path>
            </a:pathLst>
          </a:custGeom>
        </p:spPr>
      </p:pic>
      <p:sp>
        <p:nvSpPr>
          <p:cNvPr id="12" name="Arc 11">
            <a:extLst>
              <a:ext uri="{FF2B5EF4-FFF2-40B4-BE49-F238E27FC236}">
                <a16:creationId xmlns:a16="http://schemas.microsoft.com/office/drawing/2014/main" id="{70BEB1E7-2F88-40BC-B73D-42E5B6F80B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1189197" flipV="1">
            <a:off x="6980527" y="1929807"/>
            <a:ext cx="4556632" cy="4556632"/>
          </a:xfrm>
          <a:prstGeom prst="arc">
            <a:avLst>
              <a:gd name="adj1" fmla="val 16200000"/>
              <a:gd name="adj2" fmla="val 20093138"/>
            </a:avLst>
          </a:prstGeom>
          <a:ln w="127000" cap="rnd">
            <a:solidFill>
              <a:schemeClr val="accent4">
                <a:alpha val="95000"/>
              </a:schemeClr>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4" name="Oval 13">
            <a:extLst>
              <a:ext uri="{FF2B5EF4-FFF2-40B4-BE49-F238E27FC236}">
                <a16:creationId xmlns:a16="http://schemas.microsoft.com/office/drawing/2014/main" id="{A7B99495-F43F-4D80-A44F-2CB4764EB9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300988" y="1969050"/>
            <a:ext cx="666675" cy="64859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2639449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Content Placeholder 6" descr="A picture containing text, drawing&#10;&#10;Description automatically generated">
            <a:extLst>
              <a:ext uri="{FF2B5EF4-FFF2-40B4-BE49-F238E27FC236}">
                <a16:creationId xmlns:a16="http://schemas.microsoft.com/office/drawing/2014/main" id="{CE9E90AB-A2D6-42CC-B04D-17E922074078}"/>
              </a:ext>
            </a:extLst>
          </p:cNvPr>
          <p:cNvPicPr>
            <a:picLocks noGrp="1" noChangeAspect="1"/>
          </p:cNvPicPr>
          <p:nvPr>
            <p:ph idx="1"/>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3344449" y="973072"/>
            <a:ext cx="4463065" cy="4262370"/>
          </a:xfrm>
        </p:spPr>
      </p:pic>
    </p:spTree>
    <p:extLst>
      <p:ext uri="{BB962C8B-B14F-4D97-AF65-F5344CB8AC3E}">
        <p14:creationId xmlns:p14="http://schemas.microsoft.com/office/powerpoint/2010/main" val="366576695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92FEB64-6EEA-4759-B4A4-BD2C1E660B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07393" y="847600"/>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389278" y="1233241"/>
            <a:ext cx="3240506" cy="4064628"/>
          </a:xfrm>
        </p:spPr>
        <p:txBody>
          <a:bodyPr>
            <a:normAutofit/>
          </a:bodyPr>
          <a:lstStyle/>
          <a:p>
            <a:pPr algn="ctr"/>
            <a:r>
              <a:rPr lang="en-GB" dirty="0">
                <a:solidFill>
                  <a:srgbClr val="FFFFFF"/>
                </a:solidFill>
                <a:latin typeface="Baskerville Old Face" panose="02020602080505020303" pitchFamily="18" charset="0"/>
              </a:rPr>
              <a:t>Clause</a:t>
            </a:r>
          </a:p>
        </p:txBody>
      </p:sp>
      <p:sp>
        <p:nvSpPr>
          <p:cNvPr id="12" name="Freeform: Shape 11">
            <a:extLst>
              <a:ext uri="{FF2B5EF4-FFF2-40B4-BE49-F238E27FC236}">
                <a16:creationId xmlns:a16="http://schemas.microsoft.com/office/drawing/2014/main" id="{14847E93-7DC1-4D4B-8829-B19AA7137C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30529" y="0"/>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5566D6E1-03A1-4D73-A4E0-35D74D568A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961511" y="-1"/>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endParaRPr lang="en-US"/>
          </a:p>
        </p:txBody>
      </p:sp>
      <p:sp>
        <p:nvSpPr>
          <p:cNvPr id="16" name="Freeform: Shape 15">
            <a:extLst>
              <a:ext uri="{FF2B5EF4-FFF2-40B4-BE49-F238E27FC236}">
                <a16:creationId xmlns:a16="http://schemas.microsoft.com/office/drawing/2014/main" id="{9F835A99-04AC-494A-A572-AFE8413CC9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2936831"/>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4"/>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p:cNvSpPr>
            <a:spLocks noGrp="1"/>
          </p:cNvSpPr>
          <p:nvPr>
            <p:ph idx="1"/>
          </p:nvPr>
        </p:nvSpPr>
        <p:spPr>
          <a:xfrm>
            <a:off x="5698913" y="847600"/>
            <a:ext cx="6363652" cy="5515622"/>
          </a:xfrm>
        </p:spPr>
        <p:txBody>
          <a:bodyPr anchor="t">
            <a:normAutofit/>
          </a:bodyPr>
          <a:lstStyle/>
          <a:p>
            <a:r>
              <a:rPr lang="en-GB" dirty="0">
                <a:latin typeface="Bahnschrift Light" panose="020B0502040204020203" pitchFamily="34" charset="0"/>
              </a:rPr>
              <a:t>A  word group that has a subject and a verb </a:t>
            </a:r>
          </a:p>
          <a:p>
            <a:pPr marL="0" indent="0">
              <a:buNone/>
            </a:pPr>
            <a:endParaRPr lang="en-GB" dirty="0">
              <a:latin typeface="Bahnschrift Light" panose="020B0502040204020203" pitchFamily="34" charset="0"/>
            </a:endParaRPr>
          </a:p>
          <a:p>
            <a:r>
              <a:rPr lang="en-GB" dirty="0">
                <a:latin typeface="Bahnschrift Light" panose="020B0502040204020203" pitchFamily="34" charset="0"/>
              </a:rPr>
              <a:t>Independent clause: a word group that has a subject and a verb, and can stand alone as a complete thought (a simple sentence)</a:t>
            </a:r>
          </a:p>
          <a:p>
            <a:pPr marL="0" indent="0">
              <a:buNone/>
            </a:pPr>
            <a:endParaRPr lang="en-GB" dirty="0">
              <a:latin typeface="Bahnschrift Light" panose="020B0502040204020203" pitchFamily="34" charset="0"/>
            </a:endParaRPr>
          </a:p>
          <a:p>
            <a:pPr marL="0" indent="0">
              <a:buNone/>
            </a:pPr>
            <a:r>
              <a:rPr lang="en-GB" dirty="0">
                <a:latin typeface="Bahnschrift Light" panose="020B0502040204020203" pitchFamily="34" charset="0"/>
              </a:rPr>
              <a:t>Example:</a:t>
            </a:r>
          </a:p>
          <a:p>
            <a:pPr marL="0" indent="0">
              <a:buNone/>
            </a:pPr>
            <a:r>
              <a:rPr lang="en-GB" dirty="0">
                <a:latin typeface="Bahnschrift Light" panose="020B0502040204020203" pitchFamily="34" charset="0"/>
              </a:rPr>
              <a:t>Mark plays games on his computer.</a:t>
            </a:r>
          </a:p>
        </p:txBody>
      </p:sp>
      <p:sp>
        <p:nvSpPr>
          <p:cNvPr id="18" name="Freeform: Shape 17">
            <a:extLst>
              <a:ext uri="{FF2B5EF4-FFF2-40B4-BE49-F238E27FC236}">
                <a16:creationId xmlns:a16="http://schemas.microsoft.com/office/drawing/2014/main" id="{7B786209-1B0B-4CA9-9BDD-F7327066A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835649"/>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20" name="Freeform: Shape 19">
            <a:extLst>
              <a:ext uri="{FF2B5EF4-FFF2-40B4-BE49-F238E27FC236}">
                <a16:creationId xmlns:a16="http://schemas.microsoft.com/office/drawing/2014/main" id="{2D2964BB-484D-45AE-AD66-D407D06296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405056" y="5717905"/>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endParaRPr lang="en-US"/>
          </a:p>
        </p:txBody>
      </p:sp>
      <p:sp>
        <p:nvSpPr>
          <p:cNvPr id="22" name="Freeform: Shape 21">
            <a:extLst>
              <a:ext uri="{FF2B5EF4-FFF2-40B4-BE49-F238E27FC236}">
                <a16:creationId xmlns:a16="http://schemas.microsoft.com/office/drawing/2014/main" id="{6691AC69-A76E-4DAB-B565-468B6B87AC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132972" y="6258755"/>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100401895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9D2D46-2DF1-4777-9AA3-B17DA803A003}"/>
              </a:ext>
            </a:extLst>
          </p:cNvPr>
          <p:cNvSpPr>
            <a:spLocks noGrp="1"/>
          </p:cNvSpPr>
          <p:nvPr>
            <p:ph type="title"/>
          </p:nvPr>
        </p:nvSpPr>
        <p:spPr/>
        <p:txBody>
          <a:bodyPr/>
          <a:lstStyle/>
          <a:p>
            <a:r>
              <a:rPr lang="en-GB" dirty="0"/>
              <a:t>What is a run-on sentence?</a:t>
            </a:r>
          </a:p>
        </p:txBody>
      </p:sp>
      <p:pic>
        <p:nvPicPr>
          <p:cNvPr id="5" name="Content Placeholder 4" descr="A picture containing drawing&#10;&#10;Description automatically generated">
            <a:extLst>
              <a:ext uri="{FF2B5EF4-FFF2-40B4-BE49-F238E27FC236}">
                <a16:creationId xmlns:a16="http://schemas.microsoft.com/office/drawing/2014/main" id="{7478BC1E-12A1-4ED5-ABB8-FA5C76C2458E}"/>
              </a:ext>
            </a:extLst>
          </p:cNvPr>
          <p:cNvPicPr>
            <a:picLocks noGrp="1" noChangeAspect="1"/>
          </p:cNvPicPr>
          <p:nvPr>
            <p:ph idx="1"/>
          </p:nvPr>
        </p:nvPicPr>
        <p:blipFill>
          <a:blip r:embed="rId2" cstate="print">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4158642" y="1825625"/>
            <a:ext cx="3569110" cy="4758814"/>
          </a:xfrm>
        </p:spPr>
      </p:pic>
    </p:spTree>
    <p:extLst>
      <p:ext uri="{BB962C8B-B14F-4D97-AF65-F5344CB8AC3E}">
        <p14:creationId xmlns:p14="http://schemas.microsoft.com/office/powerpoint/2010/main" val="213554835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0417" y="330817"/>
            <a:ext cx="11473841" cy="1325563"/>
          </a:xfrm>
        </p:spPr>
        <p:txBody>
          <a:bodyPr/>
          <a:lstStyle/>
          <a:p>
            <a:pPr algn="ctr"/>
            <a:r>
              <a:rPr lang="en-GB" dirty="0">
                <a:latin typeface="Baskerville Old Face" panose="02020602080505020303" pitchFamily="18" charset="0"/>
              </a:rPr>
              <a:t>A run-on sentence is NOT a long sentence</a:t>
            </a:r>
          </a:p>
        </p:txBody>
      </p:sp>
      <p:sp>
        <p:nvSpPr>
          <p:cNvPr id="10" name="TextBox 9">
            <a:extLst>
              <a:ext uri="{FF2B5EF4-FFF2-40B4-BE49-F238E27FC236}">
                <a16:creationId xmlns:a16="http://schemas.microsoft.com/office/drawing/2014/main" id="{74458F33-AB0F-4765-B3E1-3AE4E53A8181}"/>
              </a:ext>
            </a:extLst>
          </p:cNvPr>
          <p:cNvSpPr txBox="1"/>
          <p:nvPr/>
        </p:nvSpPr>
        <p:spPr>
          <a:xfrm>
            <a:off x="200417" y="1540702"/>
            <a:ext cx="11991583" cy="4524315"/>
          </a:xfrm>
          <a:prstGeom prst="rect">
            <a:avLst/>
          </a:prstGeom>
          <a:noFill/>
        </p:spPr>
        <p:txBody>
          <a:bodyPr wrap="square" rtlCol="0">
            <a:spAutoFit/>
          </a:bodyPr>
          <a:lstStyle/>
          <a:p>
            <a:r>
              <a:rPr lang="en-US" sz="3200" dirty="0"/>
              <a:t>“In the loveliest town of all, where the houses were white and high and the elm trees were green and higher than the houses, where the front yards were wide and pleasant and the back yards were bushy and worth finding out about, where the streets sloped down to the stream and the stream flowed quietly under the bridge, where the lawns ended in orchards and the orchards ended in fields and the fields ended in pastures and the pastures climbed the hill and disappeared over the top toward the wonderful wide sky, in this loveliest of all towns, Stuart stopped to get a drink of sarsaparilla.”</a:t>
            </a:r>
            <a:endParaRPr lang="en-GB" sz="4400" dirty="0">
              <a:latin typeface="Bahnschrift Light" panose="020B0502040204020203" pitchFamily="34" charset="0"/>
            </a:endParaRPr>
          </a:p>
        </p:txBody>
      </p:sp>
      <p:sp>
        <p:nvSpPr>
          <p:cNvPr id="15" name="Rectangle 14">
            <a:extLst>
              <a:ext uri="{FF2B5EF4-FFF2-40B4-BE49-F238E27FC236}">
                <a16:creationId xmlns:a16="http://schemas.microsoft.com/office/drawing/2014/main" id="{9102FE68-4B65-4F15-B2E9-CEEAB79FEC18}"/>
              </a:ext>
            </a:extLst>
          </p:cNvPr>
          <p:cNvSpPr/>
          <p:nvPr/>
        </p:nvSpPr>
        <p:spPr>
          <a:xfrm>
            <a:off x="7561395" y="6065017"/>
            <a:ext cx="3031599" cy="369332"/>
          </a:xfrm>
          <a:prstGeom prst="rect">
            <a:avLst/>
          </a:prstGeom>
        </p:spPr>
        <p:txBody>
          <a:bodyPr wrap="none">
            <a:spAutoFit/>
          </a:bodyPr>
          <a:lstStyle/>
          <a:p>
            <a:r>
              <a:rPr lang="en-US" b="1" i="0" u="none" strike="noStrike" dirty="0">
                <a:solidFill>
                  <a:srgbClr val="000000"/>
                </a:solidFill>
                <a:effectLst/>
                <a:latin typeface="PT Serif"/>
              </a:rPr>
              <a:t>E.B. White, “Stuart Little.”</a:t>
            </a:r>
            <a:endParaRPr lang="en-GB" dirty="0"/>
          </a:p>
        </p:txBody>
      </p:sp>
    </p:spTree>
    <p:extLst>
      <p:ext uri="{BB962C8B-B14F-4D97-AF65-F5344CB8AC3E}">
        <p14:creationId xmlns:p14="http://schemas.microsoft.com/office/powerpoint/2010/main" val="40136585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Picture 16" descr="A picture containing baseball&#10;&#10;Description automatically generated">
            <a:extLst>
              <a:ext uri="{FF2B5EF4-FFF2-40B4-BE49-F238E27FC236}">
                <a16:creationId xmlns:a16="http://schemas.microsoft.com/office/drawing/2014/main" id="{B771040D-1A70-4A3A-902E-C188A444D9F5}"/>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5191719" y="3036238"/>
            <a:ext cx="1478199" cy="1085552"/>
          </a:xfrm>
          <a:prstGeom prst="rect">
            <a:avLst/>
          </a:prstGeom>
        </p:spPr>
      </p:pic>
      <p:pic>
        <p:nvPicPr>
          <p:cNvPr id="6" name="Picture 5" descr="A picture containing baseball&#10;&#10;Description automatically generated">
            <a:extLst>
              <a:ext uri="{FF2B5EF4-FFF2-40B4-BE49-F238E27FC236}">
                <a16:creationId xmlns:a16="http://schemas.microsoft.com/office/drawing/2014/main" id="{B1018ACE-EB38-493D-8828-2ADC08D48500}"/>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5095415" y="2008742"/>
            <a:ext cx="1478199" cy="1085552"/>
          </a:xfrm>
          <a:prstGeom prst="rect">
            <a:avLst/>
          </a:prstGeom>
        </p:spPr>
      </p:pic>
      <p:sp>
        <p:nvSpPr>
          <p:cNvPr id="2" name="Title 1"/>
          <p:cNvSpPr>
            <a:spLocks noGrp="1"/>
          </p:cNvSpPr>
          <p:nvPr>
            <p:ph type="title"/>
          </p:nvPr>
        </p:nvSpPr>
        <p:spPr>
          <a:xfrm>
            <a:off x="2316271" y="73746"/>
            <a:ext cx="6577208" cy="1325563"/>
          </a:xfrm>
        </p:spPr>
        <p:txBody>
          <a:bodyPr/>
          <a:lstStyle/>
          <a:p>
            <a:pPr algn="ctr"/>
            <a:r>
              <a:rPr lang="en-GB" dirty="0">
                <a:latin typeface="Baskerville Old Face" panose="02020602080505020303" pitchFamily="18" charset="0"/>
              </a:rPr>
              <a:t>Definition</a:t>
            </a:r>
          </a:p>
        </p:txBody>
      </p:sp>
      <p:sp>
        <p:nvSpPr>
          <p:cNvPr id="3" name="Content Placeholder 2"/>
          <p:cNvSpPr>
            <a:spLocks noGrp="1"/>
          </p:cNvSpPr>
          <p:nvPr>
            <p:ph idx="1"/>
          </p:nvPr>
        </p:nvSpPr>
        <p:spPr>
          <a:xfrm>
            <a:off x="371604" y="1205129"/>
            <a:ext cx="11448789" cy="769441"/>
          </a:xfrm>
        </p:spPr>
        <p:txBody>
          <a:bodyPr>
            <a:normAutofit fontScale="92500" lnSpcReduction="10000"/>
          </a:bodyPr>
          <a:lstStyle/>
          <a:p>
            <a:pPr marL="0" indent="0">
              <a:buNone/>
            </a:pPr>
            <a:r>
              <a:rPr lang="en-GB" dirty="0">
                <a:latin typeface="Bahnschrift Light" panose="020B0502040204020203" pitchFamily="34" charset="0"/>
              </a:rPr>
              <a:t>A run-on sentence has two independent clauses that are not properly joined.</a:t>
            </a:r>
          </a:p>
          <a:p>
            <a:pPr marL="0" indent="0">
              <a:buNone/>
            </a:pPr>
            <a:endParaRPr lang="en-GB" dirty="0">
              <a:latin typeface="Bahnschrift Light" panose="020B0502040204020203" pitchFamily="34" charset="0"/>
            </a:endParaRPr>
          </a:p>
          <a:p>
            <a:pPr marL="0" indent="0">
              <a:buNone/>
            </a:pPr>
            <a:endParaRPr lang="en-GB" dirty="0">
              <a:latin typeface="Bahnschrift Light" panose="020B0502040204020203" pitchFamily="34" charset="0"/>
            </a:endParaRPr>
          </a:p>
          <a:p>
            <a:pPr marL="0" indent="0">
              <a:buNone/>
            </a:pPr>
            <a:endParaRPr lang="en-GB" dirty="0">
              <a:latin typeface="Bahnschrift Light" panose="020B0502040204020203" pitchFamily="34" charset="0"/>
            </a:endParaRPr>
          </a:p>
          <a:p>
            <a:pPr marL="0" indent="0">
              <a:buNone/>
            </a:pPr>
            <a:endParaRPr lang="en-GB" dirty="0"/>
          </a:p>
        </p:txBody>
      </p:sp>
      <p:sp>
        <p:nvSpPr>
          <p:cNvPr id="4" name="Rectangle 3">
            <a:extLst>
              <a:ext uri="{FF2B5EF4-FFF2-40B4-BE49-F238E27FC236}">
                <a16:creationId xmlns:a16="http://schemas.microsoft.com/office/drawing/2014/main" id="{5C5A240F-2636-4C18-9511-1BB1C8F82346}"/>
              </a:ext>
            </a:extLst>
          </p:cNvPr>
          <p:cNvSpPr/>
          <p:nvPr/>
        </p:nvSpPr>
        <p:spPr>
          <a:xfrm>
            <a:off x="-50359" y="2762445"/>
            <a:ext cx="5832046" cy="769441"/>
          </a:xfrm>
          <a:prstGeom prst="rect">
            <a:avLst/>
          </a:prstGeom>
          <a:noFill/>
        </p:spPr>
        <p:txBody>
          <a:bodyPr wrap="square" lIns="91440" tIns="45720" rIns="91440" bIns="45720">
            <a:spAutoFit/>
            <a:scene3d>
              <a:camera prst="orthographicFront"/>
              <a:lightRig rig="harsh" dir="t"/>
            </a:scene3d>
            <a:sp3d extrusionH="57150" prstMaterial="matte">
              <a:bevelT w="63500" h="12700" prst="angle"/>
              <a:contourClr>
                <a:schemeClr val="bg1">
                  <a:lumMod val="65000"/>
                </a:schemeClr>
              </a:contourClr>
            </a:sp3d>
          </a:bodyPr>
          <a:lstStyle/>
          <a:p>
            <a:pPr algn="ctr"/>
            <a:r>
              <a:rPr lang="en-US" sz="4400" b="1" cap="none" spc="0" dirty="0">
                <a:ln/>
                <a:solidFill>
                  <a:schemeClr val="accent3"/>
                </a:solidFill>
                <a:effectLst/>
              </a:rPr>
              <a:t>Independent clause</a:t>
            </a:r>
          </a:p>
        </p:txBody>
      </p:sp>
      <p:sp>
        <p:nvSpPr>
          <p:cNvPr id="9" name="TextBox 8">
            <a:extLst>
              <a:ext uri="{FF2B5EF4-FFF2-40B4-BE49-F238E27FC236}">
                <a16:creationId xmlns:a16="http://schemas.microsoft.com/office/drawing/2014/main" id="{B1F6FB9B-CF93-4940-99FA-BA175002D86B}"/>
              </a:ext>
            </a:extLst>
          </p:cNvPr>
          <p:cNvSpPr txBox="1"/>
          <p:nvPr/>
        </p:nvSpPr>
        <p:spPr>
          <a:xfrm rot="10800000" flipH="1" flipV="1">
            <a:off x="649731" y="5325035"/>
            <a:ext cx="10892536" cy="523220"/>
          </a:xfrm>
          <a:prstGeom prst="rect">
            <a:avLst/>
          </a:prstGeom>
          <a:noFill/>
        </p:spPr>
        <p:txBody>
          <a:bodyPr wrap="square" rtlCol="0">
            <a:spAutoFit/>
          </a:bodyPr>
          <a:lstStyle/>
          <a:p>
            <a:r>
              <a:rPr lang="en-GB" sz="2800" dirty="0">
                <a:latin typeface="Bahnschrift Light" panose="020B0502040204020203" pitchFamily="34" charset="0"/>
              </a:rPr>
              <a:t>Let’s look at some examples.</a:t>
            </a:r>
          </a:p>
        </p:txBody>
      </p:sp>
      <p:pic>
        <p:nvPicPr>
          <p:cNvPr id="8" name="Picture 7" descr="A close up of a logo&#10;&#10;Description automatically generated">
            <a:extLst>
              <a:ext uri="{FF2B5EF4-FFF2-40B4-BE49-F238E27FC236}">
                <a16:creationId xmlns:a16="http://schemas.microsoft.com/office/drawing/2014/main" id="{E18C0A20-9196-4CEB-BF62-D04056D898F3}"/>
              </a:ext>
            </a:extLst>
          </p:cNvPr>
          <p:cNvPicPr>
            <a:picLocks noChangeAspect="1"/>
          </p:cNvPicPr>
          <p:nvPr/>
        </p:nvPicPr>
        <p:blipFill>
          <a:blip r:embed="rId4" cstate="print">
            <a:extLst>
              <a:ext uri="{28A0092B-C50C-407E-A947-70E740481C1C}">
                <a14:useLocalDpi xmlns:a14="http://schemas.microsoft.com/office/drawing/2010/main" val="0"/>
              </a:ext>
              <a:ext uri="{837473B0-CC2E-450A-ABE3-18F120FF3D39}">
                <a1611:picAttrSrcUrl xmlns:a1611="http://schemas.microsoft.com/office/drawing/2016/11/main" r:id="rId5"/>
              </a:ext>
            </a:extLst>
          </a:blip>
          <a:stretch>
            <a:fillRect/>
          </a:stretch>
        </p:blipFill>
        <p:spPr>
          <a:xfrm>
            <a:off x="10869923" y="2643477"/>
            <a:ext cx="852093" cy="785523"/>
          </a:xfrm>
          <a:prstGeom prst="rect">
            <a:avLst/>
          </a:prstGeom>
        </p:spPr>
      </p:pic>
      <p:sp>
        <p:nvSpPr>
          <p:cNvPr id="10" name="Rectangle 9">
            <a:extLst>
              <a:ext uri="{FF2B5EF4-FFF2-40B4-BE49-F238E27FC236}">
                <a16:creationId xmlns:a16="http://schemas.microsoft.com/office/drawing/2014/main" id="{E5DE4FB8-67C0-46AE-B21E-8D60B9E1122F}"/>
              </a:ext>
            </a:extLst>
          </p:cNvPr>
          <p:cNvSpPr/>
          <p:nvPr/>
        </p:nvSpPr>
        <p:spPr>
          <a:xfrm>
            <a:off x="4481998" y="2762444"/>
            <a:ext cx="5832046" cy="769441"/>
          </a:xfrm>
          <a:prstGeom prst="rect">
            <a:avLst/>
          </a:prstGeom>
          <a:noFill/>
        </p:spPr>
        <p:txBody>
          <a:bodyPr wrap="square" lIns="91440" tIns="45720" rIns="91440" bIns="45720">
            <a:spAutoFit/>
            <a:scene3d>
              <a:camera prst="orthographicFront"/>
              <a:lightRig rig="harsh" dir="t"/>
            </a:scene3d>
            <a:sp3d extrusionH="57150" prstMaterial="matte">
              <a:bevelT w="63500" h="12700" prst="angle"/>
              <a:contourClr>
                <a:schemeClr val="bg1">
                  <a:lumMod val="65000"/>
                </a:schemeClr>
              </a:contourClr>
            </a:sp3d>
          </a:bodyPr>
          <a:lstStyle/>
          <a:p>
            <a:pPr algn="ctr"/>
            <a:r>
              <a:rPr lang="en-US" sz="4400" b="1" cap="none" spc="0" dirty="0">
                <a:ln/>
                <a:solidFill>
                  <a:schemeClr val="accent3"/>
                </a:solidFill>
                <a:effectLst/>
              </a:rPr>
              <a:t>Independent clause</a:t>
            </a:r>
          </a:p>
        </p:txBody>
      </p:sp>
      <p:pic>
        <p:nvPicPr>
          <p:cNvPr id="12" name="Picture 11" descr="A close up of a logo&#10;&#10;Description automatically generated">
            <a:extLst>
              <a:ext uri="{FF2B5EF4-FFF2-40B4-BE49-F238E27FC236}">
                <a16:creationId xmlns:a16="http://schemas.microsoft.com/office/drawing/2014/main" id="{19D9B724-737A-4805-A127-769065863041}"/>
              </a:ext>
            </a:extLst>
          </p:cNvPr>
          <p:cNvPicPr>
            <a:picLocks noChangeAspect="1"/>
          </p:cNvPicPr>
          <p:nvPr/>
        </p:nvPicPr>
        <p:blipFill>
          <a:blip r:embed="rId6" cstate="print">
            <a:extLst>
              <a:ext uri="{28A0092B-C50C-407E-A947-70E740481C1C}">
                <a14:useLocalDpi xmlns:a14="http://schemas.microsoft.com/office/drawing/2010/main" val="0"/>
              </a:ext>
              <a:ext uri="{837473B0-CC2E-450A-ABE3-18F120FF3D39}">
                <a1611:picAttrSrcUrl xmlns:a1611="http://schemas.microsoft.com/office/drawing/2016/11/main" r:id="rId7"/>
              </a:ext>
            </a:extLst>
          </a:blip>
          <a:stretch>
            <a:fillRect/>
          </a:stretch>
        </p:blipFill>
        <p:spPr>
          <a:xfrm>
            <a:off x="4857366" y="3447338"/>
            <a:ext cx="1478198" cy="1478198"/>
          </a:xfrm>
          <a:prstGeom prst="rect">
            <a:avLst/>
          </a:prstGeom>
        </p:spPr>
      </p:pic>
      <p:sp>
        <p:nvSpPr>
          <p:cNvPr id="14" name="Rectangle 13">
            <a:extLst>
              <a:ext uri="{FF2B5EF4-FFF2-40B4-BE49-F238E27FC236}">
                <a16:creationId xmlns:a16="http://schemas.microsoft.com/office/drawing/2014/main" id="{28416230-0844-4113-843D-50272D3B15D3}"/>
              </a:ext>
            </a:extLst>
          </p:cNvPr>
          <p:cNvSpPr/>
          <p:nvPr/>
        </p:nvSpPr>
        <p:spPr>
          <a:xfrm>
            <a:off x="5408320" y="3953783"/>
            <a:ext cx="5461603" cy="769441"/>
          </a:xfrm>
          <a:prstGeom prst="rect">
            <a:avLst/>
          </a:prstGeom>
          <a:noFill/>
        </p:spPr>
        <p:txBody>
          <a:bodyPr wrap="square" lIns="91440" tIns="45720" rIns="91440" bIns="45720">
            <a:spAutoFit/>
            <a:scene3d>
              <a:camera prst="orthographicFront"/>
              <a:lightRig rig="harsh" dir="t"/>
            </a:scene3d>
            <a:sp3d extrusionH="57150" prstMaterial="matte">
              <a:bevelT w="63500" h="12700" prst="angle"/>
              <a:contourClr>
                <a:schemeClr val="bg1">
                  <a:lumMod val="65000"/>
                </a:schemeClr>
              </a:contourClr>
            </a:sp3d>
          </a:bodyPr>
          <a:lstStyle/>
          <a:p>
            <a:pPr algn="ctr"/>
            <a:r>
              <a:rPr lang="en-US" sz="4400" b="1" cap="none" spc="0" dirty="0">
                <a:ln/>
                <a:solidFill>
                  <a:schemeClr val="accent3"/>
                </a:solidFill>
                <a:effectLst/>
              </a:rPr>
              <a:t>Independent clause</a:t>
            </a:r>
          </a:p>
        </p:txBody>
      </p:sp>
      <p:pic>
        <p:nvPicPr>
          <p:cNvPr id="15" name="Picture 14" descr="A close up of a logo&#10;&#10;Description automatically generated">
            <a:extLst>
              <a:ext uri="{FF2B5EF4-FFF2-40B4-BE49-F238E27FC236}">
                <a16:creationId xmlns:a16="http://schemas.microsoft.com/office/drawing/2014/main" id="{6D34159A-2BD7-491F-BEE8-6ACDE3EE1621}"/>
              </a:ext>
            </a:extLst>
          </p:cNvPr>
          <p:cNvPicPr>
            <a:picLocks noChangeAspect="1"/>
          </p:cNvPicPr>
          <p:nvPr/>
        </p:nvPicPr>
        <p:blipFill>
          <a:blip r:embed="rId8" cstate="print">
            <a:extLst>
              <a:ext uri="{28A0092B-C50C-407E-A947-70E740481C1C}">
                <a14:useLocalDpi xmlns:a14="http://schemas.microsoft.com/office/drawing/2010/main" val="0"/>
              </a:ext>
              <a:ext uri="{837473B0-CC2E-450A-ABE3-18F120FF3D39}">
                <a1611:picAttrSrcUrl xmlns:a1611="http://schemas.microsoft.com/office/drawing/2016/11/main" r:id="rId5"/>
              </a:ext>
            </a:extLst>
          </a:blip>
          <a:stretch>
            <a:fillRect/>
          </a:stretch>
        </p:blipFill>
        <p:spPr>
          <a:xfrm>
            <a:off x="10838428" y="3944727"/>
            <a:ext cx="893447" cy="823646"/>
          </a:xfrm>
          <a:prstGeom prst="rect">
            <a:avLst/>
          </a:prstGeom>
        </p:spPr>
      </p:pic>
      <p:sp>
        <p:nvSpPr>
          <p:cNvPr id="11" name="Rectangle 10">
            <a:extLst>
              <a:ext uri="{FF2B5EF4-FFF2-40B4-BE49-F238E27FC236}">
                <a16:creationId xmlns:a16="http://schemas.microsoft.com/office/drawing/2014/main" id="{6E0E7071-2DC8-42C7-BCDE-4F2C245A2A30}"/>
              </a:ext>
            </a:extLst>
          </p:cNvPr>
          <p:cNvSpPr/>
          <p:nvPr/>
        </p:nvSpPr>
        <p:spPr>
          <a:xfrm>
            <a:off x="134862" y="3978311"/>
            <a:ext cx="5461603" cy="769441"/>
          </a:xfrm>
          <a:prstGeom prst="rect">
            <a:avLst/>
          </a:prstGeom>
          <a:noFill/>
        </p:spPr>
        <p:txBody>
          <a:bodyPr wrap="square" lIns="91440" tIns="45720" rIns="91440" bIns="45720">
            <a:spAutoFit/>
            <a:scene3d>
              <a:camera prst="orthographicFront"/>
              <a:lightRig rig="harsh" dir="t"/>
            </a:scene3d>
            <a:sp3d extrusionH="57150" prstMaterial="matte">
              <a:bevelT w="63500" h="12700" prst="angle"/>
              <a:contourClr>
                <a:schemeClr val="bg1">
                  <a:lumMod val="65000"/>
                </a:schemeClr>
              </a:contourClr>
            </a:sp3d>
          </a:bodyPr>
          <a:lstStyle/>
          <a:p>
            <a:pPr algn="ctr"/>
            <a:r>
              <a:rPr lang="en-US" sz="4400" b="1" cap="none" spc="0" dirty="0">
                <a:ln/>
                <a:solidFill>
                  <a:schemeClr val="accent3"/>
                </a:solidFill>
                <a:effectLst/>
              </a:rPr>
              <a:t>Independent clause</a:t>
            </a:r>
          </a:p>
        </p:txBody>
      </p:sp>
    </p:spTree>
    <p:extLst>
      <p:ext uri="{BB962C8B-B14F-4D97-AF65-F5344CB8AC3E}">
        <p14:creationId xmlns:p14="http://schemas.microsoft.com/office/powerpoint/2010/main" val="337410261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5"/>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9" grpId="0"/>
      <p:bldP spid="10" grpId="0"/>
      <p:bldP spid="14" grpId="0"/>
      <p:bldP spid="11"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556</TotalTime>
  <Words>1547</Words>
  <Application>Microsoft Office PowerPoint</Application>
  <PresentationFormat>Widescreen</PresentationFormat>
  <Paragraphs>271</Paragraphs>
  <Slides>53</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53</vt:i4>
      </vt:variant>
    </vt:vector>
  </HeadingPairs>
  <TitlesOfParts>
    <vt:vector size="61" baseType="lpstr">
      <vt:lpstr>Arial</vt:lpstr>
      <vt:lpstr>Bahnschrift Light</vt:lpstr>
      <vt:lpstr>Baskerville Old Face</vt:lpstr>
      <vt:lpstr>Calibri</vt:lpstr>
      <vt:lpstr>Calibri Light</vt:lpstr>
      <vt:lpstr>PT Serif</vt:lpstr>
      <vt:lpstr>Wingdings</vt:lpstr>
      <vt:lpstr>Office Theme</vt:lpstr>
      <vt:lpstr>Fixing Run-on Sentences</vt:lpstr>
      <vt:lpstr>PowerPoint Presentation</vt:lpstr>
      <vt:lpstr>Objective:</vt:lpstr>
      <vt:lpstr>PowerPoint Presentation</vt:lpstr>
      <vt:lpstr>Sentence</vt:lpstr>
      <vt:lpstr>Clause</vt:lpstr>
      <vt:lpstr>What is a run-on sentence?</vt:lpstr>
      <vt:lpstr>A run-on sentence is NOT a long sentence</vt:lpstr>
      <vt:lpstr>Definition</vt:lpstr>
      <vt:lpstr>PowerPoint Presentation</vt:lpstr>
      <vt:lpstr>A comma is not strong enough to separate independent clauses.</vt:lpstr>
      <vt:lpstr>PowerPoint Presentation</vt:lpstr>
      <vt:lpstr>PowerPoint Presentation</vt:lpstr>
      <vt:lpstr>True or False?</vt:lpstr>
      <vt:lpstr>How do we fix a run-on sentence?</vt:lpstr>
      <vt:lpstr>Fixing Run-on Sentences</vt:lpstr>
      <vt:lpstr>PowerPoint Presentation</vt:lpstr>
      <vt:lpstr>Sentence</vt:lpstr>
      <vt:lpstr>Independent Clause/ Simple Sentence</vt:lpstr>
      <vt:lpstr>Run-on Sentence</vt:lpstr>
      <vt:lpstr>Comma Splice</vt:lpstr>
      <vt:lpstr>Some ways to fix run on sentences</vt:lpstr>
      <vt:lpstr>Run-on Fix 1: Use a full stop</vt:lpstr>
      <vt:lpstr>PowerPoint Presentation</vt:lpstr>
      <vt:lpstr>PowerPoint Presentation</vt:lpstr>
      <vt:lpstr>To summarise</vt:lpstr>
      <vt:lpstr>Fixing Run-on Sentences</vt:lpstr>
      <vt:lpstr>PowerPoint Presentation</vt:lpstr>
      <vt:lpstr>Run-on Sentence</vt:lpstr>
      <vt:lpstr>Comma Splice</vt:lpstr>
      <vt:lpstr>Run-on Fix 1: Use a full stop</vt:lpstr>
      <vt:lpstr>Run-on Fix 2: Use a coordinating conjunction</vt:lpstr>
      <vt:lpstr>Coordinating Conjunction</vt:lpstr>
      <vt:lpstr>Fix It</vt:lpstr>
      <vt:lpstr>Fix It</vt:lpstr>
      <vt:lpstr>Fix It</vt:lpstr>
      <vt:lpstr>Fix It</vt:lpstr>
      <vt:lpstr>To summarise</vt:lpstr>
      <vt:lpstr>Fixing Run-on Sentences</vt:lpstr>
      <vt:lpstr>PowerPoint Presentation</vt:lpstr>
      <vt:lpstr>Run-on Fix 1: Use a full stop</vt:lpstr>
      <vt:lpstr>Run-on Fix 2: Use a co-ordinating conjunction</vt:lpstr>
      <vt:lpstr>Run on Fix 3: Use a subordinating conjunction</vt:lpstr>
      <vt:lpstr>Subordinating Conjunction</vt:lpstr>
      <vt:lpstr>Dependent/ Subordinate Clause</vt:lpstr>
      <vt:lpstr>Placement</vt:lpstr>
      <vt:lpstr>Fix It</vt:lpstr>
      <vt:lpstr>To summarise</vt:lpstr>
      <vt:lpstr>Let’s fix some more run on sentences.</vt:lpstr>
      <vt:lpstr>Let’s try another.</vt:lpstr>
      <vt:lpstr>Let’s try another</vt:lpstr>
      <vt:lpstr>Remember!</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Fixing Run-on Sentences</dc:title>
  <dc:creator>Gillian Pilgrim</dc:creator>
  <cp:lastModifiedBy>Gillian Pilgrim</cp:lastModifiedBy>
  <cp:revision>23</cp:revision>
  <dcterms:created xsi:type="dcterms:W3CDTF">2020-03-19T17:30:11Z</dcterms:created>
  <dcterms:modified xsi:type="dcterms:W3CDTF">2020-04-09T19:47:29Z</dcterms:modified>
</cp:coreProperties>
</file>