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8" r:id="rId4"/>
  </p:sldMasterIdLst>
  <p:notesMasterIdLst>
    <p:notesMasterId r:id="rId54"/>
  </p:notesMasterIdLst>
  <p:sldIdLst>
    <p:sldId id="256" r:id="rId5"/>
    <p:sldId id="274" r:id="rId6"/>
    <p:sldId id="258" r:id="rId7"/>
    <p:sldId id="275" r:id="rId8"/>
    <p:sldId id="276" r:id="rId9"/>
    <p:sldId id="259" r:id="rId10"/>
    <p:sldId id="298" r:id="rId11"/>
    <p:sldId id="291" r:id="rId12"/>
    <p:sldId id="269" r:id="rId13"/>
    <p:sldId id="313" r:id="rId14"/>
    <p:sldId id="292" r:id="rId15"/>
    <p:sldId id="306" r:id="rId16"/>
    <p:sldId id="299" r:id="rId17"/>
    <p:sldId id="307" r:id="rId18"/>
    <p:sldId id="260" r:id="rId19"/>
    <p:sldId id="277" r:id="rId20"/>
    <p:sldId id="261" r:id="rId21"/>
    <p:sldId id="312" r:id="rId22"/>
    <p:sldId id="281" r:id="rId23"/>
    <p:sldId id="279" r:id="rId24"/>
    <p:sldId id="311" r:id="rId25"/>
    <p:sldId id="280" r:id="rId26"/>
    <p:sldId id="300" r:id="rId27"/>
    <p:sldId id="308" r:id="rId28"/>
    <p:sldId id="262" r:id="rId29"/>
    <p:sldId id="283" r:id="rId30"/>
    <p:sldId id="263" r:id="rId31"/>
    <p:sldId id="284" r:id="rId32"/>
    <p:sldId id="290" r:id="rId33"/>
    <p:sldId id="301" r:id="rId34"/>
    <p:sldId id="309" r:id="rId35"/>
    <p:sldId id="266" r:id="rId36"/>
    <p:sldId id="289" r:id="rId37"/>
    <p:sldId id="293" r:id="rId38"/>
    <p:sldId id="305" r:id="rId39"/>
    <p:sldId id="302" r:id="rId40"/>
    <p:sldId id="310" r:id="rId41"/>
    <p:sldId id="264" r:id="rId42"/>
    <p:sldId id="265" r:id="rId43"/>
    <p:sldId id="287" r:id="rId44"/>
    <p:sldId id="288" r:id="rId45"/>
    <p:sldId id="303" r:id="rId46"/>
    <p:sldId id="294" r:id="rId47"/>
    <p:sldId id="314" r:id="rId48"/>
    <p:sldId id="296" r:id="rId49"/>
    <p:sldId id="315" r:id="rId50"/>
    <p:sldId id="304" r:id="rId51"/>
    <p:sldId id="273" r:id="rId52"/>
    <p:sldId id="28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2A141-6808-8EBC-8D12-4875C0A0A73D}" v="2760" dt="2020-03-24T01:38:02.833"/>
    <p1510:client id="{436563CD-0BF9-4068-97D9-0C380C821B30}" v="329" dt="2020-03-23T23:44:22.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AE5AE-511A-4B4C-9214-C28E25F312C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7AF9EE7C-4FB0-4F78-BC9B-B94256E7D5DD}">
      <dgm:prSet phldrT="[Text]" custT="1"/>
      <dgm:spPr/>
      <dgm:t>
        <a:bodyPr/>
        <a:lstStyle/>
        <a:p>
          <a:r>
            <a:rPr lang="en-US" sz="4000" b="1"/>
            <a:t>Benefits of context clues</a:t>
          </a:r>
        </a:p>
      </dgm:t>
    </dgm:pt>
    <dgm:pt modelId="{7D1A4CE1-F95A-4B7F-97E9-A257D670B7AB}" type="parTrans" cxnId="{044F4D04-BE04-4E4F-80C9-5AF7D71C8D9E}">
      <dgm:prSet/>
      <dgm:spPr/>
      <dgm:t>
        <a:bodyPr/>
        <a:lstStyle/>
        <a:p>
          <a:endParaRPr lang="en-US"/>
        </a:p>
      </dgm:t>
    </dgm:pt>
    <dgm:pt modelId="{9D47FF8D-86B2-4D71-A55F-220430D552BE}" type="sibTrans" cxnId="{044F4D04-BE04-4E4F-80C9-5AF7D71C8D9E}">
      <dgm:prSet/>
      <dgm:spPr/>
      <dgm:t>
        <a:bodyPr/>
        <a:lstStyle/>
        <a:p>
          <a:endParaRPr lang="en-US"/>
        </a:p>
      </dgm:t>
    </dgm:pt>
    <dgm:pt modelId="{1803C07E-4B1C-426E-9244-4B073D2AC0FA}">
      <dgm:prSet phldrT="[Text]"/>
      <dgm:spPr/>
      <dgm:t>
        <a:bodyPr/>
        <a:lstStyle/>
        <a:p>
          <a:r>
            <a:rPr lang="en-US" b="1"/>
            <a:t>Increases vocabulary</a:t>
          </a:r>
        </a:p>
      </dgm:t>
    </dgm:pt>
    <dgm:pt modelId="{82FBD168-95CC-4C3B-B24D-68BF3F215C95}" type="parTrans" cxnId="{71E797E9-DC81-4E99-93D7-54CE54999A57}">
      <dgm:prSet/>
      <dgm:spPr/>
      <dgm:t>
        <a:bodyPr/>
        <a:lstStyle/>
        <a:p>
          <a:endParaRPr lang="en-US"/>
        </a:p>
      </dgm:t>
    </dgm:pt>
    <dgm:pt modelId="{B597677E-4B19-4649-9910-A71EACBA833F}" type="sibTrans" cxnId="{71E797E9-DC81-4E99-93D7-54CE54999A57}">
      <dgm:prSet/>
      <dgm:spPr/>
      <dgm:t>
        <a:bodyPr/>
        <a:lstStyle/>
        <a:p>
          <a:endParaRPr lang="en-US"/>
        </a:p>
      </dgm:t>
    </dgm:pt>
    <dgm:pt modelId="{F7FE039A-C4CA-4881-B27F-26327C0CAB36}">
      <dgm:prSet phldrT="[Text]"/>
      <dgm:spPr/>
      <dgm:t>
        <a:bodyPr/>
        <a:lstStyle/>
        <a:p>
          <a:r>
            <a:rPr lang="en-US" b="1"/>
            <a:t>Helps you remain focused</a:t>
          </a:r>
        </a:p>
      </dgm:t>
    </dgm:pt>
    <dgm:pt modelId="{ED0727CB-2100-4EB6-B2C2-6750E5370F44}" type="parTrans" cxnId="{DE5EB86D-8241-4EFC-9BE9-648FA3F1F462}">
      <dgm:prSet/>
      <dgm:spPr/>
      <dgm:t>
        <a:bodyPr/>
        <a:lstStyle/>
        <a:p>
          <a:endParaRPr lang="en-US"/>
        </a:p>
      </dgm:t>
    </dgm:pt>
    <dgm:pt modelId="{636F082D-C153-497E-A3B7-9D625D2777B7}" type="sibTrans" cxnId="{DE5EB86D-8241-4EFC-9BE9-648FA3F1F462}">
      <dgm:prSet/>
      <dgm:spPr/>
      <dgm:t>
        <a:bodyPr/>
        <a:lstStyle/>
        <a:p>
          <a:endParaRPr lang="en-US"/>
        </a:p>
      </dgm:t>
    </dgm:pt>
    <dgm:pt modelId="{99C01291-598E-4592-BCD6-A7FF0ABE5830}">
      <dgm:prSet phldrT="[Text]"/>
      <dgm:spPr/>
      <dgm:t>
        <a:bodyPr/>
        <a:lstStyle/>
        <a:p>
          <a:r>
            <a:rPr lang="en-US" b="1"/>
            <a:t>Saves time in understanding a passage</a:t>
          </a:r>
        </a:p>
      </dgm:t>
    </dgm:pt>
    <dgm:pt modelId="{C8706E5D-315D-4E7B-B7C8-FF9C907F2A8B}" type="parTrans" cxnId="{CB259FB2-2979-43DA-B159-1092E779F024}">
      <dgm:prSet/>
      <dgm:spPr/>
      <dgm:t>
        <a:bodyPr/>
        <a:lstStyle/>
        <a:p>
          <a:endParaRPr lang="en-US"/>
        </a:p>
      </dgm:t>
    </dgm:pt>
    <dgm:pt modelId="{05C8E03D-1770-45B5-AA30-230486406852}" type="sibTrans" cxnId="{CB259FB2-2979-43DA-B159-1092E779F024}">
      <dgm:prSet/>
      <dgm:spPr/>
      <dgm:t>
        <a:bodyPr/>
        <a:lstStyle/>
        <a:p>
          <a:endParaRPr lang="en-US"/>
        </a:p>
      </dgm:t>
    </dgm:pt>
    <dgm:pt modelId="{3EE1A680-00D9-447F-97E2-EF4D2F54C003}">
      <dgm:prSet phldrT="[Text]"/>
      <dgm:spPr/>
      <dgm:t>
        <a:bodyPr/>
        <a:lstStyle/>
        <a:p>
          <a:r>
            <a:rPr lang="en-US" b="1"/>
            <a:t>Improves your ability to decipher words in context</a:t>
          </a:r>
        </a:p>
      </dgm:t>
    </dgm:pt>
    <dgm:pt modelId="{CE5DC872-1A66-4FB9-896F-9F086D6E94E1}" type="parTrans" cxnId="{8CDC16C2-00A3-4068-B081-96C1AAC40460}">
      <dgm:prSet/>
      <dgm:spPr/>
      <dgm:t>
        <a:bodyPr/>
        <a:lstStyle/>
        <a:p>
          <a:endParaRPr lang="en-US"/>
        </a:p>
      </dgm:t>
    </dgm:pt>
    <dgm:pt modelId="{915825E9-7036-4AF5-93A0-6B4DF268ACE2}" type="sibTrans" cxnId="{8CDC16C2-00A3-4068-B081-96C1AAC40460}">
      <dgm:prSet/>
      <dgm:spPr/>
      <dgm:t>
        <a:bodyPr/>
        <a:lstStyle/>
        <a:p>
          <a:endParaRPr lang="en-US"/>
        </a:p>
      </dgm:t>
    </dgm:pt>
    <dgm:pt modelId="{45DFB983-58D6-4951-9319-233DBDDBEDBA}" type="pres">
      <dgm:prSet presAssocID="{471AE5AE-511A-4B4C-9214-C28E25F312C1}" presName="diagram" presStyleCnt="0">
        <dgm:presLayoutVars>
          <dgm:chMax val="1"/>
          <dgm:dir/>
          <dgm:animLvl val="ctr"/>
          <dgm:resizeHandles val="exact"/>
        </dgm:presLayoutVars>
      </dgm:prSet>
      <dgm:spPr/>
    </dgm:pt>
    <dgm:pt modelId="{8E0AB238-047C-44C7-BB1A-79BAD22E3434}" type="pres">
      <dgm:prSet presAssocID="{471AE5AE-511A-4B4C-9214-C28E25F312C1}" presName="matrix" presStyleCnt="0"/>
      <dgm:spPr/>
    </dgm:pt>
    <dgm:pt modelId="{090F201C-1DE1-4632-B547-570496397733}" type="pres">
      <dgm:prSet presAssocID="{471AE5AE-511A-4B4C-9214-C28E25F312C1}" presName="tile1" presStyleLbl="node1" presStyleIdx="0" presStyleCnt="4"/>
      <dgm:spPr/>
    </dgm:pt>
    <dgm:pt modelId="{9DE8C50E-9A6B-4491-BC26-11420C4AB7AD}" type="pres">
      <dgm:prSet presAssocID="{471AE5AE-511A-4B4C-9214-C28E25F312C1}" presName="tile1text" presStyleLbl="node1" presStyleIdx="0" presStyleCnt="4">
        <dgm:presLayoutVars>
          <dgm:chMax val="0"/>
          <dgm:chPref val="0"/>
          <dgm:bulletEnabled val="1"/>
        </dgm:presLayoutVars>
      </dgm:prSet>
      <dgm:spPr/>
    </dgm:pt>
    <dgm:pt modelId="{06E5BD5B-4AAB-432F-929D-2455B528C849}" type="pres">
      <dgm:prSet presAssocID="{471AE5AE-511A-4B4C-9214-C28E25F312C1}" presName="tile2" presStyleLbl="node1" presStyleIdx="1" presStyleCnt="4" custLinFactNeighborX="8599" custLinFactNeighborY="-11928"/>
      <dgm:spPr/>
    </dgm:pt>
    <dgm:pt modelId="{19272D63-732B-4808-B305-1FBCE60D54F1}" type="pres">
      <dgm:prSet presAssocID="{471AE5AE-511A-4B4C-9214-C28E25F312C1}" presName="tile2text" presStyleLbl="node1" presStyleIdx="1" presStyleCnt="4">
        <dgm:presLayoutVars>
          <dgm:chMax val="0"/>
          <dgm:chPref val="0"/>
          <dgm:bulletEnabled val="1"/>
        </dgm:presLayoutVars>
      </dgm:prSet>
      <dgm:spPr/>
    </dgm:pt>
    <dgm:pt modelId="{FD698858-EA74-4243-ADB7-ED4A6CCCB693}" type="pres">
      <dgm:prSet presAssocID="{471AE5AE-511A-4B4C-9214-C28E25F312C1}" presName="tile3" presStyleLbl="node1" presStyleIdx="2" presStyleCnt="4"/>
      <dgm:spPr/>
    </dgm:pt>
    <dgm:pt modelId="{12B0F74E-1DEA-4E10-B9E5-BA48A4D2E47B}" type="pres">
      <dgm:prSet presAssocID="{471AE5AE-511A-4B4C-9214-C28E25F312C1}" presName="tile3text" presStyleLbl="node1" presStyleIdx="2" presStyleCnt="4">
        <dgm:presLayoutVars>
          <dgm:chMax val="0"/>
          <dgm:chPref val="0"/>
          <dgm:bulletEnabled val="1"/>
        </dgm:presLayoutVars>
      </dgm:prSet>
      <dgm:spPr/>
    </dgm:pt>
    <dgm:pt modelId="{B4D64EA5-4182-46A9-9E64-99B57C723BD6}" type="pres">
      <dgm:prSet presAssocID="{471AE5AE-511A-4B4C-9214-C28E25F312C1}" presName="tile4" presStyleLbl="node1" presStyleIdx="3" presStyleCnt="4"/>
      <dgm:spPr/>
    </dgm:pt>
    <dgm:pt modelId="{0B78AD9E-EB60-4A72-8D26-282E5940C313}" type="pres">
      <dgm:prSet presAssocID="{471AE5AE-511A-4B4C-9214-C28E25F312C1}" presName="tile4text" presStyleLbl="node1" presStyleIdx="3" presStyleCnt="4">
        <dgm:presLayoutVars>
          <dgm:chMax val="0"/>
          <dgm:chPref val="0"/>
          <dgm:bulletEnabled val="1"/>
        </dgm:presLayoutVars>
      </dgm:prSet>
      <dgm:spPr/>
    </dgm:pt>
    <dgm:pt modelId="{69A1EE0D-EC8A-44AC-A147-9E1F53D4323A}" type="pres">
      <dgm:prSet presAssocID="{471AE5AE-511A-4B4C-9214-C28E25F312C1}" presName="centerTile" presStyleLbl="fgShp" presStyleIdx="0" presStyleCnt="1">
        <dgm:presLayoutVars>
          <dgm:chMax val="0"/>
          <dgm:chPref val="0"/>
        </dgm:presLayoutVars>
      </dgm:prSet>
      <dgm:spPr/>
    </dgm:pt>
  </dgm:ptLst>
  <dgm:cxnLst>
    <dgm:cxn modelId="{044F4D04-BE04-4E4F-80C9-5AF7D71C8D9E}" srcId="{471AE5AE-511A-4B4C-9214-C28E25F312C1}" destId="{7AF9EE7C-4FB0-4F78-BC9B-B94256E7D5DD}" srcOrd="0" destOrd="0" parTransId="{7D1A4CE1-F95A-4B7F-97E9-A257D670B7AB}" sibTransId="{9D47FF8D-86B2-4D71-A55F-220430D552BE}"/>
    <dgm:cxn modelId="{01499B48-14E3-4191-84CC-07D5F1D79E7D}" type="presOf" srcId="{F7FE039A-C4CA-4881-B27F-26327C0CAB36}" destId="{06E5BD5B-4AAB-432F-929D-2455B528C849}" srcOrd="0" destOrd="0" presId="urn:microsoft.com/office/officeart/2005/8/layout/matrix1"/>
    <dgm:cxn modelId="{0786D948-85C6-477E-B2F3-A7CDDE04A3FA}" type="presOf" srcId="{99C01291-598E-4592-BCD6-A7FF0ABE5830}" destId="{12B0F74E-1DEA-4E10-B9E5-BA48A4D2E47B}" srcOrd="1" destOrd="0" presId="urn:microsoft.com/office/officeart/2005/8/layout/matrix1"/>
    <dgm:cxn modelId="{DE5EB86D-8241-4EFC-9BE9-648FA3F1F462}" srcId="{7AF9EE7C-4FB0-4F78-BC9B-B94256E7D5DD}" destId="{F7FE039A-C4CA-4881-B27F-26327C0CAB36}" srcOrd="1" destOrd="0" parTransId="{ED0727CB-2100-4EB6-B2C2-6750E5370F44}" sibTransId="{636F082D-C153-497E-A3B7-9D625D2777B7}"/>
    <dgm:cxn modelId="{40F5918B-9736-40BA-8FF6-8EAC6074328B}" type="presOf" srcId="{3EE1A680-00D9-447F-97E2-EF4D2F54C003}" destId="{B4D64EA5-4182-46A9-9E64-99B57C723BD6}" srcOrd="0" destOrd="0" presId="urn:microsoft.com/office/officeart/2005/8/layout/matrix1"/>
    <dgm:cxn modelId="{A1636498-CF97-4F2B-85C7-BCA4ECF80162}" type="presOf" srcId="{7AF9EE7C-4FB0-4F78-BC9B-B94256E7D5DD}" destId="{69A1EE0D-EC8A-44AC-A147-9E1F53D4323A}" srcOrd="0" destOrd="0" presId="urn:microsoft.com/office/officeart/2005/8/layout/matrix1"/>
    <dgm:cxn modelId="{0D19359C-FAFE-4BBE-A92B-7DA6EA635AB9}" type="presOf" srcId="{1803C07E-4B1C-426E-9244-4B073D2AC0FA}" destId="{9DE8C50E-9A6B-4491-BC26-11420C4AB7AD}" srcOrd="1" destOrd="0" presId="urn:microsoft.com/office/officeart/2005/8/layout/matrix1"/>
    <dgm:cxn modelId="{9B3AFFAB-B7A4-4E95-881A-2F8EA7FFDDC9}" type="presOf" srcId="{1803C07E-4B1C-426E-9244-4B073D2AC0FA}" destId="{090F201C-1DE1-4632-B547-570496397733}" srcOrd="0" destOrd="0" presId="urn:microsoft.com/office/officeart/2005/8/layout/matrix1"/>
    <dgm:cxn modelId="{CB259FB2-2979-43DA-B159-1092E779F024}" srcId="{7AF9EE7C-4FB0-4F78-BC9B-B94256E7D5DD}" destId="{99C01291-598E-4592-BCD6-A7FF0ABE5830}" srcOrd="2" destOrd="0" parTransId="{C8706E5D-315D-4E7B-B7C8-FF9C907F2A8B}" sibTransId="{05C8E03D-1770-45B5-AA30-230486406852}"/>
    <dgm:cxn modelId="{C8922DB6-97AA-4192-90EB-B3B9FB50A7DD}" type="presOf" srcId="{99C01291-598E-4592-BCD6-A7FF0ABE5830}" destId="{FD698858-EA74-4243-ADB7-ED4A6CCCB693}" srcOrd="0" destOrd="0" presId="urn:microsoft.com/office/officeart/2005/8/layout/matrix1"/>
    <dgm:cxn modelId="{1852E9BF-8C56-4651-874E-0A1BFEC55695}" type="presOf" srcId="{3EE1A680-00D9-447F-97E2-EF4D2F54C003}" destId="{0B78AD9E-EB60-4A72-8D26-282E5940C313}" srcOrd="1" destOrd="0" presId="urn:microsoft.com/office/officeart/2005/8/layout/matrix1"/>
    <dgm:cxn modelId="{92C1FBBF-C25A-4D25-8377-1A9DCB4CF719}" type="presOf" srcId="{F7FE039A-C4CA-4881-B27F-26327C0CAB36}" destId="{19272D63-732B-4808-B305-1FBCE60D54F1}" srcOrd="1" destOrd="0" presId="urn:microsoft.com/office/officeart/2005/8/layout/matrix1"/>
    <dgm:cxn modelId="{8CDC16C2-00A3-4068-B081-96C1AAC40460}" srcId="{7AF9EE7C-4FB0-4F78-BC9B-B94256E7D5DD}" destId="{3EE1A680-00D9-447F-97E2-EF4D2F54C003}" srcOrd="3" destOrd="0" parTransId="{CE5DC872-1A66-4FB9-896F-9F086D6E94E1}" sibTransId="{915825E9-7036-4AF5-93A0-6B4DF268ACE2}"/>
    <dgm:cxn modelId="{D32EA6DE-6C42-4049-B8DE-040243E585BD}" type="presOf" srcId="{471AE5AE-511A-4B4C-9214-C28E25F312C1}" destId="{45DFB983-58D6-4951-9319-233DBDDBEDBA}" srcOrd="0" destOrd="0" presId="urn:microsoft.com/office/officeart/2005/8/layout/matrix1"/>
    <dgm:cxn modelId="{71E797E9-DC81-4E99-93D7-54CE54999A57}" srcId="{7AF9EE7C-4FB0-4F78-BC9B-B94256E7D5DD}" destId="{1803C07E-4B1C-426E-9244-4B073D2AC0FA}" srcOrd="0" destOrd="0" parTransId="{82FBD168-95CC-4C3B-B24D-68BF3F215C95}" sibTransId="{B597677E-4B19-4649-9910-A71EACBA833F}"/>
    <dgm:cxn modelId="{AEE010F6-6A6E-4731-9644-6A2568FDE072}" type="presParOf" srcId="{45DFB983-58D6-4951-9319-233DBDDBEDBA}" destId="{8E0AB238-047C-44C7-BB1A-79BAD22E3434}" srcOrd="0" destOrd="0" presId="urn:microsoft.com/office/officeart/2005/8/layout/matrix1"/>
    <dgm:cxn modelId="{6DE7577C-E74A-432B-BAA2-C71ECCBDBD6C}" type="presParOf" srcId="{8E0AB238-047C-44C7-BB1A-79BAD22E3434}" destId="{090F201C-1DE1-4632-B547-570496397733}" srcOrd="0" destOrd="0" presId="urn:microsoft.com/office/officeart/2005/8/layout/matrix1"/>
    <dgm:cxn modelId="{85FB0212-6569-4537-BAC0-521DDF319396}" type="presParOf" srcId="{8E0AB238-047C-44C7-BB1A-79BAD22E3434}" destId="{9DE8C50E-9A6B-4491-BC26-11420C4AB7AD}" srcOrd="1" destOrd="0" presId="urn:microsoft.com/office/officeart/2005/8/layout/matrix1"/>
    <dgm:cxn modelId="{9DDC32CD-B75A-4E0A-B68D-E102F982F116}" type="presParOf" srcId="{8E0AB238-047C-44C7-BB1A-79BAD22E3434}" destId="{06E5BD5B-4AAB-432F-929D-2455B528C849}" srcOrd="2" destOrd="0" presId="urn:microsoft.com/office/officeart/2005/8/layout/matrix1"/>
    <dgm:cxn modelId="{D79FC115-F398-47CC-A4E1-9307A1F4F50E}" type="presParOf" srcId="{8E0AB238-047C-44C7-BB1A-79BAD22E3434}" destId="{19272D63-732B-4808-B305-1FBCE60D54F1}" srcOrd="3" destOrd="0" presId="urn:microsoft.com/office/officeart/2005/8/layout/matrix1"/>
    <dgm:cxn modelId="{F1D9AE59-B98E-4BFC-8406-D1E14058DEAA}" type="presParOf" srcId="{8E0AB238-047C-44C7-BB1A-79BAD22E3434}" destId="{FD698858-EA74-4243-ADB7-ED4A6CCCB693}" srcOrd="4" destOrd="0" presId="urn:microsoft.com/office/officeart/2005/8/layout/matrix1"/>
    <dgm:cxn modelId="{BB15964D-FE37-4699-A984-B8405A3D5B57}" type="presParOf" srcId="{8E0AB238-047C-44C7-BB1A-79BAD22E3434}" destId="{12B0F74E-1DEA-4E10-B9E5-BA48A4D2E47B}" srcOrd="5" destOrd="0" presId="urn:microsoft.com/office/officeart/2005/8/layout/matrix1"/>
    <dgm:cxn modelId="{D73105B8-63E0-44A1-8532-2736C408C5B1}" type="presParOf" srcId="{8E0AB238-047C-44C7-BB1A-79BAD22E3434}" destId="{B4D64EA5-4182-46A9-9E64-99B57C723BD6}" srcOrd="6" destOrd="0" presId="urn:microsoft.com/office/officeart/2005/8/layout/matrix1"/>
    <dgm:cxn modelId="{A11E5765-8302-4ED0-BBDF-2220B1A0D4F0}" type="presParOf" srcId="{8E0AB238-047C-44C7-BB1A-79BAD22E3434}" destId="{0B78AD9E-EB60-4A72-8D26-282E5940C313}" srcOrd="7" destOrd="0" presId="urn:microsoft.com/office/officeart/2005/8/layout/matrix1"/>
    <dgm:cxn modelId="{98367562-DE9F-4053-ACF0-1AF5A30793C1}" type="presParOf" srcId="{45DFB983-58D6-4951-9319-233DBDDBEDBA}" destId="{69A1EE0D-EC8A-44AC-A147-9E1F53D4323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F05CF-8036-4D5D-87FC-B2F7FFC2A3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459202-A1DC-42A3-BDD8-6E4922E79465}">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4000" b="1">
              <a:solidFill>
                <a:schemeClr val="bg1"/>
              </a:solidFill>
            </a:rPr>
            <a:t>Inference </a:t>
          </a:r>
        </a:p>
      </dgm:t>
    </dgm:pt>
    <dgm:pt modelId="{D8B1A39C-D4AB-4441-9C77-100C1F20A1A3}" type="parTrans" cxnId="{D1F5D052-4892-485B-8597-F3B188C5CFFD}">
      <dgm:prSet/>
      <dgm:spPr/>
      <dgm:t>
        <a:bodyPr/>
        <a:lstStyle/>
        <a:p>
          <a:endParaRPr lang="en-US"/>
        </a:p>
      </dgm:t>
    </dgm:pt>
    <dgm:pt modelId="{02F24544-61E3-498F-9F00-62C8B542A96E}" type="sibTrans" cxnId="{D1F5D052-4892-485B-8597-F3B188C5CFFD}">
      <dgm:prSet/>
      <dgm:spPr/>
      <dgm:t>
        <a:bodyPr/>
        <a:lstStyle/>
        <a:p>
          <a:endParaRPr lang="en-US"/>
        </a:p>
      </dgm:t>
    </dgm:pt>
    <dgm:pt modelId="{93427F7C-A291-4FA4-90CD-A585FECDEB36}">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3200" b="1">
              <a:solidFill>
                <a:schemeClr val="bg1"/>
              </a:solidFill>
              <a:latin typeface="Garamond" panose="02020404030301010803"/>
            </a:rPr>
            <a:t>Definition</a:t>
          </a:r>
          <a:endParaRPr lang="en-US" sz="3200" b="1">
            <a:solidFill>
              <a:schemeClr val="bg1"/>
            </a:solidFill>
          </a:endParaRPr>
        </a:p>
      </dgm:t>
    </dgm:pt>
    <dgm:pt modelId="{90AE36FD-B388-40AC-B62A-F03AF1E14D53}" type="parTrans" cxnId="{19F7A44C-C689-4E43-B79E-9657634693F6}">
      <dgm:prSet/>
      <dgm:spPr/>
      <dgm:t>
        <a:bodyPr/>
        <a:lstStyle/>
        <a:p>
          <a:endParaRPr lang="en-US"/>
        </a:p>
      </dgm:t>
    </dgm:pt>
    <dgm:pt modelId="{DBA79B72-8B80-4595-B938-CD0F585ED043}" type="sibTrans" cxnId="{19F7A44C-C689-4E43-B79E-9657634693F6}">
      <dgm:prSet/>
      <dgm:spPr/>
      <dgm:t>
        <a:bodyPr/>
        <a:lstStyle/>
        <a:p>
          <a:endParaRPr lang="en-US"/>
        </a:p>
      </dgm:t>
    </dgm:pt>
    <dgm:pt modelId="{6AA252ED-6663-44C7-BBEA-8A78A7285A93}">
      <dgm:prSet phldrT="[Text]" custT="1">
        <dgm:style>
          <a:lnRef idx="3">
            <a:schemeClr val="lt1"/>
          </a:lnRef>
          <a:fillRef idx="1">
            <a:schemeClr val="accent4"/>
          </a:fillRef>
          <a:effectRef idx="1">
            <a:schemeClr val="accent4"/>
          </a:effectRef>
          <a:fontRef idx="minor">
            <a:schemeClr val="lt1"/>
          </a:fontRef>
        </dgm:style>
      </dgm:prSet>
      <dgm:spPr/>
      <dgm:t>
        <a:bodyPr/>
        <a:lstStyle/>
        <a:p>
          <a:endParaRPr lang="en-US" sz="2600">
            <a:solidFill>
              <a:schemeClr val="bg1"/>
            </a:solidFill>
          </a:endParaRPr>
        </a:p>
        <a:p>
          <a:r>
            <a:rPr lang="en-US" sz="3600" b="1">
              <a:solidFill>
                <a:schemeClr val="bg1"/>
              </a:solidFill>
            </a:rPr>
            <a:t>Example</a:t>
          </a:r>
        </a:p>
        <a:p>
          <a:endParaRPr lang="en-US" sz="2600">
            <a:solidFill>
              <a:schemeClr val="bg1"/>
            </a:solidFill>
          </a:endParaRPr>
        </a:p>
      </dgm:t>
    </dgm:pt>
    <dgm:pt modelId="{E8EB418A-0075-4D9E-A097-8B44193ADB03}" type="parTrans" cxnId="{B2E5A5A4-242A-4F2C-B90E-D41BE0C66A1D}">
      <dgm:prSet/>
      <dgm:spPr/>
      <dgm:t>
        <a:bodyPr/>
        <a:lstStyle/>
        <a:p>
          <a:endParaRPr lang="en-US"/>
        </a:p>
      </dgm:t>
    </dgm:pt>
    <dgm:pt modelId="{91AFF62B-E37A-4830-9183-30EAEA6B2F44}" type="sibTrans" cxnId="{B2E5A5A4-242A-4F2C-B90E-D41BE0C66A1D}">
      <dgm:prSet/>
      <dgm:spPr/>
      <dgm:t>
        <a:bodyPr/>
        <a:lstStyle/>
        <a:p>
          <a:endParaRPr lang="en-US"/>
        </a:p>
      </dgm:t>
    </dgm:pt>
    <dgm:pt modelId="{075B7413-17C8-4CEC-BFF6-7D6D2350A8FB}">
      <dgm:prSet custT="1"/>
      <dgm:spPr/>
      <dgm:t>
        <a:bodyPr/>
        <a:lstStyle/>
        <a:p>
          <a:pPr rtl="0"/>
          <a:r>
            <a:rPr lang="en-US" sz="3600" b="1">
              <a:solidFill>
                <a:schemeClr val="bg1"/>
              </a:solidFill>
            </a:rPr>
            <a:t>Antonym</a:t>
          </a:r>
          <a:r>
            <a:rPr lang="en-US" sz="3200" b="1">
              <a:solidFill>
                <a:schemeClr val="bg1"/>
              </a:solidFill>
              <a:latin typeface="Garamond" panose="02020404030301010803"/>
            </a:rPr>
            <a:t> </a:t>
          </a:r>
          <a:endParaRPr lang="en-US" sz="3600" b="1">
            <a:latin typeface="Garamond" panose="02020404030301010803"/>
          </a:endParaRPr>
        </a:p>
      </dgm:t>
    </dgm:pt>
    <dgm:pt modelId="{4700E004-A15C-441C-A582-B51AAA37F7FF}" type="parTrans" cxnId="{28FC1448-E98D-4E05-80C1-63DC7E30B05D}">
      <dgm:prSet/>
      <dgm:spPr/>
      <dgm:t>
        <a:bodyPr/>
        <a:lstStyle/>
        <a:p>
          <a:endParaRPr lang="en-US"/>
        </a:p>
      </dgm:t>
    </dgm:pt>
    <dgm:pt modelId="{034C833D-BF1B-45E6-9164-E9ABF9F65DF0}" type="sibTrans" cxnId="{28FC1448-E98D-4E05-80C1-63DC7E30B05D}">
      <dgm:prSet/>
      <dgm:spPr/>
      <dgm:t>
        <a:bodyPr/>
        <a:lstStyle/>
        <a:p>
          <a:endParaRPr lang="en-US"/>
        </a:p>
      </dgm:t>
    </dgm:pt>
    <dgm:pt modelId="{71C57604-1D03-4D62-86FB-C8DDF32468C3}">
      <dgm:prSet phldr="0"/>
      <dgm:spPr/>
      <dgm:t>
        <a:bodyPr/>
        <a:lstStyle/>
        <a:p>
          <a:r>
            <a:rPr lang="en-US" sz="3600" b="1">
              <a:latin typeface="Garamond" panose="02020404030301010803"/>
            </a:rPr>
            <a:t>Synonyms </a:t>
          </a:r>
          <a:endParaRPr lang="en-US"/>
        </a:p>
      </dgm:t>
    </dgm:pt>
    <dgm:pt modelId="{38F34EC7-9EE9-4C6C-8AAF-65C435FBC630}" type="parTrans" cxnId="{B03141B8-28D6-43C9-A132-456C3DE9DD99}">
      <dgm:prSet/>
      <dgm:spPr/>
    </dgm:pt>
    <dgm:pt modelId="{403DBB60-8C61-4B68-A257-C46BFBE43E62}" type="sibTrans" cxnId="{B03141B8-28D6-43C9-A132-456C3DE9DD99}">
      <dgm:prSet/>
      <dgm:spPr/>
    </dgm:pt>
    <dgm:pt modelId="{89701482-5C80-469D-8E14-03DF3838DC0F}" type="pres">
      <dgm:prSet presAssocID="{D92F05CF-8036-4D5D-87FC-B2F7FFC2A30D}" presName="diagram" presStyleCnt="0">
        <dgm:presLayoutVars>
          <dgm:dir/>
          <dgm:resizeHandles val="exact"/>
        </dgm:presLayoutVars>
      </dgm:prSet>
      <dgm:spPr/>
    </dgm:pt>
    <dgm:pt modelId="{47E7FFEC-8848-449C-8254-EB7D621EEDE9}" type="pres">
      <dgm:prSet presAssocID="{8B459202-A1DC-42A3-BDD8-6E4922E79465}" presName="node" presStyleLbl="node1" presStyleIdx="0" presStyleCnt="5">
        <dgm:presLayoutVars>
          <dgm:bulletEnabled val="1"/>
        </dgm:presLayoutVars>
      </dgm:prSet>
      <dgm:spPr/>
    </dgm:pt>
    <dgm:pt modelId="{8A2E9186-7D2B-4E69-9127-C2B895FC8818}" type="pres">
      <dgm:prSet presAssocID="{02F24544-61E3-498F-9F00-62C8B542A96E}" presName="sibTrans" presStyleCnt="0"/>
      <dgm:spPr/>
    </dgm:pt>
    <dgm:pt modelId="{13D87FBC-3D45-49ED-BE11-E41EB2B582F3}" type="pres">
      <dgm:prSet presAssocID="{93427F7C-A291-4FA4-90CD-A585FECDEB36}" presName="node" presStyleLbl="node1" presStyleIdx="1" presStyleCnt="5" custLinFactNeighborY="1531">
        <dgm:presLayoutVars>
          <dgm:bulletEnabled val="1"/>
        </dgm:presLayoutVars>
      </dgm:prSet>
      <dgm:spPr/>
    </dgm:pt>
    <dgm:pt modelId="{401097B8-BC78-477C-BF74-B5DA59A21ED5}" type="pres">
      <dgm:prSet presAssocID="{DBA79B72-8B80-4595-B938-CD0F585ED043}" presName="sibTrans" presStyleCnt="0"/>
      <dgm:spPr/>
    </dgm:pt>
    <dgm:pt modelId="{23757EE3-6F3E-4B31-A4DA-F36EFD0E9C34}" type="pres">
      <dgm:prSet presAssocID="{6AA252ED-6663-44C7-BBEA-8A78A7285A93}" presName="node" presStyleLbl="node1" presStyleIdx="2" presStyleCnt="5">
        <dgm:presLayoutVars>
          <dgm:bulletEnabled val="1"/>
        </dgm:presLayoutVars>
      </dgm:prSet>
      <dgm:spPr/>
    </dgm:pt>
    <dgm:pt modelId="{CC357159-1E1E-478C-9145-7E917AE1EB63}" type="pres">
      <dgm:prSet presAssocID="{91AFF62B-E37A-4830-9183-30EAEA6B2F44}" presName="sibTrans" presStyleCnt="0"/>
      <dgm:spPr/>
    </dgm:pt>
    <dgm:pt modelId="{26695297-102B-450D-9BFB-A0801607FD19}" type="pres">
      <dgm:prSet presAssocID="{075B7413-17C8-4CEC-BFF6-7D6D2350A8FB}" presName="node" presStyleLbl="node1" presStyleIdx="3" presStyleCnt="5">
        <dgm:presLayoutVars>
          <dgm:bulletEnabled val="1"/>
        </dgm:presLayoutVars>
      </dgm:prSet>
      <dgm:spPr/>
    </dgm:pt>
    <dgm:pt modelId="{C29F3E78-3A14-498A-83B3-EA0717FF2148}" type="pres">
      <dgm:prSet presAssocID="{034C833D-BF1B-45E6-9164-E9ABF9F65DF0}" presName="sibTrans" presStyleCnt="0"/>
      <dgm:spPr/>
    </dgm:pt>
    <dgm:pt modelId="{59690D13-2017-45E8-964F-0DAC06099439}" type="pres">
      <dgm:prSet presAssocID="{71C57604-1D03-4D62-86FB-C8DDF32468C3}" presName="node" presStyleLbl="node1" presStyleIdx="4" presStyleCnt="5">
        <dgm:presLayoutVars>
          <dgm:bulletEnabled val="1"/>
        </dgm:presLayoutVars>
      </dgm:prSet>
      <dgm:spPr/>
    </dgm:pt>
  </dgm:ptLst>
  <dgm:cxnLst>
    <dgm:cxn modelId="{1B361001-DF00-479D-BF44-46D88008B3A6}" type="presOf" srcId="{D92F05CF-8036-4D5D-87FC-B2F7FFC2A30D}" destId="{89701482-5C80-469D-8E14-03DF3838DC0F}" srcOrd="0" destOrd="0" presId="urn:microsoft.com/office/officeart/2005/8/layout/default"/>
    <dgm:cxn modelId="{8F70FC3C-36B4-4522-849E-F2CDB5ABC059}" type="presOf" srcId="{8B459202-A1DC-42A3-BDD8-6E4922E79465}" destId="{47E7FFEC-8848-449C-8254-EB7D621EEDE9}" srcOrd="0" destOrd="0" presId="urn:microsoft.com/office/officeart/2005/8/layout/default"/>
    <dgm:cxn modelId="{28FC1448-E98D-4E05-80C1-63DC7E30B05D}" srcId="{D92F05CF-8036-4D5D-87FC-B2F7FFC2A30D}" destId="{075B7413-17C8-4CEC-BFF6-7D6D2350A8FB}" srcOrd="3" destOrd="0" parTransId="{4700E004-A15C-441C-A582-B51AAA37F7FF}" sibTransId="{034C833D-BF1B-45E6-9164-E9ABF9F65DF0}"/>
    <dgm:cxn modelId="{19F7A44C-C689-4E43-B79E-9657634693F6}" srcId="{D92F05CF-8036-4D5D-87FC-B2F7FFC2A30D}" destId="{93427F7C-A291-4FA4-90CD-A585FECDEB36}" srcOrd="1" destOrd="0" parTransId="{90AE36FD-B388-40AC-B62A-F03AF1E14D53}" sibTransId="{DBA79B72-8B80-4595-B938-CD0F585ED043}"/>
    <dgm:cxn modelId="{D1F5D052-4892-485B-8597-F3B188C5CFFD}" srcId="{D92F05CF-8036-4D5D-87FC-B2F7FFC2A30D}" destId="{8B459202-A1DC-42A3-BDD8-6E4922E79465}" srcOrd="0" destOrd="0" parTransId="{D8B1A39C-D4AB-4441-9C77-100C1F20A1A3}" sibTransId="{02F24544-61E3-498F-9F00-62C8B542A96E}"/>
    <dgm:cxn modelId="{8D242959-2229-4AED-925B-3747C2245DB3}" type="presOf" srcId="{075B7413-17C8-4CEC-BFF6-7D6D2350A8FB}" destId="{26695297-102B-450D-9BFB-A0801607FD19}" srcOrd="0" destOrd="0" presId="urn:microsoft.com/office/officeart/2005/8/layout/default"/>
    <dgm:cxn modelId="{0D2E5E95-3BC1-4EE1-9913-EF6DBD4B23DE}" type="presOf" srcId="{71C57604-1D03-4D62-86FB-C8DDF32468C3}" destId="{59690D13-2017-45E8-964F-0DAC06099439}" srcOrd="0" destOrd="0" presId="urn:microsoft.com/office/officeart/2005/8/layout/default"/>
    <dgm:cxn modelId="{B2E5A5A4-242A-4F2C-B90E-D41BE0C66A1D}" srcId="{D92F05CF-8036-4D5D-87FC-B2F7FFC2A30D}" destId="{6AA252ED-6663-44C7-BBEA-8A78A7285A93}" srcOrd="2" destOrd="0" parTransId="{E8EB418A-0075-4D9E-A097-8B44193ADB03}" sibTransId="{91AFF62B-E37A-4830-9183-30EAEA6B2F44}"/>
    <dgm:cxn modelId="{B03141B8-28D6-43C9-A132-456C3DE9DD99}" srcId="{D92F05CF-8036-4D5D-87FC-B2F7FFC2A30D}" destId="{71C57604-1D03-4D62-86FB-C8DDF32468C3}" srcOrd="4" destOrd="0" parTransId="{38F34EC7-9EE9-4C6C-8AAF-65C435FBC630}" sibTransId="{403DBB60-8C61-4B68-A257-C46BFBE43E62}"/>
    <dgm:cxn modelId="{D1AACAD1-BEC6-4512-AA9B-C06174611868}" type="presOf" srcId="{6AA252ED-6663-44C7-BBEA-8A78A7285A93}" destId="{23757EE3-6F3E-4B31-A4DA-F36EFD0E9C34}" srcOrd="0" destOrd="0" presId="urn:microsoft.com/office/officeart/2005/8/layout/default"/>
    <dgm:cxn modelId="{0D8030D8-B7CF-4302-805A-0F3530791C3A}" type="presOf" srcId="{93427F7C-A291-4FA4-90CD-A585FECDEB36}" destId="{13D87FBC-3D45-49ED-BE11-E41EB2B582F3}" srcOrd="0" destOrd="0" presId="urn:microsoft.com/office/officeart/2005/8/layout/default"/>
    <dgm:cxn modelId="{10E19706-74C0-47F7-8880-535092C0751E}" type="presParOf" srcId="{89701482-5C80-469D-8E14-03DF3838DC0F}" destId="{47E7FFEC-8848-449C-8254-EB7D621EEDE9}" srcOrd="0" destOrd="0" presId="urn:microsoft.com/office/officeart/2005/8/layout/default"/>
    <dgm:cxn modelId="{932DBA9B-455B-4E85-AA41-7B3B7994E960}" type="presParOf" srcId="{89701482-5C80-469D-8E14-03DF3838DC0F}" destId="{8A2E9186-7D2B-4E69-9127-C2B895FC8818}" srcOrd="1" destOrd="0" presId="urn:microsoft.com/office/officeart/2005/8/layout/default"/>
    <dgm:cxn modelId="{81BD8A43-B4E4-4EC9-B187-992B6EED360F}" type="presParOf" srcId="{89701482-5C80-469D-8E14-03DF3838DC0F}" destId="{13D87FBC-3D45-49ED-BE11-E41EB2B582F3}" srcOrd="2" destOrd="0" presId="urn:microsoft.com/office/officeart/2005/8/layout/default"/>
    <dgm:cxn modelId="{54056C90-7A0B-4ACC-A754-967525760468}" type="presParOf" srcId="{89701482-5C80-469D-8E14-03DF3838DC0F}" destId="{401097B8-BC78-477C-BF74-B5DA59A21ED5}" srcOrd="3" destOrd="0" presId="urn:microsoft.com/office/officeart/2005/8/layout/default"/>
    <dgm:cxn modelId="{5786AA88-E886-4D97-BC19-B85077E58BD3}" type="presParOf" srcId="{89701482-5C80-469D-8E14-03DF3838DC0F}" destId="{23757EE3-6F3E-4B31-A4DA-F36EFD0E9C34}" srcOrd="4" destOrd="0" presId="urn:microsoft.com/office/officeart/2005/8/layout/default"/>
    <dgm:cxn modelId="{9C61A906-12BE-4E54-9C40-EA5C4BB953ED}" type="presParOf" srcId="{89701482-5C80-469D-8E14-03DF3838DC0F}" destId="{CC357159-1E1E-478C-9145-7E917AE1EB63}" srcOrd="5" destOrd="0" presId="urn:microsoft.com/office/officeart/2005/8/layout/default"/>
    <dgm:cxn modelId="{230CCD26-106A-4150-9D8F-196E7EB4A1E1}" type="presParOf" srcId="{89701482-5C80-469D-8E14-03DF3838DC0F}" destId="{26695297-102B-450D-9BFB-A0801607FD19}" srcOrd="6" destOrd="0" presId="urn:microsoft.com/office/officeart/2005/8/layout/default"/>
    <dgm:cxn modelId="{71D3DA18-DF35-4B41-B363-9EFEBF16A6E4}" type="presParOf" srcId="{89701482-5C80-469D-8E14-03DF3838DC0F}" destId="{C29F3E78-3A14-498A-83B3-EA0717FF2148}" srcOrd="7" destOrd="0" presId="urn:microsoft.com/office/officeart/2005/8/layout/default"/>
    <dgm:cxn modelId="{D0ACADFA-BA89-4012-B5D8-0AD5D35934F3}" type="presParOf" srcId="{89701482-5C80-469D-8E14-03DF3838DC0F}" destId="{59690D13-2017-45E8-964F-0DAC060994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F201C-1DE1-4632-B547-570496397733}">
      <dsp:nvSpPr>
        <dsp:cNvPr id="0" name=""/>
        <dsp:cNvSpPr/>
      </dsp:nvSpPr>
      <dsp:spPr>
        <a:xfrm rot="16200000">
          <a:off x="1209076" y="-1209076"/>
          <a:ext cx="3117483" cy="5535636"/>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a:t>Increases vocabulary</a:t>
          </a:r>
        </a:p>
      </dsp:txBody>
      <dsp:txXfrm rot="5400000">
        <a:off x="0" y="0"/>
        <a:ext cx="5535636" cy="2338112"/>
      </dsp:txXfrm>
    </dsp:sp>
    <dsp:sp modelId="{06E5BD5B-4AAB-432F-929D-2455B528C849}">
      <dsp:nvSpPr>
        <dsp:cNvPr id="0" name=""/>
        <dsp:cNvSpPr/>
      </dsp:nvSpPr>
      <dsp:spPr>
        <a:xfrm>
          <a:off x="5535636" y="0"/>
          <a:ext cx="5535636" cy="3117483"/>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a:t>Helps you remain focused</a:t>
          </a:r>
        </a:p>
      </dsp:txBody>
      <dsp:txXfrm>
        <a:off x="5535636" y="0"/>
        <a:ext cx="5535636" cy="2338112"/>
      </dsp:txXfrm>
    </dsp:sp>
    <dsp:sp modelId="{FD698858-EA74-4243-ADB7-ED4A6CCCB693}">
      <dsp:nvSpPr>
        <dsp:cNvPr id="0" name=""/>
        <dsp:cNvSpPr/>
      </dsp:nvSpPr>
      <dsp:spPr>
        <a:xfrm rot="10800000">
          <a:off x="0" y="3117483"/>
          <a:ext cx="5535636" cy="3117483"/>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a:t>Saves time in understanding a passage</a:t>
          </a:r>
        </a:p>
      </dsp:txBody>
      <dsp:txXfrm rot="10800000">
        <a:off x="0" y="3896853"/>
        <a:ext cx="5535636" cy="2338112"/>
      </dsp:txXfrm>
    </dsp:sp>
    <dsp:sp modelId="{B4D64EA5-4182-46A9-9E64-99B57C723BD6}">
      <dsp:nvSpPr>
        <dsp:cNvPr id="0" name=""/>
        <dsp:cNvSpPr/>
      </dsp:nvSpPr>
      <dsp:spPr>
        <a:xfrm rot="5400000">
          <a:off x="6744713" y="1908406"/>
          <a:ext cx="3117483" cy="5535636"/>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a:t>Improves your ability to decipher words in context</a:t>
          </a:r>
        </a:p>
      </dsp:txBody>
      <dsp:txXfrm rot="-5400000">
        <a:off x="5535636" y="3896853"/>
        <a:ext cx="5535636" cy="2338112"/>
      </dsp:txXfrm>
    </dsp:sp>
    <dsp:sp modelId="{69A1EE0D-EC8A-44AC-A147-9E1F53D4323A}">
      <dsp:nvSpPr>
        <dsp:cNvPr id="0" name=""/>
        <dsp:cNvSpPr/>
      </dsp:nvSpPr>
      <dsp:spPr>
        <a:xfrm>
          <a:off x="3874945" y="2338112"/>
          <a:ext cx="3321381" cy="1558741"/>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t>Benefits of context clues</a:t>
          </a:r>
        </a:p>
      </dsp:txBody>
      <dsp:txXfrm>
        <a:off x="3951036" y="2414203"/>
        <a:ext cx="3169199" cy="1406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7FFEC-8848-449C-8254-EB7D621EEDE9}">
      <dsp:nvSpPr>
        <dsp:cNvPr id="0" name=""/>
        <dsp:cNvSpPr/>
      </dsp:nvSpPr>
      <dsp:spPr>
        <a:xfrm>
          <a:off x="878451" y="2214"/>
          <a:ext cx="2707119" cy="1624271"/>
        </a:xfrm>
        <a:prstGeom prst="rect">
          <a:avLst/>
        </a:prstGeom>
        <a:solidFill>
          <a:schemeClr val="accent6"/>
        </a:solidFill>
        <a:ln w="25400" cap="flat"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solidFill>
                <a:schemeClr val="bg1"/>
              </a:solidFill>
            </a:rPr>
            <a:t>Inference </a:t>
          </a:r>
        </a:p>
      </dsp:txBody>
      <dsp:txXfrm>
        <a:off x="878451" y="2214"/>
        <a:ext cx="2707119" cy="1624271"/>
      </dsp:txXfrm>
    </dsp:sp>
    <dsp:sp modelId="{13D87FBC-3D45-49ED-BE11-E41EB2B582F3}">
      <dsp:nvSpPr>
        <dsp:cNvPr id="0" name=""/>
        <dsp:cNvSpPr/>
      </dsp:nvSpPr>
      <dsp:spPr>
        <a:xfrm>
          <a:off x="3856281" y="27082"/>
          <a:ext cx="2707119" cy="1624271"/>
        </a:xfrm>
        <a:prstGeom prst="rect">
          <a:avLst/>
        </a:prstGeom>
        <a:solidFill>
          <a:schemeClr val="accent5"/>
        </a:solidFill>
        <a:ln w="254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latin typeface="Garamond" panose="02020404030301010803"/>
            </a:rPr>
            <a:t>Definition</a:t>
          </a:r>
          <a:endParaRPr lang="en-US" sz="3200" b="1" kern="1200">
            <a:solidFill>
              <a:schemeClr val="bg1"/>
            </a:solidFill>
          </a:endParaRPr>
        </a:p>
      </dsp:txBody>
      <dsp:txXfrm>
        <a:off x="3856281" y="27082"/>
        <a:ext cx="2707119" cy="1624271"/>
      </dsp:txXfrm>
    </dsp:sp>
    <dsp:sp modelId="{23757EE3-6F3E-4B31-A4DA-F36EFD0E9C34}">
      <dsp:nvSpPr>
        <dsp:cNvPr id="0" name=""/>
        <dsp:cNvSpPr/>
      </dsp:nvSpPr>
      <dsp:spPr>
        <a:xfrm>
          <a:off x="878451" y="1897197"/>
          <a:ext cx="2707119" cy="1624271"/>
        </a:xfrm>
        <a:prstGeom prst="rect">
          <a:avLst/>
        </a:prstGeom>
        <a:solidFill>
          <a:schemeClr val="accent4"/>
        </a:solidFill>
        <a:ln w="254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kern="1200">
            <a:solidFill>
              <a:schemeClr val="bg1"/>
            </a:solidFill>
          </a:endParaRPr>
        </a:p>
        <a:p>
          <a:pPr marL="0" lvl="0" indent="0" algn="ctr" defTabSz="1155700">
            <a:lnSpc>
              <a:spcPct val="90000"/>
            </a:lnSpc>
            <a:spcBef>
              <a:spcPct val="0"/>
            </a:spcBef>
            <a:spcAft>
              <a:spcPct val="35000"/>
            </a:spcAft>
            <a:buNone/>
          </a:pPr>
          <a:r>
            <a:rPr lang="en-US" sz="3600" b="1" kern="1200">
              <a:solidFill>
                <a:schemeClr val="bg1"/>
              </a:solidFill>
            </a:rPr>
            <a:t>Example</a:t>
          </a:r>
        </a:p>
        <a:p>
          <a:pPr marL="0" lvl="0" indent="0" algn="ctr" defTabSz="1155700">
            <a:lnSpc>
              <a:spcPct val="90000"/>
            </a:lnSpc>
            <a:spcBef>
              <a:spcPct val="0"/>
            </a:spcBef>
            <a:spcAft>
              <a:spcPct val="35000"/>
            </a:spcAft>
            <a:buNone/>
          </a:pPr>
          <a:endParaRPr lang="en-US" sz="2600" kern="1200">
            <a:solidFill>
              <a:schemeClr val="bg1"/>
            </a:solidFill>
          </a:endParaRPr>
        </a:p>
      </dsp:txBody>
      <dsp:txXfrm>
        <a:off x="878451" y="1897197"/>
        <a:ext cx="2707119" cy="1624271"/>
      </dsp:txXfrm>
    </dsp:sp>
    <dsp:sp modelId="{26695297-102B-450D-9BFB-A0801607FD19}">
      <dsp:nvSpPr>
        <dsp:cNvPr id="0" name=""/>
        <dsp:cNvSpPr/>
      </dsp:nvSpPr>
      <dsp:spPr>
        <a:xfrm>
          <a:off x="3856281" y="1897197"/>
          <a:ext cx="2707119" cy="16242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bg1"/>
              </a:solidFill>
            </a:rPr>
            <a:t>Antonym</a:t>
          </a:r>
          <a:r>
            <a:rPr lang="en-US" sz="3200" b="1" kern="1200">
              <a:solidFill>
                <a:schemeClr val="bg1"/>
              </a:solidFill>
              <a:latin typeface="Garamond" panose="02020404030301010803"/>
            </a:rPr>
            <a:t> </a:t>
          </a:r>
          <a:endParaRPr lang="en-US" sz="3600" b="1" kern="1200">
            <a:latin typeface="Garamond" panose="02020404030301010803"/>
          </a:endParaRPr>
        </a:p>
      </dsp:txBody>
      <dsp:txXfrm>
        <a:off x="3856281" y="1897197"/>
        <a:ext cx="2707119" cy="1624271"/>
      </dsp:txXfrm>
    </dsp:sp>
    <dsp:sp modelId="{59690D13-2017-45E8-964F-0DAC06099439}">
      <dsp:nvSpPr>
        <dsp:cNvPr id="0" name=""/>
        <dsp:cNvSpPr/>
      </dsp:nvSpPr>
      <dsp:spPr>
        <a:xfrm>
          <a:off x="2367366" y="3792181"/>
          <a:ext cx="2707119" cy="16242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a:latin typeface="Garamond" panose="02020404030301010803"/>
            </a:rPr>
            <a:t>Synonyms </a:t>
          </a:r>
          <a:endParaRPr lang="en-US" sz="4100" kern="1200"/>
        </a:p>
      </dsp:txBody>
      <dsp:txXfrm>
        <a:off x="2367366" y="3792181"/>
        <a:ext cx="2707119" cy="162427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D4E26-0D7D-4D67-A381-E0EE5AC88C2E}"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3AF2E-6430-4CBA-86C2-1C0C71142C77}" type="slidenum">
              <a:rPr lang="en-US" smtClean="0"/>
              <a:t>‹#›</a:t>
            </a:fld>
            <a:endParaRPr lang="en-US"/>
          </a:p>
        </p:txBody>
      </p:sp>
    </p:spTree>
    <p:extLst>
      <p:ext uri="{BB962C8B-B14F-4D97-AF65-F5344CB8AC3E}">
        <p14:creationId xmlns:p14="http://schemas.microsoft.com/office/powerpoint/2010/main" val="185662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4/9/2020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6969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9371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16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20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4120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7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27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52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24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4765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4912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9989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88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32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5374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14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6257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4/9/2020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00313777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C8DEA17-7359-407D-A02A-A8CF27164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B00441CD-8CC9-4AD0-907B-02DF1B001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B6DA029-2D81-4CD3-94FD-0DE7C7C98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BF97E00D-CA46-4017-A976-63BD0CB07E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2" name="Rounded Rectangle 17">
              <a:extLst>
                <a:ext uri="{FF2B5EF4-FFF2-40B4-BE49-F238E27FC236}">
                  <a16:creationId xmlns:a16="http://schemas.microsoft.com/office/drawing/2014/main" id="{E6F384A6-53DA-4F11-8B23-B3B8224DE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5">
              <a:extLst>
                <a:ext uri="{FF2B5EF4-FFF2-40B4-BE49-F238E27FC236}">
                  <a16:creationId xmlns:a16="http://schemas.microsoft.com/office/drawing/2014/main" id="{9E15DC92-3502-4B25-A420-0FD164521E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0332DC96-9E36-410B-B37F-6AFCF1D6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7">
              <a:extLst>
                <a:ext uri="{FF2B5EF4-FFF2-40B4-BE49-F238E27FC236}">
                  <a16:creationId xmlns:a16="http://schemas.microsoft.com/office/drawing/2014/main" id="{9EBAF10C-B0FA-4F83-90B2-EBEE61AC56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C9F8FBE-1B87-4DB2-A346-F156C5BB4DF0}"/>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Vocabulary in Context</a:t>
            </a:r>
            <a:br>
              <a:rPr lang="en-US" sz="5000"/>
            </a:br>
            <a:endParaRPr lang="en-US" sz="5000"/>
          </a:p>
        </p:txBody>
      </p:sp>
      <p:sp>
        <p:nvSpPr>
          <p:cNvPr id="3" name="Subtitle 2">
            <a:extLst>
              <a:ext uri="{FF2B5EF4-FFF2-40B4-BE49-F238E27FC236}">
                <a16:creationId xmlns:a16="http://schemas.microsoft.com/office/drawing/2014/main" id="{F5A48860-D520-4C48-B5D6-6719261041E6}"/>
              </a:ext>
            </a:extLst>
          </p:cNvPr>
          <p:cNvSpPr>
            <a:spLocks noGrp="1"/>
          </p:cNvSpPr>
          <p:nvPr>
            <p:ph type="subTitle" idx="1"/>
          </p:nvPr>
        </p:nvSpPr>
        <p:spPr>
          <a:xfrm>
            <a:off x="2261078" y="3657597"/>
            <a:ext cx="7836460" cy="1320802"/>
          </a:xfrm>
        </p:spPr>
        <p:txBody>
          <a:bodyPr>
            <a:normAutofit/>
          </a:bodyPr>
          <a:lstStyle/>
          <a:p>
            <a:r>
              <a:rPr lang="en-US" sz="2800" b="1" dirty="0"/>
              <a:t>Using Context Clues to Improve Comprehension</a:t>
            </a:r>
          </a:p>
        </p:txBody>
      </p:sp>
      <p:cxnSp>
        <p:nvCxnSpPr>
          <p:cNvPr id="36" name="Straight Connector 19">
            <a:extLst>
              <a:ext uri="{FF2B5EF4-FFF2-40B4-BE49-F238E27FC236}">
                <a16:creationId xmlns:a16="http://schemas.microsoft.com/office/drawing/2014/main" id="{8B150E35-A777-4E6D-8905-130F608C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6D09A1F-5EEA-4C87-9BAB-C8AE2C5B738D}"/>
              </a:ext>
            </a:extLst>
          </p:cNvPr>
          <p:cNvSpPr txBox="1"/>
          <p:nvPr/>
        </p:nvSpPr>
        <p:spPr>
          <a:xfrm>
            <a:off x="3732454" y="4808033"/>
            <a:ext cx="4820195" cy="646331"/>
          </a:xfrm>
          <a:prstGeom prst="rect">
            <a:avLst/>
          </a:prstGeom>
          <a:noFill/>
        </p:spPr>
        <p:txBody>
          <a:bodyPr wrap="square" rtlCol="0">
            <a:spAutoFit/>
          </a:bodyPr>
          <a:lstStyle/>
          <a:p>
            <a:r>
              <a:rPr lang="en-GB" dirty="0"/>
              <a:t>Curriculum Planning and Development Division</a:t>
            </a:r>
          </a:p>
          <a:p>
            <a:pPr algn="ctr"/>
            <a:r>
              <a:rPr lang="en-GB" dirty="0"/>
              <a:t>2020</a:t>
            </a:r>
          </a:p>
        </p:txBody>
      </p:sp>
    </p:spTree>
    <p:extLst>
      <p:ext uri="{BB962C8B-B14F-4D97-AF65-F5344CB8AC3E}">
        <p14:creationId xmlns:p14="http://schemas.microsoft.com/office/powerpoint/2010/main" val="406933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C8703-E991-4161-92FF-05F657FD9EAB}"/>
              </a:ext>
            </a:extLst>
          </p:cNvPr>
          <p:cNvSpPr>
            <a:spLocks noGrp="1"/>
          </p:cNvSpPr>
          <p:nvPr>
            <p:ph idx="1"/>
          </p:nvPr>
        </p:nvSpPr>
        <p:spPr>
          <a:xfrm>
            <a:off x="1295402" y="729034"/>
            <a:ext cx="9601196" cy="5118222"/>
          </a:xfrm>
          <a:solidFill>
            <a:schemeClr val="bg1"/>
          </a:solidFill>
        </p:spPr>
        <p:txBody>
          <a:bodyPr>
            <a:normAutofit/>
          </a:bodyPr>
          <a:lstStyle/>
          <a:p>
            <a:pPr marL="0" indent="0">
              <a:buNone/>
            </a:pPr>
            <a:r>
              <a:rPr lang="en-US" dirty="0"/>
              <a:t>Examples</a:t>
            </a:r>
          </a:p>
          <a:p>
            <a:pPr marL="0" indent="0">
              <a:buNone/>
            </a:pPr>
            <a:endParaRPr lang="en-US" dirty="0">
              <a:solidFill>
                <a:schemeClr val="tx1"/>
              </a:solidFill>
            </a:endParaRPr>
          </a:p>
          <a:p>
            <a:pPr marL="0" indent="0">
              <a:buNone/>
            </a:pPr>
            <a:r>
              <a:rPr lang="en-US" dirty="0"/>
              <a:t>The sound of the guitar </a:t>
            </a:r>
            <a:r>
              <a:rPr lang="en-US" dirty="0">
                <a:solidFill>
                  <a:schemeClr val="tx1"/>
                </a:solidFill>
              </a:rPr>
              <a:t>was </a:t>
            </a:r>
            <a:r>
              <a:rPr lang="en-US" u="sng" dirty="0">
                <a:solidFill>
                  <a:schemeClr val="tx1"/>
                </a:solidFill>
              </a:rPr>
              <a:t>amplified</a:t>
            </a:r>
            <a:r>
              <a:rPr lang="en-US" dirty="0">
                <a:solidFill>
                  <a:schemeClr val="tx1"/>
                </a:solidFill>
              </a:rPr>
              <a:t> </a:t>
            </a:r>
            <a:r>
              <a:rPr lang="en-US" dirty="0"/>
              <a:t>when it was connected to the speaker.</a:t>
            </a:r>
          </a:p>
          <a:p>
            <a:pPr marL="0" indent="0">
              <a:buNone/>
            </a:pPr>
            <a:endParaRPr 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71027508"/>
              </p:ext>
            </p:extLst>
          </p:nvPr>
        </p:nvGraphicFramePr>
        <p:xfrm>
          <a:off x="1295402" y="2784562"/>
          <a:ext cx="8512316" cy="1007165"/>
        </p:xfrm>
        <a:graphic>
          <a:graphicData uri="http://schemas.openxmlformats.org/drawingml/2006/table">
            <a:tbl>
              <a:tblPr firstRow="1" bandRow="1">
                <a:tableStyleId>{5C22544A-7EE6-4342-B048-85BDC9FD1C3A}</a:tableStyleId>
              </a:tblPr>
              <a:tblGrid>
                <a:gridCol w="3307399">
                  <a:extLst>
                    <a:ext uri="{9D8B030D-6E8A-4147-A177-3AD203B41FA5}">
                      <a16:colId xmlns:a16="http://schemas.microsoft.com/office/drawing/2014/main" val="340418281"/>
                    </a:ext>
                  </a:extLst>
                </a:gridCol>
                <a:gridCol w="5204917">
                  <a:extLst>
                    <a:ext uri="{9D8B030D-6E8A-4147-A177-3AD203B41FA5}">
                      <a16:colId xmlns:a16="http://schemas.microsoft.com/office/drawing/2014/main" val="2997845463"/>
                    </a:ext>
                  </a:extLst>
                </a:gridCol>
              </a:tblGrid>
              <a:tr h="1007165">
                <a:tc>
                  <a:txBody>
                    <a:bodyPr/>
                    <a:lstStyle/>
                    <a:p>
                      <a:r>
                        <a:rPr lang="en-US" sz="2400">
                          <a:solidFill>
                            <a:schemeClr val="tx1"/>
                          </a:solidFill>
                        </a:rPr>
                        <a:t>Amplified means increased volume</a:t>
                      </a:r>
                      <a:endParaRPr lang="en-US" sz="2400"/>
                    </a:p>
                  </a:txBody>
                  <a:tcPr>
                    <a:solidFill>
                      <a:schemeClr val="accent6">
                        <a:lumMod val="60000"/>
                        <a:lumOff val="40000"/>
                      </a:schemeClr>
                    </a:solidFill>
                  </a:tcPr>
                </a:tc>
                <a:tc>
                  <a:txBody>
                    <a:bodyPr/>
                    <a:lstStyle/>
                    <a:p>
                      <a:r>
                        <a:rPr lang="en-US" sz="2400" dirty="0">
                          <a:solidFill>
                            <a:schemeClr val="tx1"/>
                          </a:solidFill>
                        </a:rPr>
                        <a:t>Reasoning:</a:t>
                      </a:r>
                      <a:r>
                        <a:rPr lang="en-US" sz="2400" baseline="0" dirty="0">
                          <a:solidFill>
                            <a:schemeClr val="tx1"/>
                          </a:solidFill>
                        </a:rPr>
                        <a:t> Connecting the guitar to the speaker increases the volume</a:t>
                      </a:r>
                      <a:endParaRPr lang="en-US" sz="24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875204698"/>
                  </a:ext>
                </a:extLst>
              </a:tr>
            </a:tbl>
          </a:graphicData>
        </a:graphic>
      </p:graphicFrame>
    </p:spTree>
    <p:extLst>
      <p:ext uri="{BB962C8B-B14F-4D97-AF65-F5344CB8AC3E}">
        <p14:creationId xmlns:p14="http://schemas.microsoft.com/office/powerpoint/2010/main" val="30369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try some inference clues</a:t>
            </a:r>
          </a:p>
        </p:txBody>
      </p:sp>
      <p:sp>
        <p:nvSpPr>
          <p:cNvPr id="3" name="Content Placeholder 2"/>
          <p:cNvSpPr>
            <a:spLocks noGrp="1"/>
          </p:cNvSpPr>
          <p:nvPr>
            <p:ph idx="1"/>
          </p:nvPr>
        </p:nvSpPr>
        <p:spPr>
          <a:xfrm>
            <a:off x="1396042" y="4124064"/>
            <a:ext cx="10174940" cy="1260172"/>
          </a:xfrm>
        </p:spPr>
        <p:txBody>
          <a:bodyPr>
            <a:normAutofit/>
          </a:bodyPr>
          <a:lstStyle/>
          <a:p>
            <a:pPr marL="0" indent="0">
              <a:buNone/>
            </a:pPr>
            <a:r>
              <a:rPr lang="en-US"/>
              <a:t>David was so </a:t>
            </a:r>
            <a:r>
              <a:rPr lang="en-US" u="sng"/>
              <a:t>famished</a:t>
            </a:r>
            <a:r>
              <a:rPr lang="en-US"/>
              <a:t> that his Mom gave him some hot soup at once.</a:t>
            </a:r>
          </a:p>
          <a:p>
            <a:pPr marL="0" indent="0">
              <a:buNone/>
            </a:pPr>
            <a:r>
              <a:rPr lang="en-US">
                <a:solidFill>
                  <a:srgbClr val="7030A0"/>
                </a:solidFill>
              </a:rPr>
              <a:t>Hint: Mom gave David hot soup because he was so hungry or famished.</a:t>
            </a:r>
          </a:p>
          <a:p>
            <a:endParaRPr lang="en-US"/>
          </a:p>
          <a:p>
            <a:endParaRPr lang="en-US"/>
          </a:p>
          <a:p>
            <a:endParaRPr lang="en-US"/>
          </a:p>
          <a:p>
            <a:pPr marL="0" indent="0">
              <a:buNone/>
            </a:pPr>
            <a:endParaRPr lang="en-US"/>
          </a:p>
        </p:txBody>
      </p:sp>
      <p:sp>
        <p:nvSpPr>
          <p:cNvPr id="4" name="TextBox 3">
            <a:extLst>
              <a:ext uri="{FF2B5EF4-FFF2-40B4-BE49-F238E27FC236}">
                <a16:creationId xmlns:a16="http://schemas.microsoft.com/office/drawing/2014/main" id="{F903C5BC-DAFC-46CD-900E-0EA02E8F1F37}"/>
              </a:ext>
            </a:extLst>
          </p:cNvPr>
          <p:cNvSpPr txBox="1"/>
          <p:nvPr/>
        </p:nvSpPr>
        <p:spPr>
          <a:xfrm>
            <a:off x="1331344" y="2467155"/>
            <a:ext cx="9586820" cy="13511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400">
                <a:ea typeface="+mn-lt"/>
                <a:cs typeface="+mn-lt"/>
              </a:rPr>
              <a:t>Harry found himself at the </a:t>
            </a:r>
            <a:r>
              <a:rPr lang="en-US" sz="2400" u="sng">
                <a:ea typeface="+mn-lt"/>
                <a:cs typeface="+mn-lt"/>
              </a:rPr>
              <a:t>precipice,</a:t>
            </a:r>
            <a:r>
              <a:rPr lang="en-US" sz="2400">
                <a:ea typeface="+mn-lt"/>
                <a:cs typeface="+mn-lt"/>
              </a:rPr>
              <a:t> staring dizzily at the river below.</a:t>
            </a:r>
            <a:endParaRPr lang="en-US"/>
          </a:p>
          <a:p>
            <a:pPr>
              <a:spcBef>
                <a:spcPct val="20000"/>
              </a:spcBef>
              <a:spcAft>
                <a:spcPts val="600"/>
              </a:spcAft>
            </a:pPr>
            <a:r>
              <a:rPr lang="en-US" sz="2400">
                <a:solidFill>
                  <a:srgbClr val="7030A0"/>
                </a:solidFill>
                <a:ea typeface="+mn-lt"/>
                <a:cs typeface="+mn-lt"/>
              </a:rPr>
              <a:t>Hint: Harry staring dizzily at the river below shows he is high up on the cliff or precipice.</a:t>
            </a:r>
            <a:endParaRPr lang="en-US" sz="2400"/>
          </a:p>
        </p:txBody>
      </p:sp>
    </p:spTree>
    <p:extLst>
      <p:ext uri="{BB962C8B-B14F-4D97-AF65-F5344CB8AC3E}">
        <p14:creationId xmlns:p14="http://schemas.microsoft.com/office/powerpoint/2010/main" val="10564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CF0728-7E73-4346-B782-B9FCA7A14BD2}"/>
              </a:ext>
            </a:extLst>
          </p:cNvPr>
          <p:cNvSpPr/>
          <p:nvPr/>
        </p:nvSpPr>
        <p:spPr>
          <a:xfrm>
            <a:off x="605246" y="587829"/>
            <a:ext cx="10981508" cy="5695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5C559867-B9EE-41E9-9065-34BA427148F2}"/>
              </a:ext>
            </a:extLst>
          </p:cNvPr>
          <p:cNvSpPr txBox="1"/>
          <p:nvPr/>
        </p:nvSpPr>
        <p:spPr>
          <a:xfrm>
            <a:off x="1166005" y="1313438"/>
            <a:ext cx="8921932" cy="1846659"/>
          </a:xfrm>
          <a:prstGeom prst="rect">
            <a:avLst/>
          </a:prstGeom>
          <a:noFill/>
        </p:spPr>
        <p:txBody>
          <a:bodyPr wrap="square" rtlCol="0">
            <a:spAutoFit/>
          </a:bodyPr>
          <a:lstStyle/>
          <a:p>
            <a:r>
              <a:rPr lang="en-US" sz="2400">
                <a:ea typeface="+mn-lt"/>
                <a:cs typeface="+mn-lt"/>
              </a:rPr>
              <a:t>Though he didn’t talk with anyone, </a:t>
            </a:r>
            <a:r>
              <a:rPr lang="en-US" sz="2400" err="1">
                <a:ea typeface="+mn-lt"/>
                <a:cs typeface="+mn-lt"/>
              </a:rPr>
              <a:t>Shameed</a:t>
            </a:r>
            <a:r>
              <a:rPr lang="en-US" sz="2400">
                <a:ea typeface="+mn-lt"/>
                <a:cs typeface="+mn-lt"/>
              </a:rPr>
              <a:t> </a:t>
            </a:r>
            <a:r>
              <a:rPr lang="en-US" sz="2400" u="sng">
                <a:ea typeface="+mn-lt"/>
                <a:cs typeface="+mn-lt"/>
              </a:rPr>
              <a:t>collaborated</a:t>
            </a:r>
            <a:r>
              <a:rPr lang="en-US" sz="2400">
                <a:ea typeface="+mn-lt"/>
                <a:cs typeface="+mn-lt"/>
              </a:rPr>
              <a:t> with others to complete the job.</a:t>
            </a:r>
            <a:endParaRPr lang="en-US" sz="2400">
              <a:solidFill>
                <a:srgbClr val="7030A0"/>
              </a:solidFill>
            </a:endParaRPr>
          </a:p>
          <a:p>
            <a:r>
              <a:rPr lang="en-US" sz="2400">
                <a:solidFill>
                  <a:srgbClr val="7030A0"/>
                </a:solidFill>
                <a:ea typeface="+mn-lt"/>
                <a:cs typeface="+mn-lt"/>
              </a:rPr>
              <a:t>Hint: </a:t>
            </a:r>
            <a:r>
              <a:rPr lang="en-US" sz="2400" err="1">
                <a:solidFill>
                  <a:srgbClr val="7030A0"/>
                </a:solidFill>
                <a:ea typeface="+mn-lt"/>
                <a:cs typeface="+mn-lt"/>
              </a:rPr>
              <a:t>Shameed</a:t>
            </a:r>
            <a:r>
              <a:rPr lang="en-US" sz="2400">
                <a:solidFill>
                  <a:srgbClr val="7030A0"/>
                </a:solidFill>
                <a:ea typeface="+mn-lt"/>
                <a:cs typeface="+mn-lt"/>
              </a:rPr>
              <a:t> worked together with the other team members or he collaborated to complete the work.</a:t>
            </a:r>
            <a:endParaRPr lang="en-US" sz="2400"/>
          </a:p>
          <a:p>
            <a:endParaRPr lang="en-GB"/>
          </a:p>
        </p:txBody>
      </p:sp>
      <p:sp>
        <p:nvSpPr>
          <p:cNvPr id="4" name="TextBox 3">
            <a:extLst>
              <a:ext uri="{FF2B5EF4-FFF2-40B4-BE49-F238E27FC236}">
                <a16:creationId xmlns:a16="http://schemas.microsoft.com/office/drawing/2014/main" id="{F7938569-E5C5-48FA-A615-76780682EA9B}"/>
              </a:ext>
            </a:extLst>
          </p:cNvPr>
          <p:cNvSpPr txBox="1"/>
          <p:nvPr/>
        </p:nvSpPr>
        <p:spPr>
          <a:xfrm>
            <a:off x="1166005" y="3783874"/>
            <a:ext cx="8921932" cy="1846659"/>
          </a:xfrm>
          <a:prstGeom prst="rect">
            <a:avLst/>
          </a:prstGeom>
          <a:noFill/>
        </p:spPr>
        <p:txBody>
          <a:bodyPr wrap="square" rtlCol="0">
            <a:spAutoFit/>
          </a:bodyPr>
          <a:lstStyle/>
          <a:p>
            <a:r>
              <a:rPr lang="en-US" sz="2400">
                <a:ea typeface="+mn-lt"/>
                <a:cs typeface="+mn-lt"/>
              </a:rPr>
              <a:t>Her </a:t>
            </a:r>
            <a:r>
              <a:rPr lang="en-US" sz="2400" u="sng">
                <a:ea typeface="+mn-lt"/>
                <a:cs typeface="+mn-lt"/>
              </a:rPr>
              <a:t>affluent</a:t>
            </a:r>
            <a:r>
              <a:rPr lang="en-US" sz="2400">
                <a:ea typeface="+mn-lt"/>
                <a:cs typeface="+mn-lt"/>
              </a:rPr>
              <a:t> </a:t>
            </a:r>
            <a:r>
              <a:rPr lang="en-US" sz="2400" err="1">
                <a:ea typeface="+mn-lt"/>
                <a:cs typeface="+mn-lt"/>
              </a:rPr>
              <a:t>neighbours</a:t>
            </a:r>
            <a:r>
              <a:rPr lang="en-US" sz="2400">
                <a:ea typeface="+mn-lt"/>
                <a:cs typeface="+mn-lt"/>
              </a:rPr>
              <a:t>, not lacking in financial resources, had their own swimming pool in a massive house.</a:t>
            </a:r>
            <a:endParaRPr lang="en-US" sz="2400"/>
          </a:p>
          <a:p>
            <a:r>
              <a:rPr lang="en-US" sz="2400">
                <a:solidFill>
                  <a:srgbClr val="7030A0"/>
                </a:solidFill>
              </a:rPr>
              <a:t>Hint: Her </a:t>
            </a:r>
            <a:r>
              <a:rPr lang="en-US" sz="2400" err="1">
                <a:solidFill>
                  <a:srgbClr val="7030A0"/>
                </a:solidFill>
              </a:rPr>
              <a:t>neighbours</a:t>
            </a:r>
            <a:r>
              <a:rPr lang="en-US" sz="2400">
                <a:solidFill>
                  <a:srgbClr val="7030A0"/>
                </a:solidFill>
              </a:rPr>
              <a:t> had a lot of finances, a pool and huge house, so they were wealthy or affluent.</a:t>
            </a:r>
            <a:endParaRPr lang="en-US" sz="2400"/>
          </a:p>
          <a:p>
            <a:endParaRPr lang="en-GB"/>
          </a:p>
        </p:txBody>
      </p:sp>
    </p:spTree>
    <p:extLst>
      <p:ext uri="{BB962C8B-B14F-4D97-AF65-F5344CB8AC3E}">
        <p14:creationId xmlns:p14="http://schemas.microsoft.com/office/powerpoint/2010/main" val="28975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
        <p:nvSpPr>
          <p:cNvPr id="2" name="TextBox 1"/>
          <p:cNvSpPr txBox="1"/>
          <p:nvPr/>
        </p:nvSpPr>
        <p:spPr>
          <a:xfrm>
            <a:off x="3654262" y="806825"/>
            <a:ext cx="3820598" cy="523220"/>
          </a:xfrm>
          <a:prstGeom prst="rect">
            <a:avLst/>
          </a:prstGeom>
          <a:noFill/>
        </p:spPr>
        <p:txBody>
          <a:bodyPr wrap="none" rtlCol="0">
            <a:spAutoFit/>
          </a:bodyPr>
          <a:lstStyle/>
          <a:p>
            <a:r>
              <a:rPr lang="en-US" sz="2800" b="1"/>
              <a:t>Stay tuned for Lesson 2!</a:t>
            </a:r>
          </a:p>
        </p:txBody>
      </p:sp>
    </p:spTree>
    <p:extLst>
      <p:ext uri="{BB962C8B-B14F-4D97-AF65-F5344CB8AC3E}">
        <p14:creationId xmlns:p14="http://schemas.microsoft.com/office/powerpoint/2010/main" val="37506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C8DEA17-7359-407D-A02A-A8CF27164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B00441CD-8CC9-4AD0-907B-02DF1B001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B6DA029-2D81-4CD3-94FD-0DE7C7C98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BF97E00D-CA46-4017-A976-63BD0CB07E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2" name="Rounded Rectangle 17">
              <a:extLst>
                <a:ext uri="{FF2B5EF4-FFF2-40B4-BE49-F238E27FC236}">
                  <a16:creationId xmlns:a16="http://schemas.microsoft.com/office/drawing/2014/main" id="{E6F384A6-53DA-4F11-8B23-B3B8224DE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5">
              <a:extLst>
                <a:ext uri="{FF2B5EF4-FFF2-40B4-BE49-F238E27FC236}">
                  <a16:creationId xmlns:a16="http://schemas.microsoft.com/office/drawing/2014/main" id="{9E15DC92-3502-4B25-A420-0FD164521E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0332DC96-9E36-410B-B37F-6AFCF1D6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7">
              <a:extLst>
                <a:ext uri="{FF2B5EF4-FFF2-40B4-BE49-F238E27FC236}">
                  <a16:creationId xmlns:a16="http://schemas.microsoft.com/office/drawing/2014/main" id="{9EBAF10C-B0FA-4F83-90B2-EBEE61AC56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C9F8FBE-1B87-4DB2-A346-F156C5BB4DF0}"/>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Vocabulary in Context</a:t>
            </a:r>
            <a:br>
              <a:rPr lang="en-US" sz="5000"/>
            </a:br>
            <a:endParaRPr lang="en-US" sz="5000"/>
          </a:p>
        </p:txBody>
      </p:sp>
      <p:sp>
        <p:nvSpPr>
          <p:cNvPr id="3" name="Subtitle 2">
            <a:extLst>
              <a:ext uri="{FF2B5EF4-FFF2-40B4-BE49-F238E27FC236}">
                <a16:creationId xmlns:a16="http://schemas.microsoft.com/office/drawing/2014/main" id="{F5A48860-D520-4C48-B5D6-6719261041E6}"/>
              </a:ext>
            </a:extLst>
          </p:cNvPr>
          <p:cNvSpPr>
            <a:spLocks noGrp="1"/>
          </p:cNvSpPr>
          <p:nvPr>
            <p:ph type="subTitle" idx="1"/>
          </p:nvPr>
        </p:nvSpPr>
        <p:spPr>
          <a:xfrm>
            <a:off x="2261078" y="3657597"/>
            <a:ext cx="7836460" cy="1320802"/>
          </a:xfrm>
        </p:spPr>
        <p:txBody>
          <a:bodyPr>
            <a:normAutofit/>
          </a:bodyPr>
          <a:lstStyle/>
          <a:p>
            <a:r>
              <a:rPr lang="en-US" sz="2800" b="1" dirty="0"/>
              <a:t>Using Context Clues to Improve Comprehension</a:t>
            </a:r>
          </a:p>
        </p:txBody>
      </p:sp>
      <p:cxnSp>
        <p:nvCxnSpPr>
          <p:cNvPr id="36" name="Straight Connector 19">
            <a:extLst>
              <a:ext uri="{FF2B5EF4-FFF2-40B4-BE49-F238E27FC236}">
                <a16:creationId xmlns:a16="http://schemas.microsoft.com/office/drawing/2014/main" id="{8B150E35-A777-4E6D-8905-130F608C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91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0625-C92D-4D21-9796-9F4DF646684D}"/>
              </a:ext>
            </a:extLst>
          </p:cNvPr>
          <p:cNvSpPr>
            <a:spLocks noGrp="1"/>
          </p:cNvSpPr>
          <p:nvPr>
            <p:ph type="title"/>
          </p:nvPr>
        </p:nvSpPr>
        <p:spPr>
          <a:solidFill>
            <a:srgbClr val="002060"/>
          </a:solidFill>
        </p:spPr>
        <p:txBody>
          <a:bodyPr/>
          <a:lstStyle/>
          <a:p>
            <a:r>
              <a:rPr lang="en-US">
                <a:solidFill>
                  <a:schemeClr val="bg1"/>
                </a:solidFill>
              </a:rPr>
              <a:t>2. Definition clues</a:t>
            </a:r>
          </a:p>
        </p:txBody>
      </p:sp>
      <p:sp>
        <p:nvSpPr>
          <p:cNvPr id="3" name="Content Placeholder 2">
            <a:extLst>
              <a:ext uri="{FF2B5EF4-FFF2-40B4-BE49-F238E27FC236}">
                <a16:creationId xmlns:a16="http://schemas.microsoft.com/office/drawing/2014/main" id="{E54382D8-EDBC-4381-BF64-3B6ECDF66106}"/>
              </a:ext>
            </a:extLst>
          </p:cNvPr>
          <p:cNvSpPr>
            <a:spLocks noGrp="1"/>
          </p:cNvSpPr>
          <p:nvPr>
            <p:ph idx="1"/>
          </p:nvPr>
        </p:nvSpPr>
        <p:spPr>
          <a:xfrm>
            <a:off x="818712" y="2222287"/>
            <a:ext cx="10554574" cy="4505084"/>
          </a:xfrm>
        </p:spPr>
        <p:txBody>
          <a:bodyPr>
            <a:normAutofit/>
          </a:bodyPr>
          <a:lstStyle/>
          <a:p>
            <a:endParaRPr lang="en-US" sz="2400" dirty="0"/>
          </a:p>
          <a:p>
            <a:r>
              <a:rPr lang="en-US" sz="2800" dirty="0"/>
              <a:t>With definition clues, the meaning of the word is explained in the sentence.</a:t>
            </a:r>
          </a:p>
          <a:p>
            <a:endParaRPr lang="en-US" sz="2800" dirty="0"/>
          </a:p>
          <a:p>
            <a:r>
              <a:rPr lang="en-US" sz="2800" dirty="0"/>
              <a:t>Helpful hints in the sentence to show the word meaning include: “which means”, “that is” or “in other words”, use of commas and dashes.</a:t>
            </a:r>
          </a:p>
          <a:p>
            <a:endParaRPr lang="en-US" dirty="0"/>
          </a:p>
        </p:txBody>
      </p:sp>
    </p:spTree>
    <p:extLst>
      <p:ext uri="{BB962C8B-B14F-4D97-AF65-F5344CB8AC3E}">
        <p14:creationId xmlns:p14="http://schemas.microsoft.com/office/powerpoint/2010/main" val="322359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a definition clue</a:t>
            </a:r>
          </a:p>
        </p:txBody>
      </p:sp>
      <p:sp>
        <p:nvSpPr>
          <p:cNvPr id="3" name="Content Placeholder 2"/>
          <p:cNvSpPr>
            <a:spLocks noGrp="1"/>
          </p:cNvSpPr>
          <p:nvPr>
            <p:ph idx="1"/>
          </p:nvPr>
        </p:nvSpPr>
        <p:spPr>
          <a:xfrm>
            <a:off x="818713" y="2050870"/>
            <a:ext cx="10554574" cy="1476102"/>
          </a:xfrm>
        </p:spPr>
        <p:txBody>
          <a:bodyPr>
            <a:normAutofit/>
          </a:bodyPr>
          <a:lstStyle/>
          <a:p>
            <a:pPr>
              <a:buFont typeface="Wingdings" panose="05000000000000000000" pitchFamily="2" charset="2"/>
              <a:buChar char="Ø"/>
            </a:pPr>
            <a:endParaRPr lang="en-US" sz="2400" b="1" dirty="0"/>
          </a:p>
          <a:p>
            <a:pPr marL="0" indent="0">
              <a:buNone/>
            </a:pPr>
            <a:r>
              <a:rPr lang="en-US" sz="2400" dirty="0"/>
              <a:t>Police Officers </a:t>
            </a:r>
            <a:r>
              <a:rPr lang="en-US" sz="2400" u="sng" dirty="0"/>
              <a:t>interrogate</a:t>
            </a:r>
            <a:r>
              <a:rPr lang="en-US" sz="2400" dirty="0"/>
              <a:t> witnesses, that is, they ask them questions and try to get </a:t>
            </a:r>
            <a:r>
              <a:rPr lang="en-US" dirty="0"/>
              <a:t>honest</a:t>
            </a:r>
            <a:r>
              <a:rPr lang="en-US" sz="2400" dirty="0"/>
              <a:t> answers.</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3048179"/>
              </p:ext>
            </p:extLst>
          </p:nvPr>
        </p:nvGraphicFramePr>
        <p:xfrm>
          <a:off x="1026007" y="3526972"/>
          <a:ext cx="10139985" cy="638013"/>
        </p:xfrm>
        <a:graphic>
          <a:graphicData uri="http://schemas.openxmlformats.org/drawingml/2006/table">
            <a:tbl>
              <a:tblPr firstRow="1" bandRow="1">
                <a:tableStyleId>{5C22544A-7EE6-4342-B048-85BDC9FD1C3A}</a:tableStyleId>
              </a:tblPr>
              <a:tblGrid>
                <a:gridCol w="5247097">
                  <a:extLst>
                    <a:ext uri="{9D8B030D-6E8A-4147-A177-3AD203B41FA5}">
                      <a16:colId xmlns:a16="http://schemas.microsoft.com/office/drawing/2014/main" val="3936686569"/>
                    </a:ext>
                  </a:extLst>
                </a:gridCol>
                <a:gridCol w="4892888">
                  <a:extLst>
                    <a:ext uri="{9D8B030D-6E8A-4147-A177-3AD203B41FA5}">
                      <a16:colId xmlns:a16="http://schemas.microsoft.com/office/drawing/2014/main" val="2035863023"/>
                    </a:ext>
                  </a:extLst>
                </a:gridCol>
              </a:tblGrid>
              <a:tr h="638013">
                <a:tc>
                  <a: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400" b="1" i="0" u="none" strike="noStrike" kern="1200" cap="none" spc="0" normalizeH="0" baseline="0" noProof="0">
                          <a:ln>
                            <a:noFill/>
                          </a:ln>
                          <a:solidFill>
                            <a:prstClr val="black">
                              <a:lumMod val="85000"/>
                              <a:lumOff val="15000"/>
                            </a:prstClr>
                          </a:solidFill>
                          <a:effectLst/>
                          <a:uLnTx/>
                          <a:uFillTx/>
                          <a:latin typeface="+mn-lt"/>
                          <a:ea typeface="+mn-ea"/>
                          <a:cs typeface="+mn-cs"/>
                        </a:rPr>
                        <a:t>Interrogate means: to ask questions</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Context clue/Hint:  “that is”</a:t>
                      </a:r>
                    </a:p>
                  </a:txBody>
                  <a:tcPr>
                    <a:solidFill>
                      <a:schemeClr val="accent6">
                        <a:lumMod val="60000"/>
                        <a:lumOff val="40000"/>
                      </a:schemeClr>
                    </a:solidFill>
                  </a:tcPr>
                </a:tc>
                <a:extLst>
                  <a:ext uri="{0D108BD9-81ED-4DB2-BD59-A6C34878D82A}">
                    <a16:rowId xmlns:a16="http://schemas.microsoft.com/office/drawing/2014/main" val="207464953"/>
                  </a:ext>
                </a:extLst>
              </a:tr>
            </a:tbl>
          </a:graphicData>
        </a:graphic>
      </p:graphicFrame>
      <p:sp>
        <p:nvSpPr>
          <p:cNvPr id="5" name="Content Placeholder 2">
            <a:extLst>
              <a:ext uri="{FF2B5EF4-FFF2-40B4-BE49-F238E27FC236}">
                <a16:creationId xmlns:a16="http://schemas.microsoft.com/office/drawing/2014/main" id="{166C4A98-CCE0-4061-AB86-4DA804BECCC0}"/>
              </a:ext>
            </a:extLst>
          </p:cNvPr>
          <p:cNvSpPr txBox="1">
            <a:spLocks/>
          </p:cNvSpPr>
          <p:nvPr/>
        </p:nvSpPr>
        <p:spPr>
          <a:xfrm>
            <a:off x="818713" y="2781978"/>
            <a:ext cx="11120738" cy="276601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b="1"/>
          </a:p>
          <a:p>
            <a:pPr marL="0" indent="0">
              <a:buFont typeface="Arial"/>
              <a:buNone/>
            </a:pPr>
            <a:endParaRPr lang="en-US" b="1"/>
          </a:p>
          <a:p>
            <a:pPr marL="0" indent="0">
              <a:buFont typeface="Arial"/>
              <a:buNone/>
            </a:pPr>
            <a:endParaRPr lang="en-US" b="1"/>
          </a:p>
          <a:p>
            <a:pPr marL="0" indent="0">
              <a:buFont typeface="Arial"/>
              <a:buNone/>
            </a:pPr>
            <a:r>
              <a:rPr lang="en-US" b="1"/>
              <a:t>Remember you have to look for clues before and after the new word and try to predict the meaning.</a:t>
            </a:r>
          </a:p>
          <a:p>
            <a:endParaRPr lang="en-US"/>
          </a:p>
        </p:txBody>
      </p:sp>
    </p:spTree>
    <p:extLst>
      <p:ext uri="{BB962C8B-B14F-4D97-AF65-F5344CB8AC3E}">
        <p14:creationId xmlns:p14="http://schemas.microsoft.com/office/powerpoint/2010/main" val="28679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48B62D-D250-4118-B5E5-2B93D27902D6}"/>
              </a:ext>
            </a:extLst>
          </p:cNvPr>
          <p:cNvSpPr/>
          <p:nvPr/>
        </p:nvSpPr>
        <p:spPr>
          <a:xfrm>
            <a:off x="642257" y="659674"/>
            <a:ext cx="10907485" cy="5538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4A2289-9A8E-4E3C-9C4A-0A499205538E}"/>
              </a:ext>
            </a:extLst>
          </p:cNvPr>
          <p:cNvSpPr>
            <a:spLocks noGrp="1"/>
          </p:cNvSpPr>
          <p:nvPr>
            <p:ph type="title"/>
          </p:nvPr>
        </p:nvSpPr>
        <p:spPr/>
        <p:txBody>
          <a:bodyPr/>
          <a:lstStyle/>
          <a:p>
            <a:r>
              <a:rPr lang="en-US"/>
              <a:t>Definition clues continued</a:t>
            </a:r>
          </a:p>
        </p:txBody>
      </p:sp>
      <p:sp>
        <p:nvSpPr>
          <p:cNvPr id="3" name="Content Placeholder 2">
            <a:extLst>
              <a:ext uri="{FF2B5EF4-FFF2-40B4-BE49-F238E27FC236}">
                <a16:creationId xmlns:a16="http://schemas.microsoft.com/office/drawing/2014/main" id="{18464661-697B-4917-AD83-6E1525D5E206}"/>
              </a:ext>
            </a:extLst>
          </p:cNvPr>
          <p:cNvSpPr>
            <a:spLocks noGrp="1"/>
          </p:cNvSpPr>
          <p:nvPr>
            <p:ph idx="1"/>
          </p:nvPr>
        </p:nvSpPr>
        <p:spPr>
          <a:xfrm>
            <a:off x="847256" y="3754852"/>
            <a:ext cx="10698921" cy="1577819"/>
          </a:xfrm>
        </p:spPr>
        <p:txBody>
          <a:bodyPr>
            <a:normAutofit/>
          </a:bodyPr>
          <a:lstStyle/>
          <a:p>
            <a:pPr marL="0" indent="0">
              <a:buNone/>
            </a:pPr>
            <a:r>
              <a:rPr lang="en-US" sz="2400" b="1"/>
              <a:t>Corona refers to the outermost part of the sun’s atmosphere.</a:t>
            </a:r>
          </a:p>
          <a:p>
            <a:pPr marL="457200" lvl="1" indent="0">
              <a:buNone/>
            </a:pPr>
            <a:r>
              <a:rPr lang="en-US" sz="2400" b="1"/>
              <a:t>		</a:t>
            </a:r>
          </a:p>
          <a:p>
            <a:pPr marL="457200" lvl="1" indent="0">
              <a:buNone/>
            </a:pPr>
            <a:endParaRPr lang="en-US" sz="2400" b="1"/>
          </a:p>
          <a:p>
            <a:pPr marL="457200" lvl="1"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7830342"/>
              </p:ext>
            </p:extLst>
          </p:nvPr>
        </p:nvGraphicFramePr>
        <p:xfrm>
          <a:off x="984090" y="2629777"/>
          <a:ext cx="10194778" cy="856013"/>
        </p:xfrm>
        <a:graphic>
          <a:graphicData uri="http://schemas.openxmlformats.org/drawingml/2006/table">
            <a:tbl>
              <a:tblPr firstRow="1" bandRow="1">
                <a:tableStyleId>{5C22544A-7EE6-4342-B048-85BDC9FD1C3A}</a:tableStyleId>
              </a:tblPr>
              <a:tblGrid>
                <a:gridCol w="5097389">
                  <a:extLst>
                    <a:ext uri="{9D8B030D-6E8A-4147-A177-3AD203B41FA5}">
                      <a16:colId xmlns:a16="http://schemas.microsoft.com/office/drawing/2014/main" val="3730813596"/>
                    </a:ext>
                  </a:extLst>
                </a:gridCol>
                <a:gridCol w="5097389">
                  <a:extLst>
                    <a:ext uri="{9D8B030D-6E8A-4147-A177-3AD203B41FA5}">
                      <a16:colId xmlns:a16="http://schemas.microsoft.com/office/drawing/2014/main" val="3253552438"/>
                    </a:ext>
                  </a:extLst>
                </a:gridCol>
              </a:tblGrid>
              <a:tr h="856013">
                <a:tc>
                  <a:txBody>
                    <a:bodyPr/>
                    <a:lstStyle/>
                    <a:p>
                      <a:pPr marL="0" marR="0" lvl="0" indent="0" algn="l" rtl="0" eaLnBrk="1" fontAlgn="auto" latinLnBrk="0" hangingPunct="1">
                        <a:lnSpc>
                          <a:spcPct val="100000"/>
                        </a:lnSpc>
                        <a:spcBef>
                          <a:spcPts val="0"/>
                        </a:spcBef>
                        <a:spcAft>
                          <a:spcPts val="0"/>
                        </a:spcAft>
                        <a:buFontTx/>
                        <a:buNone/>
                      </a:pPr>
                      <a:r>
                        <a:rPr lang="en-US" sz="2400" b="1">
                          <a:solidFill>
                            <a:schemeClr val="tx1"/>
                          </a:solidFill>
                        </a:rPr>
                        <a:t>Scholarship means a grant or prize to pay school fees</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Helpful hint: the comma after study.</a:t>
                      </a:r>
                    </a:p>
                  </a:txBody>
                  <a:tcPr>
                    <a:solidFill>
                      <a:schemeClr val="accent6">
                        <a:lumMod val="60000"/>
                        <a:lumOff val="40000"/>
                      </a:schemeClr>
                    </a:solidFill>
                  </a:tcPr>
                </a:tc>
                <a:extLst>
                  <a:ext uri="{0D108BD9-81ED-4DB2-BD59-A6C34878D82A}">
                    <a16:rowId xmlns:a16="http://schemas.microsoft.com/office/drawing/2014/main" val="22467605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8235431"/>
              </p:ext>
            </p:extLst>
          </p:nvPr>
        </p:nvGraphicFramePr>
        <p:xfrm>
          <a:off x="944545" y="4379407"/>
          <a:ext cx="8403784" cy="1188720"/>
        </p:xfrm>
        <a:graphic>
          <a:graphicData uri="http://schemas.openxmlformats.org/drawingml/2006/table">
            <a:tbl>
              <a:tblPr firstRow="1" bandRow="1">
                <a:tableStyleId>{5C22544A-7EE6-4342-B048-85BDC9FD1C3A}</a:tableStyleId>
              </a:tblPr>
              <a:tblGrid>
                <a:gridCol w="4083286">
                  <a:extLst>
                    <a:ext uri="{9D8B030D-6E8A-4147-A177-3AD203B41FA5}">
                      <a16:colId xmlns:a16="http://schemas.microsoft.com/office/drawing/2014/main" val="3730813596"/>
                    </a:ext>
                  </a:extLst>
                </a:gridCol>
                <a:gridCol w="4320498">
                  <a:extLst>
                    <a:ext uri="{9D8B030D-6E8A-4147-A177-3AD203B41FA5}">
                      <a16:colId xmlns:a16="http://schemas.microsoft.com/office/drawing/2014/main" val="3253552438"/>
                    </a:ext>
                  </a:extLst>
                </a:gridCol>
              </a:tblGrid>
              <a:tr h="814770">
                <a:tc>
                  <a:txBody>
                    <a:bodyPr/>
                    <a:lstStyle/>
                    <a:p>
                      <a:pPr marL="457200" lvl="1" indent="0">
                        <a:buNone/>
                      </a:pPr>
                      <a:r>
                        <a:rPr lang="en-US" sz="2400" b="1">
                          <a:solidFill>
                            <a:schemeClr val="tx1"/>
                          </a:solidFill>
                        </a:rPr>
                        <a:t>Corona means the outermost part of the sun’s atmosphere</a:t>
                      </a:r>
                    </a:p>
                  </a:txBody>
                  <a:tcPr>
                    <a:solidFill>
                      <a:schemeClr val="accent6">
                        <a:lumMod val="60000"/>
                        <a:lumOff val="40000"/>
                      </a:schemeClr>
                    </a:solidFill>
                  </a:tcPr>
                </a:tc>
                <a:tc>
                  <a:txBody>
                    <a:bodyPr/>
                    <a:lstStyle/>
                    <a:p>
                      <a:pPr marL="457200" lvl="1" indent="0">
                        <a:buNone/>
                      </a:pPr>
                      <a:r>
                        <a:rPr lang="en-US" sz="2400" b="1">
                          <a:solidFill>
                            <a:schemeClr val="tx1"/>
                          </a:solidFill>
                        </a:rPr>
                        <a:t>Helpful hint: the word ‘refers’</a:t>
                      </a:r>
                    </a:p>
                  </a:txBody>
                  <a:tcPr>
                    <a:solidFill>
                      <a:schemeClr val="accent6">
                        <a:lumMod val="60000"/>
                        <a:lumOff val="40000"/>
                      </a:schemeClr>
                    </a:solidFill>
                  </a:tcPr>
                </a:tc>
                <a:extLst>
                  <a:ext uri="{0D108BD9-81ED-4DB2-BD59-A6C34878D82A}">
                    <a16:rowId xmlns:a16="http://schemas.microsoft.com/office/drawing/2014/main" val="2246760500"/>
                  </a:ext>
                </a:extLst>
              </a:tr>
            </a:tbl>
          </a:graphicData>
        </a:graphic>
      </p:graphicFrame>
      <p:sp>
        <p:nvSpPr>
          <p:cNvPr id="7" name="Content Placeholder 2">
            <a:extLst>
              <a:ext uri="{FF2B5EF4-FFF2-40B4-BE49-F238E27FC236}">
                <a16:creationId xmlns:a16="http://schemas.microsoft.com/office/drawing/2014/main" id="{6D3D0BAD-9571-46FC-A137-D93D6F5D1228}"/>
              </a:ext>
            </a:extLst>
          </p:cNvPr>
          <p:cNvSpPr txBox="1">
            <a:spLocks/>
          </p:cNvSpPr>
          <p:nvPr/>
        </p:nvSpPr>
        <p:spPr>
          <a:xfrm>
            <a:off x="818713" y="1965013"/>
            <a:ext cx="10554574" cy="1303867"/>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b="1"/>
              <a:t>Ian received a </a:t>
            </a:r>
            <a:r>
              <a:rPr lang="en-US" b="1" u="sng"/>
              <a:t>scholarship</a:t>
            </a:r>
            <a:r>
              <a:rPr lang="en-US" b="1"/>
              <a:t> at the end of his study, a grant or prize used to pay school fees.</a:t>
            </a:r>
          </a:p>
          <a:p>
            <a:pPr marL="0" indent="0">
              <a:buFont typeface="Arial"/>
              <a:buNone/>
            </a:pPr>
            <a:r>
              <a:rPr lang="en-US" b="1"/>
              <a:t>		</a:t>
            </a:r>
          </a:p>
          <a:p>
            <a:pPr marL="457200" lvl="1" indent="0">
              <a:buFont typeface="Arial"/>
              <a:buNone/>
            </a:pPr>
            <a:endParaRPr lang="en-US"/>
          </a:p>
        </p:txBody>
      </p:sp>
      <p:sp>
        <p:nvSpPr>
          <p:cNvPr id="8" name="Content Placeholder 2">
            <a:extLst>
              <a:ext uri="{FF2B5EF4-FFF2-40B4-BE49-F238E27FC236}">
                <a16:creationId xmlns:a16="http://schemas.microsoft.com/office/drawing/2014/main" id="{5E123578-C3D8-4FC2-B01B-E1CEA7FF2B53}"/>
              </a:ext>
            </a:extLst>
          </p:cNvPr>
          <p:cNvSpPr txBox="1">
            <a:spLocks/>
          </p:cNvSpPr>
          <p:nvPr/>
        </p:nvSpPr>
        <p:spPr>
          <a:xfrm>
            <a:off x="642257" y="4773267"/>
            <a:ext cx="10554574" cy="141481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2400" b="1" dirty="0"/>
              <a:t>		</a:t>
            </a:r>
            <a:endParaRPr lang="en-US"/>
          </a:p>
          <a:p>
            <a:pPr marL="457200" lvl="1" indent="0">
              <a:buNone/>
            </a:pPr>
            <a:endParaRPr lang="en-US" sz="2400" b="1" dirty="0"/>
          </a:p>
          <a:p>
            <a:pPr marL="457200" lvl="1" indent="0">
              <a:buFont typeface="Arial"/>
              <a:buNone/>
            </a:pPr>
            <a:r>
              <a:rPr lang="en-US" sz="2400" b="1"/>
              <a:t>Remember to look before and after the word for clues to find the meaning</a:t>
            </a:r>
            <a:endParaRPr lang="en-US"/>
          </a:p>
          <a:p>
            <a:pPr marL="457200" lvl="1" indent="0">
              <a:buFont typeface="Arial"/>
              <a:buNone/>
            </a:pPr>
            <a:endParaRPr lang="en-US"/>
          </a:p>
        </p:txBody>
      </p:sp>
    </p:spTree>
    <p:extLst>
      <p:ext uri="{BB962C8B-B14F-4D97-AF65-F5344CB8AC3E}">
        <p14:creationId xmlns:p14="http://schemas.microsoft.com/office/powerpoint/2010/main" val="25425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48B62D-D250-4118-B5E5-2B93D27902D6}"/>
              </a:ext>
            </a:extLst>
          </p:cNvPr>
          <p:cNvSpPr/>
          <p:nvPr/>
        </p:nvSpPr>
        <p:spPr>
          <a:xfrm>
            <a:off x="642257" y="659674"/>
            <a:ext cx="10907485" cy="5538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4A2289-9A8E-4E3C-9C4A-0A499205538E}"/>
              </a:ext>
            </a:extLst>
          </p:cNvPr>
          <p:cNvSpPr>
            <a:spLocks noGrp="1"/>
          </p:cNvSpPr>
          <p:nvPr>
            <p:ph type="title"/>
          </p:nvPr>
        </p:nvSpPr>
        <p:spPr/>
        <p:txBody>
          <a:bodyPr/>
          <a:lstStyle/>
          <a:p>
            <a:r>
              <a:rPr lang="en-US"/>
              <a:t>Definition clues continued</a:t>
            </a:r>
          </a:p>
        </p:txBody>
      </p:sp>
      <p:graphicFrame>
        <p:nvGraphicFramePr>
          <p:cNvPr id="4" name="Table 3"/>
          <p:cNvGraphicFramePr>
            <a:graphicFrameLocks noGrp="1"/>
          </p:cNvGraphicFramePr>
          <p:nvPr>
            <p:extLst>
              <p:ext uri="{D42A27DB-BD31-4B8C-83A1-F6EECF244321}">
                <p14:modId xmlns:p14="http://schemas.microsoft.com/office/powerpoint/2010/main" val="3473844136"/>
              </p:ext>
            </p:extLst>
          </p:nvPr>
        </p:nvGraphicFramePr>
        <p:xfrm>
          <a:off x="984090" y="2629777"/>
          <a:ext cx="10194778" cy="856013"/>
        </p:xfrm>
        <a:graphic>
          <a:graphicData uri="http://schemas.openxmlformats.org/drawingml/2006/table">
            <a:tbl>
              <a:tblPr firstRow="1" bandRow="1">
                <a:tableStyleId>{5C22544A-7EE6-4342-B048-85BDC9FD1C3A}</a:tableStyleId>
              </a:tblPr>
              <a:tblGrid>
                <a:gridCol w="5097389">
                  <a:extLst>
                    <a:ext uri="{9D8B030D-6E8A-4147-A177-3AD203B41FA5}">
                      <a16:colId xmlns:a16="http://schemas.microsoft.com/office/drawing/2014/main" val="3730813596"/>
                    </a:ext>
                  </a:extLst>
                </a:gridCol>
                <a:gridCol w="5097389">
                  <a:extLst>
                    <a:ext uri="{9D8B030D-6E8A-4147-A177-3AD203B41FA5}">
                      <a16:colId xmlns:a16="http://schemas.microsoft.com/office/drawing/2014/main" val="3253552438"/>
                    </a:ext>
                  </a:extLst>
                </a:gridCol>
              </a:tblGrid>
              <a:tr h="856013">
                <a:tc>
                  <a:txBody>
                    <a:bodyPr/>
                    <a:lstStyle/>
                    <a:p>
                      <a:pPr marL="0" marR="0" lvl="0" indent="0" algn="l" rtl="0" eaLnBrk="1" fontAlgn="auto" latinLnBrk="0" hangingPunct="1">
                        <a:lnSpc>
                          <a:spcPct val="100000"/>
                        </a:lnSpc>
                        <a:spcBef>
                          <a:spcPts val="0"/>
                        </a:spcBef>
                        <a:spcAft>
                          <a:spcPts val="0"/>
                        </a:spcAft>
                        <a:buFontTx/>
                        <a:buNone/>
                      </a:pPr>
                      <a:r>
                        <a:rPr lang="en-US" sz="2400" b="1">
                          <a:solidFill>
                            <a:schemeClr val="tx1"/>
                          </a:solidFill>
                        </a:rPr>
                        <a:t>Scholarship means a grant or prize to pay school fees</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Helpful hint: the comma after study.</a:t>
                      </a:r>
                    </a:p>
                  </a:txBody>
                  <a:tcPr>
                    <a:solidFill>
                      <a:schemeClr val="accent6">
                        <a:lumMod val="60000"/>
                        <a:lumOff val="40000"/>
                      </a:schemeClr>
                    </a:solidFill>
                  </a:tcPr>
                </a:tc>
                <a:extLst>
                  <a:ext uri="{0D108BD9-81ED-4DB2-BD59-A6C34878D82A}">
                    <a16:rowId xmlns:a16="http://schemas.microsoft.com/office/drawing/2014/main" val="2246760500"/>
                  </a:ext>
                </a:extLst>
              </a:tr>
            </a:tbl>
          </a:graphicData>
        </a:graphic>
      </p:graphicFrame>
      <p:sp>
        <p:nvSpPr>
          <p:cNvPr id="7" name="Content Placeholder 2">
            <a:extLst>
              <a:ext uri="{FF2B5EF4-FFF2-40B4-BE49-F238E27FC236}">
                <a16:creationId xmlns:a16="http://schemas.microsoft.com/office/drawing/2014/main" id="{6D3D0BAD-9571-46FC-A137-D93D6F5D1228}"/>
              </a:ext>
            </a:extLst>
          </p:cNvPr>
          <p:cNvSpPr txBox="1">
            <a:spLocks/>
          </p:cNvSpPr>
          <p:nvPr/>
        </p:nvSpPr>
        <p:spPr>
          <a:xfrm>
            <a:off x="818713" y="1965013"/>
            <a:ext cx="10554574" cy="1303867"/>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b="1"/>
              <a:t>Ian received a </a:t>
            </a:r>
            <a:r>
              <a:rPr lang="en-US" b="1" u="sng"/>
              <a:t>scholarship</a:t>
            </a:r>
            <a:r>
              <a:rPr lang="en-US" b="1"/>
              <a:t> at the end of his study, a grant or prize used to pay school fees.</a:t>
            </a:r>
          </a:p>
          <a:p>
            <a:pPr marL="0" indent="0">
              <a:buFont typeface="Arial"/>
              <a:buNone/>
            </a:pPr>
            <a:r>
              <a:rPr lang="en-US" b="1"/>
              <a:t>		</a:t>
            </a:r>
          </a:p>
          <a:p>
            <a:pPr marL="457200" lvl="1" indent="0">
              <a:buFont typeface="Arial"/>
              <a:buNone/>
            </a:pPr>
            <a:endParaRPr lang="en-US"/>
          </a:p>
        </p:txBody>
      </p:sp>
    </p:spTree>
    <p:extLst>
      <p:ext uri="{BB962C8B-B14F-4D97-AF65-F5344CB8AC3E}">
        <p14:creationId xmlns:p14="http://schemas.microsoft.com/office/powerpoint/2010/main" val="7547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098" y="640079"/>
            <a:ext cx="9828332" cy="769441"/>
          </a:xfrm>
          <a:prstGeom prst="rect">
            <a:avLst/>
          </a:prstGeom>
          <a:noFill/>
        </p:spPr>
        <p:txBody>
          <a:bodyPr wrap="none" rtlCol="0">
            <a:spAutoFit/>
          </a:bodyPr>
          <a:lstStyle/>
          <a:p>
            <a:r>
              <a:rPr lang="en-US" sz="4400"/>
              <a:t>Let’s examine some definition clues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1985554"/>
            <a:ext cx="5682343" cy="3814355"/>
          </a:xfrm>
          <a:prstGeom prst="rect">
            <a:avLst/>
          </a:prstGeom>
        </p:spPr>
      </p:pic>
    </p:spTree>
    <p:extLst>
      <p:ext uri="{BB962C8B-B14F-4D97-AF65-F5344CB8AC3E}">
        <p14:creationId xmlns:p14="http://schemas.microsoft.com/office/powerpoint/2010/main" val="101418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Learning outcomes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800">
                <a:solidFill>
                  <a:schemeClr val="tx1"/>
                </a:solidFill>
              </a:rPr>
              <a:t>Explain what are context clues</a:t>
            </a:r>
          </a:p>
          <a:p>
            <a:pPr>
              <a:buFont typeface="Wingdings" panose="05000000000000000000" pitchFamily="2" charset="2"/>
              <a:buChar char="v"/>
            </a:pPr>
            <a:r>
              <a:rPr lang="en-US" sz="2800" err="1">
                <a:solidFill>
                  <a:schemeClr val="tx1"/>
                </a:solidFill>
              </a:rPr>
              <a:t>Recognise</a:t>
            </a:r>
            <a:r>
              <a:rPr lang="en-US" sz="2800">
                <a:solidFill>
                  <a:schemeClr val="tx1"/>
                </a:solidFill>
              </a:rPr>
              <a:t> the different types of context clues</a:t>
            </a:r>
          </a:p>
          <a:p>
            <a:pPr>
              <a:buFont typeface="Wingdings" panose="05000000000000000000" pitchFamily="2" charset="2"/>
              <a:buChar char="v"/>
            </a:pPr>
            <a:r>
              <a:rPr lang="en-US" sz="2800"/>
              <a:t>Define</a:t>
            </a:r>
            <a:r>
              <a:rPr lang="en-US" sz="2800">
                <a:solidFill>
                  <a:schemeClr val="tx1"/>
                </a:solidFill>
              </a:rPr>
              <a:t> unfamiliar words using context</a:t>
            </a:r>
          </a:p>
          <a:p>
            <a:pPr>
              <a:buFont typeface="Wingdings" panose="05000000000000000000" pitchFamily="2" charset="2"/>
              <a:buChar char="v"/>
            </a:pPr>
            <a:r>
              <a:rPr lang="en-US" sz="2800"/>
              <a:t>Develop inferential skills by “solving” unknown words using context clues</a:t>
            </a:r>
            <a:endParaRPr lang="en-US" sz="2800">
              <a:solidFill>
                <a:schemeClr val="tx1"/>
              </a:solidFill>
            </a:endParaRPr>
          </a:p>
          <a:p>
            <a:pPr>
              <a:buFont typeface="Wingdings" panose="05000000000000000000" pitchFamily="2" charset="2"/>
              <a:buChar char="v"/>
            </a:pPr>
            <a:endParaRPr lang="en-US">
              <a:solidFill>
                <a:schemeClr val="tx1"/>
              </a:solidFill>
            </a:endParaRPr>
          </a:p>
          <a:p>
            <a:endParaRPr lang="en-US"/>
          </a:p>
        </p:txBody>
      </p:sp>
    </p:spTree>
    <p:extLst>
      <p:ext uri="{BB962C8B-B14F-4D97-AF65-F5344CB8AC3E}">
        <p14:creationId xmlns:p14="http://schemas.microsoft.com/office/powerpoint/2010/main" val="52343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0085" y="847746"/>
            <a:ext cx="10810009" cy="3785652"/>
          </a:xfrm>
          <a:prstGeom prst="rect">
            <a:avLst/>
          </a:prstGeom>
          <a:noFill/>
        </p:spPr>
        <p:txBody>
          <a:bodyPr wrap="square" rtlCol="0" anchor="t">
            <a:spAutoFit/>
          </a:bodyPr>
          <a:lstStyle/>
          <a:p>
            <a:r>
              <a:rPr lang="en-US" sz="2400"/>
              <a:t> </a:t>
            </a:r>
            <a:r>
              <a:rPr lang="en-US" sz="2400" b="1"/>
              <a:t>1. In Greek </a:t>
            </a:r>
            <a:r>
              <a:rPr lang="en-US" sz="2400" b="1" u="sng"/>
              <a:t>mythology</a:t>
            </a:r>
            <a:r>
              <a:rPr lang="en-US" sz="2400" b="1"/>
              <a:t>, legend or folklore, Medusa was a monster with living snakes for her hair.</a:t>
            </a:r>
          </a:p>
          <a:p>
            <a:endParaRPr lang="en-US" sz="2400" b="1"/>
          </a:p>
          <a:p>
            <a:r>
              <a:rPr lang="en-US" sz="2400" b="1"/>
              <a:t>2. The plane’s </a:t>
            </a:r>
            <a:r>
              <a:rPr lang="en-US" sz="2400" b="1" u="sng"/>
              <a:t>bulkhead</a:t>
            </a:r>
            <a:r>
              <a:rPr lang="en-US" sz="2400" b="1"/>
              <a:t>, that is the curtain separating the plane’s sections, was a thick, dark blue.</a:t>
            </a:r>
          </a:p>
          <a:p>
            <a:endParaRPr lang="en-US" sz="2400" b="1"/>
          </a:p>
          <a:p>
            <a:r>
              <a:rPr lang="en-US" sz="2400" b="1"/>
              <a:t>3. The Sports Day events are listed in </a:t>
            </a:r>
            <a:r>
              <a:rPr lang="en-US" sz="2400" b="1" u="sng"/>
              <a:t>chronological</a:t>
            </a:r>
            <a:r>
              <a:rPr lang="en-US" sz="2400" b="1"/>
              <a:t> order, starting with the relay at the beginning and ending with the long jump.</a:t>
            </a:r>
          </a:p>
          <a:p>
            <a:endParaRPr lang="en-US" sz="2400" b="1"/>
          </a:p>
          <a:p>
            <a:endParaRPr lang="en-US" sz="2400"/>
          </a:p>
        </p:txBody>
      </p:sp>
    </p:spTree>
    <p:extLst>
      <p:ext uri="{BB962C8B-B14F-4D97-AF65-F5344CB8AC3E}">
        <p14:creationId xmlns:p14="http://schemas.microsoft.com/office/powerpoint/2010/main" val="29415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3330" y="560363"/>
            <a:ext cx="10810009" cy="4154984"/>
          </a:xfrm>
          <a:prstGeom prst="rect">
            <a:avLst/>
          </a:prstGeom>
          <a:noFill/>
        </p:spPr>
        <p:txBody>
          <a:bodyPr wrap="square" rtlCol="0">
            <a:spAutoFit/>
          </a:bodyPr>
          <a:lstStyle/>
          <a:p>
            <a:endParaRPr lang="en-US" sz="2400" b="1"/>
          </a:p>
          <a:p>
            <a:r>
              <a:rPr lang="en-US" sz="2400" b="1"/>
              <a:t>4. The garage manager wanted a weekly </a:t>
            </a:r>
            <a:r>
              <a:rPr lang="en-US" sz="2400" b="1" u="sng"/>
              <a:t>inspection</a:t>
            </a:r>
            <a:r>
              <a:rPr lang="en-US" sz="2400" b="1"/>
              <a:t> which meant a complete examination of all the equipment.</a:t>
            </a:r>
          </a:p>
          <a:p>
            <a:endParaRPr lang="en-US" sz="2400" b="1"/>
          </a:p>
          <a:p>
            <a:r>
              <a:rPr lang="en-US" sz="2400" b="1"/>
              <a:t>5. After the field trip, Harry was </a:t>
            </a:r>
            <a:r>
              <a:rPr lang="en-US" sz="2400" b="1" u="sng"/>
              <a:t>lethargic</a:t>
            </a:r>
            <a:r>
              <a:rPr lang="en-US" sz="2400" b="1"/>
              <a:t>, that is he had no energy to do anything else.</a:t>
            </a:r>
          </a:p>
          <a:p>
            <a:endParaRPr lang="en-US" sz="2400" b="1"/>
          </a:p>
          <a:p>
            <a:r>
              <a:rPr lang="en-US" sz="2400" b="1"/>
              <a:t>6. The doctor’s writing was utterly </a:t>
            </a:r>
            <a:r>
              <a:rPr lang="en-US" sz="2400" b="1" u="sng"/>
              <a:t>illegible</a:t>
            </a:r>
            <a:r>
              <a:rPr lang="en-US" sz="2400" b="1"/>
              <a:t>, so no one could read the </a:t>
            </a:r>
          </a:p>
          <a:p>
            <a:r>
              <a:rPr lang="en-US" sz="2400" b="1"/>
              <a:t>    prescriptions he wrote.</a:t>
            </a:r>
          </a:p>
          <a:p>
            <a:endParaRPr lang="en-US" sz="2400"/>
          </a:p>
          <a:p>
            <a:endParaRPr lang="en-US" sz="2400"/>
          </a:p>
        </p:txBody>
      </p:sp>
    </p:spTree>
    <p:extLst>
      <p:ext uri="{BB962C8B-B14F-4D97-AF65-F5344CB8AC3E}">
        <p14:creationId xmlns:p14="http://schemas.microsoft.com/office/powerpoint/2010/main" val="50500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Vertic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inVertic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274" y="574766"/>
            <a:ext cx="11018423" cy="4708981"/>
          </a:xfrm>
          <a:prstGeom prst="rect">
            <a:avLst/>
          </a:prstGeom>
          <a:noFill/>
        </p:spPr>
        <p:txBody>
          <a:bodyPr wrap="square" rtlCol="0">
            <a:spAutoFit/>
          </a:bodyPr>
          <a:lstStyle/>
          <a:p>
            <a:endParaRPr lang="en-US" sz="2400" b="1"/>
          </a:p>
          <a:p>
            <a:endParaRPr lang="en-US" sz="2400" b="1"/>
          </a:p>
          <a:p>
            <a:pPr marL="342900" indent="-342900">
              <a:buAutoNum type="arabicPeriod" startAt="7"/>
            </a:pPr>
            <a:r>
              <a:rPr lang="en-US" sz="2400" b="1" u="sng"/>
              <a:t>Sedentary</a:t>
            </a:r>
            <a:r>
              <a:rPr lang="en-US" sz="2400" b="1"/>
              <a:t> individuals, people who do not lead an active lifestyle, often have health problems.</a:t>
            </a:r>
          </a:p>
          <a:p>
            <a:pPr marL="342900" indent="-342900">
              <a:buAutoNum type="arabicPeriod" startAt="7"/>
            </a:pPr>
            <a:endParaRPr lang="en-US" sz="2400" b="1"/>
          </a:p>
          <a:p>
            <a:pPr marL="342900" indent="-342900">
              <a:buAutoNum type="arabicPeriod" startAt="7"/>
            </a:pPr>
            <a:r>
              <a:rPr lang="en-US" sz="2400" b="1"/>
              <a:t>Sally </a:t>
            </a:r>
            <a:r>
              <a:rPr lang="en-US" sz="2400" b="1" u="sng"/>
              <a:t>sauntered</a:t>
            </a:r>
            <a:r>
              <a:rPr lang="en-US" sz="2400" b="1"/>
              <a:t> in the garden strolling leisurely among the roses and other flowers.</a:t>
            </a:r>
          </a:p>
          <a:p>
            <a:pPr marL="342900" indent="-342900">
              <a:buAutoNum type="arabicPeriod" startAt="7"/>
            </a:pPr>
            <a:endParaRPr lang="en-US" sz="2400" b="1"/>
          </a:p>
          <a:p>
            <a:pPr marL="342900" indent="-342900">
              <a:buAutoNum type="arabicPeriod" startAt="7"/>
            </a:pPr>
            <a:r>
              <a:rPr lang="en-US" sz="2400" b="1"/>
              <a:t>We expected to be </a:t>
            </a:r>
            <a:r>
              <a:rPr lang="en-US" sz="2400" b="1" u="sng"/>
              <a:t>famished</a:t>
            </a:r>
            <a:r>
              <a:rPr lang="en-US" sz="2400" b="1"/>
              <a:t> after the game, but we were not hungry at all.</a:t>
            </a:r>
          </a:p>
          <a:p>
            <a:pPr marL="342900" indent="-342900">
              <a:buAutoNum type="arabicPeriod" startAt="7"/>
            </a:pPr>
            <a:endParaRPr lang="en-US" sz="2400" b="1"/>
          </a:p>
          <a:p>
            <a:pPr marL="342900" indent="-342900">
              <a:buAutoNum type="arabicPeriod" startAt="7"/>
            </a:pPr>
            <a:r>
              <a:rPr lang="en-US" sz="2400" b="1"/>
              <a:t> Our friends are </a:t>
            </a:r>
            <a:r>
              <a:rPr lang="en-US" sz="2400" b="1" u="sng"/>
              <a:t>reliable</a:t>
            </a:r>
            <a:r>
              <a:rPr lang="en-US" sz="2400" b="1"/>
              <a:t>, so we can depend on them to come for us.</a:t>
            </a:r>
          </a:p>
          <a:p>
            <a:pPr marL="342900" indent="-342900">
              <a:buAutoNum type="arabicPeriod" startAt="7"/>
            </a:pPr>
            <a:endParaRPr lang="en-US"/>
          </a:p>
          <a:p>
            <a:pPr marL="342900" indent="-342900">
              <a:buAutoNum type="arabicPeriod" startAt="7"/>
            </a:pPr>
            <a:endParaRPr lang="en-US"/>
          </a:p>
        </p:txBody>
      </p:sp>
    </p:spTree>
    <p:extLst>
      <p:ext uri="{BB962C8B-B14F-4D97-AF65-F5344CB8AC3E}">
        <p14:creationId xmlns:p14="http://schemas.microsoft.com/office/powerpoint/2010/main" val="31535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arn(inVertical)">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
        <p:nvSpPr>
          <p:cNvPr id="2" name="TextBox 1"/>
          <p:cNvSpPr txBox="1"/>
          <p:nvPr/>
        </p:nvSpPr>
        <p:spPr>
          <a:xfrm>
            <a:off x="3523130" y="820270"/>
            <a:ext cx="4338880" cy="584775"/>
          </a:xfrm>
          <a:prstGeom prst="rect">
            <a:avLst/>
          </a:prstGeom>
          <a:noFill/>
        </p:spPr>
        <p:txBody>
          <a:bodyPr wrap="none" rtlCol="0">
            <a:spAutoFit/>
          </a:bodyPr>
          <a:lstStyle/>
          <a:p>
            <a:r>
              <a:rPr lang="en-US" sz="3200" b="1">
                <a:solidFill>
                  <a:srgbClr val="7030A0"/>
                </a:solidFill>
              </a:rPr>
              <a:t>Stay tuned for Lesson 3!</a:t>
            </a:r>
          </a:p>
        </p:txBody>
      </p:sp>
    </p:spTree>
    <p:extLst>
      <p:ext uri="{BB962C8B-B14F-4D97-AF65-F5344CB8AC3E}">
        <p14:creationId xmlns:p14="http://schemas.microsoft.com/office/powerpoint/2010/main" val="102931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C8DEA17-7359-407D-A02A-A8CF27164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B00441CD-8CC9-4AD0-907B-02DF1B001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B6DA029-2D81-4CD3-94FD-0DE7C7C98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BF97E00D-CA46-4017-A976-63BD0CB07E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2" name="Rounded Rectangle 17">
              <a:extLst>
                <a:ext uri="{FF2B5EF4-FFF2-40B4-BE49-F238E27FC236}">
                  <a16:creationId xmlns:a16="http://schemas.microsoft.com/office/drawing/2014/main" id="{E6F384A6-53DA-4F11-8B23-B3B8224DE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5">
              <a:extLst>
                <a:ext uri="{FF2B5EF4-FFF2-40B4-BE49-F238E27FC236}">
                  <a16:creationId xmlns:a16="http://schemas.microsoft.com/office/drawing/2014/main" id="{9E15DC92-3502-4B25-A420-0FD164521E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0332DC96-9E36-410B-B37F-6AFCF1D6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7">
              <a:extLst>
                <a:ext uri="{FF2B5EF4-FFF2-40B4-BE49-F238E27FC236}">
                  <a16:creationId xmlns:a16="http://schemas.microsoft.com/office/drawing/2014/main" id="{9EBAF10C-B0FA-4F83-90B2-EBEE61AC56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C9F8FBE-1B87-4DB2-A346-F156C5BB4DF0}"/>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Vocabulary in Context</a:t>
            </a:r>
            <a:br>
              <a:rPr lang="en-US" sz="5000"/>
            </a:br>
            <a:endParaRPr lang="en-US" sz="5000"/>
          </a:p>
        </p:txBody>
      </p:sp>
      <p:sp>
        <p:nvSpPr>
          <p:cNvPr id="3" name="Subtitle 2">
            <a:extLst>
              <a:ext uri="{FF2B5EF4-FFF2-40B4-BE49-F238E27FC236}">
                <a16:creationId xmlns:a16="http://schemas.microsoft.com/office/drawing/2014/main" id="{F5A48860-D520-4C48-B5D6-6719261041E6}"/>
              </a:ext>
            </a:extLst>
          </p:cNvPr>
          <p:cNvSpPr>
            <a:spLocks noGrp="1"/>
          </p:cNvSpPr>
          <p:nvPr>
            <p:ph type="subTitle" idx="1"/>
          </p:nvPr>
        </p:nvSpPr>
        <p:spPr>
          <a:xfrm>
            <a:off x="2261078" y="3657597"/>
            <a:ext cx="7836460" cy="1320802"/>
          </a:xfrm>
        </p:spPr>
        <p:txBody>
          <a:bodyPr>
            <a:normAutofit/>
          </a:bodyPr>
          <a:lstStyle/>
          <a:p>
            <a:r>
              <a:rPr lang="en-US" sz="2800" b="1" dirty="0"/>
              <a:t>Using Context clues to Improve Comprehension</a:t>
            </a:r>
          </a:p>
        </p:txBody>
      </p:sp>
      <p:cxnSp>
        <p:nvCxnSpPr>
          <p:cNvPr id="36" name="Straight Connector 19">
            <a:extLst>
              <a:ext uri="{FF2B5EF4-FFF2-40B4-BE49-F238E27FC236}">
                <a16:creationId xmlns:a16="http://schemas.microsoft.com/office/drawing/2014/main" id="{8B150E35-A777-4E6D-8905-130F608C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126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310625-C92D-4D21-9796-9F4DF646684D}"/>
              </a:ext>
            </a:extLst>
          </p:cNvPr>
          <p:cNvSpPr>
            <a:spLocks noGrp="1"/>
          </p:cNvSpPr>
          <p:nvPr>
            <p:ph type="title"/>
          </p:nvPr>
        </p:nvSpPr>
        <p:spPr>
          <a:solidFill>
            <a:srgbClr val="002060"/>
          </a:solidFill>
        </p:spPr>
        <p:txBody>
          <a:bodyPr/>
          <a:lstStyle/>
          <a:p>
            <a:r>
              <a:rPr lang="en-US">
                <a:solidFill>
                  <a:schemeClr val="bg1"/>
                </a:solidFill>
              </a:rPr>
              <a:t>3. Context clues using examples</a:t>
            </a:r>
          </a:p>
        </p:txBody>
      </p:sp>
      <p:sp>
        <p:nvSpPr>
          <p:cNvPr id="3" name="Content Placeholder 2">
            <a:extLst>
              <a:ext uri="{FF2B5EF4-FFF2-40B4-BE49-F238E27FC236}">
                <a16:creationId xmlns:a16="http://schemas.microsoft.com/office/drawing/2014/main" id="{28AAB9F8-89DD-4D11-9099-7B540D1ABEA9}"/>
              </a:ext>
            </a:extLst>
          </p:cNvPr>
          <p:cNvSpPr>
            <a:spLocks noGrp="1"/>
          </p:cNvSpPr>
          <p:nvPr>
            <p:ph idx="1"/>
          </p:nvPr>
        </p:nvSpPr>
        <p:spPr/>
        <p:txBody>
          <a:bodyPr>
            <a:noAutofit/>
          </a:bodyPr>
          <a:lstStyle/>
          <a:p>
            <a:pPr marL="0" indent="0">
              <a:buNone/>
            </a:pPr>
            <a:r>
              <a:rPr lang="en-US" sz="2800"/>
              <a:t>An example of the word is given following the sentence or within the sentence.</a:t>
            </a:r>
          </a:p>
          <a:p>
            <a:pPr marL="0" indent="0">
              <a:buNone/>
            </a:pPr>
            <a:endParaRPr lang="en-US" sz="2800"/>
          </a:p>
          <a:p>
            <a:pPr marL="0" indent="0">
              <a:buNone/>
            </a:pPr>
            <a:r>
              <a:rPr lang="en-US" sz="2800"/>
              <a:t>Helpful hints in the sentence include the following words: like, including, for example, for instance or such as</a:t>
            </a:r>
          </a:p>
        </p:txBody>
      </p:sp>
    </p:spTree>
    <p:extLst>
      <p:ext uri="{BB962C8B-B14F-4D97-AF65-F5344CB8AC3E}">
        <p14:creationId xmlns:p14="http://schemas.microsoft.com/office/powerpoint/2010/main" val="133548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Clues using examples</a:t>
            </a:r>
          </a:p>
        </p:txBody>
      </p:sp>
      <p:sp>
        <p:nvSpPr>
          <p:cNvPr id="3" name="Content Placeholder 2"/>
          <p:cNvSpPr>
            <a:spLocks noGrp="1"/>
          </p:cNvSpPr>
          <p:nvPr>
            <p:ph idx="1"/>
          </p:nvPr>
        </p:nvSpPr>
        <p:spPr/>
        <p:txBody>
          <a:bodyPr>
            <a:normAutofit/>
          </a:bodyPr>
          <a:lstStyle/>
          <a:p>
            <a:r>
              <a:rPr lang="en-US" sz="2400" b="1"/>
              <a:t>One way to build your vocabulary is by studying homophones such as, weigh and way.</a:t>
            </a:r>
          </a:p>
          <a:p>
            <a:pPr marL="0" indent="0">
              <a:buNone/>
            </a:pPr>
            <a:r>
              <a:rPr lang="en-US" sz="2800"/>
              <a:t>Homophones  are words which sound the same but are spelt differently and have different meanings.</a:t>
            </a:r>
          </a:p>
          <a:p>
            <a:pPr marL="0" indent="0">
              <a:buNone/>
            </a:pPr>
            <a:endParaRPr lang="en-US" sz="2800"/>
          </a:p>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34256024"/>
              </p:ext>
            </p:extLst>
          </p:nvPr>
        </p:nvGraphicFramePr>
        <p:xfrm>
          <a:off x="1399395" y="4581081"/>
          <a:ext cx="6199617" cy="822960"/>
        </p:xfrm>
        <a:graphic>
          <a:graphicData uri="http://schemas.openxmlformats.org/drawingml/2006/table">
            <a:tbl>
              <a:tblPr firstRow="1" bandRow="1">
                <a:tableStyleId>{5C22544A-7EE6-4342-B048-85BDC9FD1C3A}</a:tableStyleId>
              </a:tblPr>
              <a:tblGrid>
                <a:gridCol w="2309446">
                  <a:extLst>
                    <a:ext uri="{9D8B030D-6E8A-4147-A177-3AD203B41FA5}">
                      <a16:colId xmlns:a16="http://schemas.microsoft.com/office/drawing/2014/main" val="2841274765"/>
                    </a:ext>
                  </a:extLst>
                </a:gridCol>
                <a:gridCol w="3890171">
                  <a:extLst>
                    <a:ext uri="{9D8B030D-6E8A-4147-A177-3AD203B41FA5}">
                      <a16:colId xmlns:a16="http://schemas.microsoft.com/office/drawing/2014/main" val="404880523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Hint:  “such as”</a:t>
                      </a:r>
                    </a:p>
                    <a:p>
                      <a:endParaRPr lang="en-US" sz="2400">
                        <a:solidFill>
                          <a:schemeClr val="tx1"/>
                        </a:solidFill>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Examples:  weigh and way</a:t>
                      </a:r>
                    </a:p>
                    <a:p>
                      <a:endParaRPr lang="en-US" sz="240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882064513"/>
                  </a:ext>
                </a:extLst>
              </a:tr>
            </a:tbl>
          </a:graphicData>
        </a:graphic>
      </p:graphicFrame>
    </p:spTree>
    <p:extLst>
      <p:ext uri="{BB962C8B-B14F-4D97-AF65-F5344CB8AC3E}">
        <p14:creationId xmlns:p14="http://schemas.microsoft.com/office/powerpoint/2010/main" val="1902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5C67-4B5D-4F5A-8E02-5F2735DAEEAF}"/>
              </a:ext>
            </a:extLst>
          </p:cNvPr>
          <p:cNvSpPr>
            <a:spLocks noGrp="1"/>
          </p:cNvSpPr>
          <p:nvPr>
            <p:ph type="title"/>
          </p:nvPr>
        </p:nvSpPr>
        <p:spPr/>
        <p:txBody>
          <a:bodyPr/>
          <a:lstStyle/>
          <a:p>
            <a:r>
              <a:rPr lang="en-US"/>
              <a:t>Context clues using examples</a:t>
            </a:r>
          </a:p>
        </p:txBody>
      </p:sp>
      <p:sp>
        <p:nvSpPr>
          <p:cNvPr id="3" name="Content Placeholder 2">
            <a:extLst>
              <a:ext uri="{FF2B5EF4-FFF2-40B4-BE49-F238E27FC236}">
                <a16:creationId xmlns:a16="http://schemas.microsoft.com/office/drawing/2014/main" id="{4E4B8380-C14C-4FB6-B4C2-A2CA42933351}"/>
              </a:ext>
            </a:extLst>
          </p:cNvPr>
          <p:cNvSpPr>
            <a:spLocks noGrp="1"/>
          </p:cNvSpPr>
          <p:nvPr>
            <p:ph idx="1"/>
          </p:nvPr>
        </p:nvSpPr>
        <p:spPr>
          <a:xfrm>
            <a:off x="818866" y="2429302"/>
            <a:ext cx="10617958" cy="3821374"/>
          </a:xfrm>
        </p:spPr>
        <p:txBody>
          <a:bodyPr>
            <a:normAutofit/>
          </a:bodyPr>
          <a:lstStyle/>
          <a:p>
            <a:r>
              <a:rPr lang="en-US"/>
              <a:t> </a:t>
            </a:r>
            <a:r>
              <a:rPr lang="en-US" sz="2400"/>
              <a:t>Government’s</a:t>
            </a:r>
            <a:r>
              <a:rPr lang="en-US"/>
              <a:t> </a:t>
            </a:r>
            <a:r>
              <a:rPr lang="en-US" sz="2400"/>
              <a:t> </a:t>
            </a:r>
            <a:r>
              <a:rPr lang="en-US" sz="2400" u="sng"/>
              <a:t>expenditures</a:t>
            </a:r>
            <a:r>
              <a:rPr lang="en-US" sz="2400"/>
              <a:t> like public health care facilities and education</a:t>
            </a:r>
            <a:r>
              <a:rPr lang="en-US"/>
              <a:t> </a:t>
            </a:r>
            <a:r>
              <a:rPr lang="en-US" sz="2400"/>
              <a:t>come</a:t>
            </a:r>
            <a:r>
              <a:rPr lang="en-US"/>
              <a:t> </a:t>
            </a:r>
          </a:p>
          <a:p>
            <a:pPr marL="0" indent="0">
              <a:buNone/>
            </a:pPr>
            <a:r>
              <a:rPr lang="en-US"/>
              <a:t>     </a:t>
            </a:r>
            <a:r>
              <a:rPr lang="en-US" sz="2400"/>
              <a:t>from taxes.</a:t>
            </a:r>
            <a:endParaRPr lang="en-US"/>
          </a:p>
          <a:p>
            <a:pPr marL="0" indent="0">
              <a:buNone/>
            </a:pPr>
            <a:r>
              <a:rPr lang="en-US" sz="2400"/>
              <a:t>	</a:t>
            </a:r>
          </a:p>
          <a:p>
            <a:r>
              <a:rPr lang="en-US" sz="2400" u="sng"/>
              <a:t>Characteristics</a:t>
            </a:r>
            <a:r>
              <a:rPr lang="en-US" sz="2400"/>
              <a:t> of your body, for example your eye and skin colour,</a:t>
            </a:r>
            <a:endParaRPr lang="en-US"/>
          </a:p>
          <a:p>
            <a:pPr marL="0" indent="0">
              <a:buNone/>
            </a:pPr>
            <a:r>
              <a:rPr lang="en-US"/>
              <a:t>    </a:t>
            </a:r>
            <a:r>
              <a:rPr lang="en-US" sz="2400"/>
              <a:t>are inherited from your parents.</a:t>
            </a:r>
            <a:endParaRPr lang="en-US"/>
          </a:p>
          <a:p>
            <a:pPr marL="0" indent="0">
              <a:buNone/>
            </a:pPr>
            <a:r>
              <a:rPr lang="en-US" sz="2400"/>
              <a:t>		</a:t>
            </a:r>
          </a:p>
        </p:txBody>
      </p:sp>
      <p:graphicFrame>
        <p:nvGraphicFramePr>
          <p:cNvPr id="4" name="Table 3"/>
          <p:cNvGraphicFramePr>
            <a:graphicFrameLocks noGrp="1"/>
          </p:cNvGraphicFramePr>
          <p:nvPr>
            <p:extLst>
              <p:ext uri="{D42A27DB-BD31-4B8C-83A1-F6EECF244321}">
                <p14:modId xmlns:p14="http://schemas.microsoft.com/office/powerpoint/2010/main" val="2608717663"/>
              </p:ext>
            </p:extLst>
          </p:nvPr>
        </p:nvGraphicFramePr>
        <p:xfrm>
          <a:off x="2641826" y="3170943"/>
          <a:ext cx="8128000" cy="822960"/>
        </p:xfrm>
        <a:graphic>
          <a:graphicData uri="http://schemas.openxmlformats.org/drawingml/2006/table">
            <a:tbl>
              <a:tblPr firstRow="1" bandRow="1">
                <a:tableStyleId>{5C22544A-7EE6-4342-B048-85BDC9FD1C3A}</a:tableStyleId>
              </a:tblPr>
              <a:tblGrid>
                <a:gridCol w="4068549">
                  <a:extLst>
                    <a:ext uri="{9D8B030D-6E8A-4147-A177-3AD203B41FA5}">
                      <a16:colId xmlns:a16="http://schemas.microsoft.com/office/drawing/2014/main" val="17073288"/>
                    </a:ext>
                  </a:extLst>
                </a:gridCol>
                <a:gridCol w="4059451">
                  <a:extLst>
                    <a:ext uri="{9D8B030D-6E8A-4147-A177-3AD203B41FA5}">
                      <a16:colId xmlns:a16="http://schemas.microsoft.com/office/drawing/2014/main" val="3261901855"/>
                    </a:ext>
                  </a:extLst>
                </a:gridCol>
              </a:tblGrid>
              <a:tr h="694476">
                <a:tc>
                  <a:txBody>
                    <a:bodyPr/>
                    <a:lstStyle/>
                    <a:p>
                      <a:pPr marL="0" indent="0">
                        <a:buNone/>
                      </a:pPr>
                      <a:r>
                        <a:rPr lang="en-US" sz="2400" dirty="0">
                          <a:solidFill>
                            <a:schemeClr val="tx1"/>
                          </a:solidFill>
                        </a:rPr>
                        <a:t>Expenditures:  Money that is spent                 Hint: “like”</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Examples: public health care facilities, education</a:t>
                      </a:r>
                    </a:p>
                  </a:txBody>
                  <a:tcPr>
                    <a:solidFill>
                      <a:schemeClr val="accent6">
                        <a:lumMod val="60000"/>
                        <a:lumOff val="40000"/>
                      </a:schemeClr>
                    </a:solidFill>
                  </a:tcPr>
                </a:tc>
                <a:extLst>
                  <a:ext uri="{0D108BD9-81ED-4DB2-BD59-A6C34878D82A}">
                    <a16:rowId xmlns:a16="http://schemas.microsoft.com/office/drawing/2014/main" val="76288296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6078037"/>
              </p:ext>
            </p:extLst>
          </p:nvPr>
        </p:nvGraphicFramePr>
        <p:xfrm>
          <a:off x="1199486" y="4957216"/>
          <a:ext cx="8128000" cy="822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016445982"/>
                    </a:ext>
                  </a:extLst>
                </a:gridCol>
                <a:gridCol w="4064000">
                  <a:extLst>
                    <a:ext uri="{9D8B030D-6E8A-4147-A177-3AD203B41FA5}">
                      <a16:colId xmlns:a16="http://schemas.microsoft.com/office/drawing/2014/main" val="4282273448"/>
                    </a:ext>
                  </a:extLst>
                </a:gridCol>
              </a:tblGrid>
              <a:tr h="370840">
                <a:tc>
                  <a:txBody>
                    <a:bodyPr/>
                    <a:lstStyle/>
                    <a:p>
                      <a:pPr marL="0" indent="0">
                        <a:buNone/>
                      </a:pPr>
                      <a:r>
                        <a:rPr lang="en-US" sz="2400">
                          <a:solidFill>
                            <a:schemeClr val="tx1"/>
                          </a:solidFill>
                        </a:rPr>
                        <a:t>Characteristics:  features    	 </a:t>
                      </a:r>
                    </a:p>
                    <a:p>
                      <a:pPr marL="0" indent="0">
                        <a:buNone/>
                      </a:pPr>
                      <a:r>
                        <a:rPr lang="en-US" sz="2400">
                          <a:solidFill>
                            <a:schemeClr val="tx1"/>
                          </a:solidFill>
                        </a:rPr>
                        <a:t> Hint:  “for example”</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Examples: your eye and skin </a:t>
                      </a:r>
                      <a:r>
                        <a:rPr lang="en-US" sz="2400" err="1">
                          <a:solidFill>
                            <a:schemeClr val="tx1"/>
                          </a:solidFill>
                        </a:rPr>
                        <a:t>colour</a:t>
                      </a:r>
                      <a:endParaRPr lang="en-US" sz="240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670044438"/>
                  </a:ext>
                </a:extLst>
              </a:tr>
            </a:tbl>
          </a:graphicData>
        </a:graphic>
      </p:graphicFrame>
    </p:spTree>
    <p:extLst>
      <p:ext uri="{BB962C8B-B14F-4D97-AF65-F5344CB8AC3E}">
        <p14:creationId xmlns:p14="http://schemas.microsoft.com/office/powerpoint/2010/main" val="27384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098" y="640079"/>
            <a:ext cx="9727343" cy="769441"/>
          </a:xfrm>
          <a:prstGeom prst="rect">
            <a:avLst/>
          </a:prstGeom>
          <a:noFill/>
        </p:spPr>
        <p:txBody>
          <a:bodyPr wrap="none" rtlCol="0">
            <a:spAutoFit/>
          </a:bodyPr>
          <a:lstStyle/>
          <a:p>
            <a:r>
              <a:rPr lang="en-US" sz="4400"/>
              <a:t>Let’s examine some example clues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1985554"/>
            <a:ext cx="5682343" cy="3814355"/>
          </a:xfrm>
          <a:prstGeom prst="rect">
            <a:avLst/>
          </a:prstGeom>
        </p:spPr>
      </p:pic>
    </p:spTree>
    <p:extLst>
      <p:ext uri="{BB962C8B-B14F-4D97-AF65-F5344CB8AC3E}">
        <p14:creationId xmlns:p14="http://schemas.microsoft.com/office/powerpoint/2010/main" val="551089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76" y="950381"/>
            <a:ext cx="10865224" cy="738881"/>
          </a:xfrm>
          <a:solidFill>
            <a:schemeClr val="bg1"/>
          </a:solidFill>
        </p:spPr>
        <p:txBody>
          <a:bodyPr>
            <a:normAutofit fontScale="25000" lnSpcReduction="20000"/>
          </a:bodyPr>
          <a:lstStyle/>
          <a:p>
            <a:pPr marL="0" indent="0">
              <a:buNone/>
            </a:pPr>
            <a:r>
              <a:rPr lang="en-US" sz="9600" dirty="0"/>
              <a:t>1. The décor, including the paintings, furniture and rugs make the house look beautiful.</a:t>
            </a:r>
          </a:p>
          <a:p>
            <a:pPr marL="0" indent="0">
              <a:buNone/>
            </a:pPr>
            <a:br>
              <a:rPr lang="en-US" dirty="0"/>
            </a:br>
            <a:br>
              <a:rPr lang="en-US" dirty="0"/>
            </a:br>
            <a:br>
              <a:rPr lang="en-US" dirty="0"/>
            </a:br>
            <a:br>
              <a:rPr lang="en-US" dirty="0"/>
            </a:br>
            <a:endParaRPr lang="en-US" dirty="0"/>
          </a:p>
        </p:txBody>
      </p:sp>
      <p:sp>
        <p:nvSpPr>
          <p:cNvPr id="5" name="TextBox 4"/>
          <p:cNvSpPr txBox="1"/>
          <p:nvPr/>
        </p:nvSpPr>
        <p:spPr>
          <a:xfrm>
            <a:off x="712694" y="2005087"/>
            <a:ext cx="10351546" cy="461665"/>
          </a:xfrm>
          <a:prstGeom prst="rect">
            <a:avLst/>
          </a:prstGeom>
          <a:solidFill>
            <a:schemeClr val="bg1"/>
          </a:solidFill>
        </p:spPr>
        <p:txBody>
          <a:bodyPr wrap="square" rtlCol="0">
            <a:spAutoFit/>
          </a:bodyPr>
          <a:lstStyle/>
          <a:p>
            <a:r>
              <a:rPr lang="en-US" sz="2400" dirty="0"/>
              <a:t>2. New vehicles such as Toyota, Audi and BMW are very expensive.</a:t>
            </a:r>
          </a:p>
        </p:txBody>
      </p:sp>
      <p:sp>
        <p:nvSpPr>
          <p:cNvPr id="7" name="TextBox 6"/>
          <p:cNvSpPr txBox="1"/>
          <p:nvPr/>
        </p:nvSpPr>
        <p:spPr>
          <a:xfrm>
            <a:off x="657276" y="2797945"/>
            <a:ext cx="9788770" cy="461665"/>
          </a:xfrm>
          <a:prstGeom prst="rect">
            <a:avLst/>
          </a:prstGeom>
          <a:noFill/>
        </p:spPr>
        <p:txBody>
          <a:bodyPr wrap="none" rtlCol="0">
            <a:spAutoFit/>
          </a:bodyPr>
          <a:lstStyle/>
          <a:p>
            <a:r>
              <a:rPr lang="en-US" sz="2400" dirty="0"/>
              <a:t>3. Animals enjoy feeding on vegetation including grass, leaves, plants and shrubs.</a:t>
            </a:r>
          </a:p>
        </p:txBody>
      </p:sp>
      <p:sp>
        <p:nvSpPr>
          <p:cNvPr id="8" name="TextBox 7"/>
          <p:cNvSpPr txBox="1"/>
          <p:nvPr/>
        </p:nvSpPr>
        <p:spPr>
          <a:xfrm>
            <a:off x="657276" y="3321879"/>
            <a:ext cx="9176038" cy="1107996"/>
          </a:xfrm>
          <a:prstGeom prst="rect">
            <a:avLst/>
          </a:prstGeom>
          <a:noFill/>
        </p:spPr>
        <p:txBody>
          <a:bodyPr wrap="none" rtlCol="0">
            <a:spAutoFit/>
          </a:bodyPr>
          <a:lstStyle/>
          <a:p>
            <a:br>
              <a:rPr lang="en-US" sz="2400" dirty="0"/>
            </a:br>
            <a:r>
              <a:rPr lang="en-US" sz="2400" dirty="0"/>
              <a:t>4. During the wedding, beverages such as juice, tea and coffee were served. </a:t>
            </a:r>
            <a:br>
              <a:rPr lang="en-US" dirty="0"/>
            </a:br>
            <a:endParaRPr lang="en-US" dirty="0"/>
          </a:p>
        </p:txBody>
      </p:sp>
      <p:sp>
        <p:nvSpPr>
          <p:cNvPr id="9" name="TextBox 8"/>
          <p:cNvSpPr txBox="1"/>
          <p:nvPr/>
        </p:nvSpPr>
        <p:spPr>
          <a:xfrm>
            <a:off x="614764" y="4429875"/>
            <a:ext cx="9261061" cy="1384995"/>
          </a:xfrm>
          <a:prstGeom prst="rect">
            <a:avLst/>
          </a:prstGeom>
          <a:noFill/>
        </p:spPr>
        <p:txBody>
          <a:bodyPr wrap="none" rtlCol="0">
            <a:spAutoFit/>
          </a:bodyPr>
          <a:lstStyle/>
          <a:p>
            <a:br>
              <a:rPr lang="en-US" dirty="0"/>
            </a:br>
            <a:r>
              <a:rPr lang="en-US" sz="2400" dirty="0"/>
              <a:t>5. The farmer planted many crops for instance peas, tomatoes and dasheen, </a:t>
            </a:r>
            <a:br>
              <a:rPr lang="en-US" sz="2400" dirty="0"/>
            </a:br>
            <a:r>
              <a:rPr lang="en-US" sz="2400" dirty="0"/>
              <a:t>    throughout his garden.</a:t>
            </a:r>
          </a:p>
          <a:p>
            <a:endParaRPr lang="en-US" dirty="0"/>
          </a:p>
        </p:txBody>
      </p:sp>
    </p:spTree>
    <p:extLst>
      <p:ext uri="{BB962C8B-B14F-4D97-AF65-F5344CB8AC3E}">
        <p14:creationId xmlns:p14="http://schemas.microsoft.com/office/powerpoint/2010/main" val="22673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01BA-8E28-4B97-BF9D-648111C3F5FD}"/>
              </a:ext>
            </a:extLst>
          </p:cNvPr>
          <p:cNvSpPr>
            <a:spLocks noGrp="1"/>
          </p:cNvSpPr>
          <p:nvPr>
            <p:ph type="title"/>
          </p:nvPr>
        </p:nvSpPr>
        <p:spPr>
          <a:xfrm>
            <a:off x="1295402" y="994658"/>
            <a:ext cx="9601196" cy="1303867"/>
          </a:xfrm>
        </p:spPr>
        <p:txBody>
          <a:bodyPr/>
          <a:lstStyle/>
          <a:p>
            <a:r>
              <a:rPr lang="en-US">
                <a:solidFill>
                  <a:schemeClr val="tx1"/>
                </a:solidFill>
              </a:rPr>
              <a:t>What are context clues?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651" y="483817"/>
            <a:ext cx="2667000" cy="1714500"/>
          </a:xfrm>
        </p:spPr>
      </p:pic>
      <p:sp>
        <p:nvSpPr>
          <p:cNvPr id="4" name="Rectangle 3"/>
          <p:cNvSpPr/>
          <p:nvPr/>
        </p:nvSpPr>
        <p:spPr>
          <a:xfrm>
            <a:off x="1295402" y="2403988"/>
            <a:ext cx="9483156" cy="373437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solidFill>
                  <a:schemeClr val="bg1"/>
                </a:solidFill>
              </a:rPr>
              <a:t>Context clues are hints found within a sentence, paragraph or passage which help a reader to understand new or unfamiliar words.</a:t>
            </a:r>
          </a:p>
          <a:p>
            <a:pPr algn="ctr"/>
            <a:endParaRPr lang="en-US">
              <a:solidFill>
                <a:schemeClr val="bg1"/>
              </a:solidFill>
            </a:endParaRPr>
          </a:p>
        </p:txBody>
      </p:sp>
    </p:spTree>
    <p:extLst>
      <p:ext uri="{BB962C8B-B14F-4D97-AF65-F5344CB8AC3E}">
        <p14:creationId xmlns:p14="http://schemas.microsoft.com/office/powerpoint/2010/main" val="2601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
        <p:nvSpPr>
          <p:cNvPr id="2" name="TextBox 1"/>
          <p:cNvSpPr txBox="1"/>
          <p:nvPr/>
        </p:nvSpPr>
        <p:spPr>
          <a:xfrm>
            <a:off x="3555586" y="860612"/>
            <a:ext cx="4338880" cy="584775"/>
          </a:xfrm>
          <a:prstGeom prst="rect">
            <a:avLst/>
          </a:prstGeom>
          <a:noFill/>
        </p:spPr>
        <p:txBody>
          <a:bodyPr wrap="none" rtlCol="0">
            <a:spAutoFit/>
          </a:bodyPr>
          <a:lstStyle/>
          <a:p>
            <a:r>
              <a:rPr lang="en-US" sz="3200" b="1">
                <a:solidFill>
                  <a:srgbClr val="00B050"/>
                </a:solidFill>
              </a:rPr>
              <a:t>Stay tuned for Lesson 4!</a:t>
            </a:r>
          </a:p>
        </p:txBody>
      </p:sp>
    </p:spTree>
    <p:extLst>
      <p:ext uri="{BB962C8B-B14F-4D97-AF65-F5344CB8AC3E}">
        <p14:creationId xmlns:p14="http://schemas.microsoft.com/office/powerpoint/2010/main" val="2141454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C8DEA17-7359-407D-A02A-A8CF27164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B00441CD-8CC9-4AD0-907B-02DF1B001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B6DA029-2D81-4CD3-94FD-0DE7C7C98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BF97E00D-CA46-4017-A976-63BD0CB07E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2" name="Rounded Rectangle 17">
              <a:extLst>
                <a:ext uri="{FF2B5EF4-FFF2-40B4-BE49-F238E27FC236}">
                  <a16:creationId xmlns:a16="http://schemas.microsoft.com/office/drawing/2014/main" id="{E6F384A6-53DA-4F11-8B23-B3B8224DE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5">
              <a:extLst>
                <a:ext uri="{FF2B5EF4-FFF2-40B4-BE49-F238E27FC236}">
                  <a16:creationId xmlns:a16="http://schemas.microsoft.com/office/drawing/2014/main" id="{9E15DC92-3502-4B25-A420-0FD164521E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0332DC96-9E36-410B-B37F-6AFCF1D6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7">
              <a:extLst>
                <a:ext uri="{FF2B5EF4-FFF2-40B4-BE49-F238E27FC236}">
                  <a16:creationId xmlns:a16="http://schemas.microsoft.com/office/drawing/2014/main" id="{9EBAF10C-B0FA-4F83-90B2-EBEE61AC56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C9F8FBE-1B87-4DB2-A346-F156C5BB4DF0}"/>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Vocabulary in Context</a:t>
            </a:r>
            <a:br>
              <a:rPr lang="en-US" sz="5000"/>
            </a:br>
            <a:endParaRPr lang="en-US" sz="5000"/>
          </a:p>
        </p:txBody>
      </p:sp>
      <p:sp>
        <p:nvSpPr>
          <p:cNvPr id="3" name="Subtitle 2">
            <a:extLst>
              <a:ext uri="{FF2B5EF4-FFF2-40B4-BE49-F238E27FC236}">
                <a16:creationId xmlns:a16="http://schemas.microsoft.com/office/drawing/2014/main" id="{F5A48860-D520-4C48-B5D6-6719261041E6}"/>
              </a:ext>
            </a:extLst>
          </p:cNvPr>
          <p:cNvSpPr>
            <a:spLocks noGrp="1"/>
          </p:cNvSpPr>
          <p:nvPr>
            <p:ph type="subTitle" idx="1"/>
          </p:nvPr>
        </p:nvSpPr>
        <p:spPr>
          <a:xfrm>
            <a:off x="2261078" y="3657597"/>
            <a:ext cx="7836460" cy="1320802"/>
          </a:xfrm>
        </p:spPr>
        <p:txBody>
          <a:bodyPr>
            <a:normAutofit/>
          </a:bodyPr>
          <a:lstStyle/>
          <a:p>
            <a:r>
              <a:rPr lang="en-US" sz="2800" b="1" dirty="0"/>
              <a:t>Using Context Clues to Improve Comprehension</a:t>
            </a:r>
          </a:p>
        </p:txBody>
      </p:sp>
      <p:cxnSp>
        <p:nvCxnSpPr>
          <p:cNvPr id="36" name="Straight Connector 19">
            <a:extLst>
              <a:ext uri="{FF2B5EF4-FFF2-40B4-BE49-F238E27FC236}">
                <a16:creationId xmlns:a16="http://schemas.microsoft.com/office/drawing/2014/main" id="{8B150E35-A777-4E6D-8905-130F608C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937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310625-C92D-4D21-9796-9F4DF646684D}"/>
              </a:ext>
            </a:extLst>
          </p:cNvPr>
          <p:cNvSpPr>
            <a:spLocks noGrp="1"/>
          </p:cNvSpPr>
          <p:nvPr>
            <p:ph type="title"/>
          </p:nvPr>
        </p:nvSpPr>
        <p:spPr>
          <a:solidFill>
            <a:srgbClr val="002060"/>
          </a:solidFill>
        </p:spPr>
        <p:txBody>
          <a:bodyPr/>
          <a:lstStyle/>
          <a:p>
            <a:r>
              <a:rPr lang="en-US">
                <a:solidFill>
                  <a:schemeClr val="bg1"/>
                </a:solidFill>
              </a:rPr>
              <a:t>4. Context clues using antonyms</a:t>
            </a:r>
          </a:p>
        </p:txBody>
      </p:sp>
      <p:sp>
        <p:nvSpPr>
          <p:cNvPr id="3" name="Content Placeholder 2">
            <a:extLst>
              <a:ext uri="{FF2B5EF4-FFF2-40B4-BE49-F238E27FC236}">
                <a16:creationId xmlns:a16="http://schemas.microsoft.com/office/drawing/2014/main" id="{6E67A8CB-E417-4A49-A6C1-210DD99986F5}"/>
              </a:ext>
            </a:extLst>
          </p:cNvPr>
          <p:cNvSpPr>
            <a:spLocks noGrp="1"/>
          </p:cNvSpPr>
          <p:nvPr>
            <p:ph idx="1"/>
          </p:nvPr>
        </p:nvSpPr>
        <p:spPr/>
        <p:txBody>
          <a:bodyPr>
            <a:noAutofit/>
          </a:bodyPr>
          <a:lstStyle/>
          <a:p>
            <a:endParaRPr lang="en-US" sz="2000"/>
          </a:p>
          <a:p>
            <a:r>
              <a:rPr lang="en-US" sz="2800"/>
              <a:t>The meaning of the word is clarified by giving the opposite meaning in the sentence.</a:t>
            </a:r>
          </a:p>
          <a:p>
            <a:pPr marL="0" indent="0">
              <a:buNone/>
            </a:pPr>
            <a:r>
              <a:rPr lang="en-US" sz="2800"/>
              <a:t>    Helpful hints:	“although”, “however”, “but”,                            </a:t>
            </a:r>
            <a:endParaRPr lang="en-US"/>
          </a:p>
          <a:p>
            <a:pPr marL="0" indent="0">
              <a:buNone/>
            </a:pPr>
            <a:r>
              <a:rPr lang="en-US" sz="2800"/>
              <a:t>    “instead of”, “on the other hand”, “yet” </a:t>
            </a:r>
            <a:endParaRPr lang="en-US"/>
          </a:p>
          <a:p>
            <a:pPr marL="0" indent="0">
              <a:buNone/>
            </a:pPr>
            <a:r>
              <a:rPr lang="en-US" sz="2800"/>
              <a:t>    or “in contrast” </a:t>
            </a:r>
            <a:endParaRPr lang="en-US"/>
          </a:p>
          <a:p>
            <a:pPr marL="0" indent="0">
              <a:buNone/>
            </a:pPr>
            <a:br>
              <a:rPr lang="en-US" sz="2000"/>
            </a:br>
            <a:endParaRPr lang="en-US" sz="2000"/>
          </a:p>
        </p:txBody>
      </p:sp>
    </p:spTree>
    <p:extLst>
      <p:ext uri="{BB962C8B-B14F-4D97-AF65-F5344CB8AC3E}">
        <p14:creationId xmlns:p14="http://schemas.microsoft.com/office/powerpoint/2010/main" val="2087211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clues with antonyms</a:t>
            </a:r>
          </a:p>
        </p:txBody>
      </p:sp>
      <p:sp>
        <p:nvSpPr>
          <p:cNvPr id="3" name="Content Placeholder 2"/>
          <p:cNvSpPr>
            <a:spLocks noGrp="1"/>
          </p:cNvSpPr>
          <p:nvPr>
            <p:ph idx="1"/>
          </p:nvPr>
        </p:nvSpPr>
        <p:spPr/>
        <p:txBody>
          <a:bodyPr/>
          <a:lstStyle/>
          <a:p>
            <a:pPr marL="0" indent="0">
              <a:buNone/>
            </a:pPr>
            <a:r>
              <a:rPr lang="en-US" sz="2800">
                <a:solidFill>
                  <a:schemeClr val="tx1"/>
                </a:solidFill>
              </a:rPr>
              <a:t>The pupils of the eye </a:t>
            </a:r>
            <a:r>
              <a:rPr lang="en-US" sz="2800" u="sng">
                <a:solidFill>
                  <a:schemeClr val="tx1"/>
                </a:solidFill>
              </a:rPr>
              <a:t>contract </a:t>
            </a:r>
            <a:r>
              <a:rPr lang="en-US" sz="2800">
                <a:solidFill>
                  <a:schemeClr val="tx1"/>
                </a:solidFill>
              </a:rPr>
              <a:t>in bright light, but they dilate when it grows darker.</a:t>
            </a:r>
          </a:p>
          <a:p>
            <a:pPr marL="0" indent="0">
              <a:buNone/>
            </a:pPr>
            <a:endParaRPr lang="en-US" sz="2800">
              <a:solidFill>
                <a:schemeClr val="tx1"/>
              </a:solidFill>
            </a:endParaRPr>
          </a:p>
          <a:p>
            <a:pPr marL="0" indent="0">
              <a:buNone/>
            </a:pPr>
            <a:r>
              <a:rPr lang="en-US" sz="2800" dirty="0">
                <a:solidFill>
                  <a:schemeClr val="tx1"/>
                </a:solidFill>
              </a:rPr>
              <a:t>The husband was a lively conversationalist, but his wife </a:t>
            </a:r>
            <a:r>
              <a:rPr lang="en-US" sz="2800">
                <a:solidFill>
                  <a:schemeClr val="tx1"/>
                </a:solidFill>
              </a:rPr>
              <a:t>was an </a:t>
            </a:r>
            <a:r>
              <a:rPr lang="en-US" sz="2800" u="sng" dirty="0">
                <a:solidFill>
                  <a:schemeClr val="tx1"/>
                </a:solidFill>
              </a:rPr>
              <a:t>introverted </a:t>
            </a:r>
            <a:r>
              <a:rPr lang="en-US" sz="2800" dirty="0">
                <a:solidFill>
                  <a:schemeClr val="tx1"/>
                </a:solidFill>
              </a:rPr>
              <a:t>lady.</a:t>
            </a:r>
            <a:endParaRPr lang="en-US" dirty="0">
              <a:solidFill>
                <a:schemeClr val="tx1"/>
              </a:solidFill>
            </a:endParaRP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10475714"/>
              </p:ext>
            </p:extLst>
          </p:nvPr>
        </p:nvGraphicFramePr>
        <p:xfrm>
          <a:off x="1559109" y="3388426"/>
          <a:ext cx="8128000" cy="822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14629911"/>
                    </a:ext>
                  </a:extLst>
                </a:gridCol>
                <a:gridCol w="4064000">
                  <a:extLst>
                    <a:ext uri="{9D8B030D-6E8A-4147-A177-3AD203B41FA5}">
                      <a16:colId xmlns:a16="http://schemas.microsoft.com/office/drawing/2014/main" val="403360984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Contract means get smaller</a:t>
                      </a:r>
                    </a:p>
                    <a:p>
                      <a:endParaRPr lang="en-US" sz="2400">
                        <a:solidFill>
                          <a:schemeClr val="tx1"/>
                        </a:solidFill>
                      </a:endParaRP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Hint:  antonym clue used : dilate which means get larger</a:t>
                      </a:r>
                    </a:p>
                  </a:txBody>
                  <a:tcPr>
                    <a:solidFill>
                      <a:schemeClr val="accent6">
                        <a:lumMod val="60000"/>
                        <a:lumOff val="40000"/>
                      </a:schemeClr>
                    </a:solidFill>
                  </a:tcPr>
                </a:tc>
                <a:extLst>
                  <a:ext uri="{0D108BD9-81ED-4DB2-BD59-A6C34878D82A}">
                    <a16:rowId xmlns:a16="http://schemas.microsoft.com/office/drawing/2014/main" val="9067564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82747"/>
              </p:ext>
            </p:extLst>
          </p:nvPr>
        </p:nvGraphicFramePr>
        <p:xfrm>
          <a:off x="2032000" y="71966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3313771"/>
                    </a:ext>
                  </a:extLst>
                </a:gridCol>
                <a:gridCol w="4064000">
                  <a:extLst>
                    <a:ext uri="{9D8B030D-6E8A-4147-A177-3AD203B41FA5}">
                      <a16:colId xmlns:a16="http://schemas.microsoft.com/office/drawing/2014/main" val="2225419122"/>
                    </a:ext>
                  </a:extLst>
                </a:gridCol>
              </a:tblGrid>
              <a:tr h="370840">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65519899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0371527"/>
              </p:ext>
            </p:extLst>
          </p:nvPr>
        </p:nvGraphicFramePr>
        <p:xfrm>
          <a:off x="1357826" y="5122558"/>
          <a:ext cx="7269633" cy="822960"/>
        </p:xfrm>
        <a:graphic>
          <a:graphicData uri="http://schemas.openxmlformats.org/drawingml/2006/table">
            <a:tbl>
              <a:tblPr firstRow="1" bandRow="1">
                <a:tableStyleId>{5C22544A-7EE6-4342-B048-85BDC9FD1C3A}</a:tableStyleId>
              </a:tblPr>
              <a:tblGrid>
                <a:gridCol w="2946299">
                  <a:extLst>
                    <a:ext uri="{9D8B030D-6E8A-4147-A177-3AD203B41FA5}">
                      <a16:colId xmlns:a16="http://schemas.microsoft.com/office/drawing/2014/main" val="1258677116"/>
                    </a:ext>
                  </a:extLst>
                </a:gridCol>
                <a:gridCol w="4323334">
                  <a:extLst>
                    <a:ext uri="{9D8B030D-6E8A-4147-A177-3AD203B41FA5}">
                      <a16:colId xmlns:a16="http://schemas.microsoft.com/office/drawing/2014/main" val="982110596"/>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Introverted means quiet or not talkative</a:t>
                      </a:r>
                    </a:p>
                  </a:txBody>
                  <a:tcPr>
                    <a:solidFill>
                      <a:schemeClr val="accent6">
                        <a:lumMod val="60000"/>
                        <a:lumOff val="40000"/>
                      </a:schemeClr>
                    </a:solidFill>
                  </a:tcPr>
                </a:tc>
                <a:tc>
                  <a:txBody>
                    <a:bodyPr/>
                    <a:lstStyle/>
                    <a:p>
                      <a:r>
                        <a:rPr lang="en-US" sz="2400">
                          <a:solidFill>
                            <a:schemeClr val="tx1"/>
                          </a:solidFill>
                        </a:rPr>
                        <a:t>Hint: lively conversationalist</a:t>
                      </a:r>
                      <a:r>
                        <a:rPr lang="en-US" sz="2400" baseline="0">
                          <a:solidFill>
                            <a:schemeClr val="tx1"/>
                          </a:solidFill>
                        </a:rPr>
                        <a:t> </a:t>
                      </a:r>
                      <a:r>
                        <a:rPr lang="en-US" sz="2400">
                          <a:solidFill>
                            <a:schemeClr val="tx1"/>
                          </a:solidFill>
                        </a:rPr>
                        <a:t>means talkative</a:t>
                      </a:r>
                    </a:p>
                  </a:txBody>
                  <a:tcPr>
                    <a:solidFill>
                      <a:schemeClr val="accent6">
                        <a:lumMod val="60000"/>
                        <a:lumOff val="40000"/>
                      </a:schemeClr>
                    </a:solidFill>
                  </a:tcPr>
                </a:tc>
                <a:extLst>
                  <a:ext uri="{0D108BD9-81ED-4DB2-BD59-A6C34878D82A}">
                    <a16:rowId xmlns:a16="http://schemas.microsoft.com/office/drawing/2014/main" val="155699817"/>
                  </a:ext>
                </a:extLst>
              </a:tr>
            </a:tbl>
          </a:graphicData>
        </a:graphic>
      </p:graphicFrame>
    </p:spTree>
    <p:extLst>
      <p:ext uri="{BB962C8B-B14F-4D97-AF65-F5344CB8AC3E}">
        <p14:creationId xmlns:p14="http://schemas.microsoft.com/office/powerpoint/2010/main" val="283203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Here are some more examples</a:t>
            </a:r>
          </a:p>
        </p:txBody>
      </p:sp>
      <p:sp>
        <p:nvSpPr>
          <p:cNvPr id="3" name="Content Placeholder 2"/>
          <p:cNvSpPr>
            <a:spLocks noGrp="1"/>
          </p:cNvSpPr>
          <p:nvPr>
            <p:ph idx="1"/>
          </p:nvPr>
        </p:nvSpPr>
        <p:spPr/>
        <p:txBody>
          <a:bodyPr/>
          <a:lstStyle/>
          <a:p>
            <a:r>
              <a:rPr lang="en-US"/>
              <a:t>Unlike my room, which was </a:t>
            </a:r>
            <a:r>
              <a:rPr lang="en-US" u="sng"/>
              <a:t>immaculate</a:t>
            </a:r>
            <a:r>
              <a:rPr lang="en-US"/>
              <a:t>, my brother’s room was a mess.</a:t>
            </a:r>
          </a:p>
          <a:p>
            <a:r>
              <a:rPr lang="en-US"/>
              <a:t>I am a bit clumsy and awkward, but my best friend, </a:t>
            </a:r>
            <a:r>
              <a:rPr lang="en-US" err="1"/>
              <a:t>Savi</a:t>
            </a:r>
            <a:r>
              <a:rPr lang="en-US"/>
              <a:t> is </a:t>
            </a:r>
            <a:r>
              <a:rPr lang="en-US" u="sng"/>
              <a:t>lithe</a:t>
            </a:r>
            <a:r>
              <a:rPr lang="en-US"/>
              <a:t>.</a:t>
            </a:r>
          </a:p>
          <a:p>
            <a:r>
              <a:rPr lang="en-US"/>
              <a:t>The </a:t>
            </a:r>
            <a:r>
              <a:rPr lang="en-US" u="sng"/>
              <a:t>feral</a:t>
            </a:r>
            <a:r>
              <a:rPr lang="en-US"/>
              <a:t> dog would not let us play with him, unlike our friendly pet.</a:t>
            </a:r>
          </a:p>
          <a:p>
            <a:r>
              <a:rPr lang="en-US"/>
              <a:t>Hannah is quiet and well-behaved, but her brother is </a:t>
            </a:r>
            <a:r>
              <a:rPr lang="en-US" u="sng"/>
              <a:t>boisterous</a:t>
            </a:r>
            <a:r>
              <a:rPr lang="en-US"/>
              <a:t>.</a:t>
            </a:r>
          </a:p>
          <a:p>
            <a:r>
              <a:rPr lang="en-US"/>
              <a:t>Instead of a </a:t>
            </a:r>
            <a:r>
              <a:rPr lang="en-US" u="sng"/>
              <a:t>grimace</a:t>
            </a:r>
            <a:r>
              <a:rPr lang="en-US"/>
              <a:t>, she had a big smile on her face after the meeting.</a:t>
            </a:r>
          </a:p>
        </p:txBody>
      </p:sp>
    </p:spTree>
    <p:extLst>
      <p:ext uri="{BB962C8B-B14F-4D97-AF65-F5344CB8AC3E}">
        <p14:creationId xmlns:p14="http://schemas.microsoft.com/office/powerpoint/2010/main" val="30103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dur="indefinite" nodeType="mainSeq"/>
              <p:prevCondLst>
                <p:cond evt="onPrev" delay="0">
                  <p:tgtEl>
                    <p:sldTgt/>
                  </p:tgtEl>
                </p:cond>
              </p:prevCondLst>
              <p:nextCondLst>
                <p:cond evt="onNext" delay="0">
                  <p:tgtEl>
                    <p:sldTgt/>
                  </p:tgtEl>
                </p:cond>
              </p:nextCondLst>
            </p:seq>
            <p:seq concurrent="1" nextAc="seek">
              <p:cTn id="30"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295" y="665221"/>
            <a:ext cx="10542494" cy="5632311"/>
          </a:xfrm>
          <a:prstGeom prst="rect">
            <a:avLst/>
          </a:prstGeom>
        </p:spPr>
        <p:txBody>
          <a:bodyPr wrap="square">
            <a:spAutoFit/>
          </a:bodyPr>
          <a:lstStyle/>
          <a:p>
            <a:r>
              <a:rPr lang="en-US" sz="2400"/>
              <a:t>Unlike my room, which was </a:t>
            </a:r>
            <a:r>
              <a:rPr lang="en-US" sz="2400" u="sng"/>
              <a:t>immaculate</a:t>
            </a:r>
            <a:r>
              <a:rPr lang="en-US" sz="2400"/>
              <a:t>, my brother’s room was a mess.</a:t>
            </a:r>
          </a:p>
          <a:p>
            <a:r>
              <a:rPr lang="en-US" sz="2400">
                <a:solidFill>
                  <a:srgbClr val="0070C0"/>
                </a:solidFill>
              </a:rPr>
              <a:t>Immaculate means clean, tidy and spotless- the opposite of mess</a:t>
            </a:r>
          </a:p>
          <a:p>
            <a:endParaRPr lang="en-US" sz="2400">
              <a:solidFill>
                <a:srgbClr val="0070C0"/>
              </a:solidFill>
            </a:endParaRPr>
          </a:p>
          <a:p>
            <a:r>
              <a:rPr lang="en-US" sz="2400"/>
              <a:t>While exercising, I am a bit inflexible and stiff, but my best friend, </a:t>
            </a:r>
            <a:r>
              <a:rPr lang="en-US" sz="2400" err="1"/>
              <a:t>Savi</a:t>
            </a:r>
            <a:r>
              <a:rPr lang="en-US" sz="2400"/>
              <a:t> is </a:t>
            </a:r>
            <a:r>
              <a:rPr lang="en-US" sz="2400" u="sng"/>
              <a:t>lithe</a:t>
            </a:r>
            <a:r>
              <a:rPr lang="en-US" sz="2400"/>
              <a:t>.</a:t>
            </a:r>
          </a:p>
          <a:p>
            <a:r>
              <a:rPr lang="en-US" sz="2400">
                <a:solidFill>
                  <a:srgbClr val="0070C0"/>
                </a:solidFill>
              </a:rPr>
              <a:t>Lithe means flexible and active- the opposite of inflexible</a:t>
            </a:r>
          </a:p>
          <a:p>
            <a:endParaRPr lang="en-US" sz="2400">
              <a:solidFill>
                <a:srgbClr val="0070C0"/>
              </a:solidFill>
            </a:endParaRPr>
          </a:p>
          <a:p>
            <a:r>
              <a:rPr lang="en-US" sz="2400"/>
              <a:t>The </a:t>
            </a:r>
            <a:r>
              <a:rPr lang="en-US" sz="2400" u="sng"/>
              <a:t>feral</a:t>
            </a:r>
            <a:r>
              <a:rPr lang="en-US" sz="2400"/>
              <a:t> dog would not let us pet him, unlike our friendly pet.</a:t>
            </a:r>
          </a:p>
          <a:p>
            <a:r>
              <a:rPr lang="en-US" sz="2400">
                <a:solidFill>
                  <a:srgbClr val="0070C0"/>
                </a:solidFill>
              </a:rPr>
              <a:t>Feral means wild and ferocious- the opposite of tame and friendly</a:t>
            </a:r>
          </a:p>
          <a:p>
            <a:endParaRPr lang="en-US" sz="2400"/>
          </a:p>
          <a:p>
            <a:r>
              <a:rPr lang="en-US" sz="2400"/>
              <a:t>Hannah is quiet and well-behaved, but her brother is </a:t>
            </a:r>
            <a:r>
              <a:rPr lang="en-US" sz="2400" u="sng"/>
              <a:t>boisterous</a:t>
            </a:r>
            <a:r>
              <a:rPr lang="en-US" sz="2400"/>
              <a:t>.</a:t>
            </a:r>
          </a:p>
          <a:p>
            <a:r>
              <a:rPr lang="en-US" sz="2400">
                <a:solidFill>
                  <a:srgbClr val="0070C0"/>
                </a:solidFill>
              </a:rPr>
              <a:t>Boisterous means lively, energetic and unruly- the opposite of well-behaved</a:t>
            </a:r>
          </a:p>
          <a:p>
            <a:endParaRPr lang="en-US" sz="2400"/>
          </a:p>
          <a:p>
            <a:r>
              <a:rPr lang="en-US" sz="2400"/>
              <a:t>Instead of a </a:t>
            </a:r>
            <a:r>
              <a:rPr lang="en-US" sz="2400" u="sng"/>
              <a:t>grimace</a:t>
            </a:r>
            <a:r>
              <a:rPr lang="en-US" sz="2400"/>
              <a:t>, she had a big smile on her face after the meeting.</a:t>
            </a:r>
          </a:p>
          <a:p>
            <a:r>
              <a:rPr lang="en-US" sz="2400">
                <a:solidFill>
                  <a:srgbClr val="0070C0"/>
                </a:solidFill>
              </a:rPr>
              <a:t>Grimace means to frown or scowl- the opposite of smiling</a:t>
            </a:r>
          </a:p>
          <a:p>
            <a:endParaRPr lang="en-US" sz="2400"/>
          </a:p>
        </p:txBody>
      </p:sp>
    </p:spTree>
    <p:extLst>
      <p:ext uri="{BB962C8B-B14F-4D97-AF65-F5344CB8AC3E}">
        <p14:creationId xmlns:p14="http://schemas.microsoft.com/office/powerpoint/2010/main" val="53846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
                                            <p:txEl>
                                              <p:pRg st="4" end="4"/>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2">
                                            <p:txEl>
                                              <p:pRg st="7" end="7"/>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2">
                                            <p:txEl>
                                              <p:pRg st="10" end="10"/>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2">
                                            <p:txEl>
                                              <p:pRg st="13" end="1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
        <p:nvSpPr>
          <p:cNvPr id="2" name="TextBox 1"/>
          <p:cNvSpPr txBox="1"/>
          <p:nvPr/>
        </p:nvSpPr>
        <p:spPr>
          <a:xfrm>
            <a:off x="3770738" y="900953"/>
            <a:ext cx="3778920" cy="523220"/>
          </a:xfrm>
          <a:prstGeom prst="rect">
            <a:avLst/>
          </a:prstGeom>
          <a:noFill/>
        </p:spPr>
        <p:txBody>
          <a:bodyPr wrap="none" rtlCol="0">
            <a:spAutoFit/>
          </a:bodyPr>
          <a:lstStyle/>
          <a:p>
            <a:r>
              <a:rPr lang="en-US" sz="2800" b="1">
                <a:solidFill>
                  <a:srgbClr val="C00000"/>
                </a:solidFill>
              </a:rPr>
              <a:t>Stay tuned for Lesson 5</a:t>
            </a:r>
            <a:r>
              <a:rPr lang="en-US"/>
              <a:t>!</a:t>
            </a:r>
          </a:p>
        </p:txBody>
      </p:sp>
    </p:spTree>
    <p:extLst>
      <p:ext uri="{BB962C8B-B14F-4D97-AF65-F5344CB8AC3E}">
        <p14:creationId xmlns:p14="http://schemas.microsoft.com/office/powerpoint/2010/main" val="935903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C8DEA17-7359-407D-A02A-A8CF27164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9">
            <a:extLst>
              <a:ext uri="{FF2B5EF4-FFF2-40B4-BE49-F238E27FC236}">
                <a16:creationId xmlns:a16="http://schemas.microsoft.com/office/drawing/2014/main" id="{B00441CD-8CC9-4AD0-907B-02DF1B001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DB6DA029-2D81-4CD3-94FD-0DE7C7C98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31" name="Group 13">
            <a:extLst>
              <a:ext uri="{FF2B5EF4-FFF2-40B4-BE49-F238E27FC236}">
                <a16:creationId xmlns:a16="http://schemas.microsoft.com/office/drawing/2014/main" id="{BF97E00D-CA46-4017-A976-63BD0CB07E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32" name="Rounded Rectangle 17">
              <a:extLst>
                <a:ext uri="{FF2B5EF4-FFF2-40B4-BE49-F238E27FC236}">
                  <a16:creationId xmlns:a16="http://schemas.microsoft.com/office/drawing/2014/main" id="{E6F384A6-53DA-4F11-8B23-B3B8224DE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5">
              <a:extLst>
                <a:ext uri="{FF2B5EF4-FFF2-40B4-BE49-F238E27FC236}">
                  <a16:creationId xmlns:a16="http://schemas.microsoft.com/office/drawing/2014/main" id="{9E15DC92-3502-4B25-A420-0FD164521E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4" name="Rounded Rectangle 20">
              <a:extLst>
                <a:ext uri="{FF2B5EF4-FFF2-40B4-BE49-F238E27FC236}">
                  <a16:creationId xmlns:a16="http://schemas.microsoft.com/office/drawing/2014/main" id="{0332DC96-9E36-410B-B37F-6AFCF1D69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7">
              <a:extLst>
                <a:ext uri="{FF2B5EF4-FFF2-40B4-BE49-F238E27FC236}">
                  <a16:creationId xmlns:a16="http://schemas.microsoft.com/office/drawing/2014/main" id="{9EBAF10C-B0FA-4F83-90B2-EBEE61AC56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C9F8FBE-1B87-4DB2-A346-F156C5BB4DF0}"/>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Vocabulary in Context</a:t>
            </a:r>
            <a:br>
              <a:rPr lang="en-US" sz="5000"/>
            </a:br>
            <a:endParaRPr lang="en-US" sz="5000"/>
          </a:p>
        </p:txBody>
      </p:sp>
      <p:sp>
        <p:nvSpPr>
          <p:cNvPr id="3" name="Subtitle 2">
            <a:extLst>
              <a:ext uri="{FF2B5EF4-FFF2-40B4-BE49-F238E27FC236}">
                <a16:creationId xmlns:a16="http://schemas.microsoft.com/office/drawing/2014/main" id="{F5A48860-D520-4C48-B5D6-6719261041E6}"/>
              </a:ext>
            </a:extLst>
          </p:cNvPr>
          <p:cNvSpPr>
            <a:spLocks noGrp="1"/>
          </p:cNvSpPr>
          <p:nvPr>
            <p:ph type="subTitle" idx="1"/>
          </p:nvPr>
        </p:nvSpPr>
        <p:spPr>
          <a:xfrm>
            <a:off x="2261078" y="3657597"/>
            <a:ext cx="7836460" cy="1320802"/>
          </a:xfrm>
        </p:spPr>
        <p:txBody>
          <a:bodyPr>
            <a:normAutofit/>
          </a:bodyPr>
          <a:lstStyle/>
          <a:p>
            <a:r>
              <a:rPr lang="en-US" sz="2800" b="1" dirty="0"/>
              <a:t>Using Context clues to Improve Comprehension</a:t>
            </a:r>
          </a:p>
        </p:txBody>
      </p:sp>
      <p:cxnSp>
        <p:nvCxnSpPr>
          <p:cNvPr id="36" name="Straight Connector 19">
            <a:extLst>
              <a:ext uri="{FF2B5EF4-FFF2-40B4-BE49-F238E27FC236}">
                <a16:creationId xmlns:a16="http://schemas.microsoft.com/office/drawing/2014/main" id="{8B150E35-A777-4E6D-8905-130F608C64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098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310625-C92D-4D21-9796-9F4DF646684D}"/>
              </a:ext>
            </a:extLst>
          </p:cNvPr>
          <p:cNvSpPr>
            <a:spLocks noGrp="1"/>
          </p:cNvSpPr>
          <p:nvPr>
            <p:ph type="title"/>
          </p:nvPr>
        </p:nvSpPr>
        <p:spPr>
          <a:xfrm>
            <a:off x="1295402" y="627798"/>
            <a:ext cx="9601196" cy="1119116"/>
          </a:xfrm>
          <a:solidFill>
            <a:srgbClr val="002060"/>
          </a:solidFill>
        </p:spPr>
        <p:txBody>
          <a:bodyPr/>
          <a:lstStyle/>
          <a:p>
            <a:r>
              <a:rPr lang="en-US">
                <a:solidFill>
                  <a:schemeClr val="bg1"/>
                </a:solidFill>
              </a:rPr>
              <a:t>5. Context clues using synonyms</a:t>
            </a:r>
          </a:p>
        </p:txBody>
      </p:sp>
      <p:sp>
        <p:nvSpPr>
          <p:cNvPr id="3" name="Content Placeholder 2">
            <a:extLst>
              <a:ext uri="{FF2B5EF4-FFF2-40B4-BE49-F238E27FC236}">
                <a16:creationId xmlns:a16="http://schemas.microsoft.com/office/drawing/2014/main" id="{5F7D725E-CB1D-4F74-9870-8E99644B6872}"/>
              </a:ext>
            </a:extLst>
          </p:cNvPr>
          <p:cNvSpPr>
            <a:spLocks noGrp="1"/>
          </p:cNvSpPr>
          <p:nvPr>
            <p:ph idx="1"/>
          </p:nvPr>
        </p:nvSpPr>
        <p:spPr>
          <a:xfrm>
            <a:off x="507141" y="2077188"/>
            <a:ext cx="11177717" cy="4228078"/>
          </a:xfrm>
          <a:solidFill>
            <a:schemeClr val="bg1"/>
          </a:solidFill>
        </p:spPr>
        <p:txBody>
          <a:bodyPr>
            <a:normAutofit/>
          </a:bodyPr>
          <a:lstStyle/>
          <a:p>
            <a:r>
              <a:rPr lang="en-US" sz="2400"/>
              <a:t>Synonyms are words with the same meaning.</a:t>
            </a:r>
          </a:p>
          <a:p>
            <a:r>
              <a:rPr lang="en-US" sz="2400"/>
              <a:t>Other words are used in the sentence which are similar in meaning to the unknown word. </a:t>
            </a:r>
          </a:p>
          <a:p>
            <a:endParaRPr lang="en-US" sz="2400"/>
          </a:p>
          <a:p>
            <a:pPr>
              <a:buFont typeface="Wingdings" panose="05000000000000000000" pitchFamily="2" charset="2"/>
              <a:buChar char="§"/>
            </a:pPr>
            <a:endParaRPr lang="en-US" sz="2400"/>
          </a:p>
          <a:p>
            <a:pPr marL="0" indent="0">
              <a:buNone/>
            </a:pPr>
            <a:r>
              <a:rPr lang="en-US" sz="2400"/>
              <a:t>Example:</a:t>
            </a:r>
          </a:p>
          <a:p>
            <a:pPr marL="0" indent="0">
              <a:buNone/>
            </a:pPr>
            <a:r>
              <a:rPr lang="en-US"/>
              <a:t>Mom </a:t>
            </a:r>
            <a:r>
              <a:rPr lang="en-US" err="1"/>
              <a:t>sterilises</a:t>
            </a:r>
            <a:r>
              <a:rPr lang="en-US" sz="2400"/>
              <a:t> or </a:t>
            </a:r>
            <a:r>
              <a:rPr lang="en-US"/>
              <a:t>cleans</a:t>
            </a:r>
            <a:r>
              <a:rPr lang="en-US" sz="2400"/>
              <a:t> </a:t>
            </a:r>
            <a:r>
              <a:rPr lang="en-US"/>
              <a:t>my baby sister’s</a:t>
            </a:r>
            <a:r>
              <a:rPr lang="en-US" sz="2400"/>
              <a:t> bottle</a:t>
            </a:r>
            <a:r>
              <a:rPr lang="en-US"/>
              <a:t> twice daily</a:t>
            </a:r>
            <a:r>
              <a:rPr lang="en-US" sz="2400"/>
              <a:t>.</a:t>
            </a:r>
          </a:p>
        </p:txBody>
      </p:sp>
      <p:graphicFrame>
        <p:nvGraphicFramePr>
          <p:cNvPr id="2" name="Table 1"/>
          <p:cNvGraphicFramePr>
            <a:graphicFrameLocks noGrp="1"/>
          </p:cNvGraphicFramePr>
          <p:nvPr>
            <p:extLst>
              <p:ext uri="{D42A27DB-BD31-4B8C-83A1-F6EECF244321}">
                <p14:modId xmlns:p14="http://schemas.microsoft.com/office/powerpoint/2010/main" val="3489494554"/>
              </p:ext>
            </p:extLst>
          </p:nvPr>
        </p:nvGraphicFramePr>
        <p:xfrm>
          <a:off x="1731749" y="3291840"/>
          <a:ext cx="9281994" cy="457200"/>
        </p:xfrm>
        <a:graphic>
          <a:graphicData uri="http://schemas.openxmlformats.org/drawingml/2006/table">
            <a:tbl>
              <a:tblPr firstRow="1" bandRow="1">
                <a:tableStyleId>{5C22544A-7EE6-4342-B048-85BDC9FD1C3A}</a:tableStyleId>
              </a:tblPr>
              <a:tblGrid>
                <a:gridCol w="9281994">
                  <a:extLst>
                    <a:ext uri="{9D8B030D-6E8A-4147-A177-3AD203B41FA5}">
                      <a16:colId xmlns:a16="http://schemas.microsoft.com/office/drawing/2014/main" val="2532151921"/>
                    </a:ext>
                  </a:extLst>
                </a:gridCol>
              </a:tblGrid>
              <a:tr h="0">
                <a:tc>
                  <a:txBody>
                    <a:bodyPr/>
                    <a:lstStyle/>
                    <a:p>
                      <a:pPr marL="0" indent="0">
                        <a:buNone/>
                      </a:pPr>
                      <a:r>
                        <a:rPr lang="en-US" sz="2400">
                          <a:solidFill>
                            <a:schemeClr val="tx1"/>
                          </a:solidFill>
                        </a:rPr>
                        <a:t>Helpful hints:  use of “or”  AND the use of a comma after the word.</a:t>
                      </a:r>
                    </a:p>
                  </a:txBody>
                  <a:tcPr>
                    <a:solidFill>
                      <a:schemeClr val="accent6">
                        <a:lumMod val="60000"/>
                        <a:lumOff val="40000"/>
                      </a:schemeClr>
                    </a:solidFill>
                  </a:tcPr>
                </a:tc>
                <a:extLst>
                  <a:ext uri="{0D108BD9-81ED-4DB2-BD59-A6C34878D82A}">
                    <a16:rowId xmlns:a16="http://schemas.microsoft.com/office/drawing/2014/main" val="4872517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17057353"/>
              </p:ext>
            </p:extLst>
          </p:nvPr>
        </p:nvGraphicFramePr>
        <p:xfrm>
          <a:off x="595938" y="5265830"/>
          <a:ext cx="8128000" cy="457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34625699"/>
                    </a:ext>
                  </a:extLst>
                </a:gridCol>
                <a:gridCol w="4064000">
                  <a:extLst>
                    <a:ext uri="{9D8B030D-6E8A-4147-A177-3AD203B41FA5}">
                      <a16:colId xmlns:a16="http://schemas.microsoft.com/office/drawing/2014/main" val="2074855868"/>
                    </a:ext>
                  </a:extLst>
                </a:gridCol>
              </a:tblGrid>
              <a:tr h="4454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err="1">
                          <a:solidFill>
                            <a:schemeClr val="tx1"/>
                          </a:solidFill>
                        </a:rPr>
                        <a:t>Sterilise</a:t>
                      </a:r>
                      <a:r>
                        <a:rPr lang="en-US" sz="2400">
                          <a:solidFill>
                            <a:schemeClr val="tx1"/>
                          </a:solidFill>
                        </a:rPr>
                        <a:t> means clean</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Hint:  synonym- clean</a:t>
                      </a:r>
                    </a:p>
                  </a:txBody>
                  <a:tcPr>
                    <a:solidFill>
                      <a:schemeClr val="accent6">
                        <a:lumMod val="60000"/>
                        <a:lumOff val="40000"/>
                      </a:schemeClr>
                    </a:solidFill>
                  </a:tcPr>
                </a:tc>
                <a:extLst>
                  <a:ext uri="{0D108BD9-81ED-4DB2-BD59-A6C34878D82A}">
                    <a16:rowId xmlns:a16="http://schemas.microsoft.com/office/drawing/2014/main" val="247634585"/>
                  </a:ext>
                </a:extLst>
              </a:tr>
            </a:tbl>
          </a:graphicData>
        </a:graphic>
      </p:graphicFrame>
    </p:spTree>
    <p:extLst>
      <p:ext uri="{BB962C8B-B14F-4D97-AF65-F5344CB8AC3E}">
        <p14:creationId xmlns:p14="http://schemas.microsoft.com/office/powerpoint/2010/main" val="289350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1565-27B1-4604-8607-F829FCB53C48}"/>
              </a:ext>
            </a:extLst>
          </p:cNvPr>
          <p:cNvSpPr>
            <a:spLocks noGrp="1"/>
          </p:cNvSpPr>
          <p:nvPr>
            <p:ph type="title"/>
          </p:nvPr>
        </p:nvSpPr>
        <p:spPr/>
        <p:txBody>
          <a:bodyPr/>
          <a:lstStyle/>
          <a:p>
            <a:r>
              <a:rPr lang="en-US"/>
              <a:t>Examples of synonym clues</a:t>
            </a:r>
          </a:p>
        </p:txBody>
      </p:sp>
      <p:sp>
        <p:nvSpPr>
          <p:cNvPr id="3" name="Content Placeholder 2">
            <a:extLst>
              <a:ext uri="{FF2B5EF4-FFF2-40B4-BE49-F238E27FC236}">
                <a16:creationId xmlns:a16="http://schemas.microsoft.com/office/drawing/2014/main" id="{9991FCC8-C9A6-4679-BE8D-A3F0C7927D52}"/>
              </a:ext>
            </a:extLst>
          </p:cNvPr>
          <p:cNvSpPr>
            <a:spLocks noGrp="1"/>
          </p:cNvSpPr>
          <p:nvPr>
            <p:ph idx="1"/>
          </p:nvPr>
        </p:nvSpPr>
        <p:spPr>
          <a:xfrm>
            <a:off x="810000" y="2312895"/>
            <a:ext cx="10554574" cy="4056892"/>
          </a:xfrm>
          <a:solidFill>
            <a:schemeClr val="bg1"/>
          </a:solidFill>
        </p:spPr>
        <p:txBody>
          <a:bodyPr>
            <a:noAutofit/>
          </a:bodyPr>
          <a:lstStyle/>
          <a:p>
            <a:pPr marL="457200" indent="-457200">
              <a:buFont typeface="+mj-lt"/>
              <a:buAutoNum type="arabicPeriod"/>
            </a:pPr>
            <a:r>
              <a:rPr lang="en-US" sz="2400"/>
              <a:t> There was a dispute over the game and this was not the first time the team had argued over it.</a:t>
            </a:r>
          </a:p>
          <a:p>
            <a:pPr marL="0" indent="0">
              <a:buNone/>
            </a:pPr>
            <a:endParaRPr lang="en-US" sz="2400"/>
          </a:p>
          <a:p>
            <a:pPr marL="0" indent="0">
              <a:buNone/>
            </a:pPr>
            <a:endParaRPr lang="en-US" sz="2400"/>
          </a:p>
          <a:p>
            <a:pPr marL="457200" indent="-457200">
              <a:buAutoNum type="arabicPeriod" startAt="2"/>
            </a:pPr>
            <a:r>
              <a:rPr lang="en-US" sz="2400"/>
              <a:t>The journey was a tortuous one, it was winding and twisting through the mountains.</a:t>
            </a:r>
          </a:p>
        </p:txBody>
      </p:sp>
      <p:graphicFrame>
        <p:nvGraphicFramePr>
          <p:cNvPr id="4" name="Table 3"/>
          <p:cNvGraphicFramePr>
            <a:graphicFrameLocks noGrp="1"/>
          </p:cNvGraphicFramePr>
          <p:nvPr>
            <p:extLst>
              <p:ext uri="{D42A27DB-BD31-4B8C-83A1-F6EECF244321}">
                <p14:modId xmlns:p14="http://schemas.microsoft.com/office/powerpoint/2010/main" val="4066143435"/>
              </p:ext>
            </p:extLst>
          </p:nvPr>
        </p:nvGraphicFramePr>
        <p:xfrm>
          <a:off x="1330237" y="3142727"/>
          <a:ext cx="8864598" cy="457200"/>
        </p:xfrm>
        <a:graphic>
          <a:graphicData uri="http://schemas.openxmlformats.org/drawingml/2006/table">
            <a:tbl>
              <a:tblPr firstRow="1" bandRow="1">
                <a:tableStyleId>{5C22544A-7EE6-4342-B048-85BDC9FD1C3A}</a:tableStyleId>
              </a:tblPr>
              <a:tblGrid>
                <a:gridCol w="3672069">
                  <a:extLst>
                    <a:ext uri="{9D8B030D-6E8A-4147-A177-3AD203B41FA5}">
                      <a16:colId xmlns:a16="http://schemas.microsoft.com/office/drawing/2014/main" val="885925581"/>
                    </a:ext>
                  </a:extLst>
                </a:gridCol>
                <a:gridCol w="5192529">
                  <a:extLst>
                    <a:ext uri="{9D8B030D-6E8A-4147-A177-3AD203B41FA5}">
                      <a16:colId xmlns:a16="http://schemas.microsoft.com/office/drawing/2014/main" val="4103404123"/>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dispute means to argue</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Hint:  dispute is a synonym of argue </a:t>
                      </a:r>
                    </a:p>
                  </a:txBody>
                  <a:tcPr>
                    <a:solidFill>
                      <a:schemeClr val="accent6">
                        <a:lumMod val="60000"/>
                        <a:lumOff val="40000"/>
                      </a:schemeClr>
                    </a:solidFill>
                  </a:tcPr>
                </a:tc>
                <a:extLst>
                  <a:ext uri="{0D108BD9-81ED-4DB2-BD59-A6C34878D82A}">
                    <a16:rowId xmlns:a16="http://schemas.microsoft.com/office/drawing/2014/main" val="12180531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7576041"/>
              </p:ext>
            </p:extLst>
          </p:nvPr>
        </p:nvGraphicFramePr>
        <p:xfrm>
          <a:off x="634044" y="4994161"/>
          <a:ext cx="8262312" cy="822960"/>
        </p:xfrm>
        <a:graphic>
          <a:graphicData uri="http://schemas.openxmlformats.org/drawingml/2006/table">
            <a:tbl>
              <a:tblPr firstRow="1" bandRow="1">
                <a:tableStyleId>{5C22544A-7EE6-4342-B048-85BDC9FD1C3A}</a:tableStyleId>
              </a:tblPr>
              <a:tblGrid>
                <a:gridCol w="3224693">
                  <a:extLst>
                    <a:ext uri="{9D8B030D-6E8A-4147-A177-3AD203B41FA5}">
                      <a16:colId xmlns:a16="http://schemas.microsoft.com/office/drawing/2014/main" val="1181842853"/>
                    </a:ext>
                  </a:extLst>
                </a:gridCol>
                <a:gridCol w="5037619">
                  <a:extLst>
                    <a:ext uri="{9D8B030D-6E8A-4147-A177-3AD203B41FA5}">
                      <a16:colId xmlns:a16="http://schemas.microsoft.com/office/drawing/2014/main" val="204086661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Tortuous means winding and twisting</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Hint:</a:t>
                      </a:r>
                      <a:r>
                        <a:rPr lang="en-US" sz="2400" baseline="0">
                          <a:solidFill>
                            <a:schemeClr val="tx1"/>
                          </a:solidFill>
                        </a:rPr>
                        <a:t> </a:t>
                      </a:r>
                      <a:r>
                        <a:rPr lang="en-US" sz="2400">
                          <a:solidFill>
                            <a:schemeClr val="tx1"/>
                          </a:solidFill>
                        </a:rPr>
                        <a:t>synonyms for the word tortuous were provided after the comma.</a:t>
                      </a:r>
                    </a:p>
                  </a:txBody>
                  <a:tcPr>
                    <a:solidFill>
                      <a:schemeClr val="accent6">
                        <a:lumMod val="60000"/>
                        <a:lumOff val="40000"/>
                      </a:schemeClr>
                    </a:solidFill>
                  </a:tcPr>
                </a:tc>
                <a:extLst>
                  <a:ext uri="{0D108BD9-81ED-4DB2-BD59-A6C34878D82A}">
                    <a16:rowId xmlns:a16="http://schemas.microsoft.com/office/drawing/2014/main" val="1090707983"/>
                  </a:ext>
                </a:extLst>
              </a:tr>
            </a:tbl>
          </a:graphicData>
        </a:graphic>
      </p:graphicFrame>
    </p:spTree>
    <p:extLst>
      <p:ext uri="{BB962C8B-B14F-4D97-AF65-F5344CB8AC3E}">
        <p14:creationId xmlns:p14="http://schemas.microsoft.com/office/powerpoint/2010/main" val="4450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960755"/>
            <a:ext cx="12035246" cy="970450"/>
          </a:xfrm>
        </p:spPr>
        <p:txBody>
          <a:bodyPr/>
          <a:lstStyle/>
          <a:p>
            <a:r>
              <a:rPr lang="en-US">
                <a:solidFill>
                  <a:schemeClr val="tx1"/>
                </a:solidFill>
              </a:rPr>
              <a:t>How do Context Clues help provide meaning?</a:t>
            </a:r>
          </a:p>
        </p:txBody>
      </p:sp>
      <p:sp>
        <p:nvSpPr>
          <p:cNvPr id="3" name="Content Placeholder 2"/>
          <p:cNvSpPr>
            <a:spLocks noGrp="1"/>
          </p:cNvSpPr>
          <p:nvPr>
            <p:ph idx="1"/>
          </p:nvPr>
        </p:nvSpPr>
        <p:spPr/>
        <p:txBody>
          <a:bodyPr/>
          <a:lstStyle/>
          <a:p>
            <a:r>
              <a:rPr lang="en-US" sz="2800"/>
              <a:t>Context clues help to define a word based on the sentence in which the word is located.</a:t>
            </a:r>
          </a:p>
          <a:p>
            <a:r>
              <a:rPr lang="en-US" sz="2800"/>
              <a:t>Writers “leak” information on the page requiring detective work to “discover” word meanings. </a:t>
            </a:r>
          </a:p>
          <a:p>
            <a:r>
              <a:rPr lang="en-US" sz="2800"/>
              <a:t>Context clues are very helpful for learning new words and promote better understanding of what is being read. </a:t>
            </a:r>
          </a:p>
          <a:p>
            <a:endParaRPr lang="en-US"/>
          </a:p>
        </p:txBody>
      </p:sp>
    </p:spTree>
    <p:extLst>
      <p:ext uri="{BB962C8B-B14F-4D97-AF65-F5344CB8AC3E}">
        <p14:creationId xmlns:p14="http://schemas.microsoft.com/office/powerpoint/2010/main" val="29041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098" y="640079"/>
            <a:ext cx="972413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entury Gothic" panose="020B0502020202020204"/>
                <a:ea typeface="+mn-ea"/>
                <a:cs typeface="+mn-cs"/>
              </a:rPr>
              <a:t>Let’s examine some synonym clues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1985554"/>
            <a:ext cx="5682343" cy="3814355"/>
          </a:xfrm>
          <a:prstGeom prst="rect">
            <a:avLst/>
          </a:prstGeom>
        </p:spPr>
      </p:pic>
      <p:sp>
        <p:nvSpPr>
          <p:cNvPr id="5" name="TextBox 4"/>
          <p:cNvSpPr txBox="1"/>
          <p:nvPr/>
        </p:nvSpPr>
        <p:spPr>
          <a:xfrm>
            <a:off x="790039" y="666206"/>
            <a:ext cx="9900980" cy="523220"/>
          </a:xfrm>
          <a:prstGeom prst="rect">
            <a:avLst/>
          </a:prstGeom>
          <a:noFill/>
        </p:spPr>
        <p:txBody>
          <a:bodyPr wrap="none" rtlCol="0">
            <a:spAutoFit/>
          </a:bodyPr>
          <a:lstStyle/>
          <a:p>
            <a:r>
              <a:rPr lang="en-US" sz="2800"/>
              <a:t>Lets look at some more examples of context clues that are synonyms</a:t>
            </a:r>
          </a:p>
        </p:txBody>
      </p:sp>
    </p:spTree>
    <p:extLst>
      <p:ext uri="{BB962C8B-B14F-4D97-AF65-F5344CB8AC3E}">
        <p14:creationId xmlns:p14="http://schemas.microsoft.com/office/powerpoint/2010/main" val="401220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586" y="1350085"/>
            <a:ext cx="10155857" cy="4647426"/>
          </a:xfrm>
          <a:prstGeom prst="rect">
            <a:avLst/>
          </a:prstGeom>
          <a:noFill/>
        </p:spPr>
        <p:txBody>
          <a:bodyPr wrap="none" rtlCol="0" anchor="t">
            <a:spAutoFit/>
          </a:bodyPr>
          <a:lstStyle/>
          <a:p>
            <a:pPr marL="342900" indent="-342900">
              <a:buAutoNum type="arabicPeriod"/>
            </a:pPr>
            <a:r>
              <a:rPr lang="en-US" sz="2600" dirty="0"/>
              <a:t>The food at the restaurant was so </a:t>
            </a:r>
            <a:r>
              <a:rPr lang="en-US" sz="2600" b="1" dirty="0">
                <a:solidFill>
                  <a:srgbClr val="7030A0"/>
                </a:solidFill>
              </a:rPr>
              <a:t>bland</a:t>
            </a:r>
            <a:r>
              <a:rPr lang="en-US" sz="2600" dirty="0"/>
              <a:t> that my Dad described it as</a:t>
            </a:r>
          </a:p>
          <a:p>
            <a:r>
              <a:rPr lang="en-US" sz="2600" dirty="0"/>
              <a:t>    tasteless.</a:t>
            </a:r>
          </a:p>
          <a:p>
            <a:endParaRPr lang="en-US" sz="2600" dirty="0"/>
          </a:p>
          <a:p>
            <a:r>
              <a:rPr lang="en-US" sz="2600" dirty="0"/>
              <a:t>2. Mr. Harris is very </a:t>
            </a:r>
            <a:r>
              <a:rPr lang="en-US" sz="2600" b="1" dirty="0">
                <a:solidFill>
                  <a:srgbClr val="7030A0"/>
                </a:solidFill>
              </a:rPr>
              <a:t>affable</a:t>
            </a:r>
            <a:r>
              <a:rPr lang="en-US" sz="2600" dirty="0"/>
              <a:t>; no other teacher is as friendly as him.</a:t>
            </a:r>
          </a:p>
          <a:p>
            <a:endParaRPr lang="en-US" sz="2600" dirty="0"/>
          </a:p>
          <a:p>
            <a:r>
              <a:rPr lang="en-US" sz="2600" dirty="0"/>
              <a:t>3. Paul is </a:t>
            </a:r>
            <a:r>
              <a:rPr lang="en-US" sz="2600" b="1" dirty="0">
                <a:solidFill>
                  <a:srgbClr val="7030A0"/>
                </a:solidFill>
              </a:rPr>
              <a:t>compassionate</a:t>
            </a:r>
            <a:r>
              <a:rPr lang="en-US" sz="2600" dirty="0"/>
              <a:t>; so he always demonstrates his concern for others.</a:t>
            </a:r>
          </a:p>
          <a:p>
            <a:endParaRPr lang="en-US" sz="2600" dirty="0"/>
          </a:p>
          <a:p>
            <a:r>
              <a:rPr lang="en-US" sz="2600" dirty="0"/>
              <a:t>4. The burning heat from the intense rays of the sun </a:t>
            </a:r>
            <a:r>
              <a:rPr lang="en-US" sz="2600" b="1" dirty="0">
                <a:solidFill>
                  <a:srgbClr val="7030A0"/>
                </a:solidFill>
              </a:rPr>
              <a:t>scorched</a:t>
            </a:r>
            <a:r>
              <a:rPr lang="en-US" sz="2600" dirty="0"/>
              <a:t> my skin.</a:t>
            </a:r>
          </a:p>
          <a:p>
            <a:pPr marL="342900" indent="-342900">
              <a:buAutoNum type="arabicPeriod"/>
            </a:pPr>
            <a:endParaRPr lang="en-US" sz="2600" dirty="0"/>
          </a:p>
          <a:p>
            <a:r>
              <a:rPr lang="en-US" sz="2600" dirty="0"/>
              <a:t>5. When </a:t>
            </a:r>
            <a:r>
              <a:rPr lang="en-US" sz="2600" b="1" dirty="0">
                <a:solidFill>
                  <a:srgbClr val="7030A0"/>
                </a:solidFill>
              </a:rPr>
              <a:t>the power goes</a:t>
            </a:r>
            <a:r>
              <a:rPr lang="en-US" sz="2600" dirty="0"/>
              <a:t>, we use a flashlight to light up the dark room.</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7779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Tree>
    <p:extLst>
      <p:ext uri="{BB962C8B-B14F-4D97-AF65-F5344CB8AC3E}">
        <p14:creationId xmlns:p14="http://schemas.microsoft.com/office/powerpoint/2010/main" val="2348543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Look at the lines below and try to figure out the meaning of the word highlighted</a:t>
            </a:r>
          </a:p>
        </p:txBody>
      </p:sp>
      <p:sp>
        <p:nvSpPr>
          <p:cNvPr id="3" name="Content Placeholder 2"/>
          <p:cNvSpPr>
            <a:spLocks noGrp="1"/>
          </p:cNvSpPr>
          <p:nvPr>
            <p:ph idx="1"/>
          </p:nvPr>
        </p:nvSpPr>
        <p:spPr>
          <a:xfrm>
            <a:off x="847164" y="2556932"/>
            <a:ext cx="10502153" cy="3635237"/>
          </a:xfrm>
        </p:spPr>
        <p:txBody>
          <a:bodyPr>
            <a:normAutofit/>
          </a:bodyPr>
          <a:lstStyle/>
          <a:p>
            <a:pPr>
              <a:buFont typeface="Courier New" panose="02070309020205020404" pitchFamily="49" charset="0"/>
              <a:buChar char="o"/>
            </a:pPr>
            <a:r>
              <a:rPr lang="en-US" sz="2800"/>
              <a:t>A further problem affecting the water supply is pollution. This is caused by harmful chemicals and bacteria entering the water supply through the improper </a:t>
            </a:r>
            <a:r>
              <a:rPr lang="en-US" sz="2800" b="1">
                <a:solidFill>
                  <a:srgbClr val="0070C0"/>
                </a:solidFill>
              </a:rPr>
              <a:t>disposal</a:t>
            </a:r>
            <a:r>
              <a:rPr lang="en-US" sz="2800"/>
              <a:t> of household and industrial waste.</a:t>
            </a:r>
          </a:p>
          <a:p>
            <a:pPr>
              <a:buFont typeface="Courier New" panose="02070309020205020404" pitchFamily="49" charset="0"/>
              <a:buChar char="o"/>
            </a:pPr>
            <a:endParaRPr lang="en-US" sz="2800"/>
          </a:p>
          <a:p>
            <a:pPr>
              <a:buFont typeface="Courier New" panose="02070309020205020404" pitchFamily="49" charset="0"/>
              <a:buChar char="o"/>
            </a:pPr>
            <a:endParaRPr lang="en-US" sz="2800"/>
          </a:p>
        </p:txBody>
      </p:sp>
      <p:sp>
        <p:nvSpPr>
          <p:cNvPr id="4" name="TextBox 3">
            <a:extLst>
              <a:ext uri="{FF2B5EF4-FFF2-40B4-BE49-F238E27FC236}">
                <a16:creationId xmlns:a16="http://schemas.microsoft.com/office/drawing/2014/main" id="{1A92BCC6-91B5-49DE-8184-AF7C13536EAD}"/>
              </a:ext>
            </a:extLst>
          </p:cNvPr>
          <p:cNvSpPr txBox="1"/>
          <p:nvPr/>
        </p:nvSpPr>
        <p:spPr>
          <a:xfrm>
            <a:off x="1144438" y="399115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rPr>
              <a:t>Hints: pollution </a:t>
            </a:r>
          </a:p>
        </p:txBody>
      </p:sp>
      <p:sp>
        <p:nvSpPr>
          <p:cNvPr id="5" name="TextBox 4">
            <a:extLst>
              <a:ext uri="{FF2B5EF4-FFF2-40B4-BE49-F238E27FC236}">
                <a16:creationId xmlns:a16="http://schemas.microsoft.com/office/drawing/2014/main" id="{D0D47716-5FEF-456F-A31D-4FF40A3E2726}"/>
              </a:ext>
            </a:extLst>
          </p:cNvPr>
          <p:cNvSpPr txBox="1"/>
          <p:nvPr/>
        </p:nvSpPr>
        <p:spPr>
          <a:xfrm>
            <a:off x="1129162" y="4507841"/>
            <a:ext cx="35195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rPr>
              <a:t>chemicals and bacteria entering the water supply...</a:t>
            </a:r>
          </a:p>
        </p:txBody>
      </p:sp>
      <p:sp>
        <p:nvSpPr>
          <p:cNvPr id="6" name="TextBox 5">
            <a:extLst>
              <a:ext uri="{FF2B5EF4-FFF2-40B4-BE49-F238E27FC236}">
                <a16:creationId xmlns:a16="http://schemas.microsoft.com/office/drawing/2014/main" id="{64105114-FC3A-4171-9C21-A89586238446}"/>
              </a:ext>
            </a:extLst>
          </p:cNvPr>
          <p:cNvSpPr txBox="1"/>
          <p:nvPr/>
        </p:nvSpPr>
        <p:spPr>
          <a:xfrm>
            <a:off x="1128263" y="526894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2060"/>
                </a:solidFill>
              </a:rPr>
              <a:t>improper</a:t>
            </a:r>
          </a:p>
        </p:txBody>
      </p:sp>
      <p:sp>
        <p:nvSpPr>
          <p:cNvPr id="7" name="TextBox 6">
            <a:extLst>
              <a:ext uri="{FF2B5EF4-FFF2-40B4-BE49-F238E27FC236}">
                <a16:creationId xmlns:a16="http://schemas.microsoft.com/office/drawing/2014/main" id="{F65E007E-2626-4B8E-BC54-2213CC1DA69B}"/>
              </a:ext>
            </a:extLst>
          </p:cNvPr>
          <p:cNvSpPr txBox="1"/>
          <p:nvPr/>
        </p:nvSpPr>
        <p:spPr>
          <a:xfrm>
            <a:off x="4534798" y="3988459"/>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30A0"/>
                </a:solidFill>
              </a:rPr>
              <a:t>In the extract, disposal means getting rid of waste </a:t>
            </a:r>
            <a:r>
              <a:rPr lang="en-US" sz="2400">
                <a:solidFill>
                  <a:srgbClr val="7030A0"/>
                </a:solidFill>
              </a:rPr>
              <a:t>in an unsuitable way.</a:t>
            </a:r>
            <a:endParaRPr lang="en-US" sz="2400" dirty="0">
              <a:solidFill>
                <a:srgbClr val="7030A0"/>
              </a:solidFill>
            </a:endParaRPr>
          </a:p>
        </p:txBody>
      </p:sp>
      <p:pic>
        <p:nvPicPr>
          <p:cNvPr id="8" name="Picture 8" descr="Water next to the building&#10;&#10;Description generated with very high confidence">
            <a:extLst>
              <a:ext uri="{FF2B5EF4-FFF2-40B4-BE49-F238E27FC236}">
                <a16:creationId xmlns:a16="http://schemas.microsoft.com/office/drawing/2014/main" id="{CD6A89C5-888D-48A5-B0D4-F159AC7E6E70}"/>
              </a:ext>
            </a:extLst>
          </p:cNvPr>
          <p:cNvPicPr>
            <a:picLocks noChangeAspect="1"/>
          </p:cNvPicPr>
          <p:nvPr/>
        </p:nvPicPr>
        <p:blipFill>
          <a:blip r:embed="rId2"/>
          <a:stretch>
            <a:fillRect/>
          </a:stretch>
        </p:blipFill>
        <p:spPr>
          <a:xfrm>
            <a:off x="7158577" y="4067084"/>
            <a:ext cx="1656093" cy="1326132"/>
          </a:xfrm>
          <a:prstGeom prst="rect">
            <a:avLst/>
          </a:prstGeom>
        </p:spPr>
      </p:pic>
    </p:spTree>
    <p:extLst>
      <p:ext uri="{BB962C8B-B14F-4D97-AF65-F5344CB8AC3E}">
        <p14:creationId xmlns:p14="http://schemas.microsoft.com/office/powerpoint/2010/main" val="41582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671A6-8787-4DDC-ABC2-36B7FA5262FD}"/>
              </a:ext>
            </a:extLst>
          </p:cNvPr>
          <p:cNvSpPr>
            <a:spLocks noGrp="1"/>
          </p:cNvSpPr>
          <p:nvPr>
            <p:ph idx="1"/>
          </p:nvPr>
        </p:nvSpPr>
        <p:spPr>
          <a:xfrm>
            <a:off x="576533" y="1507385"/>
            <a:ext cx="10118780" cy="4814181"/>
          </a:xfrm>
          <a:solidFill>
            <a:schemeClr val="bg1"/>
          </a:solidFill>
        </p:spPr>
        <p:txBody>
          <a:bodyPr/>
          <a:lstStyle/>
          <a:p>
            <a:r>
              <a:rPr lang="en-US">
                <a:ea typeface="+mn-lt"/>
                <a:cs typeface="+mn-lt"/>
              </a:rPr>
              <a:t>Tigers are hunted for many reasons. People have long valued the famous striped skins. Although trading tiger skins is now illegal in most parts of the world, tiger pelts are worth around $10,000 on the </a:t>
            </a:r>
            <a:r>
              <a:rPr lang="en-US" b="1">
                <a:solidFill>
                  <a:srgbClr val="0070C0"/>
                </a:solidFill>
                <a:ea typeface="+mn-lt"/>
                <a:cs typeface="+mn-lt"/>
              </a:rPr>
              <a:t>black-market</a:t>
            </a:r>
            <a:r>
              <a:rPr lang="en-US">
                <a:ea typeface="+mn-lt"/>
                <a:cs typeface="+mn-lt"/>
              </a:rPr>
              <a:t>.</a:t>
            </a:r>
            <a:endParaRPr lang="en-US"/>
          </a:p>
        </p:txBody>
      </p:sp>
      <p:sp>
        <p:nvSpPr>
          <p:cNvPr id="2" name="TextBox 1">
            <a:extLst>
              <a:ext uri="{FF2B5EF4-FFF2-40B4-BE49-F238E27FC236}">
                <a16:creationId xmlns:a16="http://schemas.microsoft.com/office/drawing/2014/main" id="{B10FBD77-924B-4886-95E9-7E93B0BE2B0D}"/>
              </a:ext>
            </a:extLst>
          </p:cNvPr>
          <p:cNvSpPr txBox="1"/>
          <p:nvPr/>
        </p:nvSpPr>
        <p:spPr>
          <a:xfrm>
            <a:off x="999272" y="279853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rPr>
              <a:t>Hints: long valued the famous striped skins</a:t>
            </a:r>
          </a:p>
        </p:txBody>
      </p:sp>
      <p:sp>
        <p:nvSpPr>
          <p:cNvPr id="4" name="TextBox 3">
            <a:extLst>
              <a:ext uri="{FF2B5EF4-FFF2-40B4-BE49-F238E27FC236}">
                <a16:creationId xmlns:a16="http://schemas.microsoft.com/office/drawing/2014/main" id="{633B4301-F406-4E01-8A53-0B226B08FB79}"/>
              </a:ext>
            </a:extLst>
          </p:cNvPr>
          <p:cNvSpPr txBox="1"/>
          <p:nvPr/>
        </p:nvSpPr>
        <p:spPr>
          <a:xfrm>
            <a:off x="986287" y="4206659"/>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rPr>
              <a:t>trading tiger skins is now illegal</a:t>
            </a:r>
          </a:p>
        </p:txBody>
      </p:sp>
      <p:sp>
        <p:nvSpPr>
          <p:cNvPr id="6" name="TextBox 5">
            <a:extLst>
              <a:ext uri="{FF2B5EF4-FFF2-40B4-BE49-F238E27FC236}">
                <a16:creationId xmlns:a16="http://schemas.microsoft.com/office/drawing/2014/main" id="{2F185C99-1B3A-45C5-8A41-EB6B517BDD03}"/>
              </a:ext>
            </a:extLst>
          </p:cNvPr>
          <p:cNvSpPr txBox="1"/>
          <p:nvPr/>
        </p:nvSpPr>
        <p:spPr>
          <a:xfrm>
            <a:off x="3755456" y="2798536"/>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30A0"/>
                </a:solidFill>
              </a:rPr>
              <a:t>In this extract, the black-market refers to the illegal trade of valuable tiger skins</a:t>
            </a:r>
          </a:p>
        </p:txBody>
      </p:sp>
      <p:pic>
        <p:nvPicPr>
          <p:cNvPr id="7" name="Picture 7" descr="A tiger looking at the camera&#10;&#10;Description generated with very high confidence">
            <a:extLst>
              <a:ext uri="{FF2B5EF4-FFF2-40B4-BE49-F238E27FC236}">
                <a16:creationId xmlns:a16="http://schemas.microsoft.com/office/drawing/2014/main" id="{3EC8A21F-6048-41C9-B35F-A3F4DFB25868}"/>
              </a:ext>
            </a:extLst>
          </p:cNvPr>
          <p:cNvPicPr>
            <a:picLocks noChangeAspect="1"/>
          </p:cNvPicPr>
          <p:nvPr/>
        </p:nvPicPr>
        <p:blipFill>
          <a:blip r:embed="rId2"/>
          <a:stretch>
            <a:fillRect/>
          </a:stretch>
        </p:blipFill>
        <p:spPr>
          <a:xfrm>
            <a:off x="3755456" y="4474773"/>
            <a:ext cx="2466975" cy="1847850"/>
          </a:xfrm>
          <a:prstGeom prst="rect">
            <a:avLst/>
          </a:prstGeom>
        </p:spPr>
      </p:pic>
    </p:spTree>
    <p:extLst>
      <p:ext uri="{BB962C8B-B14F-4D97-AF65-F5344CB8AC3E}">
        <p14:creationId xmlns:p14="http://schemas.microsoft.com/office/powerpoint/2010/main" val="267420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03" y="656961"/>
            <a:ext cx="10535724" cy="5607095"/>
          </a:xfrm>
          <a:solidFill>
            <a:schemeClr val="bg1"/>
          </a:solidFill>
        </p:spPr>
        <p:txBody>
          <a:bodyPr>
            <a:normAutofit/>
          </a:bodyPr>
          <a:lstStyle/>
          <a:p>
            <a:pPr marL="0" indent="0">
              <a:buNone/>
            </a:pPr>
            <a:endParaRPr lang="en-US" sz="2800" dirty="0"/>
          </a:p>
          <a:p>
            <a:pPr marL="0" indent="0">
              <a:buNone/>
            </a:pPr>
            <a:r>
              <a:rPr lang="en-US" sz="2800" dirty="0"/>
              <a:t>It was ocean blue, with chrome wheels and an elaborate drawing of a rocket ship on the underside. Each time he pressed his face against the glass of the skate shop, he felt himself fall into that picture, and his dreams of riding the longboard became mixed up with dreams of interstellar travel. He wasn't just going to the mall. He was going to Mars, to Alpha Centauri, to anywhere in the galaxy he felt like. He was going to conquer the stars. Or he would have, anyway, if his dad weren't such a </a:t>
            </a:r>
            <a:r>
              <a:rPr lang="en-US" sz="2800" b="1" dirty="0">
                <a:solidFill>
                  <a:srgbClr val="0070C0"/>
                </a:solidFill>
              </a:rPr>
              <a:t>cheapskate. </a:t>
            </a:r>
            <a:r>
              <a:rPr lang="en-US" sz="2800" dirty="0"/>
              <a:t>There's something about fathers that makes it impossible for them to understand skateboards.</a:t>
            </a:r>
            <a:endParaRPr lang="en-US" dirty="0"/>
          </a:p>
        </p:txBody>
      </p:sp>
    </p:spTree>
    <p:extLst>
      <p:ext uri="{BB962C8B-B14F-4D97-AF65-F5344CB8AC3E}">
        <p14:creationId xmlns:p14="http://schemas.microsoft.com/office/powerpoint/2010/main" val="808284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drawing&#10;&#10;Description generated with very high confidence">
            <a:extLst>
              <a:ext uri="{FF2B5EF4-FFF2-40B4-BE49-F238E27FC236}">
                <a16:creationId xmlns:a16="http://schemas.microsoft.com/office/drawing/2014/main" id="{7592FAD0-2424-4E65-BC70-57261BF225F3}"/>
              </a:ext>
            </a:extLst>
          </p:cNvPr>
          <p:cNvPicPr>
            <a:picLocks noGrp="1" noChangeAspect="1"/>
          </p:cNvPicPr>
          <p:nvPr>
            <p:ph idx="1"/>
          </p:nvPr>
        </p:nvPicPr>
        <p:blipFill>
          <a:blip r:embed="rId2"/>
          <a:stretch>
            <a:fillRect/>
          </a:stretch>
        </p:blipFill>
        <p:spPr>
          <a:xfrm>
            <a:off x="4918865" y="3763479"/>
            <a:ext cx="2638425" cy="1733550"/>
          </a:xfrm>
          <a:solidFill>
            <a:schemeClr val="bg1"/>
          </a:solidFill>
        </p:spPr>
      </p:pic>
      <p:sp>
        <p:nvSpPr>
          <p:cNvPr id="4" name="TextBox 3">
            <a:extLst>
              <a:ext uri="{FF2B5EF4-FFF2-40B4-BE49-F238E27FC236}">
                <a16:creationId xmlns:a16="http://schemas.microsoft.com/office/drawing/2014/main" id="{B6ECBA94-FD37-42D1-86AA-5E6D6F1FDCF2}"/>
              </a:ext>
            </a:extLst>
          </p:cNvPr>
          <p:cNvSpPr txBox="1"/>
          <p:nvPr/>
        </p:nvSpPr>
        <p:spPr>
          <a:xfrm>
            <a:off x="1302588" y="2193985"/>
            <a:ext cx="274320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Times New Roman"/>
                <a:ea typeface="+mn-lt"/>
                <a:cs typeface="+mn-lt"/>
              </a:rPr>
              <a:t>Or he would have, anyway,</a:t>
            </a:r>
            <a:endParaRPr lang="en-US" sz="2400">
              <a:solidFill>
                <a:srgbClr val="002060"/>
              </a:solidFill>
              <a:latin typeface="Times New Roman"/>
            </a:endParaRPr>
          </a:p>
        </p:txBody>
      </p:sp>
      <p:sp>
        <p:nvSpPr>
          <p:cNvPr id="5" name="TextBox 4">
            <a:extLst>
              <a:ext uri="{FF2B5EF4-FFF2-40B4-BE49-F238E27FC236}">
                <a16:creationId xmlns:a16="http://schemas.microsoft.com/office/drawing/2014/main" id="{0D878E5E-AF66-4A79-919F-9D80997E67C4}"/>
              </a:ext>
            </a:extLst>
          </p:cNvPr>
          <p:cNvSpPr txBox="1"/>
          <p:nvPr/>
        </p:nvSpPr>
        <p:spPr>
          <a:xfrm>
            <a:off x="1301690" y="1071653"/>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Times New Roman"/>
                <a:cs typeface="Times New Roman"/>
              </a:rPr>
              <a:t>Hints: He</a:t>
            </a:r>
            <a:r>
              <a:rPr lang="en-US" sz="2400">
                <a:solidFill>
                  <a:srgbClr val="002060"/>
                </a:solidFill>
                <a:latin typeface="Times New Roman"/>
                <a:ea typeface="+mn-lt"/>
                <a:cs typeface="+mn-lt"/>
              </a:rPr>
              <a:t> was going to conquer the stars.</a:t>
            </a:r>
            <a:endParaRPr lang="en-US" sz="2400" dirty="0">
              <a:solidFill>
                <a:srgbClr val="000000"/>
              </a:solidFill>
              <a:latin typeface="Times New Roman"/>
              <a:cs typeface="Times New Roman"/>
            </a:endParaRPr>
          </a:p>
        </p:txBody>
      </p:sp>
      <p:sp>
        <p:nvSpPr>
          <p:cNvPr id="6" name="TextBox 5">
            <a:extLst>
              <a:ext uri="{FF2B5EF4-FFF2-40B4-BE49-F238E27FC236}">
                <a16:creationId xmlns:a16="http://schemas.microsoft.com/office/drawing/2014/main" id="{311BE68B-E429-40D0-BAA6-FBA20424BD71}"/>
              </a:ext>
            </a:extLst>
          </p:cNvPr>
          <p:cNvSpPr txBox="1"/>
          <p:nvPr/>
        </p:nvSpPr>
        <p:spPr>
          <a:xfrm>
            <a:off x="1214528" y="3558037"/>
            <a:ext cx="30019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2060"/>
                </a:solidFill>
                <a:latin typeface="Times New Roman"/>
                <a:ea typeface="+mn-lt"/>
                <a:cs typeface="+mn-lt"/>
              </a:rPr>
              <a:t>There's something about fathers that makes it impossible for them to understand skateboards.</a:t>
            </a:r>
            <a:endParaRPr lang="en-US" sz="2400" dirty="0">
              <a:solidFill>
                <a:srgbClr val="002060"/>
              </a:solidFill>
              <a:latin typeface="Times New Roman"/>
            </a:endParaRPr>
          </a:p>
        </p:txBody>
      </p:sp>
      <p:sp>
        <p:nvSpPr>
          <p:cNvPr id="7" name="TextBox 6">
            <a:extLst>
              <a:ext uri="{FF2B5EF4-FFF2-40B4-BE49-F238E27FC236}">
                <a16:creationId xmlns:a16="http://schemas.microsoft.com/office/drawing/2014/main" id="{40EA211A-14C5-4D5B-9F58-50B2D8C50D96}"/>
              </a:ext>
            </a:extLst>
          </p:cNvPr>
          <p:cNvSpPr txBox="1"/>
          <p:nvPr/>
        </p:nvSpPr>
        <p:spPr>
          <a:xfrm>
            <a:off x="5741687" y="990919"/>
            <a:ext cx="3872575" cy="267765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7030A0"/>
                </a:solidFill>
                <a:latin typeface="Times New Roman"/>
                <a:cs typeface="Times New Roman"/>
              </a:rPr>
              <a:t>In the extract, the context clues show that the Dad did not want to purchase the skateboard for the boy in the story. He felt his father was stingy and unwilling to spend his money.</a:t>
            </a:r>
          </a:p>
        </p:txBody>
      </p:sp>
    </p:spTree>
    <p:extLst>
      <p:ext uri="{BB962C8B-B14F-4D97-AF65-F5344CB8AC3E}">
        <p14:creationId xmlns:p14="http://schemas.microsoft.com/office/powerpoint/2010/main" val="5306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499" y="1546413"/>
            <a:ext cx="3286124" cy="3801874"/>
          </a:xfrm>
          <a:prstGeom prst="rect">
            <a:avLst/>
          </a:prstGeom>
        </p:spPr>
      </p:pic>
    </p:spTree>
    <p:extLst>
      <p:ext uri="{BB962C8B-B14F-4D97-AF65-F5344CB8AC3E}">
        <p14:creationId xmlns:p14="http://schemas.microsoft.com/office/powerpoint/2010/main" val="1443408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A7F8F-969C-4B3D-BF94-BCCF11C01C2C}"/>
              </a:ext>
            </a:extLst>
          </p:cNvPr>
          <p:cNvSpPr>
            <a:spLocks noGrp="1"/>
          </p:cNvSpPr>
          <p:nvPr>
            <p:ph idx="1"/>
          </p:nvPr>
        </p:nvSpPr>
        <p:spPr>
          <a:xfrm>
            <a:off x="818712" y="2222287"/>
            <a:ext cx="10554574" cy="3904193"/>
          </a:xfrm>
          <a:solidFill>
            <a:schemeClr val="bg1"/>
          </a:solidFill>
        </p:spPr>
        <p:txBody>
          <a:bodyPr>
            <a:normAutofit/>
          </a:bodyPr>
          <a:lstStyle/>
          <a:p>
            <a:endParaRPr lang="en-US" sz="2400"/>
          </a:p>
          <a:p>
            <a:r>
              <a:rPr lang="en-US" sz="2400"/>
              <a:t>Read </a:t>
            </a:r>
            <a:r>
              <a:rPr lang="en-US"/>
              <a:t>the sentence </a:t>
            </a:r>
            <a:r>
              <a:rPr lang="en-US" sz="2400"/>
              <a:t>with the unfamiliar word carefully.</a:t>
            </a:r>
          </a:p>
          <a:p>
            <a:r>
              <a:rPr lang="en-US" sz="2400"/>
              <a:t>Search for signal words, whether it</a:t>
            </a:r>
            <a:r>
              <a:rPr lang="en-US"/>
              <a:t> is</a:t>
            </a:r>
            <a:r>
              <a:rPr lang="en-US" sz="2400"/>
              <a:t> a definition, a synonym, an antonym, an example, an inference or the mood of the writer.</a:t>
            </a:r>
          </a:p>
          <a:p>
            <a:r>
              <a:rPr lang="en-US" sz="2400"/>
              <a:t>If the meaning cannot be found in the same sentence with the unfamiliar word, read the sentence before or the one after.</a:t>
            </a:r>
          </a:p>
          <a:p>
            <a:r>
              <a:rPr lang="en-US" sz="2400"/>
              <a:t>Happy sleuthing!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1" y="739589"/>
            <a:ext cx="3536576" cy="19229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462" y="632012"/>
            <a:ext cx="1743075" cy="2628900"/>
          </a:xfrm>
          <a:prstGeom prst="rect">
            <a:avLst/>
          </a:prstGeom>
        </p:spPr>
      </p:pic>
    </p:spTree>
    <p:extLst>
      <p:ext uri="{BB962C8B-B14F-4D97-AF65-F5344CB8AC3E}">
        <p14:creationId xmlns:p14="http://schemas.microsoft.com/office/powerpoint/2010/main" val="346882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827424" y="1111944"/>
            <a:ext cx="10554574" cy="3636511"/>
          </a:xfrm>
        </p:spPr>
        <p:txBody>
          <a:bodyPr>
            <a:normAutofit/>
          </a:bodyPr>
          <a:lstStyle/>
          <a:p>
            <a:pPr marL="0" indent="0" algn="ctr">
              <a:buNone/>
            </a:pPr>
            <a:r>
              <a:rPr lang="en-US" sz="7200">
                <a:solidFill>
                  <a:srgbClr val="00B050"/>
                </a:solidFill>
                <a:latin typeface="Comic Sans MS" panose="030F0702030302020204" pitchFamily="66" charset="0"/>
              </a:rPr>
              <a:t>Thank you </a:t>
            </a:r>
            <a:r>
              <a:rPr lang="en-US" sz="7200">
                <a:solidFill>
                  <a:srgbClr val="00B050"/>
                </a:solidFill>
                <a:latin typeface="Comic Sans MS" panose="030F0702030302020204" pitchFamily="66" charset="0"/>
                <a:sym typeface="Wingdings" panose="05000000000000000000" pitchFamily="2" charset="2"/>
              </a:rPr>
              <a:t></a:t>
            </a:r>
            <a:endParaRPr lang="en-US" sz="720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34419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150343512"/>
              </p:ext>
            </p:extLst>
          </p:nvPr>
        </p:nvGraphicFramePr>
        <p:xfrm>
          <a:off x="492369" y="447188"/>
          <a:ext cx="11071273" cy="623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6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D78C-47ED-4B26-BAE0-45849016EBEC}"/>
              </a:ext>
            </a:extLst>
          </p:cNvPr>
          <p:cNvSpPr>
            <a:spLocks noGrp="1"/>
          </p:cNvSpPr>
          <p:nvPr>
            <p:ph type="title"/>
          </p:nvPr>
        </p:nvSpPr>
        <p:spPr>
          <a:xfrm>
            <a:off x="696710" y="185613"/>
            <a:ext cx="10571998" cy="970450"/>
          </a:xfrm>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3DB53A45-E045-401B-8F6F-7D431F2B0719}"/>
              </a:ext>
            </a:extLst>
          </p:cNvPr>
          <p:cNvSpPr>
            <a:spLocks noGrp="1"/>
          </p:cNvSpPr>
          <p:nvPr>
            <p:ph idx="1"/>
          </p:nvPr>
        </p:nvSpPr>
        <p:spPr>
          <a:xfrm>
            <a:off x="538619" y="533764"/>
            <a:ext cx="5425453" cy="1991072"/>
          </a:xfrm>
          <a:solidFill>
            <a:schemeClr val="accent3">
              <a:lumMod val="60000"/>
              <a:lumOff val="40000"/>
            </a:schemeClr>
          </a:solidFill>
        </p:spPr>
        <p:txBody>
          <a:bodyPr>
            <a:normAutofit fontScale="92500" lnSpcReduction="10000"/>
          </a:bodyPr>
          <a:lstStyle/>
          <a:p>
            <a:pPr marL="0" indent="0">
              <a:buNone/>
            </a:pPr>
            <a:endParaRPr lang="en-US" sz="4400" b="1">
              <a:solidFill>
                <a:schemeClr val="bg1"/>
              </a:solidFill>
            </a:endParaRPr>
          </a:p>
          <a:p>
            <a:pPr marL="0" indent="0">
              <a:buNone/>
            </a:pPr>
            <a:r>
              <a:rPr lang="en-US" sz="4400" b="1">
                <a:solidFill>
                  <a:schemeClr val="tx1"/>
                </a:solidFill>
              </a:rPr>
              <a:t>Some context clues include:</a:t>
            </a:r>
          </a:p>
        </p:txBody>
      </p:sp>
      <p:graphicFrame>
        <p:nvGraphicFramePr>
          <p:cNvPr id="5" name="Diagram 4"/>
          <p:cNvGraphicFramePr/>
          <p:nvPr>
            <p:extLst>
              <p:ext uri="{D42A27DB-BD31-4B8C-83A1-F6EECF244321}">
                <p14:modId xmlns:p14="http://schemas.microsoft.com/office/powerpoint/2010/main" val="491811282"/>
              </p:ext>
            </p:extLst>
          </p:nvPr>
        </p:nvGraphicFramePr>
        <p:xfrm>
          <a:off x="5069839" y="533764"/>
          <a:ext cx="74418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0828">
            <a:off x="886000" y="3267388"/>
            <a:ext cx="4310216" cy="2378050"/>
          </a:xfrm>
          <a:prstGeom prst="rect">
            <a:avLst/>
          </a:prstGeom>
        </p:spPr>
      </p:pic>
    </p:spTree>
    <p:extLst>
      <p:ext uri="{BB962C8B-B14F-4D97-AF65-F5344CB8AC3E}">
        <p14:creationId xmlns:p14="http://schemas.microsoft.com/office/powerpoint/2010/main" val="154355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946" y="1506071"/>
            <a:ext cx="3286124" cy="3801874"/>
          </a:xfrm>
          <a:prstGeom prst="rect">
            <a:avLst/>
          </a:prstGeom>
        </p:spPr>
      </p:pic>
    </p:spTree>
    <p:extLst>
      <p:ext uri="{BB962C8B-B14F-4D97-AF65-F5344CB8AC3E}">
        <p14:creationId xmlns:p14="http://schemas.microsoft.com/office/powerpoint/2010/main" val="37165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a:t>With inference, sufficient clues are available in the sentence/s for the careful reader to conclude the meaning of the word.</a:t>
            </a:r>
          </a:p>
          <a:p>
            <a:r>
              <a:rPr lang="en-US" sz="3600"/>
              <a:t>The meaning is inferred from the general context or gist of the passage.</a:t>
            </a:r>
          </a:p>
          <a:p>
            <a:pPr marL="0" indent="0">
              <a:buNone/>
            </a:pPr>
            <a:endParaRPr lang="en-US"/>
          </a:p>
        </p:txBody>
      </p:sp>
      <p:sp>
        <p:nvSpPr>
          <p:cNvPr id="2" name="TextBox 1">
            <a:extLst>
              <a:ext uri="{FF2B5EF4-FFF2-40B4-BE49-F238E27FC236}">
                <a16:creationId xmlns:a16="http://schemas.microsoft.com/office/drawing/2014/main" id="{33581E24-2DDA-45BD-A924-6381D9A398D2}"/>
              </a:ext>
            </a:extLst>
          </p:cNvPr>
          <p:cNvSpPr txBox="1"/>
          <p:nvPr/>
        </p:nvSpPr>
        <p:spPr>
          <a:xfrm>
            <a:off x="1532627" y="1446362"/>
            <a:ext cx="9184255" cy="92333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bg1"/>
                </a:solidFill>
              </a:rPr>
              <a:t>1. Inference Clues</a:t>
            </a:r>
          </a:p>
        </p:txBody>
      </p:sp>
    </p:spTree>
    <p:extLst>
      <p:ext uri="{BB962C8B-B14F-4D97-AF65-F5344CB8AC3E}">
        <p14:creationId xmlns:p14="http://schemas.microsoft.com/office/powerpoint/2010/main" val="387875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C8703-E991-4161-92FF-05F657FD9EAB}"/>
              </a:ext>
            </a:extLst>
          </p:cNvPr>
          <p:cNvSpPr>
            <a:spLocks noGrp="1"/>
          </p:cNvSpPr>
          <p:nvPr>
            <p:ph idx="1"/>
          </p:nvPr>
        </p:nvSpPr>
        <p:spPr>
          <a:xfrm>
            <a:off x="1295401" y="757646"/>
            <a:ext cx="9601196" cy="5118222"/>
          </a:xfrm>
          <a:solidFill>
            <a:schemeClr val="bg1"/>
          </a:solidFill>
        </p:spPr>
        <p:txBody>
          <a:bodyPr>
            <a:normAutofit/>
          </a:bodyPr>
          <a:lstStyle/>
          <a:p>
            <a:pPr marL="0" indent="0">
              <a:buNone/>
            </a:pPr>
            <a:r>
              <a:rPr lang="en-US"/>
              <a:t>Examples:</a:t>
            </a:r>
          </a:p>
          <a:p>
            <a:pPr marL="0" indent="0">
              <a:buNone/>
            </a:pPr>
            <a:r>
              <a:rPr lang="en-US"/>
              <a:t>Due </a:t>
            </a:r>
            <a:r>
              <a:rPr lang="en-US">
                <a:solidFill>
                  <a:schemeClr val="tx1"/>
                </a:solidFill>
              </a:rPr>
              <a:t>to severe lack of sleep and extreme nervousness, Billy’s reply was </a:t>
            </a:r>
            <a:r>
              <a:rPr lang="en-US" u="sng">
                <a:solidFill>
                  <a:schemeClr val="tx1"/>
                </a:solidFill>
              </a:rPr>
              <a:t>incoherent</a:t>
            </a:r>
            <a:r>
              <a:rPr lang="en-US">
                <a:solidFill>
                  <a:schemeClr val="tx1"/>
                </a:solidFill>
              </a:rPr>
              <a:t>.</a:t>
            </a:r>
          </a:p>
          <a:p>
            <a:pPr marL="0" indent="0">
              <a:buNone/>
            </a:pPr>
            <a:endParaRPr lang="en-US">
              <a:solidFill>
                <a:schemeClr val="tx1"/>
              </a:solidFill>
            </a:endParaRPr>
          </a:p>
          <a:p>
            <a:pPr marL="0" indent="0">
              <a:buNone/>
            </a:pPr>
            <a:endParaRPr lang="en-US">
              <a:solidFill>
                <a:schemeClr val="tx1"/>
              </a:solidFill>
            </a:endParaRPr>
          </a:p>
          <a:p>
            <a:pPr marL="0" indent="0">
              <a:buNone/>
            </a:pPr>
            <a:endParaRPr lang="en-US"/>
          </a:p>
          <a:p>
            <a:pPr marL="0" indent="0">
              <a:buNone/>
            </a:pPr>
            <a:endParaRPr lang="en-US">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6924088"/>
              </p:ext>
            </p:extLst>
          </p:nvPr>
        </p:nvGraphicFramePr>
        <p:xfrm>
          <a:off x="1105299" y="2765631"/>
          <a:ext cx="10266318" cy="822960"/>
        </p:xfrm>
        <a:graphic>
          <a:graphicData uri="http://schemas.openxmlformats.org/drawingml/2006/table">
            <a:tbl>
              <a:tblPr firstRow="1" bandRow="1">
                <a:tableStyleId>{5C22544A-7EE6-4342-B048-85BDC9FD1C3A}</a:tableStyleId>
              </a:tblPr>
              <a:tblGrid>
                <a:gridCol w="5133159">
                  <a:extLst>
                    <a:ext uri="{9D8B030D-6E8A-4147-A177-3AD203B41FA5}">
                      <a16:colId xmlns:a16="http://schemas.microsoft.com/office/drawing/2014/main" val="3811250036"/>
                    </a:ext>
                  </a:extLst>
                </a:gridCol>
                <a:gridCol w="5133159">
                  <a:extLst>
                    <a:ext uri="{9D8B030D-6E8A-4147-A177-3AD203B41FA5}">
                      <a16:colId xmlns:a16="http://schemas.microsoft.com/office/drawing/2014/main" val="2565495209"/>
                    </a:ext>
                  </a:extLst>
                </a:gridCol>
              </a:tblGrid>
              <a:tr h="796834">
                <a:tc>
                  <a:txBody>
                    <a:bodyPr/>
                    <a:lstStyle/>
                    <a:p>
                      <a:pPr marL="0" marR="0" lvl="0" indent="0" algn="l" rtl="0" eaLnBrk="1" fontAlgn="auto" latinLnBrk="0" hangingPunct="1">
                        <a:lnSpc>
                          <a:spcPct val="100000"/>
                        </a:lnSpc>
                        <a:spcBef>
                          <a:spcPts val="0"/>
                        </a:spcBef>
                        <a:spcAft>
                          <a:spcPts val="0"/>
                        </a:spcAft>
                        <a:buFontTx/>
                        <a:buNone/>
                      </a:pPr>
                      <a:r>
                        <a:rPr lang="en-US" sz="2400">
                          <a:solidFill>
                            <a:schemeClr val="tx1"/>
                          </a:solidFill>
                        </a:rPr>
                        <a:t>Incoherent means his reply does not make any sense, it is disjointed</a:t>
                      </a:r>
                    </a:p>
                  </a:txBody>
                  <a:tcPr>
                    <a:solidFill>
                      <a:schemeClr val="accent6">
                        <a:lumMod val="60000"/>
                        <a:lumOff val="40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2400">
                          <a:solidFill>
                            <a:schemeClr val="tx1"/>
                          </a:solidFill>
                        </a:rPr>
                        <a:t>Reasoning: A severe lack of sleep and nervousness suggest this confusion</a:t>
                      </a:r>
                    </a:p>
                  </a:txBody>
                  <a:tcPr>
                    <a:solidFill>
                      <a:schemeClr val="accent6">
                        <a:lumMod val="60000"/>
                        <a:lumOff val="40000"/>
                      </a:schemeClr>
                    </a:solidFill>
                  </a:tcPr>
                </a:tc>
                <a:extLst>
                  <a:ext uri="{0D108BD9-81ED-4DB2-BD59-A6C34878D82A}">
                    <a16:rowId xmlns:a16="http://schemas.microsoft.com/office/drawing/2014/main" val="973129121"/>
                  </a:ext>
                </a:extLst>
              </a:tr>
            </a:tbl>
          </a:graphicData>
        </a:graphic>
      </p:graphicFrame>
    </p:spTree>
    <p:extLst>
      <p:ext uri="{BB962C8B-B14F-4D97-AF65-F5344CB8AC3E}">
        <p14:creationId xmlns:p14="http://schemas.microsoft.com/office/powerpoint/2010/main" val="37044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6BF873640AEE40A65BCB388BC24CC3" ma:contentTypeVersion="10" ma:contentTypeDescription="Create a new document." ma:contentTypeScope="" ma:versionID="e27922303d3c08776f8b756e267888ee">
  <xsd:schema xmlns:xsd="http://www.w3.org/2001/XMLSchema" xmlns:xs="http://www.w3.org/2001/XMLSchema" xmlns:p="http://schemas.microsoft.com/office/2006/metadata/properties" xmlns:ns3="efbd405c-f091-417f-b75b-d0a59a7b218d" xmlns:ns4="abbb707b-5b4a-4b0c-afbb-40fbf3ffdfa4" targetNamespace="http://schemas.microsoft.com/office/2006/metadata/properties" ma:root="true" ma:fieldsID="e348a9576317774e693644054f48eb45" ns3:_="" ns4:_="">
    <xsd:import namespace="efbd405c-f091-417f-b75b-d0a59a7b218d"/>
    <xsd:import namespace="abbb707b-5b4a-4b0c-afbb-40fbf3ffdf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d405c-f091-417f-b75b-d0a59a7b21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bb707b-5b4a-4b0c-afbb-40fbf3ffdfa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8BDF3-5262-4D52-A119-4543155A1113}">
  <ds:schemaRefs>
    <ds:schemaRef ds:uri="efbd405c-f091-417f-b75b-d0a59a7b218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bbb707b-5b4a-4b0c-afbb-40fbf3ffdfa4"/>
    <ds:schemaRef ds:uri="http://www.w3.org/XML/1998/namespace"/>
  </ds:schemaRefs>
</ds:datastoreItem>
</file>

<file path=customXml/itemProps2.xml><?xml version="1.0" encoding="utf-8"?>
<ds:datastoreItem xmlns:ds="http://schemas.openxmlformats.org/officeDocument/2006/customXml" ds:itemID="{44BBC2C8-38BC-4AA5-930A-B99D6A364803}">
  <ds:schemaRefs>
    <ds:schemaRef ds:uri="http://schemas.microsoft.com/sharepoint/v3/contenttype/forms"/>
  </ds:schemaRefs>
</ds:datastoreItem>
</file>

<file path=customXml/itemProps3.xml><?xml version="1.0" encoding="utf-8"?>
<ds:datastoreItem xmlns:ds="http://schemas.openxmlformats.org/officeDocument/2006/customXml" ds:itemID="{16E457C6-F20C-4005-BD62-03A273C7E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d405c-f091-417f-b75b-d0a59a7b218d"/>
    <ds:schemaRef ds:uri="abbb707b-5b4a-4b0c-afbb-40fbf3ff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225</TotalTime>
  <Words>2212</Words>
  <Application>Microsoft Office PowerPoint</Application>
  <PresentationFormat>Widescreen</PresentationFormat>
  <Paragraphs>236</Paragraphs>
  <Slides>49</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Century Gothic</vt:lpstr>
      <vt:lpstr>Comic Sans MS</vt:lpstr>
      <vt:lpstr>Courier New</vt:lpstr>
      <vt:lpstr>Garamond</vt:lpstr>
      <vt:lpstr>Times New Roman</vt:lpstr>
      <vt:lpstr>Wingdings</vt:lpstr>
      <vt:lpstr>Organic</vt:lpstr>
      <vt:lpstr>Vocabulary in Context </vt:lpstr>
      <vt:lpstr>Learning outcomes</vt:lpstr>
      <vt:lpstr>What are context clues?</vt:lpstr>
      <vt:lpstr>How do Context Clues help provide meaning?</vt:lpstr>
      <vt:lpstr>PowerPoint Presentation</vt:lpstr>
      <vt:lpstr>PowerPoint Presentation</vt:lpstr>
      <vt:lpstr>PowerPoint Presentation</vt:lpstr>
      <vt:lpstr>PowerPoint Presentation</vt:lpstr>
      <vt:lpstr>PowerPoint Presentation</vt:lpstr>
      <vt:lpstr>PowerPoint Presentation</vt:lpstr>
      <vt:lpstr>Let’s try some inference clues</vt:lpstr>
      <vt:lpstr>PowerPoint Presentation</vt:lpstr>
      <vt:lpstr>PowerPoint Presentation</vt:lpstr>
      <vt:lpstr>Vocabulary in Context </vt:lpstr>
      <vt:lpstr>2. Definition clues</vt:lpstr>
      <vt:lpstr>Examples of a definition clue</vt:lpstr>
      <vt:lpstr>Definition clues continued</vt:lpstr>
      <vt:lpstr>Definition clues continued</vt:lpstr>
      <vt:lpstr>PowerPoint Presentation</vt:lpstr>
      <vt:lpstr>PowerPoint Presentation</vt:lpstr>
      <vt:lpstr>PowerPoint Presentation</vt:lpstr>
      <vt:lpstr>PowerPoint Presentation</vt:lpstr>
      <vt:lpstr>PowerPoint Presentation</vt:lpstr>
      <vt:lpstr>Vocabulary in Context </vt:lpstr>
      <vt:lpstr>3. Context clues using examples</vt:lpstr>
      <vt:lpstr>Context Clues using examples</vt:lpstr>
      <vt:lpstr>Context clues using examples</vt:lpstr>
      <vt:lpstr>PowerPoint Presentation</vt:lpstr>
      <vt:lpstr>PowerPoint Presentation</vt:lpstr>
      <vt:lpstr>PowerPoint Presentation</vt:lpstr>
      <vt:lpstr>Vocabulary in Context </vt:lpstr>
      <vt:lpstr>4. Context clues using antonyms</vt:lpstr>
      <vt:lpstr>Examples of clues with antonyms</vt:lpstr>
      <vt:lpstr>Here are some more examples</vt:lpstr>
      <vt:lpstr>PowerPoint Presentation</vt:lpstr>
      <vt:lpstr>PowerPoint Presentation</vt:lpstr>
      <vt:lpstr>Vocabulary in Context </vt:lpstr>
      <vt:lpstr>5. Context clues using synonyms</vt:lpstr>
      <vt:lpstr>Examples of synonym clues</vt:lpstr>
      <vt:lpstr>PowerPoint Presentation</vt:lpstr>
      <vt:lpstr>PowerPoint Presentation</vt:lpstr>
      <vt:lpstr>PowerPoint Presentation</vt:lpstr>
      <vt:lpstr>Look at the lines below and try to figure out the meaning of the word highlighted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clues</dc:title>
  <dc:creator>Ronson Sinanan</dc:creator>
  <cp:lastModifiedBy>Gillian Pilgrim</cp:lastModifiedBy>
  <cp:revision>570</cp:revision>
  <dcterms:created xsi:type="dcterms:W3CDTF">2020-03-21T07:20:55Z</dcterms:created>
  <dcterms:modified xsi:type="dcterms:W3CDTF">2020-04-09T19:42:21Z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0x0101008C6BF873640AEE40A65BCB388BC24CC3</vt:lpwstr>
  </property>
</Properties>
</file>