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36"/>
  </p:notesMasterIdLst>
  <p:handoutMasterIdLst>
    <p:handoutMasterId r:id="rId37"/>
  </p:handoutMasterIdLst>
  <p:sldIdLst>
    <p:sldId id="281" r:id="rId3"/>
    <p:sldId id="282" r:id="rId4"/>
    <p:sldId id="288" r:id="rId5"/>
    <p:sldId id="289" r:id="rId6"/>
    <p:sldId id="290" r:id="rId7"/>
    <p:sldId id="300" r:id="rId8"/>
    <p:sldId id="299" r:id="rId9"/>
    <p:sldId id="301" r:id="rId10"/>
    <p:sldId id="302" r:id="rId11"/>
    <p:sldId id="293" r:id="rId12"/>
    <p:sldId id="294" r:id="rId13"/>
    <p:sldId id="295" r:id="rId14"/>
    <p:sldId id="312" r:id="rId15"/>
    <p:sldId id="313" r:id="rId16"/>
    <p:sldId id="314" r:id="rId17"/>
    <p:sldId id="297" r:id="rId18"/>
    <p:sldId id="296" r:id="rId19"/>
    <p:sldId id="298" r:id="rId20"/>
    <p:sldId id="303" r:id="rId21"/>
    <p:sldId id="304" r:id="rId22"/>
    <p:sldId id="305" r:id="rId23"/>
    <p:sldId id="306" r:id="rId24"/>
    <p:sldId id="307" r:id="rId25"/>
    <p:sldId id="309" r:id="rId26"/>
    <p:sldId id="308" r:id="rId27"/>
    <p:sldId id="310" r:id="rId28"/>
    <p:sldId id="311" r:id="rId29"/>
    <p:sldId id="316" r:id="rId30"/>
    <p:sldId id="315" r:id="rId31"/>
    <p:sldId id="317" r:id="rId32"/>
    <p:sldId id="318" r:id="rId33"/>
    <p:sldId id="319" r:id="rId34"/>
    <p:sldId id="320"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65960" autoAdjust="0"/>
  </p:normalViewPr>
  <p:slideViewPr>
    <p:cSldViewPr snapToGrid="0">
      <p:cViewPr varScale="1">
        <p:scale>
          <a:sx n="73" d="100"/>
          <a:sy n="73" d="100"/>
        </p:scale>
        <p:origin x="1320" y="72"/>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5/13/2020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Grasslands</a:t>
            </a:r>
          </a:p>
          <a:p>
            <a:r>
              <a:rPr lang="en-US" dirty="0"/>
              <a:t>(Basic)</a:t>
            </a:r>
          </a:p>
          <a:p>
            <a:endParaRPr lang="en-US" dirty="0"/>
          </a:p>
          <a:p>
            <a:pPr marL="0" indent="0">
              <a:buFont typeface="Arial" pitchFamily="34" charset="0"/>
              <a:buNone/>
            </a:pPr>
            <a:r>
              <a:rPr lang="en-US" b="1" dirty="0"/>
              <a:t>Note: </a:t>
            </a:r>
            <a:r>
              <a:rPr lang="en-US" dirty="0"/>
              <a:t>This template is optimized </a:t>
            </a:r>
            <a:r>
              <a:rPr lang="en-US" b="0" dirty="0"/>
              <a:t>for PowerPoint 2010</a:t>
            </a:r>
            <a:r>
              <a:rPr lang="en-US" b="0" baseline="0" dirty="0"/>
              <a:t> and </a:t>
            </a:r>
            <a:r>
              <a:rPr lang="en-US" dirty="0"/>
              <a:t>uses a </a:t>
            </a:r>
            <a:r>
              <a:rPr lang="en-US" b="0" dirty="0"/>
              <a:t>video background. </a:t>
            </a:r>
            <a:r>
              <a:rPr lang="en-US" dirty="0"/>
              <a:t>If used in PowerPoint 2007, video elements will play, but all content will be covered by video background when in slideshow. If used in PowerPoint 2003, video will not play, but the poster frame of the videos will remain in place as a</a:t>
            </a:r>
            <a:r>
              <a:rPr lang="en-US" baseline="0" dirty="0"/>
              <a:t> static</a:t>
            </a:r>
            <a:r>
              <a:rPr lang="en-US" dirty="0"/>
              <a:t> image. </a:t>
            </a:r>
            <a:br>
              <a:rPr lang="en-US" dirty="0"/>
            </a:br>
            <a:endParaRPr lang="en-US" dirty="0"/>
          </a:p>
          <a:p>
            <a:pPr marL="0" lvl="0" indent="0">
              <a:buFont typeface="+mj-lt"/>
              <a:buNone/>
            </a:pPr>
            <a:r>
              <a:rPr lang="en-US" baseline="0" dirty="0"/>
              <a:t>The</a:t>
            </a:r>
            <a:r>
              <a:rPr lang="en-US" b="0" baseline="0" dirty="0"/>
              <a:t> v</a:t>
            </a:r>
            <a:r>
              <a:rPr lang="en-US" b="0" dirty="0"/>
              <a:t>ideo:</a:t>
            </a:r>
            <a:endParaRPr lang="en-US" b="0" baseline="0" dirty="0"/>
          </a:p>
          <a:p>
            <a:pPr marL="685800" lvl="1" indent="-228600">
              <a:buFont typeface="+mj-lt"/>
              <a:buAutoNum type="arabicPeriod"/>
            </a:pPr>
            <a:r>
              <a:rPr lang="en-US" baseline="0" dirty="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Is 30 seconds long.</a:t>
            </a:r>
            <a:endParaRPr lang="en-US" dirty="0"/>
          </a:p>
          <a:p>
            <a:pPr marL="685800" lvl="1" indent="-228600">
              <a:buFont typeface="+mj-lt"/>
              <a:buAutoNum type="arabicPeriod"/>
            </a:pPr>
            <a:r>
              <a:rPr lang="en-US" baseline="0" dirty="0"/>
              <a:t>Seamlessly loops for infinite playback.</a:t>
            </a:r>
            <a:br>
              <a:rPr lang="en-US" baseline="0" dirty="0"/>
            </a:br>
            <a:endParaRPr lang="en-US" baseline="0" dirty="0"/>
          </a:p>
          <a:p>
            <a:pPr marL="0" lvl="0" indent="0">
              <a:buFont typeface="+mj-lt"/>
              <a:buNone/>
            </a:pPr>
            <a:r>
              <a:rPr lang="en-US" baseline="0" dirty="0"/>
              <a:t>To </a:t>
            </a:r>
            <a:r>
              <a:rPr lang="en-US" b="0" baseline="0" dirty="0"/>
              <a:t>add slides or change layout, do the following:</a:t>
            </a:r>
          </a:p>
          <a:p>
            <a:pPr marL="685800" lvl="1" indent="-228600">
              <a:buFont typeface="+mj-lt"/>
              <a:buAutoNum type="arabicPeriod"/>
            </a:pPr>
            <a:r>
              <a:rPr lang="en-US" baseline="0" dirty="0"/>
              <a:t>To add a new slide, </a:t>
            </a:r>
            <a:r>
              <a:rPr lang="en-US" sz="120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the arrow under </a:t>
            </a:r>
            <a:r>
              <a:rPr lang="en-US" sz="1200" b="1" kern="1200" dirty="0">
                <a:solidFill>
                  <a:schemeClr val="tx1"/>
                </a:solidFill>
                <a:effectLst/>
                <a:latin typeface="+mn-lt"/>
                <a:ea typeface="+mn-ea"/>
                <a:cs typeface="+mn-cs"/>
              </a:rPr>
              <a:t>New Slide</a:t>
            </a:r>
            <a:r>
              <a:rPr lang="en-US" sz="1200" kern="1200" dirty="0">
                <a:solidFill>
                  <a:schemeClr val="tx1"/>
                </a:solidFill>
                <a:effectLst/>
                <a:latin typeface="+mn-lt"/>
                <a:ea typeface="+mn-ea"/>
                <a:cs typeface="+mn-cs"/>
              </a:rPr>
              <a:t>, then click under </a:t>
            </a:r>
            <a:r>
              <a:rPr lang="en-US" sz="1200" b="1" kern="1200" dirty="0">
                <a:solidFill>
                  <a:schemeClr val="tx1"/>
                </a:solidFill>
                <a:effectLst/>
                <a:latin typeface="+mn-lt"/>
                <a:ea typeface="+mn-ea"/>
                <a:cs typeface="+mn-cs"/>
              </a:rPr>
              <a:t>Motion Background Theme</a:t>
            </a:r>
            <a:r>
              <a:rPr lang="en-US" sz="1200" kern="1200" dirty="0">
                <a:solidFill>
                  <a:schemeClr val="tx1"/>
                </a:solidFill>
                <a:effectLst/>
                <a:latin typeface="+mn-lt"/>
                <a:ea typeface="+mn-ea"/>
                <a:cs typeface="+mn-cs"/>
              </a:rPr>
              <a:t>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kern="1200" baseline="0" dirty="0">
                <a:solidFill>
                  <a:schemeClr val="tx1"/>
                </a:solidFill>
                <a:effectLst/>
                <a:latin typeface="+mn-lt"/>
                <a:ea typeface="+mn-ea"/>
                <a:cs typeface="+mn-cs"/>
              </a:rPr>
              <a:t>To change the layout of an existing slide, 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then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228600" lvl="0" indent="-228600">
              <a:buFont typeface="+mj-lt"/>
              <a:buAutoNum type="arabicPeriod"/>
            </a:pPr>
            <a:endParaRPr lang="en-US" kern="1200" baseline="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a:effectLst/>
                <a:latin typeface="Calibri"/>
                <a:ea typeface="Calibri"/>
                <a:cs typeface="Times New Roman"/>
              </a:rPr>
              <a:t>This template uses the “Pushpin” </a:t>
            </a:r>
            <a:r>
              <a:rPr lang="en-US" sz="1200" b="1" dirty="0">
                <a:effectLst/>
                <a:latin typeface="Calibri"/>
                <a:ea typeface="Calibri"/>
                <a:cs typeface="Times New Roman"/>
              </a:rPr>
              <a:t>Theme Font</a:t>
            </a:r>
            <a:r>
              <a:rPr lang="en-US" sz="1200" b="0" dirty="0">
                <a:effectLst/>
                <a:latin typeface="Calibri"/>
                <a:ea typeface="Calibri"/>
                <a:cs typeface="Times New Roman"/>
              </a:rPr>
              <a:t>.</a:t>
            </a:r>
            <a:r>
              <a:rPr lang="en-US" sz="1200" b="0" baseline="0" dirty="0">
                <a:effectLst/>
                <a:latin typeface="Calibri"/>
                <a:ea typeface="Calibri"/>
                <a:cs typeface="Times New Roman"/>
              </a:rPr>
              <a:t> </a:t>
            </a:r>
            <a:r>
              <a:rPr lang="en-US" sz="1200" dirty="0">
                <a:effectLst/>
                <a:latin typeface="Calibri"/>
                <a:ea typeface="Calibri"/>
                <a:cs typeface="Times New Roman"/>
              </a:rPr>
              <a:t>To access or change the </a:t>
            </a:r>
            <a:r>
              <a:rPr lang="en-US" sz="1200" b="1" dirty="0">
                <a:effectLst/>
                <a:latin typeface="Calibri"/>
                <a:ea typeface="Calibri"/>
                <a:cs typeface="Times New Roman"/>
              </a:rPr>
              <a:t>Theme Font</a:t>
            </a:r>
            <a:r>
              <a:rPr lang="en-US" sz="1200" dirty="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a:effectLst/>
                <a:latin typeface="Calibri"/>
                <a:ea typeface="Calibri"/>
                <a:cs typeface="Times New Roman"/>
              </a:rPr>
              <a:t>O</a:t>
            </a:r>
            <a:r>
              <a:rPr lang="en-US" sz="1200" dirty="0">
                <a:effectLst/>
                <a:latin typeface="Calibri"/>
                <a:ea typeface="Calibri"/>
                <a:cs typeface="Times New Roman"/>
              </a:rPr>
              <a:t>n the </a:t>
            </a:r>
            <a:r>
              <a:rPr lang="en-US" sz="1200" b="1" dirty="0">
                <a:effectLst/>
                <a:latin typeface="Calibri"/>
                <a:ea typeface="Calibri"/>
                <a:cs typeface="Times New Roman"/>
              </a:rPr>
              <a:t>View</a:t>
            </a:r>
            <a:r>
              <a:rPr lang="en-US" sz="1200" dirty="0">
                <a:effectLst/>
                <a:latin typeface="Calibri"/>
                <a:ea typeface="Calibri"/>
                <a:cs typeface="Times New Roman"/>
              </a:rPr>
              <a:t> tab in the </a:t>
            </a:r>
            <a:r>
              <a:rPr lang="en-US" sz="1200" b="1" dirty="0">
                <a:effectLst/>
                <a:latin typeface="Calibri"/>
                <a:ea typeface="Calibri"/>
                <a:cs typeface="Times New Roman"/>
              </a:rPr>
              <a:t>Master Views</a:t>
            </a:r>
            <a:r>
              <a:rPr lang="en-US" sz="1200" dirty="0">
                <a:effectLst/>
                <a:latin typeface="Calibri"/>
                <a:ea typeface="Calibri"/>
                <a:cs typeface="Times New Roman"/>
              </a:rPr>
              <a:t> group, select </a:t>
            </a:r>
            <a:r>
              <a:rPr lang="en-US" sz="1200" b="1" dirty="0">
                <a:effectLst/>
                <a:latin typeface="Calibri"/>
                <a:ea typeface="Calibri"/>
                <a:cs typeface="Times New Roman"/>
              </a:rPr>
              <a:t>Slide Master</a:t>
            </a:r>
            <a:r>
              <a:rPr lang="en-US" sz="1200" dirty="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In the Slide Master view, select</a:t>
            </a:r>
            <a:r>
              <a:rPr lang="en-US" sz="1200" baseline="0" dirty="0">
                <a:effectLst/>
                <a:latin typeface="Calibri"/>
                <a:ea typeface="Calibri"/>
                <a:cs typeface="Times New Roman"/>
              </a:rPr>
              <a:t> s</a:t>
            </a:r>
            <a:r>
              <a:rPr lang="en-US" sz="1200" dirty="0">
                <a:effectLst/>
                <a:latin typeface="Calibri"/>
                <a:ea typeface="Calibri"/>
                <a:cs typeface="Times New Roman"/>
              </a:rPr>
              <a:t>lide 1 (the Master Slide for</a:t>
            </a:r>
            <a:r>
              <a:rPr lang="en-US" sz="1200" baseline="0" dirty="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On the </a:t>
            </a:r>
            <a:r>
              <a:rPr lang="en-US" sz="1200" b="1" dirty="0">
                <a:effectLst/>
                <a:latin typeface="Calibri"/>
                <a:ea typeface="Calibri"/>
                <a:cs typeface="Times New Roman"/>
              </a:rPr>
              <a:t>Slide Master</a:t>
            </a:r>
            <a:r>
              <a:rPr lang="en-US" sz="1200" dirty="0">
                <a:effectLst/>
                <a:latin typeface="Calibri"/>
                <a:ea typeface="Calibri"/>
                <a:cs typeface="Times New Roman"/>
              </a:rPr>
              <a:t> tab, in the </a:t>
            </a:r>
            <a:r>
              <a:rPr lang="en-US" sz="1200" b="1" dirty="0">
                <a:effectLst/>
                <a:latin typeface="Calibri"/>
                <a:ea typeface="Calibri"/>
                <a:cs typeface="Times New Roman"/>
              </a:rPr>
              <a:t>Edit Theme</a:t>
            </a:r>
            <a:r>
              <a:rPr lang="en-US" sz="1200" dirty="0">
                <a:effectLst/>
                <a:latin typeface="Calibri"/>
                <a:ea typeface="Calibri"/>
                <a:cs typeface="Times New Roman"/>
              </a:rPr>
              <a:t> group, click </a:t>
            </a:r>
            <a:r>
              <a:rPr lang="en-US" sz="1200" b="1" dirty="0">
                <a:effectLst/>
                <a:latin typeface="Calibri"/>
                <a:ea typeface="Calibri"/>
                <a:cs typeface="Times New Roman"/>
              </a:rPr>
              <a:t>Fonts,</a:t>
            </a:r>
            <a:r>
              <a:rPr lang="en-US" sz="1200" dirty="0">
                <a:effectLst/>
                <a:latin typeface="Calibri"/>
                <a:ea typeface="Calibri"/>
                <a:cs typeface="Times New Roman"/>
              </a:rPr>
              <a:t> and then select new theme fonts.</a:t>
            </a:r>
            <a:endParaRPr lang="en-US" kern="1200" baseline="0" dirty="0">
              <a:solidFill>
                <a:schemeClr val="tx1"/>
              </a:solidFill>
              <a:effectLst/>
              <a:latin typeface="+mn-lt"/>
              <a:ea typeface="+mn-ea"/>
              <a:cs typeface="+mn-cs"/>
            </a:endParaRPr>
          </a:p>
          <a:p>
            <a:pPr marL="228600" lvl="0" indent="-228600">
              <a:buFont typeface="+mj-lt"/>
              <a:buAutoNum type="arabicPeriod"/>
            </a:pPr>
            <a:endParaRPr lang="en-US" kern="1200" baseline="0" dirty="0">
              <a:solidFill>
                <a:schemeClr val="tx1"/>
              </a:solidFill>
              <a:effectLst/>
              <a:latin typeface="+mn-lt"/>
              <a:ea typeface="+mn-ea"/>
              <a:cs typeface="+mn-cs"/>
            </a:endParaRPr>
          </a:p>
          <a:p>
            <a:pPr marL="0" lvl="0" indent="0">
              <a:buFont typeface="+mj-lt"/>
              <a:buNone/>
            </a:pPr>
            <a:r>
              <a:rPr lang="en-US" kern="1200" baseline="0" dirty="0">
                <a:solidFill>
                  <a:schemeClr val="tx1"/>
                </a:solidFill>
                <a:effectLst/>
                <a:latin typeface="+mn-lt"/>
                <a:ea typeface="+mn-ea"/>
                <a:cs typeface="+mn-cs"/>
              </a:rPr>
              <a:t>Using </a:t>
            </a:r>
            <a:r>
              <a:rPr lang="en-US" b="0" kern="1200" baseline="0" dirty="0">
                <a:solidFill>
                  <a:schemeClr val="tx1"/>
                </a:solidFill>
                <a:effectLst/>
                <a:latin typeface="+mn-lt"/>
                <a:ea typeface="+mn-ea"/>
                <a:cs typeface="+mn-cs"/>
              </a:rPr>
              <a:t>animated elements:</a:t>
            </a:r>
          </a:p>
          <a:p>
            <a:pPr marL="685800" lvl="1" indent="-228600">
              <a:buFont typeface="+mj-lt"/>
              <a:buAutoNum type="arabicPeriod"/>
            </a:pPr>
            <a:r>
              <a:rPr lang="en-US" kern="1200" baseline="0" dirty="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24</a:t>
            </a:fld>
            <a:endParaRPr lang="en-US"/>
          </a:p>
        </p:txBody>
      </p:sp>
    </p:spTree>
    <p:extLst>
      <p:ext uri="{BB962C8B-B14F-4D97-AF65-F5344CB8AC3E}">
        <p14:creationId xmlns:p14="http://schemas.microsoft.com/office/powerpoint/2010/main" val="127114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28</a:t>
            </a:fld>
            <a:endParaRPr lang="en-US"/>
          </a:p>
        </p:txBody>
      </p:sp>
    </p:spTree>
    <p:extLst>
      <p:ext uri="{BB962C8B-B14F-4D97-AF65-F5344CB8AC3E}">
        <p14:creationId xmlns:p14="http://schemas.microsoft.com/office/powerpoint/2010/main" val="146482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30</a:t>
            </a:fld>
            <a:endParaRPr lang="en-US"/>
          </a:p>
        </p:txBody>
      </p:sp>
    </p:spTree>
    <p:extLst>
      <p:ext uri="{BB962C8B-B14F-4D97-AF65-F5344CB8AC3E}">
        <p14:creationId xmlns:p14="http://schemas.microsoft.com/office/powerpoint/2010/main" val="211902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32</a:t>
            </a:fld>
            <a:endParaRPr lang="en-US"/>
          </a:p>
        </p:txBody>
      </p:sp>
    </p:spTree>
    <p:extLst>
      <p:ext uri="{BB962C8B-B14F-4D97-AF65-F5344CB8AC3E}">
        <p14:creationId xmlns:p14="http://schemas.microsoft.com/office/powerpoint/2010/main" val="330933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6</a:t>
            </a:fld>
            <a:endParaRPr lang="en-US"/>
          </a:p>
        </p:txBody>
      </p:sp>
    </p:spTree>
    <p:extLst>
      <p:ext uri="{BB962C8B-B14F-4D97-AF65-F5344CB8AC3E}">
        <p14:creationId xmlns:p14="http://schemas.microsoft.com/office/powerpoint/2010/main" val="279209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8</a:t>
            </a:fld>
            <a:endParaRPr lang="en-US"/>
          </a:p>
        </p:txBody>
      </p:sp>
    </p:spTree>
    <p:extLst>
      <p:ext uri="{BB962C8B-B14F-4D97-AF65-F5344CB8AC3E}">
        <p14:creationId xmlns:p14="http://schemas.microsoft.com/office/powerpoint/2010/main" val="266455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10</a:t>
            </a:fld>
            <a:endParaRPr lang="en-US"/>
          </a:p>
        </p:txBody>
      </p:sp>
    </p:spTree>
    <p:extLst>
      <p:ext uri="{BB962C8B-B14F-4D97-AF65-F5344CB8AC3E}">
        <p14:creationId xmlns:p14="http://schemas.microsoft.com/office/powerpoint/2010/main" val="370118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13</a:t>
            </a:fld>
            <a:endParaRPr lang="en-US"/>
          </a:p>
        </p:txBody>
      </p:sp>
    </p:spTree>
    <p:extLst>
      <p:ext uri="{BB962C8B-B14F-4D97-AF65-F5344CB8AC3E}">
        <p14:creationId xmlns:p14="http://schemas.microsoft.com/office/powerpoint/2010/main" val="132473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16</a:t>
            </a:fld>
            <a:endParaRPr lang="en-US"/>
          </a:p>
        </p:txBody>
      </p:sp>
    </p:spTree>
    <p:extLst>
      <p:ext uri="{BB962C8B-B14F-4D97-AF65-F5344CB8AC3E}">
        <p14:creationId xmlns:p14="http://schemas.microsoft.com/office/powerpoint/2010/main" val="137798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19</a:t>
            </a:fld>
            <a:endParaRPr lang="en-US"/>
          </a:p>
        </p:txBody>
      </p:sp>
    </p:spTree>
    <p:extLst>
      <p:ext uri="{BB962C8B-B14F-4D97-AF65-F5344CB8AC3E}">
        <p14:creationId xmlns:p14="http://schemas.microsoft.com/office/powerpoint/2010/main" val="21810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21</a:t>
            </a:fld>
            <a:endParaRPr lang="en-US"/>
          </a:p>
        </p:txBody>
      </p:sp>
    </p:spTree>
    <p:extLst>
      <p:ext uri="{BB962C8B-B14F-4D97-AF65-F5344CB8AC3E}">
        <p14:creationId xmlns:p14="http://schemas.microsoft.com/office/powerpoint/2010/main" val="4195638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4"/>
          <p:cNvSpPr>
            <a:spLocks noGrp="1" noChangeArrowheads="1"/>
          </p:cNvSpPr>
          <p:nvPr>
            <p:ph type="dt" sz="half" idx="10"/>
          </p:nvPr>
        </p:nvSpPr>
        <p:spPr>
          <a:ln/>
        </p:spPr>
        <p:txBody>
          <a:bodyPr/>
          <a:lstStyle>
            <a:lvl1pPr>
              <a:defRPr/>
            </a:lvl1pPr>
          </a:lstStyle>
          <a:p>
            <a:pPr>
              <a:defRPr/>
            </a:pPr>
            <a:fld id="{F19488C8-EBA2-4BF7-83E9-999E343168B8}" type="datetime1">
              <a:rPr lang="en-US" smtClean="0"/>
              <a:pPr>
                <a:defRPr/>
              </a:pPr>
              <a:t>5/13/2020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195701-3067-48B4-ACC8-8F90D08E3078}" type="slidenum">
              <a:rPr lang="en-US"/>
              <a:pPr>
                <a:defRPr/>
              </a:pPr>
              <a:t>‹#›</a:t>
            </a:fld>
            <a:endParaRPr lang="en-US"/>
          </a:p>
        </p:txBody>
      </p:sp>
      <p:sp>
        <p:nvSpPr>
          <p:cNvPr id="7" name="Round Same Side Corner Rectangle 6"/>
          <p:cNvSpPr/>
          <p:nvPr userDrawn="1"/>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2673698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a:t>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5/13/2020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3"/>
            <p:extLst>
              <p:ext uri="{DAA4B4D4-6D71-4841-9C94-3DE7FCFB9230}">
                <p14:media xmlns:p14="http://schemas.microsoft.com/office/powerpoint/2010/main" r:embed="rId12"/>
              </p:ext>
            </p:extLst>
          </p:nvPr>
        </p:nvPicPr>
        <p:blipFill>
          <a:blip r:embed="rId14"/>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5/13/2020</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agriculturalinformation4u.blogspot.com/2015/09/intercropping-types-and-advantages.html" TargetMode="Externa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GC26HU7uT0"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FZ9lWTJx5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CROPPING SYSTEMS</a:t>
            </a:r>
          </a:p>
        </p:txBody>
      </p:sp>
      <p:sp>
        <p:nvSpPr>
          <p:cNvPr id="3" name="Subtitle 2"/>
          <p:cNvSpPr>
            <a:spLocks noGrp="1"/>
          </p:cNvSpPr>
          <p:nvPr>
            <p:ph type="subTitle" idx="1"/>
          </p:nvPr>
        </p:nvSpPr>
        <p:spPr/>
        <p:txBody>
          <a:bodyPr/>
          <a:lstStyle/>
          <a:p>
            <a:r>
              <a:rPr lang="en-TT" b="1" i="1" dirty="0"/>
              <a:t>Farming </a:t>
            </a:r>
            <a:r>
              <a:rPr lang="en-TT" dirty="0"/>
              <a:t>is any deliberate attempt to produce crops and livestock</a:t>
            </a:r>
            <a:r>
              <a:rPr lang="en-TT" dirty="0" smtClean="0"/>
              <a:t>. A cropping system is a way of growing crops</a:t>
            </a:r>
            <a:endParaRPr lang="en-US" dirty="0"/>
          </a:p>
        </p:txBody>
      </p:sp>
    </p:spTree>
    <p:extLst>
      <p:ext uri="{BB962C8B-B14F-4D97-AF65-F5344CB8AC3E}">
        <p14:creationId xmlns:p14="http://schemas.microsoft.com/office/powerpoint/2010/main" val="111414027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922312"/>
            <a:ext cx="7950468" cy="923330"/>
          </a:xfrm>
          <a:prstGeom prst="rect">
            <a:avLst/>
          </a:prstGeom>
          <a:noFill/>
        </p:spPr>
        <p:txBody>
          <a:bodyPr wrap="square" rtlCol="0">
            <a:spAutoFit/>
          </a:bodyPr>
          <a:lstStyle/>
          <a:p>
            <a:pPr algn="ctr"/>
            <a:r>
              <a:rPr lang="en-TT" sz="5400" b="1" dirty="0"/>
              <a:t>MIXED FARMING</a:t>
            </a:r>
            <a:endParaRPr lang="en-US" sz="5400" dirty="0"/>
          </a:p>
        </p:txBody>
      </p:sp>
    </p:spTree>
    <p:extLst>
      <p:ext uri="{BB962C8B-B14F-4D97-AF65-F5344CB8AC3E}">
        <p14:creationId xmlns:p14="http://schemas.microsoft.com/office/powerpoint/2010/main" val="132951681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44278"/>
            <a:ext cx="8229600" cy="551123"/>
          </a:xfrm>
        </p:spPr>
        <p:txBody>
          <a:bodyPr/>
          <a:lstStyle/>
          <a:p>
            <a:r>
              <a:rPr lang="en-TT" dirty="0"/>
              <a:t>Some major features of mixed farming:</a:t>
            </a:r>
            <a:r>
              <a:rPr lang="en-US" dirty="0"/>
              <a:t/>
            </a:r>
            <a:br>
              <a:rPr lang="en-US" dirty="0"/>
            </a:br>
            <a:endParaRPr lang="en-US" dirty="0"/>
          </a:p>
        </p:txBody>
      </p:sp>
      <p:sp>
        <p:nvSpPr>
          <p:cNvPr id="8" name="Content Placeholder 7"/>
          <p:cNvSpPr>
            <a:spLocks noGrp="1"/>
          </p:cNvSpPr>
          <p:nvPr>
            <p:ph sz="half" idx="1"/>
          </p:nvPr>
        </p:nvSpPr>
        <p:spPr/>
        <p:txBody>
          <a:bodyPr/>
          <a:lstStyle/>
          <a:p>
            <a:pPr lvl="0"/>
            <a:r>
              <a:rPr lang="en-TT" sz="2400" dirty="0"/>
              <a:t>The system involves the rearing of livestock and planting of crops.</a:t>
            </a:r>
            <a:endParaRPr lang="en-US" sz="2400" dirty="0"/>
          </a:p>
          <a:p>
            <a:pPr lvl="0"/>
            <a:r>
              <a:rPr lang="en-TT" sz="2400" dirty="0"/>
              <a:t>Land is used more efficiently and reduces the risk of failure.</a:t>
            </a:r>
            <a:endParaRPr lang="en-US" sz="2400" dirty="0"/>
          </a:p>
          <a:p>
            <a:pPr lvl="0"/>
            <a:r>
              <a:rPr lang="en-TT" sz="2400" dirty="0"/>
              <a:t>Excess from the garden is fed to the animals.</a:t>
            </a:r>
            <a:endParaRPr lang="en-US" sz="2400" dirty="0"/>
          </a:p>
          <a:p>
            <a:pPr lvl="0"/>
            <a:r>
              <a:rPr lang="en-TT" sz="2400" dirty="0"/>
              <a:t>Excreta and litter (manure) from the pens are used in the garden.</a:t>
            </a:r>
            <a:endParaRPr lang="en-US" sz="2400" dirty="0"/>
          </a:p>
          <a:p>
            <a:endParaRPr lang="en-US" dirty="0"/>
          </a:p>
        </p:txBody>
      </p:sp>
      <p:sp>
        <p:nvSpPr>
          <p:cNvPr id="11" name="Content Placeholder 10"/>
          <p:cNvSpPr>
            <a:spLocks noGrp="1"/>
          </p:cNvSpPr>
          <p:nvPr>
            <p:ph sz="half" idx="2"/>
          </p:nvPr>
        </p:nvSpPr>
        <p:spPr/>
        <p:txBody>
          <a:bodyPr/>
          <a:lstStyle/>
          <a:p>
            <a:pPr marL="0" indent="0">
              <a:buNone/>
            </a:pPr>
            <a:r>
              <a:rPr lang="en-TT" b="1" dirty="0"/>
              <a:t>Disadvantages:</a:t>
            </a:r>
            <a:endParaRPr lang="en-US" dirty="0"/>
          </a:p>
          <a:p>
            <a:pPr lvl="0">
              <a:buFont typeface="Wingdings" panose="05000000000000000000" pitchFamily="2" charset="2"/>
              <a:buChar char="Ø"/>
            </a:pPr>
            <a:r>
              <a:rPr lang="en-TT" sz="2400" dirty="0"/>
              <a:t>A higher level of management is required.</a:t>
            </a:r>
            <a:endParaRPr lang="en-US" sz="2400" dirty="0"/>
          </a:p>
          <a:p>
            <a:pPr lvl="0">
              <a:buFont typeface="Wingdings" panose="05000000000000000000" pitchFamily="2" charset="2"/>
              <a:buChar char="Ø"/>
            </a:pPr>
            <a:r>
              <a:rPr lang="en-TT" sz="2400" dirty="0"/>
              <a:t>A labour force needs to be trained.</a:t>
            </a:r>
            <a:endParaRPr lang="en-US" sz="2400" dirty="0"/>
          </a:p>
          <a:p>
            <a:pPr lvl="0">
              <a:buFont typeface="Wingdings" panose="05000000000000000000" pitchFamily="2" charset="2"/>
              <a:buChar char="Ø"/>
            </a:pPr>
            <a:r>
              <a:rPr lang="en-TT" sz="2400" dirty="0"/>
              <a:t>There is need to find markets for different produce.</a:t>
            </a:r>
            <a:endParaRPr lang="en-US" sz="2400" dirty="0"/>
          </a:p>
          <a:p>
            <a:pPr lvl="0">
              <a:buFont typeface="Wingdings" panose="05000000000000000000" pitchFamily="2" charset="2"/>
              <a:buChar char="Ø"/>
            </a:pPr>
            <a:r>
              <a:rPr lang="en-TT" sz="2400" dirty="0"/>
              <a:t>Animals can damage crops if they are not properly enclosed or tethered.</a:t>
            </a:r>
            <a:endParaRPr lang="en-US" sz="2400" dirty="0"/>
          </a:p>
          <a:p>
            <a:endParaRPr lang="en-US" dirty="0"/>
          </a:p>
        </p:txBody>
      </p:sp>
    </p:spTree>
    <p:extLst>
      <p:ext uri="{BB962C8B-B14F-4D97-AF65-F5344CB8AC3E}">
        <p14:creationId xmlns:p14="http://schemas.microsoft.com/office/powerpoint/2010/main" val="19082239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457200" y="2350294"/>
            <a:ext cx="4038600" cy="3028950"/>
          </a:xfrm>
        </p:spPr>
      </p:pic>
      <p:pic>
        <p:nvPicPr>
          <p:cNvPr id="6" name="Content Placeholder 5"/>
          <p:cNvPicPr>
            <a:picLocks noGrp="1" noChangeAspect="1"/>
          </p:cNvPicPr>
          <p:nvPr>
            <p:ph sz="half" idx="2"/>
          </p:nvPr>
        </p:nvPicPr>
        <p:blipFill>
          <a:blip r:embed="rId3"/>
          <a:stretch>
            <a:fillRect/>
          </a:stretch>
        </p:blipFill>
        <p:spPr>
          <a:xfrm>
            <a:off x="4645711" y="2732567"/>
            <a:ext cx="4043578" cy="2264404"/>
          </a:xfrm>
        </p:spPr>
      </p:pic>
    </p:spTree>
    <p:extLst>
      <p:ext uri="{BB962C8B-B14F-4D97-AF65-F5344CB8AC3E}">
        <p14:creationId xmlns:p14="http://schemas.microsoft.com/office/powerpoint/2010/main" val="128553256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922312"/>
            <a:ext cx="7950468" cy="923330"/>
          </a:xfrm>
          <a:prstGeom prst="rect">
            <a:avLst/>
          </a:prstGeom>
          <a:noFill/>
        </p:spPr>
        <p:txBody>
          <a:bodyPr wrap="square" rtlCol="0">
            <a:spAutoFit/>
          </a:bodyPr>
          <a:lstStyle/>
          <a:p>
            <a:pPr algn="ctr"/>
            <a:r>
              <a:rPr lang="en-TT" sz="5400" b="1" dirty="0"/>
              <a:t>INTEGRATED FARMING</a:t>
            </a:r>
            <a:endParaRPr lang="en-US" sz="5400" dirty="0"/>
          </a:p>
        </p:txBody>
      </p:sp>
    </p:spTree>
    <p:extLst>
      <p:ext uri="{BB962C8B-B14F-4D97-AF65-F5344CB8AC3E}">
        <p14:creationId xmlns:p14="http://schemas.microsoft.com/office/powerpoint/2010/main" val="240491077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TT" dirty="0"/>
              <a:t>Integrated farming is the practice of growing crops and raising livestock simultaneously. Integrated farming is diversification at its best</a:t>
            </a:r>
          </a:p>
          <a:p>
            <a:r>
              <a:rPr lang="en-TT" dirty="0"/>
              <a:t>Examples of integrated farming include; using pigs to clear fields of rocks and roots prior to planting a crop. Poultry is used to clean up rotten fruit and weeds found in orchards and vineyards at the end of the season as well as add fertilizer to the soil. Cattle grazing on cover crops grown in between other crops keep the land fertilized as well as manicured.</a:t>
            </a:r>
          </a:p>
        </p:txBody>
      </p:sp>
    </p:spTree>
    <p:extLst>
      <p:ext uri="{BB962C8B-B14F-4D97-AF65-F5344CB8AC3E}">
        <p14:creationId xmlns:p14="http://schemas.microsoft.com/office/powerpoint/2010/main" val="229336842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1631" y="659220"/>
            <a:ext cx="7656942" cy="5748706"/>
          </a:xfrm>
        </p:spPr>
      </p:pic>
    </p:spTree>
    <p:extLst>
      <p:ext uri="{BB962C8B-B14F-4D97-AF65-F5344CB8AC3E}">
        <p14:creationId xmlns:p14="http://schemas.microsoft.com/office/powerpoint/2010/main" val="138848644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922312"/>
            <a:ext cx="7950468" cy="923330"/>
          </a:xfrm>
          <a:prstGeom prst="rect">
            <a:avLst/>
          </a:prstGeom>
          <a:noFill/>
        </p:spPr>
        <p:txBody>
          <a:bodyPr wrap="square" rtlCol="0">
            <a:spAutoFit/>
          </a:bodyPr>
          <a:lstStyle/>
          <a:p>
            <a:pPr algn="ctr"/>
            <a:r>
              <a:rPr lang="en-TT" sz="5400" b="1" dirty="0"/>
              <a:t>SUBSISTENCE FARMING</a:t>
            </a:r>
            <a:endParaRPr lang="en-US" sz="5400" dirty="0"/>
          </a:p>
        </p:txBody>
      </p:sp>
    </p:spTree>
    <p:extLst>
      <p:ext uri="{BB962C8B-B14F-4D97-AF65-F5344CB8AC3E}">
        <p14:creationId xmlns:p14="http://schemas.microsoft.com/office/powerpoint/2010/main" val="50534588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54912"/>
            <a:ext cx="8229600" cy="540490"/>
          </a:xfrm>
        </p:spPr>
        <p:txBody>
          <a:bodyPr/>
          <a:lstStyle/>
          <a:p>
            <a:r>
              <a:rPr lang="en-TT" dirty="0">
                <a:effectLst/>
              </a:rPr>
              <a:t>Some features of subsistence farming:</a:t>
            </a:r>
            <a:r>
              <a:rPr lang="en-US" dirty="0">
                <a:effectLst/>
              </a:rPr>
              <a:t/>
            </a:r>
            <a:br>
              <a:rPr lang="en-US" dirty="0">
                <a:effectLst/>
              </a:rPr>
            </a:br>
            <a:endParaRPr lang="en-US" dirty="0"/>
          </a:p>
        </p:txBody>
      </p:sp>
      <p:sp>
        <p:nvSpPr>
          <p:cNvPr id="6" name="Content Placeholder 5"/>
          <p:cNvSpPr>
            <a:spLocks noGrp="1"/>
          </p:cNvSpPr>
          <p:nvPr>
            <p:ph idx="1"/>
          </p:nvPr>
        </p:nvSpPr>
        <p:spPr/>
        <p:txBody>
          <a:bodyPr/>
          <a:lstStyle/>
          <a:p>
            <a:pPr lvl="0"/>
            <a:r>
              <a:rPr lang="en-TT" dirty="0"/>
              <a:t>Earnings are supplemented from other jobs.</a:t>
            </a:r>
            <a:endParaRPr lang="en-US" dirty="0"/>
          </a:p>
          <a:p>
            <a:pPr lvl="0"/>
            <a:r>
              <a:rPr lang="en-TT" dirty="0"/>
              <a:t>It assists with family food requirements.</a:t>
            </a:r>
            <a:endParaRPr lang="en-US" dirty="0"/>
          </a:p>
          <a:p>
            <a:pPr marL="0" indent="0">
              <a:buNone/>
            </a:pPr>
            <a:r>
              <a:rPr lang="en-TT" b="1" dirty="0"/>
              <a:t>Some Major Features Of Shifting Cultivation:</a:t>
            </a:r>
            <a:endParaRPr lang="en-US" b="1" dirty="0"/>
          </a:p>
          <a:p>
            <a:pPr lvl="0"/>
            <a:r>
              <a:rPr lang="en-TT" dirty="0"/>
              <a:t>The land is cleared (usually by burning) and planted.</a:t>
            </a:r>
            <a:endParaRPr lang="en-US" dirty="0"/>
          </a:p>
          <a:p>
            <a:pPr lvl="0"/>
            <a:r>
              <a:rPr lang="en-TT" dirty="0"/>
              <a:t>The farmer relies on natural fertility.</a:t>
            </a:r>
            <a:endParaRPr lang="en-US" dirty="0"/>
          </a:p>
          <a:p>
            <a:pPr lvl="0"/>
            <a:r>
              <a:rPr lang="en-TT" dirty="0"/>
              <a:t>Simple tools are used.</a:t>
            </a:r>
            <a:endParaRPr lang="en-US" dirty="0"/>
          </a:p>
          <a:p>
            <a:pPr lvl="0"/>
            <a:r>
              <a:rPr lang="en-TT" dirty="0"/>
              <a:t>The land is abandoned to grow into secondary forest and the farmer moves on to another area.</a:t>
            </a:r>
            <a:endParaRPr lang="en-US" dirty="0"/>
          </a:p>
          <a:p>
            <a:endParaRPr lang="en-US" dirty="0"/>
          </a:p>
        </p:txBody>
      </p:sp>
    </p:spTree>
    <p:extLst>
      <p:ext uri="{BB962C8B-B14F-4D97-AF65-F5344CB8AC3E}">
        <p14:creationId xmlns:p14="http://schemas.microsoft.com/office/powerpoint/2010/main" val="422466130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2099"/>
          <a:stretch/>
        </p:blipFill>
        <p:spPr>
          <a:xfrm>
            <a:off x="461572" y="956930"/>
            <a:ext cx="8029470" cy="5296824"/>
          </a:xfrm>
        </p:spPr>
      </p:pic>
    </p:spTree>
    <p:extLst>
      <p:ext uri="{BB962C8B-B14F-4D97-AF65-F5344CB8AC3E}">
        <p14:creationId xmlns:p14="http://schemas.microsoft.com/office/powerpoint/2010/main" val="134950404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8"/>
            <a:ext cx="7950468" cy="1015663"/>
          </a:xfrm>
          <a:prstGeom prst="rect">
            <a:avLst/>
          </a:prstGeom>
          <a:noFill/>
        </p:spPr>
        <p:txBody>
          <a:bodyPr wrap="square" rtlCol="0">
            <a:spAutoFit/>
          </a:bodyPr>
          <a:lstStyle/>
          <a:p>
            <a:pPr algn="ctr"/>
            <a:r>
              <a:rPr lang="en-TT" sz="6000" b="1" dirty="0"/>
              <a:t>MIXED CROPPING</a:t>
            </a:r>
            <a:endParaRPr lang="en-US" sz="6000" dirty="0"/>
          </a:p>
        </p:txBody>
      </p:sp>
    </p:spTree>
    <p:extLst>
      <p:ext uri="{BB962C8B-B14F-4D97-AF65-F5344CB8AC3E}">
        <p14:creationId xmlns:p14="http://schemas.microsoft.com/office/powerpoint/2010/main" val="230663867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effectLst/>
              </a:rPr>
              <a:t>THE NEED for AN EFFICIENT SYSTEM of FARMING</a:t>
            </a:r>
            <a:endParaRPr lang="en-US" dirty="0">
              <a:effectLst/>
            </a:endParaRPr>
          </a:p>
        </p:txBody>
      </p:sp>
      <p:sp>
        <p:nvSpPr>
          <p:cNvPr id="3" name="Content Placeholder 2"/>
          <p:cNvSpPr>
            <a:spLocks noGrp="1"/>
          </p:cNvSpPr>
          <p:nvPr>
            <p:ph idx="1"/>
          </p:nvPr>
        </p:nvSpPr>
        <p:spPr/>
        <p:txBody>
          <a:bodyPr anchor="ctr"/>
          <a:lstStyle/>
          <a:p>
            <a:pPr lvl="0"/>
            <a:r>
              <a:rPr lang="en-TT" dirty="0"/>
              <a:t>People need food to live. Land space is limited and population is growing.</a:t>
            </a:r>
            <a:endParaRPr lang="en-US" dirty="0"/>
          </a:p>
          <a:p>
            <a:pPr lvl="0"/>
            <a:r>
              <a:rPr lang="en-TT" dirty="0"/>
              <a:t>With time, standards of living rise. The demand for luxuries increases. Production by farmers has to increase so as to increase income.</a:t>
            </a:r>
            <a:endParaRPr lang="en-US" dirty="0"/>
          </a:p>
          <a:p>
            <a:pPr lvl="0"/>
            <a:r>
              <a:rPr lang="en-TT" dirty="0"/>
              <a:t>In some countries, there are no or little natural deposits. To get money to pay for goods and services, farmers must increase productivity.</a:t>
            </a:r>
            <a:endParaRPr lang="en-US" dirty="0"/>
          </a:p>
          <a:p>
            <a:pPr lvl="0"/>
            <a:r>
              <a:rPr lang="en-TT" dirty="0"/>
              <a:t>Farming generates employment.</a:t>
            </a:r>
            <a:endParaRPr lang="en-US" dirty="0"/>
          </a:p>
          <a:p>
            <a:pPr lvl="0"/>
            <a:r>
              <a:rPr lang="en-TT" dirty="0"/>
              <a:t>An efficient system of farming makes economic use of resources. </a:t>
            </a:r>
            <a:endParaRPr lang="en-US" dirty="0"/>
          </a:p>
        </p:txBody>
      </p:sp>
    </p:spTree>
    <p:extLst>
      <p:ext uri="{BB962C8B-B14F-4D97-AF65-F5344CB8AC3E}">
        <p14:creationId xmlns:p14="http://schemas.microsoft.com/office/powerpoint/2010/main" val="400639350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952"/>
            <a:ext cx="8229600" cy="657449"/>
          </a:xfrm>
        </p:spPr>
        <p:txBody>
          <a:bodyPr/>
          <a:lstStyle/>
          <a:p>
            <a:r>
              <a:rPr lang="en-TT" dirty="0">
                <a:effectLst/>
              </a:rPr>
              <a:t>Some major features of mixed cropping:</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pPr lvl="0"/>
            <a:r>
              <a:rPr lang="en-TT" dirty="0"/>
              <a:t>This system involves the cultivation of more than one type of crop on a piece of land at the same time, e.g., corn and yam.</a:t>
            </a:r>
            <a:endParaRPr lang="en-US" dirty="0"/>
          </a:p>
          <a:p>
            <a:pPr lvl="0"/>
            <a:r>
              <a:rPr lang="en-TT" dirty="0"/>
              <a:t>It makes efficient use of soil resources.</a:t>
            </a:r>
            <a:endParaRPr lang="en-US" dirty="0"/>
          </a:p>
          <a:p>
            <a:pPr lvl="0"/>
            <a:r>
              <a:rPr lang="en-TT" dirty="0"/>
              <a:t>Mechanisation may not be possible.</a:t>
            </a:r>
            <a:endParaRPr lang="en-US" dirty="0"/>
          </a:p>
          <a:p>
            <a:endParaRPr lang="en-US" dirty="0"/>
          </a:p>
        </p:txBody>
      </p:sp>
    </p:spTree>
    <p:extLst>
      <p:ext uri="{BB962C8B-B14F-4D97-AF65-F5344CB8AC3E}">
        <p14:creationId xmlns:p14="http://schemas.microsoft.com/office/powerpoint/2010/main" val="366291195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9"/>
            <a:ext cx="7950468" cy="1015663"/>
          </a:xfrm>
          <a:prstGeom prst="rect">
            <a:avLst/>
          </a:prstGeom>
          <a:noFill/>
        </p:spPr>
        <p:txBody>
          <a:bodyPr wrap="square" rtlCol="0">
            <a:spAutoFit/>
          </a:bodyPr>
          <a:lstStyle/>
          <a:p>
            <a:pPr algn="ctr"/>
            <a:r>
              <a:rPr lang="en-TT" sz="6000" b="1" dirty="0"/>
              <a:t>CROP ROTATION</a:t>
            </a:r>
            <a:endParaRPr lang="en-US" sz="6000" dirty="0"/>
          </a:p>
        </p:txBody>
      </p:sp>
    </p:spTree>
    <p:extLst>
      <p:ext uri="{BB962C8B-B14F-4D97-AF65-F5344CB8AC3E}">
        <p14:creationId xmlns:p14="http://schemas.microsoft.com/office/powerpoint/2010/main" val="254157800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652" y="229037"/>
            <a:ext cx="8644270" cy="1141146"/>
          </a:xfrm>
          <a:prstGeom prst="rect">
            <a:avLst/>
          </a:prstGeom>
        </p:spPr>
        <p:txBody>
          <a:bodyPr wrap="square">
            <a:spAutoFit/>
          </a:bodyPr>
          <a:lstStyle/>
          <a:p>
            <a:pPr>
              <a:lnSpc>
                <a:spcPct val="150000"/>
              </a:lnSpc>
              <a:spcAft>
                <a:spcPts val="1000"/>
              </a:spcAft>
            </a:pPr>
            <a:r>
              <a:rPr lang="en-TT" sz="2400" dirty="0">
                <a:latin typeface="Times New Roman" panose="02020603050405020304" pitchFamily="18" charset="0"/>
                <a:ea typeface="Calibri" panose="020F0502020204030204" pitchFamily="34" charset="0"/>
                <a:cs typeface="Times New Roman" panose="02020603050405020304" pitchFamily="18" charset="0"/>
              </a:rPr>
              <a:t>This is a system whereby the ground is kept under cultivation in such way that the crops follow in a definite order or cycle.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27321" y="1513091"/>
            <a:ext cx="8229601" cy="5193858"/>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TT" sz="2800" dirty="0">
                <a:latin typeface="Times New Roman" panose="02020603050405020304" pitchFamily="18" charset="0"/>
                <a:ea typeface="Calibri" panose="020F0502020204030204" pitchFamily="34" charset="0"/>
                <a:cs typeface="Times New Roman" panose="02020603050405020304" pitchFamily="18" charset="0"/>
              </a:rPr>
              <a:t>Some crops use a fair quantity of nutrients, .e.g., yams, maize, and cassava; while some use less, .e.g., tomatoes, pumpkin.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TT" sz="2800" dirty="0">
                <a:latin typeface="Times New Roman" panose="02020603050405020304" pitchFamily="18" charset="0"/>
                <a:ea typeface="Calibri" panose="020F0502020204030204" pitchFamily="34" charset="0"/>
                <a:cs typeface="Times New Roman" panose="02020603050405020304" pitchFamily="18" charset="0"/>
              </a:rPr>
              <a:t>Other adds nutrients, .e.g., legumes, and grasses.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TT" sz="2800" dirty="0">
                <a:latin typeface="Times New Roman" panose="02020603050405020304" pitchFamily="18" charset="0"/>
                <a:ea typeface="Calibri" panose="020F0502020204030204" pitchFamily="34" charset="0"/>
                <a:cs typeface="Times New Roman" panose="02020603050405020304" pitchFamily="18" charset="0"/>
              </a:rPr>
              <a:t>Crops have different root lengths- shallow rooted and deep rooted.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Symbol" panose="05050102010706020507" pitchFamily="18" charset="2"/>
              <a:buChar char=""/>
            </a:pPr>
            <a:r>
              <a:rPr lang="en-TT" sz="2800" dirty="0">
                <a:latin typeface="Times New Roman" panose="02020603050405020304" pitchFamily="18" charset="0"/>
                <a:ea typeface="Calibri" panose="020F0502020204030204" pitchFamily="34" charset="0"/>
                <a:cs typeface="Times New Roman" panose="02020603050405020304" pitchFamily="18" charset="0"/>
              </a:rPr>
              <a:t>These variables are made use of in a crop rotation system.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8451322"/>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a:blip r:embed="rId2"/>
          <a:stretch>
            <a:fillRect/>
          </a:stretch>
        </p:blipFill>
        <p:spPr>
          <a:xfrm>
            <a:off x="3079592" y="2062716"/>
            <a:ext cx="6102666" cy="3566006"/>
          </a:xfrm>
          <a:prstGeom prst="rect">
            <a:avLst/>
          </a:prstGeom>
        </p:spPr>
      </p:pic>
      <p:sp>
        <p:nvSpPr>
          <p:cNvPr id="6" name="Text Placeholder 5"/>
          <p:cNvSpPr>
            <a:spLocks noGrp="1"/>
          </p:cNvSpPr>
          <p:nvPr>
            <p:ph type="body" sz="half" idx="2"/>
          </p:nvPr>
        </p:nvSpPr>
        <p:spPr/>
        <p:txBody>
          <a:bodyPr/>
          <a:lstStyle/>
          <a:p>
            <a:pPr lvl="0"/>
            <a:r>
              <a:rPr lang="en-TT" dirty="0"/>
              <a:t>Crop rotation improves soil fertility.</a:t>
            </a:r>
            <a:endParaRPr lang="en-US" dirty="0"/>
          </a:p>
          <a:p>
            <a:pPr lvl="0"/>
            <a:r>
              <a:rPr lang="en-TT" dirty="0"/>
              <a:t>It controls pests and diseases.</a:t>
            </a:r>
            <a:endParaRPr lang="en-US" dirty="0"/>
          </a:p>
          <a:p>
            <a:pPr lvl="0"/>
            <a:r>
              <a:rPr lang="en-TT" dirty="0"/>
              <a:t>It controls weeds.</a:t>
            </a:r>
            <a:endParaRPr lang="en-US" dirty="0"/>
          </a:p>
          <a:p>
            <a:pPr lvl="0"/>
            <a:r>
              <a:rPr lang="en-TT" dirty="0"/>
              <a:t>Labour is occupied throughout the year.</a:t>
            </a:r>
            <a:endParaRPr lang="en-US" dirty="0"/>
          </a:p>
          <a:p>
            <a:pPr lvl="0"/>
            <a:r>
              <a:rPr lang="en-TT" dirty="0"/>
              <a:t>Income is maintained throughout the year.</a:t>
            </a:r>
            <a:endParaRPr lang="en-US" dirty="0"/>
          </a:p>
          <a:p>
            <a:endParaRPr lang="en-US" dirty="0"/>
          </a:p>
        </p:txBody>
      </p:sp>
      <p:sp>
        <p:nvSpPr>
          <p:cNvPr id="4" name="Title 3"/>
          <p:cNvSpPr>
            <a:spLocks noGrp="1"/>
          </p:cNvSpPr>
          <p:nvPr>
            <p:ph type="title"/>
          </p:nvPr>
        </p:nvSpPr>
        <p:spPr>
          <a:xfrm>
            <a:off x="457200" y="595422"/>
            <a:ext cx="8229600" cy="699979"/>
          </a:xfrm>
        </p:spPr>
        <p:txBody>
          <a:bodyPr/>
          <a:lstStyle/>
          <a:p>
            <a:r>
              <a:rPr lang="en-TT" dirty="0">
                <a:effectLst/>
              </a:rPr>
              <a:t>Benefits of Crop Rotation</a:t>
            </a:r>
            <a:r>
              <a:rPr lang="en-US" dirty="0">
                <a:effectLst/>
              </a:rPr>
              <a:t/>
            </a:r>
            <a:br>
              <a:rPr lang="en-US" dirty="0">
                <a:effectLst/>
              </a:rPr>
            </a:br>
            <a:endParaRPr lang="en-US" dirty="0"/>
          </a:p>
        </p:txBody>
      </p:sp>
    </p:spTree>
    <p:extLst>
      <p:ext uri="{BB962C8B-B14F-4D97-AF65-F5344CB8AC3E}">
        <p14:creationId xmlns:p14="http://schemas.microsoft.com/office/powerpoint/2010/main" val="297825036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414485"/>
            <a:ext cx="7950468" cy="1938992"/>
          </a:xfrm>
          <a:prstGeom prst="rect">
            <a:avLst/>
          </a:prstGeom>
          <a:noFill/>
        </p:spPr>
        <p:txBody>
          <a:bodyPr wrap="square" rtlCol="0">
            <a:spAutoFit/>
          </a:bodyPr>
          <a:lstStyle/>
          <a:p>
            <a:pPr algn="ctr"/>
            <a:r>
              <a:rPr lang="en-TT" sz="6000" b="1" dirty="0"/>
              <a:t>INTERPLANTING &amp; INTERCROPPING</a:t>
            </a:r>
            <a:endParaRPr lang="en-US" sz="6000" dirty="0"/>
          </a:p>
        </p:txBody>
      </p:sp>
    </p:spTree>
    <p:extLst>
      <p:ext uri="{BB962C8B-B14F-4D97-AF65-F5344CB8AC3E}">
        <p14:creationId xmlns:p14="http://schemas.microsoft.com/office/powerpoint/2010/main" val="809934210"/>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31019" y="1605758"/>
            <a:ext cx="4040188" cy="481360"/>
          </a:xfrm>
        </p:spPr>
        <p:txBody>
          <a:bodyPr/>
          <a:lstStyle/>
          <a:p>
            <a:r>
              <a:rPr lang="en-US" dirty="0"/>
              <a:t>INTERPLANTING</a:t>
            </a:r>
          </a:p>
        </p:txBody>
      </p:sp>
      <p:sp>
        <p:nvSpPr>
          <p:cNvPr id="8" name="Content Placeholder 7"/>
          <p:cNvSpPr>
            <a:spLocks noGrp="1"/>
          </p:cNvSpPr>
          <p:nvPr>
            <p:ph sz="half" idx="2"/>
          </p:nvPr>
        </p:nvSpPr>
        <p:spPr/>
        <p:txBody>
          <a:bodyPr/>
          <a:lstStyle/>
          <a:p>
            <a:r>
              <a:rPr lang="en-TT" dirty="0" err="1"/>
              <a:t>Interplanting</a:t>
            </a:r>
            <a:r>
              <a:rPr lang="en-TT" dirty="0"/>
              <a:t> is the growing of a major crop in between planting of another major crop, e.g., cassava and corn.</a:t>
            </a:r>
            <a:endParaRPr lang="en-US" dirty="0"/>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 Placeholder 8"/>
          <p:cNvSpPr>
            <a:spLocks noGrp="1"/>
          </p:cNvSpPr>
          <p:nvPr>
            <p:ph type="body" sz="quarter" idx="3"/>
          </p:nvPr>
        </p:nvSpPr>
        <p:spPr/>
        <p:txBody>
          <a:bodyPr/>
          <a:lstStyle/>
          <a:p>
            <a:r>
              <a:rPr lang="en-TT" dirty="0"/>
              <a:t>INTERCROPPING</a:t>
            </a:r>
            <a:endParaRPr lang="en-US" dirty="0"/>
          </a:p>
        </p:txBody>
      </p:sp>
      <p:sp>
        <p:nvSpPr>
          <p:cNvPr id="10" name="Content Placeholder 9"/>
          <p:cNvSpPr>
            <a:spLocks noGrp="1"/>
          </p:cNvSpPr>
          <p:nvPr>
            <p:ph sz="quarter" idx="4"/>
          </p:nvPr>
        </p:nvSpPr>
        <p:spPr/>
        <p:txBody>
          <a:bodyPr/>
          <a:lstStyle/>
          <a:p>
            <a:r>
              <a:rPr lang="en-TT" dirty="0"/>
              <a:t>Intercropping is the planting of quick growing and quick maturing crops between slow growing and slow maturing crops, e.g., melon and yam </a:t>
            </a:r>
            <a:endParaRPr lang="en-US" dirty="0"/>
          </a:p>
          <a:p>
            <a:endParaRPr lang="en-US" dirty="0"/>
          </a:p>
        </p:txBody>
      </p:sp>
    </p:spTree>
    <p:extLst>
      <p:ext uri="{BB962C8B-B14F-4D97-AF65-F5344CB8AC3E}">
        <p14:creationId xmlns:p14="http://schemas.microsoft.com/office/powerpoint/2010/main" val="49702578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INTERPLANTING</a:t>
            </a:r>
          </a:p>
        </p:txBody>
      </p:sp>
      <p:pic>
        <p:nvPicPr>
          <p:cNvPr id="8" name="Content Placeholder 7">
            <a:hlinkClick r:id="rId2"/>
          </p:cNvPr>
          <p:cNvPicPr>
            <a:picLocks noGrp="1" noChangeAspect="1"/>
          </p:cNvPicPr>
          <p:nvPr>
            <p:ph sz="half" idx="2"/>
          </p:nvPr>
        </p:nvPicPr>
        <p:blipFill>
          <a:blip r:embed="rId3"/>
          <a:stretch>
            <a:fillRect/>
          </a:stretch>
        </p:blipFill>
        <p:spPr>
          <a:xfrm>
            <a:off x="457200" y="2591792"/>
            <a:ext cx="4040188" cy="3030141"/>
          </a:xfrm>
        </p:spPr>
      </p:pic>
      <p:sp>
        <p:nvSpPr>
          <p:cNvPr id="5" name="Text Placeholder 4"/>
          <p:cNvSpPr>
            <a:spLocks noGrp="1"/>
          </p:cNvSpPr>
          <p:nvPr>
            <p:ph type="body" sz="quarter" idx="3"/>
          </p:nvPr>
        </p:nvSpPr>
        <p:spPr/>
        <p:txBody>
          <a:bodyPr/>
          <a:lstStyle/>
          <a:p>
            <a:r>
              <a:rPr lang="en-US" dirty="0"/>
              <a:t>INTERCROPPING</a:t>
            </a:r>
          </a:p>
        </p:txBody>
      </p:sp>
      <p:pic>
        <p:nvPicPr>
          <p:cNvPr id="7" name="Content Placeholder 6"/>
          <p:cNvPicPr>
            <a:picLocks noGrp="1" noChangeAspect="1"/>
          </p:cNvPicPr>
          <p:nvPr>
            <p:ph sz="quarter" idx="4"/>
          </p:nvPr>
        </p:nvPicPr>
        <p:blipFill>
          <a:blip r:embed="rId4"/>
          <a:stretch>
            <a:fillRect/>
          </a:stretch>
        </p:blipFill>
        <p:spPr>
          <a:xfrm>
            <a:off x="4645025" y="2591197"/>
            <a:ext cx="4041775" cy="3031331"/>
          </a:xfrm>
        </p:spPr>
      </p:pic>
    </p:spTree>
    <p:extLst>
      <p:ext uri="{BB962C8B-B14F-4D97-AF65-F5344CB8AC3E}">
        <p14:creationId xmlns:p14="http://schemas.microsoft.com/office/powerpoint/2010/main" val="264323681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8586" y="486439"/>
            <a:ext cx="7846828" cy="5885122"/>
          </a:xfrm>
          <a:prstGeom prst="rect">
            <a:avLst/>
          </a:prstGeom>
        </p:spPr>
      </p:pic>
    </p:spTree>
    <p:extLst>
      <p:ext uri="{BB962C8B-B14F-4D97-AF65-F5344CB8AC3E}">
        <p14:creationId xmlns:p14="http://schemas.microsoft.com/office/powerpoint/2010/main" val="155763191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9"/>
            <a:ext cx="7950468" cy="1015663"/>
          </a:xfrm>
          <a:prstGeom prst="rect">
            <a:avLst/>
          </a:prstGeom>
          <a:noFill/>
        </p:spPr>
        <p:txBody>
          <a:bodyPr wrap="square" rtlCol="0">
            <a:spAutoFit/>
          </a:bodyPr>
          <a:lstStyle/>
          <a:p>
            <a:pPr algn="ctr"/>
            <a:r>
              <a:rPr lang="en-TT" sz="6000" b="1" dirty="0" smtClean="0"/>
              <a:t>PHASED CROPPING</a:t>
            </a:r>
            <a:endParaRPr lang="en-US" sz="6000" dirty="0"/>
          </a:p>
        </p:txBody>
      </p:sp>
    </p:spTree>
    <p:extLst>
      <p:ext uri="{BB962C8B-B14F-4D97-AF65-F5344CB8AC3E}">
        <p14:creationId xmlns:p14="http://schemas.microsoft.com/office/powerpoint/2010/main" val="195198260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097" y="2364377"/>
            <a:ext cx="6766560" cy="2308324"/>
          </a:xfrm>
          <a:prstGeom prst="rect">
            <a:avLst/>
          </a:prstGeom>
          <a:noFill/>
        </p:spPr>
        <p:txBody>
          <a:bodyPr wrap="square" rtlCol="0">
            <a:spAutoFit/>
          </a:bodyPr>
          <a:lstStyle/>
          <a:p>
            <a:pPr algn="ctr"/>
            <a:r>
              <a:rPr lang="en-US" sz="2400" dirty="0" smtClean="0"/>
              <a:t>This is a system of continuous cropping and harvesting. A plot of land is divided into 4 sections. The planting dates are sequenced so that there is continuous cropping and harvesting of produce. This allows the farmer to maintain a regular supply of produce without causing a glut on the market.</a:t>
            </a:r>
            <a:endParaRPr lang="en-US" sz="2400" dirty="0" smtClean="0"/>
          </a:p>
        </p:txBody>
      </p:sp>
    </p:spTree>
    <p:extLst>
      <p:ext uri="{BB962C8B-B14F-4D97-AF65-F5344CB8AC3E}">
        <p14:creationId xmlns:p14="http://schemas.microsoft.com/office/powerpoint/2010/main" val="353628870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922312"/>
            <a:ext cx="7950468" cy="923330"/>
          </a:xfrm>
          <a:prstGeom prst="rect">
            <a:avLst/>
          </a:prstGeom>
          <a:noFill/>
        </p:spPr>
        <p:txBody>
          <a:bodyPr wrap="square" rtlCol="0">
            <a:spAutoFit/>
          </a:bodyPr>
          <a:lstStyle/>
          <a:p>
            <a:r>
              <a:rPr lang="en-TT" sz="5400" b="1" dirty="0">
                <a:hlinkClick r:id="rId3"/>
              </a:rPr>
              <a:t>THE PLANTATION SYSTEM</a:t>
            </a:r>
            <a:endParaRPr lang="en-US" sz="5400" dirty="0"/>
          </a:p>
        </p:txBody>
      </p:sp>
    </p:spTree>
    <p:extLst>
      <p:ext uri="{BB962C8B-B14F-4D97-AF65-F5344CB8AC3E}">
        <p14:creationId xmlns:p14="http://schemas.microsoft.com/office/powerpoint/2010/main" val="669849252"/>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414485"/>
            <a:ext cx="7950468" cy="1938992"/>
          </a:xfrm>
          <a:prstGeom prst="rect">
            <a:avLst/>
          </a:prstGeom>
          <a:noFill/>
        </p:spPr>
        <p:txBody>
          <a:bodyPr wrap="square" rtlCol="0">
            <a:spAutoFit/>
          </a:bodyPr>
          <a:lstStyle/>
          <a:p>
            <a:pPr algn="ctr"/>
            <a:r>
              <a:rPr lang="en-TT" sz="6000" b="1" dirty="0" smtClean="0"/>
              <a:t>STRIP CROPPING &amp; CONTOUR CROPPING</a:t>
            </a:r>
            <a:endParaRPr lang="en-US" sz="6000" dirty="0"/>
          </a:p>
        </p:txBody>
      </p:sp>
    </p:spTree>
    <p:extLst>
      <p:ext uri="{BB962C8B-B14F-4D97-AF65-F5344CB8AC3E}">
        <p14:creationId xmlns:p14="http://schemas.microsoft.com/office/powerpoint/2010/main" val="1261857263"/>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175657"/>
            <a:ext cx="8046720" cy="3046988"/>
          </a:xfrm>
          <a:prstGeom prst="rect">
            <a:avLst/>
          </a:prstGeom>
          <a:noFill/>
        </p:spPr>
        <p:txBody>
          <a:bodyPr wrap="square" rtlCol="0">
            <a:spAutoFit/>
          </a:bodyPr>
          <a:lstStyle/>
          <a:p>
            <a:pPr algn="ctr"/>
            <a:r>
              <a:rPr lang="en-US" sz="2400" dirty="0" smtClean="0"/>
              <a:t>Both of these systems are used on sloping land. </a:t>
            </a:r>
          </a:p>
          <a:p>
            <a:pPr algn="ctr"/>
            <a:endParaRPr lang="en-US" sz="2400" dirty="0"/>
          </a:p>
          <a:p>
            <a:pPr algn="ctr"/>
            <a:r>
              <a:rPr lang="en-US" sz="2400" dirty="0" smtClean="0"/>
              <a:t>Strip cropping refers to planting crops in strips of varying widths. It is normally used as a soil conservation measure.</a:t>
            </a:r>
          </a:p>
          <a:p>
            <a:pPr algn="ctr"/>
            <a:endParaRPr lang="en-US" sz="2400" dirty="0"/>
          </a:p>
          <a:p>
            <a:pPr algn="ctr"/>
            <a:r>
              <a:rPr lang="en-US" sz="2400" dirty="0" smtClean="0"/>
              <a:t>Contour cropping</a:t>
            </a:r>
          </a:p>
          <a:p>
            <a:pPr algn="ctr"/>
            <a:r>
              <a:rPr lang="en-US" sz="2400" dirty="0" smtClean="0"/>
              <a:t>.  Is another soil conservation measure. The land is ploughed along the contours and then the crops are planted</a:t>
            </a:r>
            <a:endParaRPr lang="en-US" sz="2400" dirty="0" smtClean="0"/>
          </a:p>
        </p:txBody>
      </p:sp>
    </p:spTree>
    <p:extLst>
      <p:ext uri="{BB962C8B-B14F-4D97-AF65-F5344CB8AC3E}">
        <p14:creationId xmlns:p14="http://schemas.microsoft.com/office/powerpoint/2010/main" val="2393743534"/>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9"/>
            <a:ext cx="7950468" cy="1015663"/>
          </a:xfrm>
          <a:prstGeom prst="rect">
            <a:avLst/>
          </a:prstGeom>
          <a:noFill/>
        </p:spPr>
        <p:txBody>
          <a:bodyPr wrap="square" rtlCol="0">
            <a:spAutoFit/>
          </a:bodyPr>
          <a:lstStyle/>
          <a:p>
            <a:pPr algn="ctr"/>
            <a:r>
              <a:rPr lang="en-TT" sz="6000" b="1" dirty="0" smtClean="0"/>
              <a:t>COVER CROPPING</a:t>
            </a:r>
            <a:endParaRPr lang="en-US" sz="6000" dirty="0"/>
          </a:p>
        </p:txBody>
      </p:sp>
    </p:spTree>
    <p:extLst>
      <p:ext uri="{BB962C8B-B14F-4D97-AF65-F5344CB8AC3E}">
        <p14:creationId xmlns:p14="http://schemas.microsoft.com/office/powerpoint/2010/main" val="84785724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897" y="1658983"/>
            <a:ext cx="7354389" cy="1938992"/>
          </a:xfrm>
          <a:prstGeom prst="rect">
            <a:avLst/>
          </a:prstGeom>
          <a:noFill/>
        </p:spPr>
        <p:txBody>
          <a:bodyPr wrap="square" rtlCol="0">
            <a:spAutoFit/>
          </a:bodyPr>
          <a:lstStyle/>
          <a:p>
            <a:pPr algn="ctr"/>
            <a:r>
              <a:rPr lang="en-US" sz="2400" dirty="0" smtClean="0"/>
              <a:t>This involves planting a crop that grows rapidly and provides cover on bare soil. It is usually planted after the main crop has been harvested and can be ploughed into the soil as green manure before replanting</a:t>
            </a:r>
            <a:endParaRPr lang="en-US" sz="2400" dirty="0" smtClean="0"/>
          </a:p>
        </p:txBody>
      </p:sp>
    </p:spTree>
    <p:extLst>
      <p:ext uri="{BB962C8B-B14F-4D97-AF65-F5344CB8AC3E}">
        <p14:creationId xmlns:p14="http://schemas.microsoft.com/office/powerpoint/2010/main" val="265587163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6" y="647402"/>
            <a:ext cx="8569842" cy="809258"/>
          </a:xfrm>
        </p:spPr>
        <p:txBody>
          <a:bodyPr/>
          <a:lstStyle/>
          <a:p>
            <a:r>
              <a:rPr lang="en-TT" dirty="0"/>
              <a:t>Some major features of the plantation system:</a:t>
            </a:r>
            <a:r>
              <a:rPr lang="en-US" dirty="0"/>
              <a:t/>
            </a:r>
            <a:br>
              <a:rPr lang="en-US" dirty="0"/>
            </a:br>
            <a:endParaRPr lang="en-US" dirty="0"/>
          </a:p>
        </p:txBody>
      </p:sp>
      <p:sp>
        <p:nvSpPr>
          <p:cNvPr id="3" name="Content Placeholder 2"/>
          <p:cNvSpPr>
            <a:spLocks noGrp="1"/>
          </p:cNvSpPr>
          <p:nvPr>
            <p:ph idx="1"/>
          </p:nvPr>
        </p:nvSpPr>
        <p:spPr/>
        <p:txBody>
          <a:bodyPr/>
          <a:lstStyle/>
          <a:p>
            <a:pPr lvl="0"/>
            <a:r>
              <a:rPr lang="en-TT" dirty="0"/>
              <a:t>The system involves a large acreage cultivated with one main crop.</a:t>
            </a:r>
            <a:endParaRPr lang="en-US" dirty="0"/>
          </a:p>
          <a:p>
            <a:pPr lvl="0"/>
            <a:r>
              <a:rPr lang="en-TT" dirty="0"/>
              <a:t>There are several employees, many technically trained.</a:t>
            </a:r>
            <a:endParaRPr lang="en-US" dirty="0"/>
          </a:p>
          <a:p>
            <a:pPr lvl="0"/>
            <a:r>
              <a:rPr lang="en-TT" dirty="0"/>
              <a:t>It is highly mechanised.</a:t>
            </a:r>
            <a:endParaRPr lang="en-US" dirty="0"/>
          </a:p>
          <a:p>
            <a:pPr marL="0" lvl="0" indent="0">
              <a:buNone/>
            </a:pPr>
            <a:r>
              <a:rPr lang="en-TT" dirty="0"/>
              <a:t>.</a:t>
            </a:r>
            <a:endParaRPr lang="en-US" dirty="0"/>
          </a:p>
          <a:p>
            <a:endParaRPr lang="en-US" dirty="0"/>
          </a:p>
        </p:txBody>
      </p:sp>
    </p:spTree>
    <p:extLst>
      <p:ext uri="{BB962C8B-B14F-4D97-AF65-F5344CB8AC3E}">
        <p14:creationId xmlns:p14="http://schemas.microsoft.com/office/powerpoint/2010/main" val="388284504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PINEAPPLE PLANTATION</a:t>
            </a:r>
          </a:p>
        </p:txBody>
      </p:sp>
      <p:pic>
        <p:nvPicPr>
          <p:cNvPr id="4" name="Content Placeholder 3"/>
          <p:cNvPicPr>
            <a:picLocks noGrp="1" noChangeAspect="1"/>
          </p:cNvPicPr>
          <p:nvPr>
            <p:ph idx="1"/>
          </p:nvPr>
        </p:nvPicPr>
        <p:blipFill>
          <a:blip r:embed="rId2"/>
          <a:stretch>
            <a:fillRect/>
          </a:stretch>
        </p:blipFill>
        <p:spPr>
          <a:xfrm>
            <a:off x="605153" y="1600200"/>
            <a:ext cx="7933694" cy="4525963"/>
          </a:xfrm>
        </p:spPr>
      </p:pic>
    </p:spTree>
    <p:extLst>
      <p:ext uri="{BB962C8B-B14F-4D97-AF65-F5344CB8AC3E}">
        <p14:creationId xmlns:p14="http://schemas.microsoft.com/office/powerpoint/2010/main" val="3012119762"/>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6"/>
            <a:ext cx="7950468" cy="1015663"/>
          </a:xfrm>
          <a:prstGeom prst="rect">
            <a:avLst/>
          </a:prstGeom>
          <a:noFill/>
        </p:spPr>
        <p:txBody>
          <a:bodyPr wrap="square" rtlCol="0">
            <a:spAutoFit/>
          </a:bodyPr>
          <a:lstStyle/>
          <a:p>
            <a:pPr algn="ctr"/>
            <a:r>
              <a:rPr lang="en-TT" sz="6000" b="1" dirty="0"/>
              <a:t>MONOCROPPING</a:t>
            </a:r>
            <a:endParaRPr lang="en-US" sz="6000" dirty="0"/>
          </a:p>
        </p:txBody>
      </p:sp>
    </p:spTree>
    <p:extLst>
      <p:ext uri="{BB962C8B-B14F-4D97-AF65-F5344CB8AC3E}">
        <p14:creationId xmlns:p14="http://schemas.microsoft.com/office/powerpoint/2010/main" val="111017964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850"/>
            <a:ext cx="8229600" cy="625551"/>
          </a:xfrm>
        </p:spPr>
        <p:txBody>
          <a:bodyPr/>
          <a:lstStyle/>
          <a:p>
            <a:r>
              <a:rPr lang="en-TT" dirty="0">
                <a:effectLst/>
              </a:rPr>
              <a:t>Some major features of mono-cropping:</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pPr lvl="0"/>
            <a:r>
              <a:rPr lang="en-TT" dirty="0"/>
              <a:t>This system involves the growing of one type of annual crop, harvesting it and planting another on the same piece of land.</a:t>
            </a:r>
            <a:endParaRPr lang="en-US" dirty="0"/>
          </a:p>
          <a:p>
            <a:pPr lvl="0"/>
            <a:r>
              <a:rPr lang="en-TT" dirty="0"/>
              <a:t>Mono-cropping is very risky. Farmers are exposed to the danger of poor harvest due to pest and diseases or climatic conditions.</a:t>
            </a:r>
            <a:endParaRPr lang="en-US" dirty="0"/>
          </a:p>
          <a:p>
            <a:endParaRPr lang="en-US" dirty="0"/>
          </a:p>
        </p:txBody>
      </p:sp>
    </p:spTree>
    <p:extLst>
      <p:ext uri="{BB962C8B-B14F-4D97-AF65-F5344CB8AC3E}">
        <p14:creationId xmlns:p14="http://schemas.microsoft.com/office/powerpoint/2010/main" val="270585822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616020" y="2876147"/>
            <a:ext cx="7950468" cy="1015663"/>
          </a:xfrm>
          <a:prstGeom prst="rect">
            <a:avLst/>
          </a:prstGeom>
          <a:noFill/>
        </p:spPr>
        <p:txBody>
          <a:bodyPr wrap="square" rtlCol="0">
            <a:spAutoFit/>
          </a:bodyPr>
          <a:lstStyle/>
          <a:p>
            <a:pPr algn="ctr"/>
            <a:r>
              <a:rPr lang="en-TT" sz="6000" b="1" dirty="0">
                <a:hlinkClick r:id="rId3"/>
              </a:rPr>
              <a:t>MONOCULTURE</a:t>
            </a:r>
            <a:endParaRPr lang="en-US" sz="6000" dirty="0"/>
          </a:p>
        </p:txBody>
      </p:sp>
    </p:spTree>
    <p:extLst>
      <p:ext uri="{BB962C8B-B14F-4D97-AF65-F5344CB8AC3E}">
        <p14:creationId xmlns:p14="http://schemas.microsoft.com/office/powerpoint/2010/main" val="31116541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effectLst/>
              </a:rPr>
              <a:t>Some major features of monoculture:</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pPr lvl="0"/>
            <a:r>
              <a:rPr lang="en-TT" dirty="0"/>
              <a:t>This system involves the growing of the same crop on the same piece of land year round.</a:t>
            </a:r>
            <a:endParaRPr lang="en-US" dirty="0"/>
          </a:p>
          <a:p>
            <a:pPr lvl="0"/>
            <a:r>
              <a:rPr lang="en-TT" dirty="0"/>
              <a:t>The same nutrients are used up, leading to soil exhaustion.</a:t>
            </a:r>
            <a:endParaRPr lang="en-US" dirty="0"/>
          </a:p>
          <a:p>
            <a:pPr lvl="0"/>
            <a:r>
              <a:rPr lang="en-TT" dirty="0"/>
              <a:t>It exposes the farmer to risk such as inadequate income from a low price or a drop in price of the particular crop grown; a crop failure means a complete loss for the farm and farmer.</a:t>
            </a:r>
            <a:endParaRPr lang="en-US" dirty="0"/>
          </a:p>
          <a:p>
            <a:pPr lvl="0"/>
            <a:r>
              <a:rPr lang="en-TT" dirty="0"/>
              <a:t>It encourages specialisation.</a:t>
            </a:r>
            <a:endParaRPr lang="en-US" dirty="0"/>
          </a:p>
          <a:p>
            <a:endParaRPr lang="en-US" dirty="0"/>
          </a:p>
        </p:txBody>
      </p:sp>
    </p:spTree>
    <p:extLst>
      <p:ext uri="{BB962C8B-B14F-4D97-AF65-F5344CB8AC3E}">
        <p14:creationId xmlns:p14="http://schemas.microsoft.com/office/powerpoint/2010/main" val="871416827"/>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4 - Grasslands_v8">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 (with video)</Template>
  <TotalTime>0</TotalTime>
  <Words>1222</Words>
  <Application>Microsoft Office PowerPoint</Application>
  <PresentationFormat>On-screen Show (4:3)</PresentationFormat>
  <Paragraphs>116</Paragraphs>
  <Slides>33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Constantia</vt:lpstr>
      <vt:lpstr>Franklin Gothic Book</vt:lpstr>
      <vt:lpstr>Symbol</vt:lpstr>
      <vt:lpstr>Times New Roman</vt:lpstr>
      <vt:lpstr>Wingdings</vt:lpstr>
      <vt:lpstr>44 - Grasslands_v8</vt:lpstr>
      <vt:lpstr>CROPPING SYSTEMS</vt:lpstr>
      <vt:lpstr>THE NEED for AN EFFICIENT SYSTEM of FARMING</vt:lpstr>
      <vt:lpstr>PowerPoint Presentation</vt:lpstr>
      <vt:lpstr>Some major features of the plantation system: </vt:lpstr>
      <vt:lpstr>A PINEAPPLE PLANTATION</vt:lpstr>
      <vt:lpstr>PowerPoint Presentation</vt:lpstr>
      <vt:lpstr>Some major features of mono-cropping: </vt:lpstr>
      <vt:lpstr>PowerPoint Presentation</vt:lpstr>
      <vt:lpstr>Some major features of monoculture: </vt:lpstr>
      <vt:lpstr>PowerPoint Presentation</vt:lpstr>
      <vt:lpstr>Some major features of mixed farming: </vt:lpstr>
      <vt:lpstr>PowerPoint Presentation</vt:lpstr>
      <vt:lpstr>PowerPoint Presentation</vt:lpstr>
      <vt:lpstr>PowerPoint Presentation</vt:lpstr>
      <vt:lpstr>PowerPoint Presentation</vt:lpstr>
      <vt:lpstr>PowerPoint Presentation</vt:lpstr>
      <vt:lpstr>Some features of subsistence farming: </vt:lpstr>
      <vt:lpstr>PowerPoint Presentation</vt:lpstr>
      <vt:lpstr>PowerPoint Presentation</vt:lpstr>
      <vt:lpstr>Some major features of mixed cropping: </vt:lpstr>
      <vt:lpstr>PowerPoint Presentation</vt:lpstr>
      <vt:lpstr>PowerPoint Presentation</vt:lpstr>
      <vt:lpstr>Benefits of Crop Rotation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2016-05-03T13:35:07Z</dcterms:created>
  <dcterms:modified xsi:type="dcterms:W3CDTF">2020-05-13T06:01:54Z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