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sldIdLst>
    <p:sldId id="256" r:id="rId2"/>
    <p:sldId id="273" r:id="rId3"/>
    <p:sldId id="257" r:id="rId4"/>
    <p:sldId id="258" r:id="rId5"/>
    <p:sldId id="259" r:id="rId6"/>
    <p:sldId id="260" r:id="rId7"/>
    <p:sldId id="261" r:id="rId8"/>
    <p:sldId id="262" r:id="rId9"/>
    <p:sldId id="263" r:id="rId10"/>
    <p:sldId id="264" r:id="rId11"/>
    <p:sldId id="272" r:id="rId12"/>
    <p:sldId id="265" r:id="rId13"/>
    <p:sldId id="266"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4" d="100"/>
          <a:sy n="84" d="100"/>
        </p:scale>
        <p:origin x="996" y="-24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25F42C-1167-4CB9-B6D1-71854F50BC88}" type="datetimeFigureOut">
              <a:rPr lang="en-US" smtClean="0"/>
              <a:t>5/21/2020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7988D1-14E8-46A5-A11F-D647928DF64B}" type="slidenum">
              <a:rPr lang="en-US" smtClean="0"/>
              <a:t>‹#›</a:t>
            </a:fld>
            <a:endParaRPr lang="en-US"/>
          </a:p>
        </p:txBody>
      </p:sp>
    </p:spTree>
    <p:extLst>
      <p:ext uri="{BB962C8B-B14F-4D97-AF65-F5344CB8AC3E}">
        <p14:creationId xmlns:p14="http://schemas.microsoft.com/office/powerpoint/2010/main" val="43250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7988D1-14E8-46A5-A11F-D647928DF64B}" type="slidenum">
              <a:rPr lang="en-US" smtClean="0"/>
              <a:t>11</a:t>
            </a:fld>
            <a:endParaRPr lang="en-US"/>
          </a:p>
        </p:txBody>
      </p:sp>
    </p:spTree>
    <p:extLst>
      <p:ext uri="{BB962C8B-B14F-4D97-AF65-F5344CB8AC3E}">
        <p14:creationId xmlns:p14="http://schemas.microsoft.com/office/powerpoint/2010/main" val="23141633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C393746B-50E6-4E4F-87C4-7863C80B6D5F}" type="datetimeFigureOut">
              <a:rPr lang="en-US" smtClean="0"/>
              <a:t>5/21/2020</a:t>
            </a:fld>
            <a:endParaRPr lang="en-US"/>
          </a:p>
        </p:txBody>
      </p:sp>
      <p:sp>
        <p:nvSpPr>
          <p:cNvPr id="5" name="Footer Placeholder 4"/>
          <p:cNvSpPr>
            <a:spLocks noGrp="1"/>
          </p:cNvSpPr>
          <p:nvPr>
            <p:ph type="ftr" sz="quarter" idx="11"/>
          </p:nvPr>
        </p:nvSpPr>
        <p:spPr>
          <a:xfrm>
            <a:off x="1921934" y="5054602"/>
            <a:ext cx="4064860" cy="279400"/>
          </a:xfrm>
        </p:spPr>
        <p:txBody>
          <a:bodyPr/>
          <a:lstStyle/>
          <a:p>
            <a:endParaRPr lang="en-US"/>
          </a:p>
        </p:txBody>
      </p:sp>
      <p:sp>
        <p:nvSpPr>
          <p:cNvPr id="6" name="Slide Number Placeholder 5"/>
          <p:cNvSpPr>
            <a:spLocks noGrp="1"/>
          </p:cNvSpPr>
          <p:nvPr>
            <p:ph type="sldNum" sz="quarter" idx="12"/>
          </p:nvPr>
        </p:nvSpPr>
        <p:spPr>
          <a:xfrm>
            <a:off x="6817317" y="5054602"/>
            <a:ext cx="413483" cy="279400"/>
          </a:xfrm>
        </p:spPr>
        <p:txBody>
          <a:bodyPr/>
          <a:lstStyle/>
          <a:p>
            <a:fld id="{B4CC07CC-6ED4-4CB6-A47F-28766CB9B9D7}" type="slidenum">
              <a:rPr lang="en-US" smtClean="0"/>
              <a:t>‹#›</a:t>
            </a:fld>
            <a:endParaRPr lang="en-US"/>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42925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393746B-50E6-4E4F-87C4-7863C80B6D5F}"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CC07CC-6ED4-4CB6-A47F-28766CB9B9D7}" type="slidenum">
              <a:rPr lang="en-US" smtClean="0"/>
              <a:t>‹#›</a:t>
            </a:fld>
            <a:endParaRPr lang="en-US"/>
          </a:p>
        </p:txBody>
      </p:sp>
    </p:spTree>
    <p:extLst>
      <p:ext uri="{BB962C8B-B14F-4D97-AF65-F5344CB8AC3E}">
        <p14:creationId xmlns:p14="http://schemas.microsoft.com/office/powerpoint/2010/main" val="3866447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93746B-50E6-4E4F-87C4-7863C80B6D5F}"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C07CC-6ED4-4CB6-A47F-28766CB9B9D7}" type="slidenum">
              <a:rPr lang="en-US" smtClean="0"/>
              <a:t>‹#›</a:t>
            </a:fld>
            <a:endParaRPr lang="en-US"/>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54424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93746B-50E6-4E4F-87C4-7863C80B6D5F}"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C07CC-6ED4-4CB6-A47F-28766CB9B9D7}" type="slidenum">
              <a:rPr lang="en-US" smtClean="0"/>
              <a:t>‹#›</a:t>
            </a:fld>
            <a:endParaRPr lang="en-US"/>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64379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93746B-50E6-4E4F-87C4-7863C80B6D5F}"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C07CC-6ED4-4CB6-A47F-28766CB9B9D7}" type="slidenum">
              <a:rPr lang="en-US" smtClean="0"/>
              <a:t>‹#›</a:t>
            </a:fld>
            <a:endParaRPr lang="en-US"/>
          </a:p>
        </p:txBody>
      </p:sp>
    </p:spTree>
    <p:extLst>
      <p:ext uri="{BB962C8B-B14F-4D97-AF65-F5344CB8AC3E}">
        <p14:creationId xmlns:p14="http://schemas.microsoft.com/office/powerpoint/2010/main" val="1930197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93746B-50E6-4E4F-87C4-7863C80B6D5F}"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C07CC-6ED4-4CB6-A47F-28766CB9B9D7}" type="slidenum">
              <a:rPr lang="en-US" smtClean="0"/>
              <a:t>‹#›</a:t>
            </a:fld>
            <a:endParaRPr lang="en-US"/>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110818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smtClean="0"/>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93746B-50E6-4E4F-87C4-7863C80B6D5F}"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C07CC-6ED4-4CB6-A47F-28766CB9B9D7}" type="slidenum">
              <a:rPr lang="en-US" smtClean="0"/>
              <a:t>‹#›</a:t>
            </a:fld>
            <a:endParaRPr lang="en-US"/>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211325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93746B-50E6-4E4F-87C4-7863C80B6D5F}"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C07CC-6ED4-4CB6-A47F-28766CB9B9D7}" type="slidenum">
              <a:rPr lang="en-US" smtClean="0"/>
              <a:t>‹#›</a:t>
            </a:fld>
            <a:endParaRPr lang="en-US"/>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05590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93746B-50E6-4E4F-87C4-7863C80B6D5F}"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C07CC-6ED4-4CB6-A47F-28766CB9B9D7}" type="slidenum">
              <a:rPr lang="en-US" smtClean="0"/>
              <a:t>‹#›</a:t>
            </a:fld>
            <a:endParaRPr lang="en-US"/>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7689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93746B-50E6-4E4F-87C4-7863C80B6D5F}"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C07CC-6ED4-4CB6-A47F-28766CB9B9D7}" type="slidenum">
              <a:rPr lang="en-US" smtClean="0"/>
              <a:t>‹#›</a:t>
            </a:fld>
            <a:endParaRPr lang="en-US"/>
          </a:p>
        </p:txBody>
      </p:sp>
    </p:spTree>
    <p:extLst>
      <p:ext uri="{BB962C8B-B14F-4D97-AF65-F5344CB8AC3E}">
        <p14:creationId xmlns:p14="http://schemas.microsoft.com/office/powerpoint/2010/main" val="3603558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93746B-50E6-4E4F-87C4-7863C80B6D5F}" type="datetimeFigureOut">
              <a:rPr lang="en-US" smtClean="0"/>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CC07CC-6ED4-4CB6-A47F-28766CB9B9D7}" type="slidenum">
              <a:rPr lang="en-US" smtClean="0"/>
              <a:t>‹#›</a:t>
            </a:fld>
            <a:endParaRPr lang="en-US"/>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18921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393746B-50E6-4E4F-87C4-7863C80B6D5F}"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CC07CC-6ED4-4CB6-A47F-28766CB9B9D7}" type="slidenum">
              <a:rPr lang="en-US" smtClean="0"/>
              <a:t>‹#›</a:t>
            </a:fld>
            <a:endParaRPr lang="en-US"/>
          </a:p>
        </p:txBody>
      </p:sp>
    </p:spTree>
    <p:extLst>
      <p:ext uri="{BB962C8B-B14F-4D97-AF65-F5344CB8AC3E}">
        <p14:creationId xmlns:p14="http://schemas.microsoft.com/office/powerpoint/2010/main" val="3512526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393746B-50E6-4E4F-87C4-7863C80B6D5F}" type="datetimeFigureOut">
              <a:rPr lang="en-US" smtClean="0"/>
              <a:t>5/21/2020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CC07CC-6ED4-4CB6-A47F-28766CB9B9D7}" type="slidenum">
              <a:rPr lang="en-US" smtClean="0"/>
              <a:t>‹#›</a:t>
            </a:fld>
            <a:endParaRPr lang="en-US"/>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2642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393746B-50E6-4E4F-87C4-7863C80B6D5F}" type="datetimeFigureOut">
              <a:rPr lang="en-US" smtClean="0"/>
              <a:t>5/21/2020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CC07CC-6ED4-4CB6-A47F-28766CB9B9D7}" type="slidenum">
              <a:rPr lang="en-US" smtClean="0"/>
              <a:t>‹#›</a:t>
            </a:fld>
            <a:endParaRPr lang="en-US"/>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54233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93746B-50E6-4E4F-87C4-7863C80B6D5F}" type="datetimeFigureOut">
              <a:rPr lang="en-US" smtClean="0"/>
              <a:t>5/21/2020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CC07CC-6ED4-4CB6-A47F-28766CB9B9D7}" type="slidenum">
              <a:rPr lang="en-US" smtClean="0"/>
              <a:t>‹#›</a:t>
            </a:fld>
            <a:endParaRPr lang="en-US"/>
          </a:p>
        </p:txBody>
      </p:sp>
    </p:spTree>
    <p:extLst>
      <p:ext uri="{BB962C8B-B14F-4D97-AF65-F5344CB8AC3E}">
        <p14:creationId xmlns:p14="http://schemas.microsoft.com/office/powerpoint/2010/main" val="2439805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393746B-50E6-4E4F-87C4-7863C80B6D5F}"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CC07CC-6ED4-4CB6-A47F-28766CB9B9D7}" type="slidenum">
              <a:rPr lang="en-US" smtClean="0"/>
              <a:t>‹#›</a:t>
            </a:fld>
            <a:endParaRPr lang="en-US"/>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61798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393746B-50E6-4E4F-87C4-7863C80B6D5F}" type="datetimeFigureOut">
              <a:rPr lang="en-US" smtClean="0"/>
              <a:t>5/21/2020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CC07CC-6ED4-4CB6-A47F-28766CB9B9D7}" type="slidenum">
              <a:rPr lang="en-US" smtClean="0"/>
              <a:t>‹#›</a:t>
            </a:fld>
            <a:endParaRPr lang="en-US"/>
          </a:p>
        </p:txBody>
      </p:sp>
    </p:spTree>
    <p:extLst>
      <p:ext uri="{BB962C8B-B14F-4D97-AF65-F5344CB8AC3E}">
        <p14:creationId xmlns:p14="http://schemas.microsoft.com/office/powerpoint/2010/main" val="2575312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393746B-50E6-4E4F-87C4-7863C80B6D5F}" type="datetimeFigureOut">
              <a:rPr lang="en-US" smtClean="0"/>
              <a:t>5/21/2020</a:t>
            </a:fld>
            <a:endParaRPr lang="en-US"/>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4CC07CC-6ED4-4CB6-A47F-28766CB9B9D7}" type="slidenum">
              <a:rPr lang="en-US" smtClean="0"/>
              <a:t>‹#›</a:t>
            </a:fld>
            <a:endParaRPr lang="en-US"/>
          </a:p>
        </p:txBody>
      </p:sp>
    </p:spTree>
    <p:extLst>
      <p:ext uri="{BB962C8B-B14F-4D97-AF65-F5344CB8AC3E}">
        <p14:creationId xmlns:p14="http://schemas.microsoft.com/office/powerpoint/2010/main" val="29021156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Topography"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oogle.com/search?q=topography&amp;oq=topography&amp;aqs=chrome..69i57j0l7.18855j0j4&amp;sourceid=chrome&amp;ie=UTF-8"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1811863"/>
            <a:ext cx="5943600" cy="1515533"/>
          </a:xfrm>
        </p:spPr>
        <p:txBody>
          <a:bodyPr/>
          <a:lstStyle/>
          <a:p>
            <a:pPr algn="l"/>
            <a:r>
              <a:rPr lang="en-US" dirty="0" smtClean="0"/>
              <a:t>Building and Furniture Technology</a:t>
            </a:r>
            <a:endParaRPr lang="en-US" dirty="0"/>
          </a:p>
        </p:txBody>
      </p:sp>
      <p:sp>
        <p:nvSpPr>
          <p:cNvPr id="3" name="Subtitle 2"/>
          <p:cNvSpPr>
            <a:spLocks noGrp="1"/>
          </p:cNvSpPr>
          <p:nvPr>
            <p:ph type="subTitle" idx="1"/>
          </p:nvPr>
        </p:nvSpPr>
        <p:spPr/>
        <p:txBody>
          <a:bodyPr/>
          <a:lstStyle/>
          <a:p>
            <a:r>
              <a:rPr lang="en-US" dirty="0" smtClean="0"/>
              <a:t>Lesson # 01</a:t>
            </a:r>
          </a:p>
          <a:p>
            <a:r>
              <a:rPr lang="en-US" dirty="0" smtClean="0"/>
              <a:t>Site Work Operations</a:t>
            </a:r>
          </a:p>
          <a:p>
            <a:r>
              <a:rPr lang="en-US" dirty="0" smtClean="0"/>
              <a:t>Mr. D. </a:t>
            </a:r>
            <a:r>
              <a:rPr lang="en-US" dirty="0" err="1" smtClean="0"/>
              <a:t>Ramdeo</a:t>
            </a:r>
            <a:r>
              <a:rPr lang="en-US" dirty="0" smtClean="0"/>
              <a:t> April 2020</a:t>
            </a:r>
          </a:p>
        </p:txBody>
      </p:sp>
    </p:spTree>
    <p:extLst>
      <p:ext uri="{BB962C8B-B14F-4D97-AF65-F5344CB8AC3E}">
        <p14:creationId xmlns:p14="http://schemas.microsoft.com/office/powerpoint/2010/main" val="25645021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Other Factors</a:t>
            </a:r>
            <a:endParaRPr lang="en-US" sz="3200" dirty="0"/>
          </a:p>
        </p:txBody>
      </p:sp>
      <p:sp>
        <p:nvSpPr>
          <p:cNvPr id="3" name="Content Placeholder 2"/>
          <p:cNvSpPr>
            <a:spLocks noGrp="1"/>
          </p:cNvSpPr>
          <p:nvPr>
            <p:ph idx="1"/>
          </p:nvPr>
        </p:nvSpPr>
        <p:spPr/>
        <p:txBody>
          <a:bodyPr/>
          <a:lstStyle/>
          <a:p>
            <a:pPr marL="0" indent="0">
              <a:buNone/>
            </a:pPr>
            <a:r>
              <a:rPr lang="en-US" u="sng" dirty="0" smtClean="0"/>
              <a:t>8. Some other factors are:</a:t>
            </a:r>
          </a:p>
          <a:p>
            <a:r>
              <a:rPr lang="en-US" dirty="0" smtClean="0"/>
              <a:t>Site location</a:t>
            </a:r>
          </a:p>
          <a:p>
            <a:r>
              <a:rPr lang="en-US" dirty="0" smtClean="0"/>
              <a:t>Building size</a:t>
            </a:r>
          </a:p>
          <a:p>
            <a:r>
              <a:rPr lang="en-US" dirty="0" smtClean="0"/>
              <a:t>Site climate</a:t>
            </a:r>
          </a:p>
          <a:p>
            <a:r>
              <a:rPr lang="en-US" dirty="0" smtClean="0"/>
              <a:t>Building cost</a:t>
            </a:r>
          </a:p>
          <a:p>
            <a:endParaRPr lang="en-US" dirty="0"/>
          </a:p>
        </p:txBody>
      </p:sp>
    </p:spTree>
    <p:extLst>
      <p:ext uri="{BB962C8B-B14F-4D97-AF65-F5344CB8AC3E}">
        <p14:creationId xmlns:p14="http://schemas.microsoft.com/office/powerpoint/2010/main" val="18988935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lstStyle/>
          <a:p>
            <a:endParaRPr lang="en-US" dirty="0" smtClean="0"/>
          </a:p>
          <a:p>
            <a:r>
              <a:rPr lang="en-US" dirty="0" smtClean="0">
                <a:hlinkClick r:id="rId3"/>
              </a:rPr>
              <a:t>https</a:t>
            </a:r>
            <a:r>
              <a:rPr lang="en-US" dirty="0">
                <a:hlinkClick r:id="rId3"/>
              </a:rPr>
              <a:t>://</a:t>
            </a:r>
            <a:r>
              <a:rPr lang="en-US" dirty="0" smtClean="0">
                <a:hlinkClick r:id="rId3"/>
              </a:rPr>
              <a:t>en.wikipedia.org/wiki/Topography</a:t>
            </a:r>
            <a:endParaRPr lang="en-US" dirty="0" smtClean="0"/>
          </a:p>
          <a:p>
            <a:r>
              <a:rPr lang="en-TT" dirty="0" err="1" smtClean="0"/>
              <a:t>Damain</a:t>
            </a:r>
            <a:r>
              <a:rPr lang="en-TT" dirty="0" smtClean="0"/>
              <a:t> </a:t>
            </a:r>
            <a:r>
              <a:rPr lang="en-TT" dirty="0" err="1" smtClean="0"/>
              <a:t>Ramdeo</a:t>
            </a:r>
            <a:r>
              <a:rPr lang="en-TT" dirty="0" smtClean="0"/>
              <a:t> – BFT teacher</a:t>
            </a:r>
            <a:endParaRPr lang="en-US" dirty="0"/>
          </a:p>
        </p:txBody>
      </p:sp>
    </p:spTree>
    <p:extLst>
      <p:ext uri="{BB962C8B-B14F-4D97-AF65-F5344CB8AC3E}">
        <p14:creationId xmlns:p14="http://schemas.microsoft.com/office/powerpoint/2010/main" val="34393979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Summative Evaluation</a:t>
            </a:r>
            <a:br>
              <a:rPr lang="en-US" sz="3200" dirty="0" smtClean="0"/>
            </a:br>
            <a:r>
              <a:rPr lang="en-US" sz="3200" dirty="0" smtClean="0"/>
              <a:t>(</a:t>
            </a:r>
            <a:r>
              <a:rPr lang="en-US" sz="3200" dirty="0"/>
              <a:t>S</a:t>
            </a:r>
            <a:r>
              <a:rPr lang="en-US" sz="3200" dirty="0" smtClean="0"/>
              <a:t>hort answer items)</a:t>
            </a:r>
            <a:endParaRPr lang="en-US" sz="3200" dirty="0"/>
          </a:p>
        </p:txBody>
      </p:sp>
      <p:sp>
        <p:nvSpPr>
          <p:cNvPr id="3" name="Content Placeholder 2"/>
          <p:cNvSpPr>
            <a:spLocks noGrp="1"/>
          </p:cNvSpPr>
          <p:nvPr>
            <p:ph idx="1"/>
          </p:nvPr>
        </p:nvSpPr>
        <p:spPr/>
        <p:txBody>
          <a:bodyPr>
            <a:normAutofit fontScale="92500" lnSpcReduction="20000"/>
          </a:bodyPr>
          <a:lstStyle/>
          <a:p>
            <a:pPr marL="514350" indent="-514350">
              <a:buAutoNum type="arabicPeriod"/>
            </a:pPr>
            <a:r>
              <a:rPr lang="en-US" sz="2800" dirty="0" smtClean="0"/>
              <a:t>Briefly explain the difference between prospect and aspect of a building design. </a:t>
            </a:r>
            <a:r>
              <a:rPr lang="en-US" sz="2800" i="1" dirty="0" smtClean="0"/>
              <a:t>(4 marks)</a:t>
            </a:r>
          </a:p>
          <a:p>
            <a:pPr marL="514350" indent="-514350">
              <a:buAutoNum type="arabicPeriod"/>
            </a:pPr>
            <a:r>
              <a:rPr lang="en-US" sz="2800" dirty="0" smtClean="0"/>
              <a:t>How does site topography affect the design of a building? </a:t>
            </a:r>
            <a:r>
              <a:rPr lang="en-US" sz="2800" i="1" dirty="0" smtClean="0"/>
              <a:t>(5 marks)</a:t>
            </a:r>
          </a:p>
          <a:p>
            <a:pPr marL="514350" indent="-514350">
              <a:buAutoNum type="arabicPeriod"/>
            </a:pPr>
            <a:r>
              <a:rPr lang="en-US" sz="2800" dirty="0" smtClean="0"/>
              <a:t>List and briefly explain two (2) factors that would determine a foundation design. </a:t>
            </a:r>
            <a:r>
              <a:rPr lang="en-US" sz="2800" i="1" dirty="0" smtClean="0"/>
              <a:t>(6 marks)</a:t>
            </a:r>
          </a:p>
          <a:p>
            <a:pPr marL="514350" indent="-514350">
              <a:buAutoNum type="arabicPeriod"/>
            </a:pPr>
            <a:r>
              <a:rPr lang="en-US" sz="2800" dirty="0" smtClean="0"/>
              <a:t>State one (1) example for each of the categories in zoning. </a:t>
            </a:r>
            <a:r>
              <a:rPr lang="en-US" sz="2800" i="1" dirty="0" smtClean="0"/>
              <a:t>(4 marks)</a:t>
            </a:r>
          </a:p>
          <a:p>
            <a:pPr marL="0" indent="0">
              <a:buNone/>
            </a:pPr>
            <a:endParaRPr lang="en-US" dirty="0" smtClean="0"/>
          </a:p>
          <a:p>
            <a:pPr marL="514350" indent="-514350">
              <a:buAutoNum type="arabicPeriod"/>
            </a:pPr>
            <a:endParaRPr lang="en-US" dirty="0" smtClean="0"/>
          </a:p>
          <a:p>
            <a:pPr marL="514350" indent="-514350">
              <a:buAutoNum type="arabicPeriod"/>
            </a:pPr>
            <a:endParaRPr lang="en-US" dirty="0" smtClean="0"/>
          </a:p>
          <a:p>
            <a:pPr marL="514350" indent="-514350">
              <a:buAutoNum type="arabicPeriod"/>
            </a:pPr>
            <a:endParaRPr lang="en-US" dirty="0"/>
          </a:p>
        </p:txBody>
      </p:sp>
    </p:spTree>
    <p:extLst>
      <p:ext uri="{BB962C8B-B14F-4D97-AF65-F5344CB8AC3E}">
        <p14:creationId xmlns:p14="http://schemas.microsoft.com/office/powerpoint/2010/main" val="26913411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Summative Evaluation</a:t>
            </a:r>
            <a:br>
              <a:rPr lang="en-US" sz="3600" dirty="0" smtClean="0"/>
            </a:br>
            <a:r>
              <a:rPr lang="en-US" sz="3600" dirty="0"/>
              <a:t>(</a:t>
            </a:r>
            <a:r>
              <a:rPr lang="en-US" sz="3600" dirty="0" smtClean="0"/>
              <a:t>Objective items; True/False</a:t>
            </a:r>
            <a:r>
              <a:rPr lang="en-US" dirty="0" smtClean="0"/>
              <a:t>)</a:t>
            </a:r>
            <a:endParaRPr lang="en-US" dirty="0"/>
          </a:p>
        </p:txBody>
      </p:sp>
      <p:sp>
        <p:nvSpPr>
          <p:cNvPr id="3" name="Content Placeholder 2"/>
          <p:cNvSpPr>
            <a:spLocks noGrp="1"/>
          </p:cNvSpPr>
          <p:nvPr>
            <p:ph idx="1"/>
          </p:nvPr>
        </p:nvSpPr>
        <p:spPr/>
        <p:txBody>
          <a:bodyPr>
            <a:normAutofit fontScale="70000" lnSpcReduction="20000"/>
          </a:bodyPr>
          <a:lstStyle/>
          <a:p>
            <a:pPr marL="0" indent="0">
              <a:lnSpc>
                <a:spcPct val="110000"/>
              </a:lnSpc>
              <a:buNone/>
            </a:pPr>
            <a:r>
              <a:rPr lang="en-US" sz="2000" b="1" u="sng" dirty="0" smtClean="0"/>
              <a:t>Instruction: </a:t>
            </a:r>
            <a:r>
              <a:rPr lang="en-US" sz="2000" dirty="0" smtClean="0"/>
              <a:t>Indicate if the following statements  are True [ T ] or False [ F ] by ticking the relevant box. (One (1) mark each)</a:t>
            </a:r>
          </a:p>
          <a:p>
            <a:pPr>
              <a:lnSpc>
                <a:spcPct val="200000"/>
              </a:lnSpc>
              <a:buFont typeface="+mj-lt"/>
              <a:buAutoNum type="arabicPeriod"/>
            </a:pPr>
            <a:r>
              <a:rPr lang="en-US" sz="2000" dirty="0" smtClean="0"/>
              <a:t> Location and climate are factors when choosing a building site.  [ T ]     [ F ]</a:t>
            </a:r>
          </a:p>
          <a:p>
            <a:pPr>
              <a:lnSpc>
                <a:spcPct val="200000"/>
              </a:lnSpc>
              <a:buFont typeface="+mj-lt"/>
              <a:buAutoNum type="arabicPeriod"/>
            </a:pPr>
            <a:r>
              <a:rPr lang="en-US" sz="2000" dirty="0" smtClean="0"/>
              <a:t>  Project cost is not affected by the availability of  utilities.            [ T ]     [ F ]</a:t>
            </a:r>
          </a:p>
          <a:p>
            <a:pPr>
              <a:lnSpc>
                <a:spcPct val="200000"/>
              </a:lnSpc>
              <a:buFont typeface="+mj-lt"/>
              <a:buAutoNum type="arabicPeriod"/>
            </a:pPr>
            <a:r>
              <a:rPr lang="en-US" sz="2000" dirty="0" smtClean="0"/>
              <a:t>  Prospect and aspect are closely related in the design process.   [ T ]     [ F ]</a:t>
            </a:r>
          </a:p>
          <a:p>
            <a:pPr marL="457200" indent="-457200">
              <a:lnSpc>
                <a:spcPct val="200000"/>
              </a:lnSpc>
              <a:buFont typeface="+mj-lt"/>
              <a:buAutoNum type="arabicPeriod"/>
            </a:pPr>
            <a:r>
              <a:rPr lang="en-US" sz="2000" dirty="0" smtClean="0"/>
              <a:t>Topography determines a building location.                                    [ T ]     [ F ]</a:t>
            </a:r>
          </a:p>
          <a:p>
            <a:pPr marL="457200" indent="-457200">
              <a:lnSpc>
                <a:spcPct val="200000"/>
              </a:lnSpc>
              <a:buFont typeface="+mj-lt"/>
              <a:buAutoNum type="arabicPeriod"/>
            </a:pPr>
            <a:r>
              <a:rPr lang="en-US" sz="2000" dirty="0" smtClean="0"/>
              <a:t>Soil type determination does not affect foundation designs.       [ T ]     [ F ]</a:t>
            </a:r>
          </a:p>
          <a:p>
            <a:pPr marL="514350" indent="-514350">
              <a:lnSpc>
                <a:spcPct val="200000"/>
              </a:lnSpc>
              <a:buFont typeface="+mj-lt"/>
              <a:buAutoNum type="arabicPeriod"/>
            </a:pPr>
            <a:endParaRPr lang="en-US" sz="1800" dirty="0" smtClean="0"/>
          </a:p>
          <a:p>
            <a:pPr marL="514350" indent="-514350">
              <a:buFont typeface="+mj-lt"/>
              <a:buAutoNum type="arabicPeriod"/>
            </a:pPr>
            <a:endParaRPr lang="en-US" sz="1800"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6442034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answer items - solutions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Prospect- deals with the clients desire in the positioning of the different types of rooms in the building according to the surroundings of the site. </a:t>
            </a:r>
            <a:r>
              <a:rPr lang="en-US" i="1" dirty="0" smtClean="0"/>
              <a:t>(2 </a:t>
            </a:r>
            <a:r>
              <a:rPr lang="en-US" i="1" dirty="0" err="1" smtClean="0"/>
              <a:t>mks</a:t>
            </a:r>
            <a:r>
              <a:rPr lang="en-US" i="1" dirty="0" smtClean="0"/>
              <a:t>)                                         </a:t>
            </a:r>
            <a:endParaRPr lang="en-US" i="1" dirty="0" smtClean="0"/>
          </a:p>
          <a:p>
            <a:pPr marL="514350" indent="-514350">
              <a:buFont typeface="+mj-lt"/>
              <a:buAutoNum type="arabicPeriod"/>
            </a:pPr>
            <a:r>
              <a:rPr lang="en-US" dirty="0" smtClean="0"/>
              <a:t>Aspect- </a:t>
            </a:r>
            <a:r>
              <a:rPr lang="en-US" dirty="0" smtClean="0"/>
              <a:t>deals with the arrangements of  windows, doors, walls and stairs of building to allow natural lighting, ventilation and scenery views. </a:t>
            </a:r>
            <a:r>
              <a:rPr lang="en-US" i="1" dirty="0" smtClean="0"/>
              <a:t>(2 </a:t>
            </a:r>
            <a:r>
              <a:rPr lang="en-US" i="1" dirty="0" err="1" smtClean="0"/>
              <a:t>mks</a:t>
            </a:r>
            <a:r>
              <a:rPr lang="en-US" i="1" dirty="0" smtClean="0"/>
              <a:t>)</a:t>
            </a:r>
            <a:endParaRPr lang="en-US" i="1" dirty="0"/>
          </a:p>
        </p:txBody>
      </p:sp>
    </p:spTree>
    <p:extLst>
      <p:ext uri="{BB962C8B-B14F-4D97-AF65-F5344CB8AC3E}">
        <p14:creationId xmlns:p14="http://schemas.microsoft.com/office/powerpoint/2010/main" val="36993159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answer items - solution</a:t>
            </a:r>
            <a:endParaRPr lang="en-US" dirty="0"/>
          </a:p>
        </p:txBody>
      </p:sp>
      <p:sp>
        <p:nvSpPr>
          <p:cNvPr id="3" name="Content Placeholder 2"/>
          <p:cNvSpPr>
            <a:spLocks noGrp="1"/>
          </p:cNvSpPr>
          <p:nvPr>
            <p:ph idx="1"/>
          </p:nvPr>
        </p:nvSpPr>
        <p:spPr/>
        <p:txBody>
          <a:bodyPr/>
          <a:lstStyle/>
          <a:p>
            <a:pPr marL="0" indent="0">
              <a:buNone/>
            </a:pPr>
            <a:r>
              <a:rPr lang="en-US" dirty="0" smtClean="0"/>
              <a:t>2. Topography affects the design of a building based on whether the site is flat or sloping. If the site is flat then the overall cots will be lower, </a:t>
            </a:r>
            <a:r>
              <a:rPr lang="en-US" i="1" dirty="0" smtClean="0"/>
              <a:t>(2 </a:t>
            </a:r>
            <a:r>
              <a:rPr lang="en-US" i="1" dirty="0" err="1" smtClean="0"/>
              <a:t>mks</a:t>
            </a:r>
            <a:r>
              <a:rPr lang="en-US" i="1" dirty="0" smtClean="0"/>
              <a:t>)  </a:t>
            </a:r>
            <a:r>
              <a:rPr lang="en-US" dirty="0" smtClean="0"/>
              <a:t>but if the site is sloping then the cost will be higher due to roads, walkways, foundations etc. to suit the slope </a:t>
            </a:r>
            <a:r>
              <a:rPr lang="en-US" i="1" dirty="0" smtClean="0"/>
              <a:t>(3 </a:t>
            </a:r>
            <a:r>
              <a:rPr lang="en-US" i="1" dirty="0" err="1" smtClean="0"/>
              <a:t>mks</a:t>
            </a:r>
            <a:r>
              <a:rPr lang="en-US" i="1" dirty="0" smtClean="0"/>
              <a:t>)</a:t>
            </a:r>
            <a:endParaRPr lang="en-US" i="1" dirty="0"/>
          </a:p>
        </p:txBody>
      </p:sp>
    </p:spTree>
    <p:extLst>
      <p:ext uri="{BB962C8B-B14F-4D97-AF65-F5344CB8AC3E}">
        <p14:creationId xmlns:p14="http://schemas.microsoft.com/office/powerpoint/2010/main" val="10749244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answer items - solution</a:t>
            </a:r>
            <a:endParaRPr lang="en-US" dirty="0"/>
          </a:p>
        </p:txBody>
      </p:sp>
      <p:sp>
        <p:nvSpPr>
          <p:cNvPr id="3" name="Content Placeholder 2"/>
          <p:cNvSpPr>
            <a:spLocks noGrp="1"/>
          </p:cNvSpPr>
          <p:nvPr>
            <p:ph idx="1"/>
          </p:nvPr>
        </p:nvSpPr>
        <p:spPr/>
        <p:txBody>
          <a:bodyPr/>
          <a:lstStyle/>
          <a:p>
            <a:pPr marL="514350" indent="-514350">
              <a:buAutoNum type="arabicPeriod" startAt="3"/>
            </a:pPr>
            <a:r>
              <a:rPr lang="en-US" dirty="0" smtClean="0"/>
              <a:t>Any two (2) of the following;</a:t>
            </a:r>
          </a:p>
          <a:p>
            <a:pPr marL="514350" indent="-514350">
              <a:buAutoNum type="alphaLcPeriod"/>
            </a:pPr>
            <a:r>
              <a:rPr lang="en-US" dirty="0" smtClean="0"/>
              <a:t>Site history- to determine if the site was filled or any past use of the site </a:t>
            </a:r>
            <a:r>
              <a:rPr lang="en-US" i="1" dirty="0" smtClean="0"/>
              <a:t>(3 </a:t>
            </a:r>
            <a:r>
              <a:rPr lang="en-US" i="1" dirty="0" err="1" smtClean="0"/>
              <a:t>mks</a:t>
            </a:r>
            <a:r>
              <a:rPr lang="en-US" i="1" dirty="0" smtClean="0"/>
              <a:t>)</a:t>
            </a:r>
          </a:p>
          <a:p>
            <a:pPr marL="514350" indent="-514350">
              <a:buAutoNum type="alphaLcPeriod"/>
            </a:pPr>
            <a:r>
              <a:rPr lang="en-US" dirty="0" smtClean="0"/>
              <a:t>Soil types- to determine if the soil is cohesive or non-cohesive </a:t>
            </a:r>
            <a:r>
              <a:rPr lang="en-US" i="1" dirty="0" smtClean="0"/>
              <a:t>(3 </a:t>
            </a:r>
            <a:r>
              <a:rPr lang="en-US" i="1" dirty="0" err="1" smtClean="0"/>
              <a:t>mks</a:t>
            </a:r>
            <a:r>
              <a:rPr lang="en-US" i="1" dirty="0" smtClean="0"/>
              <a:t>)</a:t>
            </a:r>
          </a:p>
          <a:p>
            <a:pPr marL="514350" indent="-514350">
              <a:buAutoNum type="alphaLcPeriod"/>
            </a:pPr>
            <a:r>
              <a:rPr lang="en-US" dirty="0" smtClean="0"/>
              <a:t>Topography – sloping or flat building site will vary the foundation designs </a:t>
            </a:r>
            <a:r>
              <a:rPr lang="en-US" i="1" dirty="0" smtClean="0"/>
              <a:t>(3 </a:t>
            </a:r>
            <a:r>
              <a:rPr lang="en-US" i="1" dirty="0" err="1" smtClean="0"/>
              <a:t>mks</a:t>
            </a:r>
            <a:r>
              <a:rPr lang="en-US" i="1" dirty="0" smtClean="0"/>
              <a:t>)</a:t>
            </a:r>
            <a:endParaRPr lang="en-US" i="1" dirty="0"/>
          </a:p>
        </p:txBody>
      </p:sp>
    </p:spTree>
    <p:extLst>
      <p:ext uri="{BB962C8B-B14F-4D97-AF65-F5344CB8AC3E}">
        <p14:creationId xmlns:p14="http://schemas.microsoft.com/office/powerpoint/2010/main" val="34405237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answer items - solution</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AutoNum type="arabicPeriod" startAt="4"/>
            </a:pPr>
            <a:r>
              <a:rPr lang="en-US" dirty="0" smtClean="0"/>
              <a:t>One example for each of the zoning categories are; (any one of these)</a:t>
            </a:r>
          </a:p>
          <a:p>
            <a:pPr marL="514350" indent="-514350">
              <a:buAutoNum type="alphaLcPeriod"/>
            </a:pPr>
            <a:r>
              <a:rPr lang="en-US" dirty="0" smtClean="0"/>
              <a:t>Residential – apartments, townhouses, condominiums, single family homes, multi family homes. </a:t>
            </a:r>
          </a:p>
          <a:p>
            <a:pPr marL="514350" indent="-514350">
              <a:buAutoNum type="alphaLcPeriod"/>
            </a:pPr>
            <a:r>
              <a:rPr lang="en-US" dirty="0" smtClean="0"/>
              <a:t>Industrial – warehouses, factories, cold storage buildings, showroom buildings, etc.</a:t>
            </a:r>
          </a:p>
          <a:p>
            <a:pPr marL="514350" indent="-514350">
              <a:buAutoNum type="alphaLcPeriod"/>
            </a:pPr>
            <a:r>
              <a:rPr lang="en-US" dirty="0" smtClean="0"/>
              <a:t>Commercial – office buildings, retail outlets, offices, etc.</a:t>
            </a:r>
          </a:p>
          <a:p>
            <a:pPr marL="514350" indent="-514350">
              <a:buAutoNum type="alphaLcPeriod"/>
            </a:pPr>
            <a:r>
              <a:rPr lang="en-US" dirty="0" smtClean="0"/>
              <a:t>Open spaces – football fields, basket ball courts, cricket grounds, etc.</a:t>
            </a:r>
          </a:p>
          <a:p>
            <a:pPr marL="514350" indent="-514350">
              <a:buAutoNum type="alphaLcPeriod"/>
            </a:pPr>
            <a:endParaRPr lang="en-US" dirty="0"/>
          </a:p>
        </p:txBody>
      </p:sp>
    </p:spTree>
    <p:extLst>
      <p:ext uri="{BB962C8B-B14F-4D97-AF65-F5344CB8AC3E}">
        <p14:creationId xmlns:p14="http://schemas.microsoft.com/office/powerpoint/2010/main" val="32519865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 items - solution</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T</a:t>
            </a:r>
          </a:p>
          <a:p>
            <a:pPr marL="514350" indent="-514350">
              <a:buAutoNum type="arabicPeriod"/>
            </a:pPr>
            <a:r>
              <a:rPr lang="en-US" dirty="0" smtClean="0"/>
              <a:t>F</a:t>
            </a:r>
          </a:p>
          <a:p>
            <a:pPr marL="514350" indent="-514350">
              <a:buAutoNum type="arabicPeriod"/>
            </a:pPr>
            <a:r>
              <a:rPr lang="en-US" dirty="0" smtClean="0"/>
              <a:t>T</a:t>
            </a:r>
          </a:p>
          <a:p>
            <a:pPr marL="514350" indent="-514350">
              <a:buAutoNum type="arabicPeriod"/>
            </a:pPr>
            <a:r>
              <a:rPr lang="en-US" dirty="0" smtClean="0"/>
              <a:t>T</a:t>
            </a:r>
          </a:p>
          <a:p>
            <a:pPr marL="514350" indent="-514350">
              <a:buAutoNum type="arabicPeriod"/>
            </a:pPr>
            <a:r>
              <a:rPr lang="en-US"/>
              <a:t>F</a:t>
            </a:r>
            <a:endParaRPr lang="en-US" dirty="0" smtClean="0"/>
          </a:p>
          <a:p>
            <a:pPr marL="514350" indent="-514350">
              <a:buAutoNum type="arabicPeriod"/>
            </a:pPr>
            <a:endParaRPr lang="en-US" dirty="0" smtClean="0"/>
          </a:p>
          <a:p>
            <a:pPr marL="514350" indent="-514350">
              <a:buAutoNum type="arabicPeriod"/>
            </a:pPr>
            <a:endParaRPr lang="en-US" dirty="0" smtClean="0"/>
          </a:p>
          <a:p>
            <a:pPr marL="514350" indent="-514350">
              <a:buAutoNum type="arabicPeriod"/>
            </a:pPr>
            <a:endParaRPr lang="en-US" dirty="0" smtClean="0"/>
          </a:p>
          <a:p>
            <a:pPr marL="514350" indent="-514350">
              <a:buAutoNum type="arabicPeriod"/>
            </a:pPr>
            <a:endParaRPr lang="en-US" dirty="0"/>
          </a:p>
        </p:txBody>
      </p:sp>
    </p:spTree>
    <p:extLst>
      <p:ext uri="{BB962C8B-B14F-4D97-AF65-F5344CB8AC3E}">
        <p14:creationId xmlns:p14="http://schemas.microsoft.com/office/powerpoint/2010/main" val="26118746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OBJECTIVES</a:t>
            </a:r>
            <a:endParaRPr lang="en-US" dirty="0"/>
          </a:p>
        </p:txBody>
      </p:sp>
      <p:sp>
        <p:nvSpPr>
          <p:cNvPr id="3" name="Content Placeholder 2"/>
          <p:cNvSpPr>
            <a:spLocks noGrp="1"/>
          </p:cNvSpPr>
          <p:nvPr>
            <p:ph idx="1"/>
          </p:nvPr>
        </p:nvSpPr>
        <p:spPr/>
        <p:txBody>
          <a:bodyPr/>
          <a:lstStyle/>
          <a:p>
            <a:pPr marL="0" indent="0">
              <a:buNone/>
            </a:pPr>
            <a:r>
              <a:rPr lang="en-TT" dirty="0" smtClean="0"/>
              <a:t>You should be able to:</a:t>
            </a:r>
          </a:p>
          <a:p>
            <a:pPr marL="0" indent="0">
              <a:buNone/>
            </a:pPr>
            <a:endParaRPr lang="en-US" dirty="0" smtClean="0"/>
          </a:p>
          <a:p>
            <a:r>
              <a:rPr lang="en-US" dirty="0" smtClean="0"/>
              <a:t>List </a:t>
            </a:r>
            <a:r>
              <a:rPr lang="en-US" dirty="0"/>
              <a:t>the factors to be considered when choosing a building site</a:t>
            </a:r>
            <a:r>
              <a:rPr lang="en-US" dirty="0" smtClean="0"/>
              <a:t>.</a:t>
            </a:r>
          </a:p>
          <a:p>
            <a:r>
              <a:rPr lang="en-TT" dirty="0" smtClean="0"/>
              <a:t>Discuss the advantages and disadvantages to each factor</a:t>
            </a:r>
            <a:endParaRPr lang="en-US" dirty="0"/>
          </a:p>
        </p:txBody>
      </p:sp>
    </p:spTree>
    <p:extLst>
      <p:ext uri="{BB962C8B-B14F-4D97-AF65-F5344CB8AC3E}">
        <p14:creationId xmlns:p14="http://schemas.microsoft.com/office/powerpoint/2010/main" val="3266168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TT" sz="3200" dirty="0" smtClean="0"/>
              <a:t>Availability of Utilities</a:t>
            </a:r>
            <a:endParaRPr lang="en-US" sz="3200" dirty="0"/>
          </a:p>
        </p:txBody>
      </p:sp>
      <p:sp>
        <p:nvSpPr>
          <p:cNvPr id="3" name="Content Placeholder 2"/>
          <p:cNvSpPr>
            <a:spLocks noGrp="1"/>
          </p:cNvSpPr>
          <p:nvPr>
            <p:ph idx="1"/>
          </p:nvPr>
        </p:nvSpPr>
        <p:spPr/>
        <p:txBody>
          <a:bodyPr/>
          <a:lstStyle/>
          <a:p>
            <a:pPr marL="514350" indent="-514350">
              <a:buFont typeface="+mj-lt"/>
              <a:buAutoNum type="arabicPeriod"/>
            </a:pPr>
            <a:endParaRPr lang="en-US" u="sng" dirty="0" smtClean="0"/>
          </a:p>
          <a:p>
            <a:pPr marL="514350" indent="-514350">
              <a:buFont typeface="+mj-lt"/>
              <a:buAutoNum type="arabicPeriod"/>
            </a:pPr>
            <a:r>
              <a:rPr lang="en-US" u="sng" dirty="0" smtClean="0"/>
              <a:t>Availability of utilities</a:t>
            </a:r>
            <a:r>
              <a:rPr lang="en-US" dirty="0" smtClean="0"/>
              <a:t> </a:t>
            </a:r>
          </a:p>
          <a:p>
            <a:pPr marL="0" indent="0">
              <a:buNone/>
            </a:pPr>
            <a:r>
              <a:rPr lang="en-US" dirty="0" smtClean="0"/>
              <a:t>The builder must take into account utilities such as; access roads, transportation, </a:t>
            </a:r>
            <a:r>
              <a:rPr lang="en-US" dirty="0" smtClean="0">
                <a:latin typeface="Times New Roman" pitchFamily="18" charset="0"/>
                <a:cs typeface="Times New Roman" pitchFamily="18" charset="0"/>
              </a:rPr>
              <a:t>electrical</a:t>
            </a:r>
            <a:r>
              <a:rPr lang="en-US" dirty="0" smtClean="0"/>
              <a:t> power supply, storage security, site and staff safety, etc. in order to accumulate the estimated cost and duration of the project.</a:t>
            </a:r>
            <a:endParaRPr lang="en-US" dirty="0"/>
          </a:p>
        </p:txBody>
      </p:sp>
    </p:spTree>
    <p:extLst>
      <p:ext uri="{BB962C8B-B14F-4D97-AF65-F5344CB8AC3E}">
        <p14:creationId xmlns:p14="http://schemas.microsoft.com/office/powerpoint/2010/main" val="1030497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TT" sz="3200" dirty="0" smtClean="0"/>
              <a:t>Site History</a:t>
            </a:r>
            <a:endParaRPr lang="en-US" sz="3200" dirty="0"/>
          </a:p>
        </p:txBody>
      </p:sp>
      <p:sp>
        <p:nvSpPr>
          <p:cNvPr id="3" name="Content Placeholder 2"/>
          <p:cNvSpPr>
            <a:spLocks noGrp="1"/>
          </p:cNvSpPr>
          <p:nvPr>
            <p:ph idx="1"/>
          </p:nvPr>
        </p:nvSpPr>
        <p:spPr/>
        <p:txBody>
          <a:bodyPr>
            <a:normAutofit/>
          </a:bodyPr>
          <a:lstStyle/>
          <a:p>
            <a:pPr marL="0" indent="0">
              <a:buNone/>
            </a:pPr>
            <a:r>
              <a:rPr lang="en-US" u="sng" dirty="0" smtClean="0"/>
              <a:t>2. Site history</a:t>
            </a:r>
          </a:p>
          <a:p>
            <a:pPr marL="0" indent="0">
              <a:buNone/>
            </a:pPr>
            <a:r>
              <a:rPr lang="en-US" dirty="0" smtClean="0"/>
              <a:t>As a builder, it is your responsibility to conduct a comprehensive investigation into the site location to determine the land history. This can be achieved by having discussions with existing land owners, researching past and present documents etc. this is mainly to determine if the land was filled or if their used to be a water course through the land etc.</a:t>
            </a:r>
          </a:p>
        </p:txBody>
      </p:sp>
    </p:spTree>
    <p:extLst>
      <p:ext uri="{BB962C8B-B14F-4D97-AF65-F5344CB8AC3E}">
        <p14:creationId xmlns:p14="http://schemas.microsoft.com/office/powerpoint/2010/main" val="1590674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TT" sz="3200" dirty="0" smtClean="0"/>
              <a:t>Soli Type</a:t>
            </a:r>
            <a:endParaRPr lang="en-US" sz="3200" dirty="0"/>
          </a:p>
        </p:txBody>
      </p:sp>
      <p:sp>
        <p:nvSpPr>
          <p:cNvPr id="3" name="Content Placeholder 2"/>
          <p:cNvSpPr>
            <a:spLocks noGrp="1"/>
          </p:cNvSpPr>
          <p:nvPr>
            <p:ph idx="1"/>
          </p:nvPr>
        </p:nvSpPr>
        <p:spPr/>
        <p:txBody>
          <a:bodyPr/>
          <a:lstStyle/>
          <a:p>
            <a:pPr marL="0" indent="0">
              <a:buNone/>
            </a:pPr>
            <a:endParaRPr lang="en-US" u="sng" dirty="0" smtClean="0"/>
          </a:p>
          <a:p>
            <a:pPr marL="0" indent="0">
              <a:buNone/>
            </a:pPr>
            <a:r>
              <a:rPr lang="en-US" u="sng" dirty="0" smtClean="0"/>
              <a:t>3. Soil types </a:t>
            </a:r>
          </a:p>
          <a:p>
            <a:pPr marL="0" indent="0">
              <a:buNone/>
            </a:pPr>
            <a:r>
              <a:rPr lang="en-US" dirty="0" smtClean="0"/>
              <a:t>The builder must determine the type of soil before construction to determine whether the soil is cohesive (clay, </a:t>
            </a:r>
            <a:r>
              <a:rPr lang="en-US" dirty="0" err="1" smtClean="0"/>
              <a:t>silty</a:t>
            </a:r>
            <a:r>
              <a:rPr lang="en-US" dirty="0" smtClean="0"/>
              <a:t> clay, sandy clay, clay loam) or non-cohesive (sand, gravel). The main purpose of determining soil types is for foundation designs.  </a:t>
            </a:r>
            <a:endParaRPr lang="en-US" dirty="0"/>
          </a:p>
        </p:txBody>
      </p:sp>
    </p:spTree>
    <p:extLst>
      <p:ext uri="{BB962C8B-B14F-4D97-AF65-F5344CB8AC3E}">
        <p14:creationId xmlns:p14="http://schemas.microsoft.com/office/powerpoint/2010/main" val="21675958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1"/>
            <a:ext cx="8001000" cy="1295399"/>
          </a:xfrm>
        </p:spPr>
        <p:txBody>
          <a:bodyPr>
            <a:normAutofit/>
          </a:bodyPr>
          <a:lstStyle/>
          <a:p>
            <a:r>
              <a:rPr lang="en-TT" sz="3200" dirty="0" smtClean="0"/>
              <a:t>Topography</a:t>
            </a:r>
            <a:endParaRPr lang="en-US" sz="3200" dirty="0"/>
          </a:p>
        </p:txBody>
      </p:sp>
      <p:sp>
        <p:nvSpPr>
          <p:cNvPr id="3" name="Content Placeholder 2"/>
          <p:cNvSpPr>
            <a:spLocks noGrp="1"/>
          </p:cNvSpPr>
          <p:nvPr>
            <p:ph idx="1"/>
          </p:nvPr>
        </p:nvSpPr>
        <p:spPr>
          <a:xfrm>
            <a:off x="457200" y="1600200"/>
            <a:ext cx="8229600" cy="4953000"/>
          </a:xfrm>
        </p:spPr>
        <p:txBody>
          <a:bodyPr>
            <a:normAutofit/>
          </a:bodyPr>
          <a:lstStyle/>
          <a:p>
            <a:pPr marL="0" indent="0">
              <a:buNone/>
            </a:pPr>
            <a:endParaRPr lang="en-US" u="sng" dirty="0" smtClean="0"/>
          </a:p>
          <a:p>
            <a:pPr marL="0" indent="0">
              <a:buNone/>
            </a:pPr>
            <a:r>
              <a:rPr lang="en-US" u="sng" dirty="0" smtClean="0"/>
              <a:t>4. Topography</a:t>
            </a:r>
          </a:p>
          <a:p>
            <a:pPr marL="0" indent="0">
              <a:buNone/>
            </a:pPr>
            <a:r>
              <a:rPr lang="en-US" dirty="0" smtClean="0"/>
              <a:t>Topography of a building site is very important. If the site is flat, then the topography would not affect the location and layout of the structure. However, on a sloping site the topography will be a significant factor as this will affect; position of the structure, sun rise &amp; sun set, footpaths, road access etc.</a:t>
            </a:r>
          </a:p>
          <a:p>
            <a:pPr marL="0" indent="0">
              <a:buNone/>
            </a:pPr>
            <a:r>
              <a:rPr lang="en-US" sz="2200" dirty="0">
                <a:hlinkClick r:id="rId2"/>
              </a:rPr>
              <a:t>https://www.google.com/</a:t>
            </a:r>
            <a:r>
              <a:rPr lang="en-US" sz="2200" dirty="0" err="1">
                <a:hlinkClick r:id="rId2"/>
              </a:rPr>
              <a:t>search?q</a:t>
            </a:r>
            <a:r>
              <a:rPr lang="en-US" sz="2200" dirty="0">
                <a:hlinkClick r:id="rId2"/>
              </a:rPr>
              <a:t>=</a:t>
            </a:r>
            <a:r>
              <a:rPr lang="en-US" sz="2200" dirty="0" err="1">
                <a:hlinkClick r:id="rId2"/>
              </a:rPr>
              <a:t>topography&amp;oq</a:t>
            </a:r>
            <a:r>
              <a:rPr lang="en-US" sz="2200" dirty="0">
                <a:hlinkClick r:id="rId2"/>
              </a:rPr>
              <a:t>=</a:t>
            </a:r>
            <a:r>
              <a:rPr lang="en-US" sz="2200" dirty="0" err="1">
                <a:hlinkClick r:id="rId2"/>
              </a:rPr>
              <a:t>topography&amp;aqs</a:t>
            </a:r>
            <a:r>
              <a:rPr lang="en-US" sz="2200" dirty="0">
                <a:hlinkClick r:id="rId2"/>
              </a:rPr>
              <a:t>=chrome..69i57j0l7.18855j0j4&amp;sourceid=</a:t>
            </a:r>
            <a:r>
              <a:rPr lang="en-US" sz="2200" dirty="0" err="1">
                <a:hlinkClick r:id="rId2"/>
              </a:rPr>
              <a:t>chrome&amp;ie</a:t>
            </a:r>
            <a:r>
              <a:rPr lang="en-US" sz="2200" dirty="0">
                <a:hlinkClick r:id="rId2"/>
              </a:rPr>
              <a:t>=UTF-8</a:t>
            </a:r>
            <a:endParaRPr lang="en-US" sz="2200" dirty="0"/>
          </a:p>
        </p:txBody>
      </p:sp>
    </p:spTree>
    <p:extLst>
      <p:ext uri="{BB962C8B-B14F-4D97-AF65-F5344CB8AC3E}">
        <p14:creationId xmlns:p14="http://schemas.microsoft.com/office/powerpoint/2010/main" val="3003233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TT" sz="3200" dirty="0" smtClean="0"/>
              <a:t>Prospect</a:t>
            </a:r>
            <a:endParaRPr lang="en-US" sz="3200" dirty="0"/>
          </a:p>
        </p:txBody>
      </p:sp>
      <p:sp>
        <p:nvSpPr>
          <p:cNvPr id="3" name="Content Placeholder 2"/>
          <p:cNvSpPr>
            <a:spLocks noGrp="1"/>
          </p:cNvSpPr>
          <p:nvPr>
            <p:ph idx="1"/>
          </p:nvPr>
        </p:nvSpPr>
        <p:spPr/>
        <p:txBody>
          <a:bodyPr/>
          <a:lstStyle/>
          <a:p>
            <a:pPr marL="0" indent="0">
              <a:buNone/>
            </a:pPr>
            <a:endParaRPr lang="en-US" u="sng" dirty="0" smtClean="0"/>
          </a:p>
          <a:p>
            <a:pPr marL="0" indent="0">
              <a:buNone/>
            </a:pPr>
            <a:r>
              <a:rPr lang="en-US" u="sng" dirty="0" smtClean="0"/>
              <a:t>5. Prospect</a:t>
            </a:r>
          </a:p>
          <a:p>
            <a:pPr marL="0" indent="0">
              <a:buNone/>
            </a:pPr>
            <a:r>
              <a:rPr lang="en-US" dirty="0" smtClean="0"/>
              <a:t>This is determination of the views desired by the clients for the positioning of the various rooms in a building with respect to the surroundings of the building location.</a:t>
            </a:r>
          </a:p>
        </p:txBody>
      </p:sp>
    </p:spTree>
    <p:extLst>
      <p:ext uri="{BB962C8B-B14F-4D97-AF65-F5344CB8AC3E}">
        <p14:creationId xmlns:p14="http://schemas.microsoft.com/office/powerpoint/2010/main" val="32679060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TT" sz="3200" dirty="0" smtClean="0"/>
              <a:t>Aspect</a:t>
            </a:r>
            <a:endParaRPr lang="en-US" sz="3200" dirty="0"/>
          </a:p>
        </p:txBody>
      </p:sp>
      <p:sp>
        <p:nvSpPr>
          <p:cNvPr id="3" name="Content Placeholder 2"/>
          <p:cNvSpPr>
            <a:spLocks noGrp="1"/>
          </p:cNvSpPr>
          <p:nvPr>
            <p:ph idx="1"/>
          </p:nvPr>
        </p:nvSpPr>
        <p:spPr/>
        <p:txBody>
          <a:bodyPr/>
          <a:lstStyle/>
          <a:p>
            <a:pPr marL="0" indent="0">
              <a:buNone/>
            </a:pPr>
            <a:endParaRPr lang="en-US" u="sng" dirty="0" smtClean="0"/>
          </a:p>
          <a:p>
            <a:pPr marL="0" indent="0">
              <a:buNone/>
            </a:pPr>
            <a:r>
              <a:rPr lang="en-US" u="sng" dirty="0" smtClean="0"/>
              <a:t>6. Aspect  </a:t>
            </a:r>
          </a:p>
          <a:p>
            <a:pPr marL="0" indent="0">
              <a:buNone/>
            </a:pPr>
            <a:r>
              <a:rPr lang="en-US" dirty="0" smtClean="0"/>
              <a:t>Aspect of a building is the arrangements of doors, windows, walls, stairways etc. to allow as much as possible natural ventilation, lighting and scenery. Prospect and aspect works together.</a:t>
            </a:r>
            <a:endParaRPr lang="en-US" dirty="0"/>
          </a:p>
        </p:txBody>
      </p:sp>
    </p:spTree>
    <p:extLst>
      <p:ext uri="{BB962C8B-B14F-4D97-AF65-F5344CB8AC3E}">
        <p14:creationId xmlns:p14="http://schemas.microsoft.com/office/powerpoint/2010/main" val="234833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TT" sz="3200" dirty="0" smtClean="0"/>
              <a:t>Zoning Regulations</a:t>
            </a:r>
            <a:endParaRPr lang="en-US" sz="3200" dirty="0"/>
          </a:p>
        </p:txBody>
      </p:sp>
      <p:sp>
        <p:nvSpPr>
          <p:cNvPr id="3" name="Content Placeholder 2"/>
          <p:cNvSpPr>
            <a:spLocks noGrp="1"/>
          </p:cNvSpPr>
          <p:nvPr>
            <p:ph idx="1"/>
          </p:nvPr>
        </p:nvSpPr>
        <p:spPr/>
        <p:txBody>
          <a:bodyPr>
            <a:normAutofit/>
          </a:bodyPr>
          <a:lstStyle/>
          <a:p>
            <a:pPr marL="0" indent="0">
              <a:buNone/>
            </a:pPr>
            <a:r>
              <a:rPr lang="en-US" u="sng" dirty="0" smtClean="0"/>
              <a:t>7. Zoning </a:t>
            </a:r>
          </a:p>
          <a:p>
            <a:pPr marL="0" indent="0">
              <a:buNone/>
            </a:pPr>
            <a:r>
              <a:rPr lang="en-US" dirty="0" smtClean="0"/>
              <a:t>Zoning is the process of dividing land use into four (4) categories; Residential, Industrial, Commercial</a:t>
            </a:r>
            <a:r>
              <a:rPr lang="en-US" dirty="0"/>
              <a:t> </a:t>
            </a:r>
            <a:r>
              <a:rPr lang="en-US" dirty="0" smtClean="0"/>
              <a:t>and Open space use. This is achieved through the various building laws as determined by the site location. As a builder, it is important to be familiarized with the relevant building codes during the design stage of a structure.</a:t>
            </a:r>
            <a:endParaRPr lang="en-US" dirty="0"/>
          </a:p>
        </p:txBody>
      </p:sp>
    </p:spTree>
    <p:extLst>
      <p:ext uri="{BB962C8B-B14F-4D97-AF65-F5344CB8AC3E}">
        <p14:creationId xmlns:p14="http://schemas.microsoft.com/office/powerpoint/2010/main" val="34337375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330</TotalTime>
  <Words>947</Words>
  <Application>Microsoft Office PowerPoint</Application>
  <PresentationFormat>On-screen Show (4:3)</PresentationFormat>
  <Paragraphs>88</Paragraphs>
  <Slides>18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Garamond</vt:lpstr>
      <vt:lpstr>Times New Roman</vt:lpstr>
      <vt:lpstr>Organic</vt:lpstr>
      <vt:lpstr>Building and Furniture Technology</vt:lpstr>
      <vt:lpstr>OBJECTIVES</vt:lpstr>
      <vt:lpstr>Availability of Utilities</vt:lpstr>
      <vt:lpstr>Site History</vt:lpstr>
      <vt:lpstr>Soli Type</vt:lpstr>
      <vt:lpstr>Topography</vt:lpstr>
      <vt:lpstr>Prospect</vt:lpstr>
      <vt:lpstr>Aspect</vt:lpstr>
      <vt:lpstr>Zoning Regulations</vt:lpstr>
      <vt:lpstr>Other Factors</vt:lpstr>
      <vt:lpstr>References: </vt:lpstr>
      <vt:lpstr>Summative Evaluation (Short answer items)</vt:lpstr>
      <vt:lpstr>Summative Evaluation (Objective items; True/False)</vt:lpstr>
      <vt:lpstr>Short answer items - solutions</vt:lpstr>
      <vt:lpstr>Short answer items - solution</vt:lpstr>
      <vt:lpstr>Short answer items - solution</vt:lpstr>
      <vt:lpstr>Short answer items - solution</vt:lpstr>
      <vt:lpstr>Objective items - solution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and Furniture Technology</dc:title>
  <dc:creator>damian</dc:creator>
  <cp:lastModifiedBy>Charmaine Gellineau</cp:lastModifiedBy>
  <cp:revision>28</cp:revision>
  <dcterms:created xsi:type="dcterms:W3CDTF">2020-04-06T16:35:10Z</dcterms:created>
  <dcterms:modified xsi:type="dcterms:W3CDTF">2020-05-21T16:00:42Z</dcterms:modified>
</cp:coreProperties>
</file>