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</p:sldIdLst>
  <p:sldSz cy="5143500" cx="9144000"/>
  <p:notesSz cx="6858000" cy="9144000"/>
  <p:embeddedFontLst>
    <p:embeddedFont>
      <p:font typeface="Roboto"/>
      <p:regular r:id="rId28"/>
      <p:bold r:id="rId29"/>
      <p:italic r:id="rId30"/>
      <p:boldItalic r:id="rId31"/>
    </p:embeddedFont>
    <p:embeddedFont>
      <p:font typeface="Lobster"/>
      <p:regular r:id="rId32"/>
    </p:embeddedFont>
    <p:embeddedFont>
      <p:font typeface="Aclonica"/>
      <p:regular r:id="rId3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7B3F6565-87CD-40C8-B7CC-9B007C166286}">
  <a:tblStyle styleId="{7B3F6565-87CD-40C8-B7CC-9B007C16628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font" Target="fonts/Roboto-regular.fntdata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font" Target="fonts/Roboto-bold.fntdata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font" Target="fonts/Roboto-boldItalic.fntdata"/><Relationship Id="rId30" Type="http://schemas.openxmlformats.org/officeDocument/2006/relationships/font" Target="fonts/Roboto-italic.fntdata"/><Relationship Id="rId11" Type="http://schemas.openxmlformats.org/officeDocument/2006/relationships/slide" Target="slides/slide5.xml"/><Relationship Id="rId33" Type="http://schemas.openxmlformats.org/officeDocument/2006/relationships/font" Target="fonts/Aclonica-regular.fntdata"/><Relationship Id="rId10" Type="http://schemas.openxmlformats.org/officeDocument/2006/relationships/slide" Target="slides/slide4.xml"/><Relationship Id="rId32" Type="http://schemas.openxmlformats.org/officeDocument/2006/relationships/font" Target="fonts/Lobster-regular.fntdata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7738236b1e_0_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7738236b1e_0_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7738236b1e_0_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7738236b1e_0_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7772e3656d_0_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7772e3656d_0_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94c843cf5c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94c843cf5c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94c843cf5c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94c843cf5c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94c843cf5c_0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94c843cf5c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7772e3656d_0_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Google Shape;207;g7772e3656d_0_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7772e3656d_0_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" name="Google Shape;216;g7772e3656d_0_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85e57a34ea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" name="Google Shape;225;g85e57a34ea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7738236b1e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" name="Google Shape;233;g7738236b1e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7754b644a9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7754b644a9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77588b7952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Google Shape;239;g77588b7952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85e57a34ea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5" name="Google Shape;245;g85e57a34ea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74d90003d0_0_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74d90003d0_0_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74d90003d0_0_8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74d90003d0_0_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74d90003d0_0_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74d90003d0_0_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7738236b1e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7738236b1e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7738236b1e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7738236b1e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7738236b1e_0_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7738236b1e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7738236b1e_0_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7738236b1e_0_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11" name="Google Shape;11;p2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6" name="Google Shape;16;p2"/>
          <p:cNvSpPr txBox="1"/>
          <p:nvPr>
            <p:ph type="ctrTitle"/>
          </p:nvPr>
        </p:nvSpPr>
        <p:spPr>
          <a:xfrm>
            <a:off x="598100" y="1775222"/>
            <a:ext cx="8222100" cy="838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7" name="Google Shape;17;p2"/>
          <p:cNvSpPr txBox="1"/>
          <p:nvPr>
            <p:ph idx="1" type="subTitle"/>
          </p:nvPr>
        </p:nvSpPr>
        <p:spPr>
          <a:xfrm>
            <a:off x="598088" y="2715913"/>
            <a:ext cx="8222100" cy="43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8" name="Google Shape;18;p2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dk1"/>
        </a:solid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oogle Shape;70;p11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71" name="Google Shape;71;p11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" name="Google Shape;72;p11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" name="Google Shape;73;p11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" name="Google Shape;74;p11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" name="Google Shape;75;p11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6" name="Google Shape;76;p11"/>
          <p:cNvSpPr txBox="1"/>
          <p:nvPr>
            <p:ph hasCustomPrompt="1" type="title"/>
          </p:nvPr>
        </p:nvSpPr>
        <p:spPr>
          <a:xfrm>
            <a:off x="311700" y="1256050"/>
            <a:ext cx="8520600" cy="2030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7" name="Google Shape;77;p11"/>
          <p:cNvSpPr txBox="1"/>
          <p:nvPr>
            <p:ph idx="1" type="body"/>
          </p:nvPr>
        </p:nvSpPr>
        <p:spPr>
          <a:xfrm>
            <a:off x="311700" y="3369225"/>
            <a:ext cx="8520600" cy="128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8" name="Google Shape;78;p11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2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oogle Shape;20;p3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21" name="Google Shape;21;p3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" name="Google Shape;22;p3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" name="Google Shape;23;p3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" name="Google Shape;24;p3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" name="Google Shape;25;p3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6" name="Google Shape;26;p3"/>
          <p:cNvSpPr txBox="1"/>
          <p:nvPr>
            <p:ph type="title"/>
          </p:nvPr>
        </p:nvSpPr>
        <p:spPr>
          <a:xfrm>
            <a:off x="598100" y="2152347"/>
            <a:ext cx="8222100" cy="83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7" name="Google Shape;27;p3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oogle Shape;29;p4"/>
          <p:cNvGrpSpPr/>
          <p:nvPr/>
        </p:nvGrpSpPr>
        <p:grpSpPr>
          <a:xfrm>
            <a:off x="0" y="3903669"/>
            <a:ext cx="9144000" cy="1239925"/>
            <a:chOff x="0" y="3903669"/>
            <a:chExt cx="9144000" cy="1239925"/>
          </a:xfrm>
        </p:grpSpPr>
        <p:sp>
          <p:nvSpPr>
            <p:cNvPr id="30" name="Google Shape;30;p4"/>
            <p:cNvSpPr/>
            <p:nvPr/>
          </p:nvSpPr>
          <p:spPr>
            <a:xfrm>
              <a:off x="8154895" y="3903669"/>
              <a:ext cx="989100" cy="9879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" name="Google Shape;31;p4"/>
            <p:cNvSpPr/>
            <p:nvPr/>
          </p:nvSpPr>
          <p:spPr>
            <a:xfrm flipH="1">
              <a:off x="6181163" y="3903669"/>
              <a:ext cx="989100" cy="9879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" name="Google Shape;32;p4"/>
            <p:cNvSpPr/>
            <p:nvPr/>
          </p:nvSpPr>
          <p:spPr>
            <a:xfrm>
              <a:off x="7170274" y="3903669"/>
              <a:ext cx="989100" cy="9879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" name="Google Shape;33;p4"/>
            <p:cNvSpPr/>
            <p:nvPr/>
          </p:nvSpPr>
          <p:spPr>
            <a:xfrm rot="10800000">
              <a:off x="8154757" y="3903682"/>
              <a:ext cx="989100" cy="9879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" name="Google Shape;34;p4"/>
            <p:cNvSpPr/>
            <p:nvPr/>
          </p:nvSpPr>
          <p:spPr>
            <a:xfrm>
              <a:off x="0" y="4891594"/>
              <a:ext cx="9144000" cy="252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5" name="Google Shape;35;p4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6" name="Google Shape;36;p4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37" name="Google Shape;37;p4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5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40" name="Google Shape;40;p5"/>
          <p:cNvSpPr txBox="1"/>
          <p:nvPr>
            <p:ph idx="1" type="body"/>
          </p:nvPr>
        </p:nvSpPr>
        <p:spPr>
          <a:xfrm>
            <a:off x="311700" y="1229975"/>
            <a:ext cx="39999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1" name="Google Shape;41;p5"/>
          <p:cNvSpPr txBox="1"/>
          <p:nvPr>
            <p:ph idx="2" type="body"/>
          </p:nvPr>
        </p:nvSpPr>
        <p:spPr>
          <a:xfrm>
            <a:off x="4832400" y="1229975"/>
            <a:ext cx="39999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2" name="Google Shape;42;p5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6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45" name="Google Shape;45;p6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8" name="Google Shape;48;p7"/>
          <p:cNvSpPr txBox="1"/>
          <p:nvPr>
            <p:ph idx="1" type="body"/>
          </p:nvPr>
        </p:nvSpPr>
        <p:spPr>
          <a:xfrm>
            <a:off x="311700" y="1465804"/>
            <a:ext cx="2808000" cy="310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9" name="Google Shape;49;p7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4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oogle Shape;51;p8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52" name="Google Shape;52;p8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" name="Google Shape;53;p8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" name="Google Shape;54;p8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" name="Google Shape;55;p8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" name="Google Shape;56;p8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7" name="Google Shape;57;p8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8" name="Google Shape;58;p8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9"/>
          <p:cNvSpPr/>
          <p:nvPr/>
        </p:nvSpPr>
        <p:spPr>
          <a:xfrm>
            <a:off x="4572000" y="-17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61" name="Google Shape;61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2" name="Google Shape;62;p9"/>
          <p:cNvSpPr txBox="1"/>
          <p:nvPr>
            <p:ph type="title"/>
          </p:nvPr>
        </p:nvSpPr>
        <p:spPr>
          <a:xfrm>
            <a:off x="265500" y="1151100"/>
            <a:ext cx="4045200" cy="1564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63" name="Google Shape;63;p9"/>
          <p:cNvSpPr txBox="1"/>
          <p:nvPr>
            <p:ph idx="1" type="subTitle"/>
          </p:nvPr>
        </p:nvSpPr>
        <p:spPr>
          <a:xfrm>
            <a:off x="265500" y="2769001"/>
            <a:ext cx="4045200" cy="126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64" name="Google Shape;64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5" name="Google Shape;65;p9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0"/>
          <p:cNvSpPr txBox="1"/>
          <p:nvPr>
            <p:ph idx="1" type="body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68" name="Google Shape;68;p10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geometric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●"/>
              <a:defRPr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1.png"/><Relationship Id="rId4" Type="http://schemas.openxmlformats.org/officeDocument/2006/relationships/image" Target="../media/image6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6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8.png"/><Relationship Id="rId4" Type="http://schemas.openxmlformats.org/officeDocument/2006/relationships/image" Target="../media/image6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0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hyperlink" Target="http://clipart-library.com/clipart/n723102.htm" TargetMode="External"/><Relationship Id="rId4" Type="http://schemas.openxmlformats.org/officeDocument/2006/relationships/hyperlink" Target="https://gasparinutrition.com/blogs/fitness-facts/5-benefits-of-healthy-eating" TargetMode="External"/><Relationship Id="rId9" Type="http://schemas.openxmlformats.org/officeDocument/2006/relationships/hyperlink" Target="https://int.search.myway.com/search/AJimage.jhtml?&amp;n=7849f3f6&amp;p2=%5EY6%5Expv190%5ETTAB03%5ETT&amp;pg=AJimage&amp;pn=1&amp;ptb=1CA02819-4072-4D3F-AD7F-7A4F55625703&amp;qs=&amp;si=XXXXXXXXXX&amp;ss=sub&amp;st=tab&amp;trs=wtt&amp;searchfor=cartilaginous+joint&amp;tpr=jrel3&amp;ots=1588700477231&amp;imgs=1p&amp;filter=on&amp;imgDetail=true" TargetMode="External"/><Relationship Id="rId5" Type="http://schemas.openxmlformats.org/officeDocument/2006/relationships/hyperlink" Target="https://giphy.com/gifs/sport-stay-hydrated-water-of-life-fSGJfM5HNbzz3NmCNo" TargetMode="External"/><Relationship Id="rId6" Type="http://schemas.openxmlformats.org/officeDocument/2006/relationships/hyperlink" Target="https://giphy.com/gifs/spiritedaway-spirited-away-3oz8xTAJIQD6JWfTUc" TargetMode="External"/><Relationship Id="rId7" Type="http://schemas.openxmlformats.org/officeDocument/2006/relationships/hyperlink" Target="https://www.livescience.com/44137-skeletal-system-surprising-facts.html" TargetMode="External"/><Relationship Id="rId8" Type="http://schemas.openxmlformats.org/officeDocument/2006/relationships/hyperlink" Target="https://int.search.myway.com/search/AJimage.jhtml?&amp;n=7849f3f6&amp;p2=%5EY6%5Expv190%5ETTAB03%5ETT&amp;pg=AJimage&amp;pn=1&amp;ptb=1CA02819-4072-4D3F-AD7F-7A4F55625703&amp;qs=&amp;si=XXXXXXXXXX&amp;ss=sub&amp;st=tab&amp;trs=wtt&amp;searchfor=fibrous+joint&amp;tpr=jrel3&amp;ots=1588700237748&amp;imgs=1p&amp;filter=on&amp;imgDetail=true" TargetMode="Externa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hyperlink" Target="https://int.search.myway.com/search/AJimage.jhtml?&amp;n=7849f3f6&amp;p2=%5EY6%5Expv190%5ETTAB03%5ETT&amp;pg=AJimage&amp;pn=1&amp;ptb=1CA02819-4072-4D3F-AD7F-7A4F55625703&amp;qs=&amp;si=XXXXXXXXXX&amp;ss=sub&amp;st=tab&amp;trs=wtt&amp;searchfor=synovial+joint&amp;tpr=jrel3&amp;ots=1588700512480&amp;imgs=1p&amp;filter=on&amp;imgDetail=true" TargetMode="External"/><Relationship Id="rId4" Type="http://schemas.openxmlformats.org/officeDocument/2006/relationships/hyperlink" Target="https://www.istockphoto.com/vector/cartoon-glass-with-water-gm1190637194-337593324?irgwc=1&amp;esource=AFF_IS_IR_SP_ClipArtLogo.com_340407_&amp;asid=ClipArtLogo.com&amp;cid=IS&amp;utm_medium=affiliate_SP&amp;utm_source=ClipArtLogo.com&amp;utm_content=340407&amp;clickid=1Xc16vzKaxyOTPGwUx0Mo3YVUkizOIWW%3A3zmww0" TargetMode="External"/><Relationship Id="rId11" Type="http://schemas.openxmlformats.org/officeDocument/2006/relationships/hyperlink" Target="https://www.youtube.com/watch?v=PxCac1HzoJ8" TargetMode="External"/><Relationship Id="rId10" Type="http://schemas.openxmlformats.org/officeDocument/2006/relationships/hyperlink" Target="https://www.youtube.com/watch?v=779HgCRhEJQ" TargetMode="External"/><Relationship Id="rId9" Type="http://schemas.openxmlformats.org/officeDocument/2006/relationships/hyperlink" Target="https://twitter.com/spinalogy/status/759244714583396352" TargetMode="External"/><Relationship Id="rId5" Type="http://schemas.openxmlformats.org/officeDocument/2006/relationships/hyperlink" Target="https://int.search.myway.com/search/AJimage.jhtml?&amp;n=7849f3f6&amp;p2=%5EY6%5Expv190%5ETTAB03%5ETT&amp;ptb=1CA02819-4072-4D3F-AD7F-7A4F55625703&amp;qs=&amp;si=XXXXXXXXXX&amp;ss=sub&amp;st=tab&amp;trs=wtt&amp;tpr=sbt&amp;enc=2&amp;searchfor=XSlUlZGZJLr4_faMCxL2MwPuofbX_Rfd0UwW26j6KZrHKTCJvwPEicFuytEV5u04UQot3UNnCMNfMtvI38PCmQT2uDh7hnItKsbNNvX1jQR84BFTydKvxA4V_XRmAwdGHs9HyPD2IsHLe1TSzs30nKf_yPpBYDycQ-WiRQnJSdcwgwbRz1mP3liegjvHA5LlnS0xxyrWhACLInKkf7at9zlPpeLNcNxTXVde3JlAbgxzsoVgStgWjZp6uWLqG_swTEQMYLHCb4784BsKWH8jT7KRKjuTpats11MRqWV8_K09y4HsL6krixCnWLkVgiLJUrNrPTgRUyd7TpRUjXMsoQ&amp;ts=1588727648947&amp;imgs=1p&amp;filter=on&amp;imgDetail=true" TargetMode="External"/><Relationship Id="rId6" Type="http://schemas.openxmlformats.org/officeDocument/2006/relationships/hyperlink" Target="https://www.balletdancersguide.com/ballet-dancers-loosing-weight.html" TargetMode="External"/><Relationship Id="rId7" Type="http://schemas.openxmlformats.org/officeDocument/2006/relationships/hyperlink" Target="https://www.dreamstime.com/stock-image-healthy-eating-funny-little-pair-dancers-made-orange-slices-image35924231" TargetMode="External"/><Relationship Id="rId8" Type="http://schemas.openxmlformats.org/officeDocument/2006/relationships/hyperlink" Target="https://www.dimensions.guide/element/ballet-male-dancers" TargetMode="Externa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6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6.jpg"/><Relationship Id="rId4" Type="http://schemas.openxmlformats.org/officeDocument/2006/relationships/image" Target="../media/image13.jpg"/><Relationship Id="rId5" Type="http://schemas.openxmlformats.org/officeDocument/2006/relationships/slide" Target="/ppt/slides/slide9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0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hyperlink" Target="http://clipart-library.com/clipart/n723102.htm" TargetMode="External"/><Relationship Id="rId4" Type="http://schemas.openxmlformats.org/officeDocument/2006/relationships/hyperlink" Target="https://gasparinutrition.com/blogs/fitness-facts/5-benefits-of-healthy-eating" TargetMode="External"/><Relationship Id="rId9" Type="http://schemas.openxmlformats.org/officeDocument/2006/relationships/hyperlink" Target="https://int.search.myway.com/search/AJimage.jhtml?&amp;n=7849f3f6&amp;p2=%5EY6%5Expv190%5ETTAB03%5ETT&amp;pg=AJimage&amp;pn=1&amp;ptb=1CA02819-4072-4D3F-AD7F-7A4F55625703&amp;qs=&amp;si=XXXXXXXXXX&amp;ss=sub&amp;st=tab&amp;trs=wtt&amp;searchfor=cartilaginous+joint&amp;tpr=jrel3&amp;ots=1588700477231&amp;imgs=1p&amp;filter=on&amp;imgDetail=true" TargetMode="External"/><Relationship Id="rId5" Type="http://schemas.openxmlformats.org/officeDocument/2006/relationships/hyperlink" Target="https://giphy.com/gifs/sport-stay-hydrated-water-of-life-fSGJfM5HNbzz3NmCNo" TargetMode="External"/><Relationship Id="rId6" Type="http://schemas.openxmlformats.org/officeDocument/2006/relationships/hyperlink" Target="https://giphy.com/gifs/spiritedaway-spirited-away-3oz8xTAJIQD6JWfTUc" TargetMode="External"/><Relationship Id="rId7" Type="http://schemas.openxmlformats.org/officeDocument/2006/relationships/hyperlink" Target="https://www.livescience.com/44137-skeletal-system-surprising-facts.html" TargetMode="External"/><Relationship Id="rId8" Type="http://schemas.openxmlformats.org/officeDocument/2006/relationships/hyperlink" Target="https://int.search.myway.com/search/AJimage.jhtml?&amp;n=7849f3f6&amp;p2=%5EY6%5Expv190%5ETTAB03%5ETT&amp;pg=AJimage&amp;pn=1&amp;ptb=1CA02819-4072-4D3F-AD7F-7A4F55625703&amp;qs=&amp;si=XXXXXXXXXX&amp;ss=sub&amp;st=tab&amp;trs=wtt&amp;searchfor=fibrous+joint&amp;tpr=jrel3&amp;ots=1588700237748&amp;imgs=1p&amp;filter=on&amp;imgDetail=true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Relationship Id="rId4" Type="http://schemas.openxmlformats.org/officeDocument/2006/relationships/image" Target="../media/image6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hyperlink" Target="https://int.search.myway.com/search/AJimage.jhtml?&amp;n=7849f3f6&amp;p2=%5EY6%5Expv190%5ETTAB03%5ETT&amp;pg=AJimage&amp;pn=1&amp;ptb=1CA02819-4072-4D3F-AD7F-7A4F55625703&amp;qs=&amp;si=XXXXXXXXXX&amp;ss=sub&amp;st=tab&amp;trs=wtt&amp;searchfor=synovial+joint&amp;tpr=jrel3&amp;ots=1588700512480&amp;imgs=1p&amp;filter=on&amp;imgDetail=true" TargetMode="External"/><Relationship Id="rId4" Type="http://schemas.openxmlformats.org/officeDocument/2006/relationships/hyperlink" Target="https://www.istockphoto.com/vector/cartoon-glass-with-water-gm1190637194-337593324?irgwc=1&amp;esource=AFF_IS_IR_SP_ClipArtLogo.com_340407_&amp;asid=ClipArtLogo.com&amp;cid=IS&amp;utm_medium=affiliate_SP&amp;utm_source=ClipArtLogo.com&amp;utm_content=340407&amp;clickid=1Xc16vzKaxyOTPGwUx0Mo3YVUkizOIWW%3A3zmww0" TargetMode="External"/><Relationship Id="rId11" Type="http://schemas.openxmlformats.org/officeDocument/2006/relationships/hyperlink" Target="https://www.youtube.com/watch?v=PxCac1HzoJ8" TargetMode="External"/><Relationship Id="rId10" Type="http://schemas.openxmlformats.org/officeDocument/2006/relationships/hyperlink" Target="https://www.youtube.com/watch?v=779HgCRhEJQ" TargetMode="External"/><Relationship Id="rId9" Type="http://schemas.openxmlformats.org/officeDocument/2006/relationships/hyperlink" Target="https://twitter.com/spinalogy/status/759244714583396352" TargetMode="External"/><Relationship Id="rId5" Type="http://schemas.openxmlformats.org/officeDocument/2006/relationships/hyperlink" Target="https://int.search.myway.com/search/AJimage.jhtml?&amp;n=7849f3f6&amp;p2=%5EY6%5Expv190%5ETTAB03%5ETT&amp;ptb=1CA02819-4072-4D3F-AD7F-7A4F55625703&amp;qs=&amp;si=XXXXXXXXXX&amp;ss=sub&amp;st=tab&amp;trs=wtt&amp;tpr=sbt&amp;enc=2&amp;searchfor=XSlUlZGZJLr4_faMCxL2MwPuofbX_Rfd0UwW26j6KZrHKTCJvwPEicFuytEV5u04UQot3UNnCMNfMtvI38PCmQT2uDh7hnItKsbNNvX1jQR84BFTydKvxA4V_XRmAwdGHs9HyPD2IsHLe1TSzs30nKf_yPpBYDycQ-WiRQnJSdcwgwbRz1mP3liegjvHA5LlnS0xxyrWhACLInKkf7at9zlPpeLNcNxTXVde3JlAbgxzsoVgStgWjZp6uWLqG_swTEQMYLHCb4784BsKWH8jT7KRKjuTpats11MRqWV8_K09y4HsL6krixCnWLkVgiLJUrNrPTgRUyd7TpRUjXMsoQ&amp;ts=1588727648947&amp;imgs=1p&amp;filter=on&amp;imgDetail=true" TargetMode="External"/><Relationship Id="rId6" Type="http://schemas.openxmlformats.org/officeDocument/2006/relationships/hyperlink" Target="https://www.balletdancersguide.com/ballet-dancers-loosing-weight.html" TargetMode="External"/><Relationship Id="rId7" Type="http://schemas.openxmlformats.org/officeDocument/2006/relationships/hyperlink" Target="https://www.dreamstime.com/stock-image-healthy-eating-funny-little-pair-dancers-made-orange-slices-image35924231" TargetMode="External"/><Relationship Id="rId8" Type="http://schemas.openxmlformats.org/officeDocument/2006/relationships/hyperlink" Target="https://www.dimensions.guide/element/ballet-male-dancers" TargetMode="Externa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6.jpg"/><Relationship Id="rId4" Type="http://schemas.openxmlformats.org/officeDocument/2006/relationships/image" Target="../media/image12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Relationship Id="rId4" Type="http://schemas.openxmlformats.org/officeDocument/2006/relationships/image" Target="../media/image6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4.png"/><Relationship Id="rId6" Type="http://schemas.openxmlformats.org/officeDocument/2006/relationships/image" Target="../media/image6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7.png"/><Relationship Id="rId4" Type="http://schemas.openxmlformats.org/officeDocument/2006/relationships/image" Target="../media/image6.jpg"/><Relationship Id="rId5" Type="http://schemas.openxmlformats.org/officeDocument/2006/relationships/image" Target="../media/image9.jpg"/><Relationship Id="rId6" Type="http://schemas.openxmlformats.org/officeDocument/2006/relationships/slide" Target="/ppt/slides/slide16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 txBox="1"/>
          <p:nvPr>
            <p:ph type="ctrTitle"/>
          </p:nvPr>
        </p:nvSpPr>
        <p:spPr>
          <a:xfrm>
            <a:off x="598100" y="2245672"/>
            <a:ext cx="8222100" cy="838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Identification, Prevention, and Treatment of Dance Injuries</a:t>
            </a:r>
            <a:endParaRPr/>
          </a:p>
        </p:txBody>
      </p:sp>
      <p:pic>
        <p:nvPicPr>
          <p:cNvPr id="86" name="Google Shape;86;p13"/>
          <p:cNvPicPr preferRelativeResize="0"/>
          <p:nvPr/>
        </p:nvPicPr>
        <p:blipFill rotWithShape="1">
          <a:blip r:embed="rId3">
            <a:alphaModFix amt="3000"/>
          </a:blip>
          <a:srcRect b="83534" l="0" r="0" t="6150"/>
          <a:stretch/>
        </p:blipFill>
        <p:spPr>
          <a:xfrm rot="1671762">
            <a:off x="-4209981" y="4773085"/>
            <a:ext cx="10173960" cy="958876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3"/>
          <p:cNvSpPr txBox="1"/>
          <p:nvPr/>
        </p:nvSpPr>
        <p:spPr>
          <a:xfrm>
            <a:off x="598100" y="3388200"/>
            <a:ext cx="7338900" cy="85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>
                <a:solidFill>
                  <a:srgbClr val="F3F3F3"/>
                </a:solidFill>
                <a:latin typeface="Aclonica"/>
                <a:ea typeface="Aclonica"/>
                <a:cs typeface="Aclonica"/>
                <a:sym typeface="Aclonica"/>
              </a:rPr>
              <a:t>PART ONE</a:t>
            </a:r>
            <a:endParaRPr sz="3200">
              <a:solidFill>
                <a:srgbClr val="F3F3F3"/>
              </a:solidFill>
              <a:latin typeface="Aclonica"/>
              <a:ea typeface="Aclonica"/>
              <a:cs typeface="Aclonica"/>
              <a:sym typeface="Aclonic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2"/>
          <p:cNvSpPr txBox="1"/>
          <p:nvPr>
            <p:ph type="title"/>
          </p:nvPr>
        </p:nvSpPr>
        <p:spPr>
          <a:xfrm>
            <a:off x="490250" y="526350"/>
            <a:ext cx="56616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Common Dance Injuries and Location</a:t>
            </a:r>
            <a:endParaRPr/>
          </a:p>
        </p:txBody>
      </p:sp>
      <p:sp>
        <p:nvSpPr>
          <p:cNvPr id="168" name="Google Shape;168;p22"/>
          <p:cNvSpPr txBox="1"/>
          <p:nvPr/>
        </p:nvSpPr>
        <p:spPr>
          <a:xfrm>
            <a:off x="4213350" y="2314400"/>
            <a:ext cx="4277700" cy="224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69" name="Google Shape;169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67000" y="2204723"/>
            <a:ext cx="3393118" cy="2248800"/>
          </a:xfrm>
          <a:prstGeom prst="rect">
            <a:avLst/>
          </a:prstGeom>
          <a:noFill/>
          <a:ln cap="flat" cmpd="sng" w="76200">
            <a:solidFill>
              <a:srgbClr val="E06666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70" name="Google Shape;170;p22"/>
          <p:cNvPicPr preferRelativeResize="0"/>
          <p:nvPr/>
        </p:nvPicPr>
        <p:blipFill rotWithShape="1">
          <a:blip r:embed="rId4">
            <a:alphaModFix amt="3000"/>
          </a:blip>
          <a:srcRect b="83534" l="0" r="0" t="6150"/>
          <a:stretch/>
        </p:blipFill>
        <p:spPr>
          <a:xfrm rot="1671762">
            <a:off x="-571881" y="2185635"/>
            <a:ext cx="10173960" cy="9588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40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43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5" name="Google Shape;175;p23"/>
          <p:cNvGraphicFramePr/>
          <p:nvPr/>
        </p:nvGraphicFramePr>
        <p:xfrm>
          <a:off x="519500" y="3378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{7B3F6565-87CD-40C8-B7CC-9B007C166286}</a:tableStyleId>
              </a:tblPr>
              <a:tblGrid>
                <a:gridCol w="2373000"/>
                <a:gridCol w="4800400"/>
              </a:tblGrid>
              <a:tr h="651725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b="1" lang="en" sz="16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BODY LOCATION</a:t>
                      </a:r>
                      <a:endParaRPr b="1" sz="16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68575" marL="68575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b="1" lang="en" sz="17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INJURY</a:t>
                      </a:r>
                      <a:endParaRPr b="1" sz="17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91425" marB="91425" marR="68575" marL="68575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600">
                          <a:latin typeface="Roboto"/>
                          <a:ea typeface="Roboto"/>
                          <a:cs typeface="Roboto"/>
                          <a:sym typeface="Roboto"/>
                        </a:rPr>
                        <a:t>Foot and ankle</a:t>
                      </a:r>
                      <a:endParaRPr sz="16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68575" marL="68575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600">
                          <a:latin typeface="Roboto"/>
                          <a:ea typeface="Roboto"/>
                          <a:cs typeface="Roboto"/>
                          <a:sym typeface="Roboto"/>
                        </a:rPr>
                        <a:t>Achilles tendonitis,  Trigger toe                                          Ankle impingement, Sprains, Strains</a:t>
                      </a:r>
                      <a:endParaRPr sz="16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68575" marL="68575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600">
                          <a:latin typeface="Roboto"/>
                          <a:ea typeface="Roboto"/>
                          <a:cs typeface="Roboto"/>
                          <a:sym typeface="Roboto"/>
                        </a:rPr>
                        <a:t>Knee</a:t>
                      </a:r>
                      <a:endParaRPr sz="16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68575" marL="68575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600">
                          <a:latin typeface="Roboto"/>
                          <a:ea typeface="Roboto"/>
                          <a:cs typeface="Roboto"/>
                          <a:sym typeface="Roboto"/>
                        </a:rPr>
                        <a:t>Patellofemoral pain syndrome</a:t>
                      </a:r>
                      <a:endParaRPr sz="16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68575" marL="68575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600">
                          <a:latin typeface="Roboto"/>
                          <a:ea typeface="Roboto"/>
                          <a:cs typeface="Roboto"/>
                          <a:sym typeface="Roboto"/>
                        </a:rPr>
                        <a:t>Hip</a:t>
                      </a:r>
                      <a:endParaRPr sz="16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68575" marL="68575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600">
                          <a:latin typeface="Roboto"/>
                          <a:ea typeface="Roboto"/>
                          <a:cs typeface="Roboto"/>
                          <a:sym typeface="Roboto"/>
                        </a:rPr>
                        <a:t>Snapping hip syndrome, Hip impingement,                              Labral tears,  Hip flexor tendonitis, Hip bursitis                         Sacroiliac joint dysfunction</a:t>
                      </a:r>
                      <a:endParaRPr sz="16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68575" marL="68575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176" name="Google Shape;176;p23"/>
          <p:cNvPicPr preferRelativeResize="0"/>
          <p:nvPr/>
        </p:nvPicPr>
        <p:blipFill rotWithShape="1">
          <a:blip r:embed="rId3">
            <a:alphaModFix amt="3000"/>
          </a:blip>
          <a:srcRect b="83534" l="0" r="0" t="6150"/>
          <a:stretch/>
        </p:blipFill>
        <p:spPr>
          <a:xfrm rot="1671762">
            <a:off x="-571881" y="2185635"/>
            <a:ext cx="10173960" cy="9588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3500">
        <p:fade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A8B8DF"/>
            </a:gs>
            <a:gs pos="100000">
              <a:srgbClr val="516DB4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4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400">
                <a:solidFill>
                  <a:srgbClr val="F3F3F3"/>
                </a:solidFill>
              </a:rPr>
              <a:t>Activity</a:t>
            </a:r>
            <a:endParaRPr b="1" sz="3400">
              <a:solidFill>
                <a:srgbClr val="F3F3F3"/>
              </a:solidFill>
            </a:endParaRPr>
          </a:p>
        </p:txBody>
      </p:sp>
      <p:sp>
        <p:nvSpPr>
          <p:cNvPr id="182" name="Google Shape;182;p24"/>
          <p:cNvSpPr txBox="1"/>
          <p:nvPr>
            <p:ph idx="1" type="body"/>
          </p:nvPr>
        </p:nvSpPr>
        <p:spPr>
          <a:xfrm>
            <a:off x="311700" y="1229975"/>
            <a:ext cx="39999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800"/>
              <a:buChar char="❏"/>
            </a:pPr>
            <a:r>
              <a:rPr lang="en" sz="1800">
                <a:solidFill>
                  <a:srgbClr val="F3F3F3"/>
                </a:solidFill>
              </a:rPr>
              <a:t>Research the injuries mentioned in the previous slide.</a:t>
            </a:r>
            <a:endParaRPr sz="1800">
              <a:solidFill>
                <a:srgbClr val="F3F3F3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800"/>
              <a:buChar char="❏"/>
            </a:pPr>
            <a:r>
              <a:rPr lang="en" sz="1800">
                <a:solidFill>
                  <a:srgbClr val="F3F3F3"/>
                </a:solidFill>
              </a:rPr>
              <a:t>Look at the  skeleton and see if you can identify exactly where the injuries would be located.</a:t>
            </a:r>
            <a:endParaRPr sz="1800">
              <a:solidFill>
                <a:srgbClr val="F3F3F3"/>
              </a:solidFill>
            </a:endParaRPr>
          </a:p>
        </p:txBody>
      </p:sp>
      <p:pic>
        <p:nvPicPr>
          <p:cNvPr id="183" name="Google Shape;183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43875" y="0"/>
            <a:ext cx="3429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24"/>
          <p:cNvPicPr preferRelativeResize="0"/>
          <p:nvPr/>
        </p:nvPicPr>
        <p:blipFill rotWithShape="1">
          <a:blip r:embed="rId4">
            <a:alphaModFix amt="3000"/>
          </a:blip>
          <a:srcRect b="83534" l="0" r="0" t="6150"/>
          <a:stretch/>
        </p:blipFill>
        <p:spPr>
          <a:xfrm rot="1671762">
            <a:off x="-571881" y="2185635"/>
            <a:ext cx="10173960" cy="9588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3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3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8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1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0"/>
                                        <p:tgtEl>
                                          <p:spTgt spid="18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91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0"/>
                                        <p:tgtEl>
                                          <p:spTgt spid="18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5"/>
          <p:cNvSpPr txBox="1"/>
          <p:nvPr>
            <p:ph type="ctrTitle"/>
          </p:nvPr>
        </p:nvSpPr>
        <p:spPr>
          <a:xfrm>
            <a:off x="128075" y="190550"/>
            <a:ext cx="5807700" cy="669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solidFill>
                  <a:srgbClr val="EFEFEF"/>
                </a:solidFill>
                <a:latin typeface="Lobster"/>
                <a:ea typeface="Lobster"/>
                <a:cs typeface="Lobster"/>
                <a:sym typeface="Lobster"/>
              </a:rPr>
              <a:t>Compiled by</a:t>
            </a:r>
            <a:endParaRPr sz="2800">
              <a:solidFill>
                <a:srgbClr val="EFEFEF"/>
              </a:solidFill>
              <a:latin typeface="Lobster"/>
              <a:ea typeface="Lobster"/>
              <a:cs typeface="Lobster"/>
              <a:sym typeface="Lobster"/>
            </a:endParaRPr>
          </a:p>
        </p:txBody>
      </p:sp>
      <p:sp>
        <p:nvSpPr>
          <p:cNvPr id="190" name="Google Shape;190;p25"/>
          <p:cNvSpPr txBox="1"/>
          <p:nvPr>
            <p:ph idx="1" type="subTitle"/>
          </p:nvPr>
        </p:nvSpPr>
        <p:spPr>
          <a:xfrm>
            <a:off x="128075" y="953500"/>
            <a:ext cx="4122900" cy="308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Georgia"/>
              <a:buChar char="●"/>
            </a:pPr>
            <a:r>
              <a:rPr lang="en" sz="1800">
                <a:latin typeface="Georgia"/>
                <a:ea typeface="Georgia"/>
                <a:cs typeface="Georgia"/>
                <a:sym typeface="Georgia"/>
              </a:rPr>
              <a:t>Roxanne De Souza- Diego Martin Central Secondary</a:t>
            </a:r>
            <a:endParaRPr sz="1800">
              <a:latin typeface="Georgia"/>
              <a:ea typeface="Georgia"/>
              <a:cs typeface="Georgia"/>
              <a:sym typeface="Georgia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Georgia"/>
              <a:buChar char="●"/>
            </a:pPr>
            <a:r>
              <a:rPr lang="en" sz="1800">
                <a:latin typeface="Georgia"/>
                <a:ea typeface="Georgia"/>
                <a:cs typeface="Georgia"/>
                <a:sym typeface="Georgia"/>
              </a:rPr>
              <a:t>Deon Baptiste- San Juan South Secondary</a:t>
            </a:r>
            <a:endParaRPr sz="1800">
              <a:latin typeface="Georgia"/>
              <a:ea typeface="Georgia"/>
              <a:cs typeface="Georgia"/>
              <a:sym typeface="Georgia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Georgia"/>
              <a:buChar char="●"/>
            </a:pPr>
            <a:r>
              <a:rPr lang="en" sz="1800">
                <a:latin typeface="Georgia"/>
                <a:ea typeface="Georgia"/>
                <a:cs typeface="Georgia"/>
                <a:sym typeface="Georgia"/>
              </a:rPr>
              <a:t>Julia Le Gendre-Stewart- Barrackpore East Secondary</a:t>
            </a:r>
            <a:endParaRPr sz="1800"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EFEFEF"/>
                </a:solidFill>
                <a:latin typeface="Lobster"/>
                <a:ea typeface="Lobster"/>
                <a:cs typeface="Lobster"/>
                <a:sym typeface="Lobster"/>
              </a:rPr>
              <a:t>Edited by:</a:t>
            </a:r>
            <a:r>
              <a:rPr b="1" lang="en">
                <a:solidFill>
                  <a:srgbClr val="EFEFEF"/>
                </a:solidFill>
                <a:latin typeface="Georgia"/>
                <a:ea typeface="Georgia"/>
                <a:cs typeface="Georgia"/>
                <a:sym typeface="Georgia"/>
              </a:rPr>
              <a:t> </a:t>
            </a:r>
            <a:endParaRPr b="1">
              <a:solidFill>
                <a:srgbClr val="EFEFEF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         </a:t>
            </a:r>
            <a:r>
              <a:rPr b="1" lang="en" sz="1600">
                <a:solidFill>
                  <a:srgbClr val="EFEFEF"/>
                </a:solidFill>
                <a:latin typeface="Georgia"/>
                <a:ea typeface="Georgia"/>
                <a:cs typeface="Georgia"/>
                <a:sym typeface="Georgia"/>
              </a:rPr>
              <a:t>Roxanne De Souza- Phillip</a:t>
            </a:r>
            <a:endParaRPr sz="1600">
              <a:solidFill>
                <a:srgbClr val="EFEFE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191" name="Google Shape;191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33175" y="0"/>
            <a:ext cx="4510825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25"/>
          <p:cNvSpPr txBox="1"/>
          <p:nvPr/>
        </p:nvSpPr>
        <p:spPr>
          <a:xfrm>
            <a:off x="0" y="4378025"/>
            <a:ext cx="4619700" cy="53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00FFFF"/>
                </a:solidFill>
                <a:latin typeface="Georgia"/>
                <a:ea typeface="Georgia"/>
                <a:cs typeface="Georgia"/>
                <a:sym typeface="Georgia"/>
              </a:rPr>
              <a:t>Dance Teachers’ Association of Trinidad and Tobago</a:t>
            </a:r>
            <a:endParaRPr sz="1500">
              <a:solidFill>
                <a:srgbClr val="00FFFF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457200" lvl="0" marL="13716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00FFFF"/>
                </a:solidFill>
                <a:latin typeface="Georgia"/>
                <a:ea typeface="Georgia"/>
                <a:cs typeface="Georgia"/>
                <a:sym typeface="Georgia"/>
              </a:rPr>
              <a:t>(DTATT)</a:t>
            </a:r>
            <a:endParaRPr sz="1500">
              <a:solidFill>
                <a:srgbClr val="00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26"/>
          <p:cNvSpPr txBox="1"/>
          <p:nvPr>
            <p:ph type="title"/>
          </p:nvPr>
        </p:nvSpPr>
        <p:spPr>
          <a:xfrm>
            <a:off x="311700" y="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References</a:t>
            </a:r>
            <a:endParaRPr/>
          </a:p>
        </p:txBody>
      </p:sp>
      <p:sp>
        <p:nvSpPr>
          <p:cNvPr id="198" name="Google Shape;198;p26"/>
          <p:cNvSpPr txBox="1"/>
          <p:nvPr>
            <p:ph idx="1" type="body"/>
          </p:nvPr>
        </p:nvSpPr>
        <p:spPr>
          <a:xfrm>
            <a:off x="215425" y="521550"/>
            <a:ext cx="8520600" cy="432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latin typeface="Arial"/>
                <a:ea typeface="Arial"/>
                <a:cs typeface="Arial"/>
                <a:sym typeface="Arial"/>
              </a:rPr>
              <a:t>Ashley, Linda. </a:t>
            </a:r>
            <a:r>
              <a:rPr i="1" lang="en" sz="900">
                <a:latin typeface="Arial"/>
                <a:ea typeface="Arial"/>
                <a:cs typeface="Arial"/>
                <a:sym typeface="Arial"/>
              </a:rPr>
              <a:t>Essential Guide to Dance. Third edition. </a:t>
            </a:r>
            <a:r>
              <a:rPr lang="en" sz="900">
                <a:latin typeface="Arial"/>
                <a:ea typeface="Arial"/>
                <a:cs typeface="Arial"/>
                <a:sym typeface="Arial"/>
              </a:rPr>
              <a:t>(2008). Hackette UK Company</a:t>
            </a:r>
            <a:endParaRPr sz="9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 sz="900">
                <a:latin typeface="Arial"/>
                <a:ea typeface="Arial"/>
                <a:cs typeface="Arial"/>
                <a:sym typeface="Arial"/>
              </a:rPr>
              <a:t>Clunie, Maggie. Dale, Liz et. </a:t>
            </a:r>
            <a:r>
              <a:rPr i="1" lang="en" sz="900">
                <a:latin typeface="Arial"/>
                <a:ea typeface="Arial"/>
                <a:cs typeface="Arial"/>
                <a:sym typeface="Arial"/>
              </a:rPr>
              <a:t>AQA Dance GCSE.</a:t>
            </a:r>
            <a:r>
              <a:rPr lang="en" sz="900">
                <a:latin typeface="Arial"/>
                <a:ea typeface="Arial"/>
                <a:cs typeface="Arial"/>
                <a:sym typeface="Arial"/>
              </a:rPr>
              <a:t> (2014). Oxford University Press</a:t>
            </a:r>
            <a:endParaRPr sz="9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 sz="9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http://clipart-library.com/clipart/n723102.htm</a:t>
            </a:r>
            <a:endParaRPr sz="9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 sz="9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https://gasparinutrition.com/blogs/fitness-facts/5-benefits-of-healthy-eating</a:t>
            </a:r>
            <a:endParaRPr sz="7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 sz="9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https://giphy.com/gifs/sport-stay-hydrated-water-of-life-fSGJfM5HNbzz3NmCNo</a:t>
            </a:r>
            <a:endParaRPr sz="9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1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6"/>
              </a:rPr>
              <a:t>https://giphy.com/gifs/spiritedaway-spirited-away-3oz8xTAJIQD6JWfTUc</a:t>
            </a:r>
            <a:endParaRPr sz="9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 sz="9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7"/>
              </a:rPr>
              <a:t>https://www.livescience.com/44137-skeletal-system-surprising-facts.html</a:t>
            </a:r>
            <a:endParaRPr sz="7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 sz="9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8"/>
              </a:rPr>
              <a:t>https://int.search.myway.com/search/AJimage.jhtml?&amp;n=7849f3f6&amp;p2=%5EY6%5Expv190%5ETTAB03%5ETT&amp;pg=AJimage&amp;pn=1&amp;ptb=1CA02819-4072-4D3F-AD7F-7A4F55625703&amp;qs=&amp;si=XXXXXXXXXX&amp;ss=sub&amp;st=tab&amp;trs=wtt&amp;searchfor=fibrous+joint&amp;tpr=jrel3&amp;ots=1588700237748&amp;imgs=1p&amp;filter=on&amp;imgDetail=true</a:t>
            </a:r>
            <a:endParaRPr sz="900"/>
          </a:p>
          <a:p>
            <a:pPr indent="0" lvl="0" marL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 sz="9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9"/>
              </a:rPr>
              <a:t>https://int.search.myway.com/search/AJimage.jhtml?&amp;n=7849f3f6&amp;p2=%5EY6%5Expv190%5ETTAB03%5ETT&amp;pg=AJimage&amp;pn=1&amp;ptb=1CA02819-4072-4D3F-AD7F-7A4F55625703&amp;qs=&amp;si=XXXXXXXXXX&amp;ss=sub&amp;st=tab&amp;trs=wtt&amp;searchfor=cartilaginous+joint&amp;tpr=jrel3&amp;ots=1588700477231&amp;imgs=1p&amp;filter=on&amp;imgDetail=true</a:t>
            </a:r>
            <a:endParaRPr sz="900"/>
          </a:p>
          <a:p>
            <a:pPr indent="0" lvl="0" marL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2900">
        <p14:prism dir="l"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7"/>
          <p:cNvSpPr txBox="1"/>
          <p:nvPr>
            <p:ph type="title"/>
          </p:nvPr>
        </p:nvSpPr>
        <p:spPr>
          <a:xfrm>
            <a:off x="311700" y="221975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References Cont’d</a:t>
            </a:r>
            <a:endParaRPr/>
          </a:p>
        </p:txBody>
      </p:sp>
      <p:sp>
        <p:nvSpPr>
          <p:cNvPr id="204" name="Google Shape;204;p27"/>
          <p:cNvSpPr txBox="1"/>
          <p:nvPr>
            <p:ph idx="1" type="body"/>
          </p:nvPr>
        </p:nvSpPr>
        <p:spPr>
          <a:xfrm>
            <a:off x="311700" y="739200"/>
            <a:ext cx="8520600" cy="440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u="sng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int.search.myway.com/search/AJimage.jhtml?&amp;n=7849f3f6&amp;p2=%5EY6%5Expv190%5ETTAB03%5ETT&amp;pg=AJimage&amp;pn=1&amp;ptb=1CA02819-4072-4D3F-AD7F-7A4F55625703&amp;qs=&amp;si=XXXXXXXXXX&amp;ss=sub&amp;st=tab&amp;trs=wtt&amp;searchfor=synovial+joint&amp;tpr=jrel3&amp;ots=1588700512480&amp;imgs=1p&amp;filter=on&amp;imgDetail=true</a:t>
            </a:r>
            <a:endParaRPr sz="9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900" u="sng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istockphoto.com/vector/cartoon-glass-with-water-gm1190637194-337593324?irgwc=1&amp;esource=AFF_IS_IR_SP_ClipArtLogo.com_340407_&amp;asid=ClipArtLogo.com&amp;cid=IS&amp;utm_medium=affiliate_SP&amp;utm_source=ClipArtLogo.com&amp;utm_content=340407&amp;clickid=1Xc16vzKaxyOTPGwUx0Mo3YVUkizOIWW%3A3zmww0</a:t>
            </a:r>
            <a:endParaRPr sz="9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900" u="sng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int.search.myway.com/search/AJimage.jhtml?&amp;n=7849f3f6&amp;p2=%5EY6%5Expv190%5ETTAB03%5ETT&amp;ptb=1CA02819-4072-4D3F-AD7F-7A4F55625703&amp;qs=&amp;si=XXXXXXXXXX&amp;ss=sub&amp;st=tab&amp;trs=wtt&amp;tpr=sbt&amp;enc=2&amp;searchfor=XSlUlZGZJLr4_faMCxL2MwPuofbX_Rfd0UwW26j6KZrHKTCJvwPEicFuytEV5u04UQot3UNnCMNfMtvI38PCmQT2uDh7hnItKsbNNvX1jQR84BFTydKvxA4V_XRmAwdGHs9HyPD2IsHLe1TSzs30nKf_yPpBYDycQ-WiRQnJSdcwgwbRz1mP3liegjvHA5LlnS0xxyrWhACLInKkf7at9zlPpeLNcNxTXVde3JlAbgxzsoVgStgWjZp6uWLqG_swTEQMYLHCb4784BsKWH8jT7KRKjuTpats11MRqWV8_K09y4HsL6krixCnWLkVgiLJUrNrPTgRUyd7TpRUjXMsoQ&amp;ts=1588727648947&amp;imgs=1p&amp;filter=on&amp;imgDetail=true</a:t>
            </a:r>
            <a:endParaRPr sz="900"/>
          </a:p>
          <a:p>
            <a:pPr indent="0" lvl="0" marL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 sz="900" u="sng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https://www.balletdancersguide.com/ballet-dancers-loosing-weight.html</a:t>
            </a:r>
            <a:endParaRPr sz="900"/>
          </a:p>
          <a:p>
            <a:pPr indent="0" lvl="0" marL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 sz="900" u="sng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https://www.dreamstime.com/stock-image-healthy-eating-funny-little-pair-dancers-made-orange-slices-image35924231</a:t>
            </a:r>
            <a:endParaRPr sz="9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900" u="sng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https://www.dimensions.guide/element/ballet-male-dancers</a:t>
            </a:r>
            <a:endParaRPr sz="9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9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9"/>
              </a:rPr>
              <a:t>https://twitter.com/spinalogy/status/759244714583396352</a:t>
            </a:r>
            <a:endParaRPr sz="9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900" u="sng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  <a:hlinkClick r:id="rId10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https://www.youtube.com/watch?v=779HgCRhEJQ</a:t>
            </a:r>
            <a:endParaRPr sz="9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1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11"/>
              </a:rPr>
              <a:t>https://www.youtube.com/watch?v=PxCac1HzoJ8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>
    <mc:Choice Requires="p14">
      <p:transition spd="slow" p14:dur="2900">
        <p14:prism dir="l"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28"/>
          <p:cNvSpPr txBox="1"/>
          <p:nvPr>
            <p:ph type="title"/>
          </p:nvPr>
        </p:nvSpPr>
        <p:spPr>
          <a:xfrm>
            <a:off x="311700" y="1636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Answer Key/Joint Movement Chart</a:t>
            </a:r>
            <a:endParaRPr/>
          </a:p>
        </p:txBody>
      </p:sp>
      <p:graphicFrame>
        <p:nvGraphicFramePr>
          <p:cNvPr id="210" name="Google Shape;210;p28"/>
          <p:cNvGraphicFramePr/>
          <p:nvPr/>
        </p:nvGraphicFramePr>
        <p:xfrm>
          <a:off x="452025" y="7714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{7B3F6565-87CD-40C8-B7CC-9B007C166286}</a:tableStyleId>
              </a:tblPr>
              <a:tblGrid>
                <a:gridCol w="1517225"/>
                <a:gridCol w="2241050"/>
                <a:gridCol w="3981200"/>
              </a:tblGrid>
              <a:tr h="4234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n" sz="1600"/>
                        <a:t>JOINT</a:t>
                      </a:r>
                      <a:endParaRPr b="1" i="1" sz="16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n" sz="1600"/>
                        <a:t>JOINT TYPE</a:t>
                      </a:r>
                      <a:endParaRPr b="1" i="1" sz="16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n" sz="1600"/>
                        <a:t>MOVEMENT RANGE</a:t>
                      </a:r>
                      <a:endParaRPr b="1" i="1" sz="1600"/>
                    </a:p>
                  </a:txBody>
                  <a:tcPr marT="91425" marB="91425" marR="91425" marL="91425"/>
                </a:tc>
              </a:tr>
              <a:tr h="6496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Shoulder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Ball and Socket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Adduction, Abduction, Flexion, Extension, Rotation, Circumduction.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6496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Hip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Ball and Socket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Adduction, Abduction, Flexion, Extension, Rotation, Circumduction.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4275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Wrist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Gliding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Adduction, Abduction, Flexion, Extension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4275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Elbow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Hinge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Flexion, Extension, Some rotation when not bearing weight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626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Knee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Hinge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Flexion, Extension, Some rotation when not bearing weight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1463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Ankle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Gliding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Adduction, Abduction, Flexion, Extension</a:t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211" name="Google Shape;211;p28"/>
          <p:cNvSpPr txBox="1"/>
          <p:nvPr/>
        </p:nvSpPr>
        <p:spPr>
          <a:xfrm>
            <a:off x="8377425" y="1682225"/>
            <a:ext cx="677700" cy="159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EA9999"/>
                </a:solidFill>
                <a:latin typeface="Roboto"/>
                <a:ea typeface="Roboto"/>
                <a:cs typeface="Roboto"/>
                <a:sym typeface="Roboto"/>
              </a:rPr>
              <a:t>Go</a:t>
            </a:r>
            <a:endParaRPr b="1" sz="1600">
              <a:solidFill>
                <a:srgbClr val="EA9999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EA9999"/>
                </a:solidFill>
                <a:latin typeface="Roboto"/>
                <a:ea typeface="Roboto"/>
                <a:cs typeface="Roboto"/>
                <a:sym typeface="Roboto"/>
              </a:rPr>
              <a:t> to next Slide</a:t>
            </a:r>
            <a:endParaRPr b="1" sz="1600">
              <a:solidFill>
                <a:srgbClr val="EA9999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12" name="Google Shape;212;p28"/>
          <p:cNvSpPr/>
          <p:nvPr/>
        </p:nvSpPr>
        <p:spPr>
          <a:xfrm rot="5400000">
            <a:off x="8069450" y="1863375"/>
            <a:ext cx="1247375" cy="846975"/>
          </a:xfrm>
          <a:prstGeom prst="flowChartPunchedTape">
            <a:avLst/>
          </a:prstGeom>
          <a:noFill/>
          <a:ln cap="flat" cmpd="sng" w="28575">
            <a:solidFill>
              <a:srgbClr val="4A86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13" name="Google Shape;213;p28"/>
          <p:cNvPicPr preferRelativeResize="0"/>
          <p:nvPr/>
        </p:nvPicPr>
        <p:blipFill rotWithShape="1">
          <a:blip r:embed="rId3">
            <a:alphaModFix amt="3000"/>
          </a:blip>
          <a:srcRect b="83534" l="0" r="0" t="6150"/>
          <a:stretch/>
        </p:blipFill>
        <p:spPr>
          <a:xfrm rot="1671762">
            <a:off x="-571881" y="2185635"/>
            <a:ext cx="10173960" cy="9588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29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Answer Key/Joint Movement Chart</a:t>
            </a:r>
            <a:endParaRPr/>
          </a:p>
        </p:txBody>
      </p:sp>
      <p:graphicFrame>
        <p:nvGraphicFramePr>
          <p:cNvPr id="219" name="Google Shape;219;p29"/>
          <p:cNvGraphicFramePr/>
          <p:nvPr/>
        </p:nvGraphicFramePr>
        <p:xfrm>
          <a:off x="598300" y="13477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{7B3F6565-87CD-40C8-B7CC-9B007C166286}</a:tableStyleId>
              </a:tblPr>
              <a:tblGrid>
                <a:gridCol w="1581400"/>
                <a:gridCol w="2197425"/>
                <a:gridCol w="3460175"/>
              </a:tblGrid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n" sz="1600"/>
                        <a:t>JOINT</a:t>
                      </a:r>
                      <a:endParaRPr b="1" i="1" sz="1600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n" sz="1600"/>
                        <a:t>JOINT TYPE</a:t>
                      </a:r>
                      <a:endParaRPr b="1" i="1" sz="1600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n" sz="1600"/>
                        <a:t>MOVEMENT RANGE</a:t>
                      </a:r>
                      <a:endParaRPr b="1" i="1" sz="1600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Thumb</a:t>
                      </a:r>
                      <a:endParaRPr/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Saddle</a:t>
                      </a:r>
                      <a:endParaRPr/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Adduction, Abduction,Flexion, Extension</a:t>
                      </a:r>
                      <a:endParaRPr/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Neck/head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Pivot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Rotation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Finger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Ellipsoid/Condyloid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Adduction, Abduction,Flexion, Extension</a:t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pic>
        <p:nvPicPr>
          <p:cNvPr id="220" name="Google Shape;220;p29"/>
          <p:cNvPicPr preferRelativeResize="0"/>
          <p:nvPr/>
        </p:nvPicPr>
        <p:blipFill rotWithShape="1">
          <a:blip r:embed="rId3">
            <a:alphaModFix amt="2000"/>
          </a:blip>
          <a:srcRect b="83534" l="0" r="0" t="6150"/>
          <a:stretch/>
        </p:blipFill>
        <p:spPr>
          <a:xfrm rot="1671762">
            <a:off x="-571881" y="2185635"/>
            <a:ext cx="10173960" cy="958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Google Shape;221;p29"/>
          <p:cNvPicPr preferRelativeResize="0"/>
          <p:nvPr/>
        </p:nvPicPr>
        <p:blipFill rotWithShape="1">
          <a:blip r:embed="rId4">
            <a:alphaModFix/>
          </a:blip>
          <a:srcRect b="40992" l="0" r="0" t="31591"/>
          <a:stretch/>
        </p:blipFill>
        <p:spPr>
          <a:xfrm>
            <a:off x="2370400" y="3801399"/>
            <a:ext cx="1295850" cy="294601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p29">
            <a:hlinkClick action="ppaction://hlinksldjump" r:id="rId5"/>
          </p:cNvPr>
          <p:cNvSpPr txBox="1"/>
          <p:nvPr/>
        </p:nvSpPr>
        <p:spPr>
          <a:xfrm>
            <a:off x="2370400" y="3706550"/>
            <a:ext cx="1416600" cy="38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30"/>
          <p:cNvSpPr txBox="1"/>
          <p:nvPr>
            <p:ph type="ctrTitle"/>
          </p:nvPr>
        </p:nvSpPr>
        <p:spPr>
          <a:xfrm>
            <a:off x="128075" y="190550"/>
            <a:ext cx="5807700" cy="669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solidFill>
                  <a:srgbClr val="EFEFEF"/>
                </a:solidFill>
                <a:latin typeface="Lobster"/>
                <a:ea typeface="Lobster"/>
                <a:cs typeface="Lobster"/>
                <a:sym typeface="Lobster"/>
              </a:rPr>
              <a:t>Compiled by</a:t>
            </a:r>
            <a:endParaRPr sz="2800">
              <a:solidFill>
                <a:srgbClr val="EFEFEF"/>
              </a:solidFill>
              <a:latin typeface="Lobster"/>
              <a:ea typeface="Lobster"/>
              <a:cs typeface="Lobster"/>
              <a:sym typeface="Lobster"/>
            </a:endParaRPr>
          </a:p>
        </p:txBody>
      </p:sp>
      <p:sp>
        <p:nvSpPr>
          <p:cNvPr id="228" name="Google Shape;228;p30"/>
          <p:cNvSpPr txBox="1"/>
          <p:nvPr>
            <p:ph idx="1" type="subTitle"/>
          </p:nvPr>
        </p:nvSpPr>
        <p:spPr>
          <a:xfrm>
            <a:off x="128075" y="953500"/>
            <a:ext cx="4122900" cy="308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Georgia"/>
              <a:buChar char="●"/>
            </a:pPr>
            <a:r>
              <a:rPr lang="en" sz="1800">
                <a:latin typeface="Georgia"/>
                <a:ea typeface="Georgia"/>
                <a:cs typeface="Georgia"/>
                <a:sym typeface="Georgia"/>
              </a:rPr>
              <a:t>Roxanne De Souza- Diego Martin Central Secondary</a:t>
            </a:r>
            <a:endParaRPr sz="1800">
              <a:latin typeface="Georgia"/>
              <a:ea typeface="Georgia"/>
              <a:cs typeface="Georgia"/>
              <a:sym typeface="Georgia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Georgia"/>
              <a:buChar char="●"/>
            </a:pPr>
            <a:r>
              <a:rPr lang="en" sz="1800">
                <a:latin typeface="Georgia"/>
                <a:ea typeface="Georgia"/>
                <a:cs typeface="Georgia"/>
                <a:sym typeface="Georgia"/>
              </a:rPr>
              <a:t>Deon Baptiste- San Juan South Secondary</a:t>
            </a:r>
            <a:endParaRPr sz="1800">
              <a:latin typeface="Georgia"/>
              <a:ea typeface="Georgia"/>
              <a:cs typeface="Georgia"/>
              <a:sym typeface="Georgia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Georgia"/>
              <a:buChar char="●"/>
            </a:pPr>
            <a:r>
              <a:rPr lang="en" sz="1800">
                <a:latin typeface="Georgia"/>
                <a:ea typeface="Georgia"/>
                <a:cs typeface="Georgia"/>
                <a:sym typeface="Georgia"/>
              </a:rPr>
              <a:t>Julia Le Gendre-Stewart- Barrackpore East Secondary</a:t>
            </a:r>
            <a:endParaRPr sz="1800"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EFEFEF"/>
                </a:solidFill>
                <a:latin typeface="Lobster"/>
                <a:ea typeface="Lobster"/>
                <a:cs typeface="Lobster"/>
                <a:sym typeface="Lobster"/>
              </a:rPr>
              <a:t>Edited by:</a:t>
            </a:r>
            <a:r>
              <a:rPr b="1" lang="en">
                <a:solidFill>
                  <a:srgbClr val="EFEFEF"/>
                </a:solidFill>
                <a:latin typeface="Georgia"/>
                <a:ea typeface="Georgia"/>
                <a:cs typeface="Georgia"/>
                <a:sym typeface="Georgia"/>
              </a:rPr>
              <a:t> </a:t>
            </a:r>
            <a:endParaRPr b="1">
              <a:solidFill>
                <a:srgbClr val="EFEFEF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         </a:t>
            </a:r>
            <a:r>
              <a:rPr b="1" lang="en" sz="1600">
                <a:solidFill>
                  <a:srgbClr val="EFEFEF"/>
                </a:solidFill>
                <a:latin typeface="Georgia"/>
                <a:ea typeface="Georgia"/>
                <a:cs typeface="Georgia"/>
                <a:sym typeface="Georgia"/>
              </a:rPr>
              <a:t>Roxanne De Souza- Phillip</a:t>
            </a:r>
            <a:endParaRPr sz="1600">
              <a:solidFill>
                <a:srgbClr val="EFEFE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229" name="Google Shape;229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33175" y="0"/>
            <a:ext cx="4510825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30" name="Google Shape;230;p30"/>
          <p:cNvSpPr txBox="1"/>
          <p:nvPr/>
        </p:nvSpPr>
        <p:spPr>
          <a:xfrm>
            <a:off x="0" y="4378025"/>
            <a:ext cx="4619700" cy="53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00FFFF"/>
                </a:solidFill>
                <a:latin typeface="Georgia"/>
                <a:ea typeface="Georgia"/>
                <a:cs typeface="Georgia"/>
                <a:sym typeface="Georgia"/>
              </a:rPr>
              <a:t>Dance Teachers’ Association of Trinidad and Tobago</a:t>
            </a:r>
            <a:endParaRPr sz="1500">
              <a:solidFill>
                <a:srgbClr val="00FFFF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457200" lvl="0" marL="13716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00FFFF"/>
                </a:solidFill>
                <a:latin typeface="Georgia"/>
                <a:ea typeface="Georgia"/>
                <a:cs typeface="Georgia"/>
                <a:sym typeface="Georgia"/>
              </a:rPr>
              <a:t>(DTATT)</a:t>
            </a:r>
            <a:endParaRPr sz="1500">
              <a:solidFill>
                <a:srgbClr val="00FFFF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31"/>
          <p:cNvSpPr txBox="1"/>
          <p:nvPr>
            <p:ph type="title"/>
          </p:nvPr>
        </p:nvSpPr>
        <p:spPr>
          <a:xfrm>
            <a:off x="311700" y="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References</a:t>
            </a:r>
            <a:endParaRPr/>
          </a:p>
        </p:txBody>
      </p:sp>
      <p:sp>
        <p:nvSpPr>
          <p:cNvPr id="236" name="Google Shape;236;p31"/>
          <p:cNvSpPr txBox="1"/>
          <p:nvPr>
            <p:ph idx="1" type="body"/>
          </p:nvPr>
        </p:nvSpPr>
        <p:spPr>
          <a:xfrm>
            <a:off x="215425" y="521550"/>
            <a:ext cx="8520600" cy="432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latin typeface="Arial"/>
                <a:ea typeface="Arial"/>
                <a:cs typeface="Arial"/>
                <a:sym typeface="Arial"/>
              </a:rPr>
              <a:t>Ashley, Linda. </a:t>
            </a:r>
            <a:r>
              <a:rPr i="1" lang="en" sz="900">
                <a:latin typeface="Arial"/>
                <a:ea typeface="Arial"/>
                <a:cs typeface="Arial"/>
                <a:sym typeface="Arial"/>
              </a:rPr>
              <a:t>Essential Guide to Dance. Third edition. </a:t>
            </a:r>
            <a:r>
              <a:rPr lang="en" sz="900">
                <a:latin typeface="Arial"/>
                <a:ea typeface="Arial"/>
                <a:cs typeface="Arial"/>
                <a:sym typeface="Arial"/>
              </a:rPr>
              <a:t>(2008). Hackette UK Company</a:t>
            </a:r>
            <a:endParaRPr sz="9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 sz="900">
                <a:latin typeface="Arial"/>
                <a:ea typeface="Arial"/>
                <a:cs typeface="Arial"/>
                <a:sym typeface="Arial"/>
              </a:rPr>
              <a:t>Clunie, Maggie. Dale, Liz et. </a:t>
            </a:r>
            <a:r>
              <a:rPr i="1" lang="en" sz="900">
                <a:latin typeface="Arial"/>
                <a:ea typeface="Arial"/>
                <a:cs typeface="Arial"/>
                <a:sym typeface="Arial"/>
              </a:rPr>
              <a:t>AQA Dance GCSE.</a:t>
            </a:r>
            <a:r>
              <a:rPr lang="en" sz="900">
                <a:latin typeface="Arial"/>
                <a:ea typeface="Arial"/>
                <a:cs typeface="Arial"/>
                <a:sym typeface="Arial"/>
              </a:rPr>
              <a:t> (2014). Oxford University Press</a:t>
            </a:r>
            <a:endParaRPr sz="9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 sz="9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http://clipart-library.com/clipart/n723102.htm</a:t>
            </a:r>
            <a:endParaRPr sz="9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 sz="9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https://gasparinutrition.com/blogs/fitness-facts/5-benefits-of-healthy-eating</a:t>
            </a:r>
            <a:endParaRPr sz="7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 sz="9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https://giphy.com/gifs/sport-stay-hydrated-water-of-life-fSGJfM5HNbzz3NmCNo</a:t>
            </a:r>
            <a:endParaRPr sz="9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1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6"/>
              </a:rPr>
              <a:t>https://giphy.com/gifs/spiritedaway-spirited-away-3oz8xTAJIQD6JWfTUc</a:t>
            </a:r>
            <a:endParaRPr sz="9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 sz="9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7"/>
              </a:rPr>
              <a:t>https://www.livescience.com/44137-skeletal-system-surprising-facts.html</a:t>
            </a:r>
            <a:endParaRPr sz="7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 sz="9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8"/>
              </a:rPr>
              <a:t>https://int.search.myway.com/search/AJimage.jhtml?&amp;n=7849f3f6&amp;p2=%5EY6%5Expv190%5ETTAB03%5ETT&amp;pg=AJimage&amp;pn=1&amp;ptb=1CA02819-4072-4D3F-AD7F-7A4F55625703&amp;qs=&amp;si=XXXXXXXXXX&amp;ss=sub&amp;st=tab&amp;trs=wtt&amp;searchfor=fibrous+joint&amp;tpr=jrel3&amp;ots=1588700237748&amp;imgs=1p&amp;filter=on&amp;imgDetail=true</a:t>
            </a:r>
            <a:endParaRPr sz="900"/>
          </a:p>
          <a:p>
            <a:pPr indent="0" lvl="0" marL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 sz="9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9"/>
              </a:rPr>
              <a:t>https://int.search.myway.com/search/AJimage.jhtml?&amp;n=7849f3f6&amp;p2=%5EY6%5Expv190%5ETTAB03%5ETT&amp;pg=AJimage&amp;pn=1&amp;ptb=1CA02819-4072-4D3F-AD7F-7A4F55625703&amp;qs=&amp;si=XXXXXXXXXX&amp;ss=sub&amp;st=tab&amp;trs=wtt&amp;searchfor=cartilaginous+joint&amp;tpr=jrel3&amp;ots=1588700477231&amp;imgs=1p&amp;filter=on&amp;imgDetail=true</a:t>
            </a:r>
            <a:endParaRPr sz="900"/>
          </a:p>
          <a:p>
            <a:pPr indent="0" lvl="0" marL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2900">
        <p14:prism dir="l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F6DB"/>
            </a:gs>
            <a:gs pos="100000">
              <a:srgbClr val="FAD25C"/>
            </a:gs>
          </a:gsLst>
          <a:lin ang="5400012" scaled="0"/>
        </a:gradFill>
      </p:bgPr>
    </p:bg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95525" y="0"/>
            <a:ext cx="6664824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4"/>
          <p:cNvPicPr preferRelativeResize="0"/>
          <p:nvPr/>
        </p:nvPicPr>
        <p:blipFill rotWithShape="1">
          <a:blip r:embed="rId4">
            <a:alphaModFix amt="3000"/>
          </a:blip>
          <a:srcRect b="83534" l="0" r="0" t="6150"/>
          <a:stretch/>
        </p:blipFill>
        <p:spPr>
          <a:xfrm rot="1671763">
            <a:off x="-628892" y="2320695"/>
            <a:ext cx="10173955" cy="13572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32"/>
          <p:cNvSpPr txBox="1"/>
          <p:nvPr>
            <p:ph type="title"/>
          </p:nvPr>
        </p:nvSpPr>
        <p:spPr>
          <a:xfrm>
            <a:off x="311700" y="221975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References Cont’d</a:t>
            </a:r>
            <a:endParaRPr/>
          </a:p>
        </p:txBody>
      </p:sp>
      <p:sp>
        <p:nvSpPr>
          <p:cNvPr id="242" name="Google Shape;242;p32"/>
          <p:cNvSpPr txBox="1"/>
          <p:nvPr>
            <p:ph idx="1" type="body"/>
          </p:nvPr>
        </p:nvSpPr>
        <p:spPr>
          <a:xfrm>
            <a:off x="311700" y="739200"/>
            <a:ext cx="8520600" cy="440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u="sng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int.search.myway.com/search/AJimage.jhtml?&amp;n=7849f3f6&amp;p2=%5EY6%5Expv190%5ETTAB03%5ETT&amp;pg=AJimage&amp;pn=1&amp;ptb=1CA02819-4072-4D3F-AD7F-7A4F55625703&amp;qs=&amp;si=XXXXXXXXXX&amp;ss=sub&amp;st=tab&amp;trs=wtt&amp;searchfor=synovial+joint&amp;tpr=jrel3&amp;ots=1588700512480&amp;imgs=1p&amp;filter=on&amp;imgDetail=true</a:t>
            </a:r>
            <a:endParaRPr sz="9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900" u="sng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istockphoto.com/vector/cartoon-glass-with-water-gm1190637194-337593324?irgwc=1&amp;esource=AFF_IS_IR_SP_ClipArtLogo.com_340407_&amp;asid=ClipArtLogo.com&amp;cid=IS&amp;utm_medium=affiliate_SP&amp;utm_source=ClipArtLogo.com&amp;utm_content=340407&amp;clickid=1Xc16vzKaxyOTPGwUx0Mo3YVUkizOIWW%3A3zmww0</a:t>
            </a:r>
            <a:endParaRPr sz="9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900" u="sng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int.search.myway.com/search/AJimage.jhtml?&amp;n=7849f3f6&amp;p2=%5EY6%5Expv190%5ETTAB03%5ETT&amp;ptb=1CA02819-4072-4D3F-AD7F-7A4F55625703&amp;qs=&amp;si=XXXXXXXXXX&amp;ss=sub&amp;st=tab&amp;trs=wtt&amp;tpr=sbt&amp;enc=2&amp;searchfor=XSlUlZGZJLr4_faMCxL2MwPuofbX_Rfd0UwW26j6KZrHKTCJvwPEicFuytEV5u04UQot3UNnCMNfMtvI38PCmQT2uDh7hnItKsbNNvX1jQR84BFTydKvxA4V_XRmAwdGHs9HyPD2IsHLe1TSzs30nKf_yPpBYDycQ-WiRQnJSdcwgwbRz1mP3liegjvHA5LlnS0xxyrWhACLInKkf7at9zlPpeLNcNxTXVde3JlAbgxzsoVgStgWjZp6uWLqG_swTEQMYLHCb4784BsKWH8jT7KRKjuTpats11MRqWV8_K09y4HsL6krixCnWLkVgiLJUrNrPTgRUyd7TpRUjXMsoQ&amp;ts=1588727648947&amp;imgs=1p&amp;filter=on&amp;imgDetail=true</a:t>
            </a:r>
            <a:endParaRPr sz="900"/>
          </a:p>
          <a:p>
            <a:pPr indent="0" lvl="0" marL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 sz="900" u="sng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https://www.balletdancersguide.com/ballet-dancers-loosing-weight.html</a:t>
            </a:r>
            <a:endParaRPr sz="900"/>
          </a:p>
          <a:p>
            <a:pPr indent="0" lvl="0" marL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 sz="900" u="sng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https://www.dreamstime.com/stock-image-healthy-eating-funny-little-pair-dancers-made-orange-slices-image35924231</a:t>
            </a:r>
            <a:endParaRPr sz="9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900" u="sng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https://www.dimensions.guide/element/ballet-male-dancers</a:t>
            </a:r>
            <a:endParaRPr sz="9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9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9"/>
              </a:rPr>
              <a:t>https://twitter.com/spinalogy/status/759244714583396352</a:t>
            </a:r>
            <a:endParaRPr sz="9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900" u="sng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  <a:hlinkClick r:id="rId10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https://www.youtube.com/watch?v=779HgCRhEJQ</a:t>
            </a:r>
            <a:endParaRPr sz="9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1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11"/>
              </a:rPr>
              <a:t>https://www.youtube.com/watch?v=PxCac1HzoJ8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>
    <mc:Choice Requires="p14">
      <p:transition spd="slow" p14:dur="2900">
        <p14:prism dir="l"/>
      </p:transition>
    </mc:Choice>
    <mc:Fallback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33"/>
          <p:cNvSpPr txBox="1"/>
          <p:nvPr>
            <p:ph type="title"/>
          </p:nvPr>
        </p:nvSpPr>
        <p:spPr>
          <a:xfrm>
            <a:off x="195225" y="245350"/>
            <a:ext cx="5874900" cy="627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Activity Answer Key</a:t>
            </a:r>
            <a:endParaRPr/>
          </a:p>
        </p:txBody>
      </p:sp>
      <p:pic>
        <p:nvPicPr>
          <p:cNvPr id="248" name="Google Shape;248;p33"/>
          <p:cNvPicPr preferRelativeResize="0"/>
          <p:nvPr/>
        </p:nvPicPr>
        <p:blipFill rotWithShape="1">
          <a:blip r:embed="rId3">
            <a:alphaModFix amt="3000"/>
          </a:blip>
          <a:srcRect b="83534" l="0" r="0" t="6150"/>
          <a:stretch/>
        </p:blipFill>
        <p:spPr>
          <a:xfrm rot="1671766">
            <a:off x="-322910" y="2250726"/>
            <a:ext cx="9436444" cy="958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9" name="Google Shape;249;p33"/>
          <p:cNvPicPr preferRelativeResize="0"/>
          <p:nvPr/>
        </p:nvPicPr>
        <p:blipFill rotWithShape="1">
          <a:blip r:embed="rId4">
            <a:alphaModFix/>
          </a:blip>
          <a:srcRect b="42297" l="0" r="0" t="32899"/>
          <a:stretch/>
        </p:blipFill>
        <p:spPr>
          <a:xfrm>
            <a:off x="6903100" y="4310875"/>
            <a:ext cx="1632374" cy="335751"/>
          </a:xfrm>
          <a:prstGeom prst="rect">
            <a:avLst/>
          </a:prstGeom>
          <a:noFill/>
          <a:ln>
            <a:noFill/>
          </a:ln>
        </p:spPr>
      </p:pic>
      <p:sp>
        <p:nvSpPr>
          <p:cNvPr id="250" name="Google Shape;250;p33">
            <a:hlinkClick/>
          </p:cNvPr>
          <p:cNvSpPr txBox="1"/>
          <p:nvPr/>
        </p:nvSpPr>
        <p:spPr>
          <a:xfrm>
            <a:off x="6903138" y="4272350"/>
            <a:ext cx="1632300" cy="41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5"/>
          <p:cNvSpPr txBox="1"/>
          <p:nvPr>
            <p:ph idx="1" type="body"/>
          </p:nvPr>
        </p:nvSpPr>
        <p:spPr>
          <a:xfrm>
            <a:off x="311700" y="341375"/>
            <a:ext cx="8520600" cy="441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Georgia"/>
                <a:ea typeface="Georgia"/>
                <a:cs typeface="Georgia"/>
                <a:sym typeface="Georgia"/>
              </a:rPr>
              <a:t>Dance involves the use of the entire body which requires a combination of </a:t>
            </a:r>
            <a:r>
              <a:rPr b="1" lang="en">
                <a:latin typeface="Georgia"/>
                <a:ea typeface="Georgia"/>
                <a:cs typeface="Georgia"/>
                <a:sym typeface="Georgia"/>
              </a:rPr>
              <a:t>flexibility, force </a:t>
            </a:r>
            <a:r>
              <a:rPr lang="en">
                <a:latin typeface="Georgia"/>
                <a:ea typeface="Georgia"/>
                <a:cs typeface="Georgia"/>
                <a:sym typeface="Georgia"/>
              </a:rPr>
              <a:t>and</a:t>
            </a:r>
            <a:r>
              <a:rPr b="1" lang="en">
                <a:latin typeface="Georgia"/>
                <a:ea typeface="Georgia"/>
                <a:cs typeface="Georgia"/>
                <a:sym typeface="Georgia"/>
              </a:rPr>
              <a:t> joint movement</a:t>
            </a:r>
            <a:r>
              <a:rPr lang="en">
                <a:latin typeface="Georgia"/>
                <a:ea typeface="Georgia"/>
                <a:cs typeface="Georgia"/>
                <a:sym typeface="Georgia"/>
              </a:rPr>
              <a:t>. Dancers are most prone to injuries due to the </a:t>
            </a:r>
            <a:r>
              <a:rPr i="1" lang="en">
                <a:latin typeface="Georgia"/>
                <a:ea typeface="Georgia"/>
                <a:cs typeface="Georgia"/>
                <a:sym typeface="Georgia"/>
              </a:rPr>
              <a:t>overuse </a:t>
            </a:r>
            <a:r>
              <a:rPr lang="en">
                <a:latin typeface="Georgia"/>
                <a:ea typeface="Georgia"/>
                <a:cs typeface="Georgia"/>
                <a:sym typeface="Georgia"/>
              </a:rPr>
              <a:t>of </a:t>
            </a:r>
            <a:r>
              <a:rPr b="1" lang="en">
                <a:solidFill>
                  <a:srgbClr val="0000FF"/>
                </a:solidFill>
                <a:latin typeface="Georgia"/>
                <a:ea typeface="Georgia"/>
                <a:cs typeface="Georgia"/>
                <a:sym typeface="Georgia"/>
              </a:rPr>
              <a:t>joints and muscles</a:t>
            </a:r>
            <a:r>
              <a:rPr lang="en">
                <a:latin typeface="Georgia"/>
                <a:ea typeface="Georgia"/>
                <a:cs typeface="Georgia"/>
                <a:sym typeface="Georgia"/>
              </a:rPr>
              <a:t>. The main areas of the dancer’s body which experience overuse are:</a:t>
            </a:r>
            <a:endParaRPr>
              <a:latin typeface="Georgia"/>
              <a:ea typeface="Georgia"/>
              <a:cs typeface="Georgia"/>
              <a:sym typeface="Georgia"/>
            </a:endParaRPr>
          </a:p>
          <a:p>
            <a:pPr indent="-342900" lvl="0" marL="914400" rtl="0" algn="l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SzPts val="1800"/>
              <a:buFont typeface="Georgia"/>
              <a:buChar char="●"/>
            </a:pPr>
            <a:r>
              <a:rPr lang="en">
                <a:latin typeface="Georgia"/>
                <a:ea typeface="Georgia"/>
                <a:cs typeface="Georgia"/>
                <a:sym typeface="Georgia"/>
              </a:rPr>
              <a:t>Ankle</a:t>
            </a:r>
            <a:endParaRPr>
              <a:latin typeface="Georgia"/>
              <a:ea typeface="Georgia"/>
              <a:cs typeface="Georgia"/>
              <a:sym typeface="Georgia"/>
            </a:endParaRPr>
          </a:p>
          <a:p>
            <a:pPr indent="-34290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Font typeface="Georgia"/>
              <a:buChar char="●"/>
            </a:pPr>
            <a:r>
              <a:rPr lang="en">
                <a:latin typeface="Georgia"/>
                <a:ea typeface="Georgia"/>
                <a:cs typeface="Georgia"/>
                <a:sym typeface="Georgia"/>
              </a:rPr>
              <a:t>Foot    				</a:t>
            </a:r>
            <a:endParaRPr>
              <a:latin typeface="Georgia"/>
              <a:ea typeface="Georgia"/>
              <a:cs typeface="Georgia"/>
              <a:sym typeface="Georgia"/>
            </a:endParaRPr>
          </a:p>
          <a:p>
            <a:pPr indent="-34290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Font typeface="Georgia"/>
              <a:buChar char="●"/>
            </a:pPr>
            <a:r>
              <a:rPr lang="en">
                <a:latin typeface="Georgia"/>
                <a:ea typeface="Georgia"/>
                <a:cs typeface="Georgia"/>
                <a:sym typeface="Georgia"/>
              </a:rPr>
              <a:t>Leg</a:t>
            </a:r>
            <a:endParaRPr>
              <a:latin typeface="Georgia"/>
              <a:ea typeface="Georgia"/>
              <a:cs typeface="Georgia"/>
              <a:sym typeface="Georgia"/>
            </a:endParaRPr>
          </a:p>
          <a:p>
            <a:pPr indent="-34290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Georgia"/>
              <a:buChar char="●"/>
            </a:pPr>
            <a:r>
              <a:rPr lang="en">
                <a:latin typeface="Georgia"/>
                <a:ea typeface="Georgia"/>
                <a:cs typeface="Georgia"/>
                <a:sym typeface="Georgia"/>
              </a:rPr>
              <a:t>Lower back</a:t>
            </a:r>
            <a:endParaRPr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>
                <a:latin typeface="Georgia"/>
                <a:ea typeface="Georgia"/>
                <a:cs typeface="Georgia"/>
                <a:sym typeface="Georgia"/>
              </a:rPr>
              <a:t>However, injuries can occur throughout the entire body, especially where joints are located (elbows, knees, shoulders) etc.</a:t>
            </a:r>
            <a:endParaRPr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99" name="Google Shape;99;p15"/>
          <p:cNvPicPr preferRelativeResize="0"/>
          <p:nvPr/>
        </p:nvPicPr>
        <p:blipFill rotWithShape="1">
          <a:blip r:embed="rId3">
            <a:alphaModFix amt="3000"/>
          </a:blip>
          <a:srcRect b="83534" l="0" r="0" t="6150"/>
          <a:stretch/>
        </p:blipFill>
        <p:spPr>
          <a:xfrm rot="1671762">
            <a:off x="-514981" y="2321835"/>
            <a:ext cx="10173960" cy="9588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2400">
        <p14:gallery dir="l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6"/>
          <p:cNvSpPr txBox="1"/>
          <p:nvPr>
            <p:ph type="title"/>
          </p:nvPr>
        </p:nvSpPr>
        <p:spPr>
          <a:xfrm>
            <a:off x="490250" y="526350"/>
            <a:ext cx="63945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 us recap ‘JOINTS’     </a:t>
            </a:r>
            <a:endParaRPr/>
          </a:p>
        </p:txBody>
      </p:sp>
      <p:pic>
        <p:nvPicPr>
          <p:cNvPr id="105" name="Google Shape;105;p16"/>
          <p:cNvPicPr preferRelativeResize="0"/>
          <p:nvPr/>
        </p:nvPicPr>
        <p:blipFill>
          <a:blip r:embed="rId3">
            <a:alphaModFix amt="28000"/>
          </a:blip>
          <a:stretch>
            <a:fillRect/>
          </a:stretch>
        </p:blipFill>
        <p:spPr>
          <a:xfrm>
            <a:off x="6884750" y="1944825"/>
            <a:ext cx="1648300" cy="2934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6"/>
          <p:cNvPicPr preferRelativeResize="0"/>
          <p:nvPr/>
        </p:nvPicPr>
        <p:blipFill rotWithShape="1">
          <a:blip r:embed="rId4">
            <a:alphaModFix amt="3000"/>
          </a:blip>
          <a:srcRect b="83534" l="0" r="0" t="6150"/>
          <a:stretch/>
        </p:blipFill>
        <p:spPr>
          <a:xfrm rot="1671762">
            <a:off x="-571881" y="2185635"/>
            <a:ext cx="10173960" cy="9588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3200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3200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2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9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3177EE"/>
            </a:gs>
            <a:gs pos="100000">
              <a:srgbClr val="113D8A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7"/>
          <p:cNvSpPr txBox="1"/>
          <p:nvPr>
            <p:ph type="title"/>
          </p:nvPr>
        </p:nvSpPr>
        <p:spPr>
          <a:xfrm>
            <a:off x="347775" y="1310274"/>
            <a:ext cx="8222100" cy="48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rgbClr val="FFFFFF"/>
                </a:solidFill>
              </a:rPr>
              <a:t>A joint is where two bones meet.</a:t>
            </a:r>
            <a:endParaRPr b="1" sz="2100">
              <a:solidFill>
                <a:srgbClr val="FFFFFF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rgbClr val="FFFFFF"/>
              </a:solidFill>
            </a:endParaRPr>
          </a:p>
        </p:txBody>
      </p:sp>
      <p:sp>
        <p:nvSpPr>
          <p:cNvPr id="112" name="Google Shape;112;p17"/>
          <p:cNvSpPr txBox="1"/>
          <p:nvPr/>
        </p:nvSpPr>
        <p:spPr>
          <a:xfrm>
            <a:off x="676950" y="1924025"/>
            <a:ext cx="1944900" cy="169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3" name="Google Shape;113;p17"/>
          <p:cNvSpPr txBox="1"/>
          <p:nvPr/>
        </p:nvSpPr>
        <p:spPr>
          <a:xfrm>
            <a:off x="896400" y="2106300"/>
            <a:ext cx="7351200" cy="93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57150" lvl="0" marL="5715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3F3F3"/>
                </a:solidFill>
              </a:rPr>
              <a:t>The function of a joint is to allow movement to take place between two bones. It is the presence of the joints which allows the skeleton as a whole to be flexible.</a:t>
            </a:r>
            <a:endParaRPr sz="1800">
              <a:solidFill>
                <a:srgbClr val="F3F3F3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4" name="Google Shape;114;p17"/>
          <p:cNvSpPr txBox="1"/>
          <p:nvPr/>
        </p:nvSpPr>
        <p:spPr>
          <a:xfrm>
            <a:off x="421350" y="238250"/>
            <a:ext cx="6554400" cy="76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What is a Joint?</a:t>
            </a:r>
            <a:endParaRPr b="1" sz="36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15" name="Google Shape;115;p17"/>
          <p:cNvPicPr preferRelativeResize="0"/>
          <p:nvPr/>
        </p:nvPicPr>
        <p:blipFill rotWithShape="1">
          <a:blip r:embed="rId3">
            <a:alphaModFix amt="3000"/>
          </a:blip>
          <a:srcRect b="83534" l="0" r="0" t="6150"/>
          <a:stretch/>
        </p:blipFill>
        <p:spPr>
          <a:xfrm rot="1671762">
            <a:off x="-571881" y="2185635"/>
            <a:ext cx="10173960" cy="9588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500"/>
                                        <p:tgtEl>
                                          <p:spTgt spid="11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700"/>
                                        <p:tgtEl>
                                          <p:spTgt spid="11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2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700"/>
                                        <p:tgtEl>
                                          <p:spTgt spid="11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9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900"/>
                                        <p:tgtEl>
                                          <p:spTgt spid="11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8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900"/>
                                        <p:tgtEl>
                                          <p:spTgt spid="11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3177EE"/>
            </a:gs>
            <a:gs pos="100000">
              <a:srgbClr val="113D8A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8"/>
          <p:cNvSpPr txBox="1"/>
          <p:nvPr>
            <p:ph type="title"/>
          </p:nvPr>
        </p:nvSpPr>
        <p:spPr>
          <a:xfrm>
            <a:off x="598100" y="251325"/>
            <a:ext cx="8222100" cy="3246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FFFFFF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FFFFFF"/>
                </a:solidFill>
              </a:rPr>
              <a:t>There are </a:t>
            </a:r>
            <a:r>
              <a:rPr b="1" lang="en" sz="2000">
                <a:solidFill>
                  <a:srgbClr val="FFFFFF"/>
                </a:solidFill>
              </a:rPr>
              <a:t>THREE</a:t>
            </a:r>
            <a:r>
              <a:rPr lang="en" sz="2000">
                <a:solidFill>
                  <a:srgbClr val="FFFFFF"/>
                </a:solidFill>
              </a:rPr>
              <a:t> types of Joints</a:t>
            </a:r>
            <a:endParaRPr sz="2000">
              <a:solidFill>
                <a:srgbClr val="FFFFFF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FFFFFF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FFFFFF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FFFFFF"/>
                </a:solidFill>
              </a:rPr>
              <a:t>	</a:t>
            </a:r>
            <a:endParaRPr sz="1400"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FFFFFF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rgbClr val="FFFFFF"/>
                </a:solidFill>
              </a:rPr>
              <a:t>CARTILAGINOUS</a:t>
            </a:r>
            <a:r>
              <a:rPr lang="en" sz="1800">
                <a:solidFill>
                  <a:srgbClr val="FFFFFF"/>
                </a:solidFill>
              </a:rPr>
              <a:t>		</a:t>
            </a:r>
            <a:r>
              <a:rPr lang="en" sz="1400">
                <a:solidFill>
                  <a:srgbClr val="FFFFFF"/>
                </a:solidFill>
              </a:rPr>
              <a:t>	           </a:t>
            </a:r>
            <a:r>
              <a:rPr b="1" lang="en" sz="1400">
                <a:solidFill>
                  <a:srgbClr val="FFFFFF"/>
                </a:solidFill>
              </a:rPr>
              <a:t> </a:t>
            </a:r>
            <a:r>
              <a:rPr b="1" lang="en" sz="1600">
                <a:solidFill>
                  <a:srgbClr val="FFFFFF"/>
                </a:solidFill>
              </a:rPr>
              <a:t>FIBROUS	</a:t>
            </a:r>
            <a:r>
              <a:rPr lang="en" sz="1400">
                <a:solidFill>
                  <a:srgbClr val="FFFFFF"/>
                </a:solidFill>
              </a:rPr>
              <a:t>		    </a:t>
            </a:r>
            <a:r>
              <a:rPr lang="en" sz="1600">
                <a:solidFill>
                  <a:srgbClr val="FFFFFF"/>
                </a:solidFill>
              </a:rPr>
              <a:t>  </a:t>
            </a:r>
            <a:r>
              <a:rPr b="1" lang="en" sz="1600">
                <a:solidFill>
                  <a:srgbClr val="FFFFFF"/>
                </a:solidFill>
              </a:rPr>
              <a:t>SYNOVIAL</a:t>
            </a:r>
            <a:endParaRPr b="1" sz="1600">
              <a:solidFill>
                <a:srgbClr val="FFFFFF"/>
              </a:solidFill>
            </a:endParaRPr>
          </a:p>
          <a:p>
            <a:pPr indent="45720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FFFFFF"/>
              </a:solidFill>
            </a:endParaRPr>
          </a:p>
          <a:p>
            <a:pPr indent="45720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FFFFFF"/>
              </a:solidFill>
            </a:endParaRPr>
          </a:p>
          <a:p>
            <a:pPr indent="-57150" lvl="0" marL="5715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FFFFFF"/>
                </a:solidFill>
              </a:rPr>
              <a:t> </a:t>
            </a:r>
            <a:endParaRPr b="1" sz="1400">
              <a:solidFill>
                <a:srgbClr val="FFFFFF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21" name="Google Shape;121;p18"/>
          <p:cNvCxnSpPr/>
          <p:nvPr/>
        </p:nvCxnSpPr>
        <p:spPr>
          <a:xfrm>
            <a:off x="4791075" y="703200"/>
            <a:ext cx="2101500" cy="1183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22" name="Google Shape;122;p18"/>
          <p:cNvCxnSpPr/>
          <p:nvPr/>
        </p:nvCxnSpPr>
        <p:spPr>
          <a:xfrm flipH="1">
            <a:off x="2310375" y="700825"/>
            <a:ext cx="2469300" cy="1172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23" name="Google Shape;123;p18"/>
          <p:cNvCxnSpPr/>
          <p:nvPr/>
        </p:nvCxnSpPr>
        <p:spPr>
          <a:xfrm>
            <a:off x="4779675" y="695125"/>
            <a:ext cx="11400" cy="1183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24" name="Google Shape;124;p18"/>
          <p:cNvCxnSpPr/>
          <p:nvPr/>
        </p:nvCxnSpPr>
        <p:spPr>
          <a:xfrm>
            <a:off x="2151025" y="2060675"/>
            <a:ext cx="0" cy="2160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25" name="Google Shape;125;p18"/>
          <p:cNvSpPr txBox="1"/>
          <p:nvPr/>
        </p:nvSpPr>
        <p:spPr>
          <a:xfrm>
            <a:off x="1381425" y="2379400"/>
            <a:ext cx="1536300" cy="75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CC0000"/>
                </a:solidFill>
                <a:latin typeface="Roboto"/>
                <a:ea typeface="Roboto"/>
                <a:cs typeface="Roboto"/>
                <a:sym typeface="Roboto"/>
              </a:rPr>
              <a:t>Little movement but gives great strength</a:t>
            </a:r>
            <a:endParaRPr b="1">
              <a:solidFill>
                <a:srgbClr val="CC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126" name="Google Shape;126;p18"/>
          <p:cNvCxnSpPr/>
          <p:nvPr/>
        </p:nvCxnSpPr>
        <p:spPr>
          <a:xfrm>
            <a:off x="4779675" y="2060500"/>
            <a:ext cx="0" cy="318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27" name="Google Shape;127;p18"/>
          <p:cNvSpPr txBox="1"/>
          <p:nvPr/>
        </p:nvSpPr>
        <p:spPr>
          <a:xfrm>
            <a:off x="4222075" y="2453350"/>
            <a:ext cx="1047000" cy="60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E06666"/>
                </a:solidFill>
                <a:latin typeface="Roboto"/>
                <a:ea typeface="Roboto"/>
                <a:cs typeface="Roboto"/>
                <a:sym typeface="Roboto"/>
              </a:rPr>
              <a:t>Little or no movement</a:t>
            </a:r>
            <a:endParaRPr b="1">
              <a:solidFill>
                <a:srgbClr val="E0666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128" name="Google Shape;128;p18"/>
          <p:cNvCxnSpPr/>
          <p:nvPr/>
        </p:nvCxnSpPr>
        <p:spPr>
          <a:xfrm>
            <a:off x="6987300" y="2060650"/>
            <a:ext cx="11400" cy="341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29" name="Google Shape;129;p18"/>
          <p:cNvSpPr txBox="1"/>
          <p:nvPr/>
        </p:nvSpPr>
        <p:spPr>
          <a:xfrm>
            <a:off x="6364275" y="2379400"/>
            <a:ext cx="1794300" cy="91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CC0000"/>
                </a:solidFill>
                <a:latin typeface="Roboto"/>
                <a:ea typeface="Roboto"/>
                <a:cs typeface="Roboto"/>
                <a:sym typeface="Roboto"/>
              </a:rPr>
              <a:t>The most movable joint. These are the ones of greatest concern to a dancer</a:t>
            </a:r>
            <a:r>
              <a:rPr lang="en">
                <a:solidFill>
                  <a:srgbClr val="CC0000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>
              <a:solidFill>
                <a:srgbClr val="CC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30" name="Google Shape;130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67100" y="3505710"/>
            <a:ext cx="1794300" cy="15642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71425" y="3497838"/>
            <a:ext cx="1536300" cy="158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82058" y="3497850"/>
            <a:ext cx="1419618" cy="1579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18"/>
          <p:cNvPicPr preferRelativeResize="0"/>
          <p:nvPr/>
        </p:nvPicPr>
        <p:blipFill rotWithShape="1">
          <a:blip r:embed="rId6">
            <a:alphaModFix amt="3000"/>
          </a:blip>
          <a:srcRect b="83534" l="0" r="0" t="6150"/>
          <a:stretch/>
        </p:blipFill>
        <p:spPr>
          <a:xfrm rot="1671762">
            <a:off x="-571881" y="2185635"/>
            <a:ext cx="10173960" cy="9588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900"/>
                                        <p:tgtEl>
                                          <p:spTgt spid="12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9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900"/>
                                        <p:tgtEl>
                                          <p:spTgt spid="12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8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900"/>
                                        <p:tgtEl>
                                          <p:spTgt spid="12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7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900"/>
                                        <p:tgtEl>
                                          <p:spTgt spid="12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6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900"/>
                                        <p:tgtEl>
                                          <p:spTgt spid="120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9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900"/>
                                        <p:tgtEl>
                                          <p:spTgt spid="120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14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900"/>
                                        <p:tgtEl>
                                          <p:spTgt spid="120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33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900"/>
                                        <p:tgtEl>
                                          <p:spTgt spid="120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2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900"/>
                                        <p:tgtEl>
                                          <p:spTgt spid="120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71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900"/>
                                        <p:tgtEl>
                                          <p:spTgt spid="120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9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900"/>
                                        <p:tgtEl>
                                          <p:spTgt spid="120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9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>
                                            <p:txEl>
                                              <p:pRg end="11" st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900"/>
                                        <p:tgtEl>
                                          <p:spTgt spid="120">
                                            <p:txEl>
                                              <p:pRg end="11" st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28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>
                                            <p:txEl>
                                              <p:pRg end="12" st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900"/>
                                        <p:tgtEl>
                                          <p:spTgt spid="120">
                                            <p:txEl>
                                              <p:pRg end="12" st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47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3500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3500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82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1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13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1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3177EE"/>
            </a:gs>
            <a:gs pos="100000">
              <a:srgbClr val="113D8A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9"/>
          <p:cNvSpPr txBox="1"/>
          <p:nvPr>
            <p:ph type="title"/>
          </p:nvPr>
        </p:nvSpPr>
        <p:spPr>
          <a:xfrm>
            <a:off x="359125" y="320247"/>
            <a:ext cx="8222100" cy="83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Synovial Joints</a:t>
            </a:r>
            <a:endParaRPr sz="3600"/>
          </a:p>
        </p:txBody>
      </p:sp>
      <p:sp>
        <p:nvSpPr>
          <p:cNvPr id="139" name="Google Shape;139;p19"/>
          <p:cNvSpPr txBox="1"/>
          <p:nvPr/>
        </p:nvSpPr>
        <p:spPr>
          <a:xfrm>
            <a:off x="584125" y="1337775"/>
            <a:ext cx="7772100" cy="323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rgbClr val="F3F3F3"/>
              </a:buClr>
              <a:buSzPts val="1800"/>
              <a:buChar char="❏"/>
            </a:pPr>
            <a:r>
              <a:rPr lang="en" sz="1800">
                <a:solidFill>
                  <a:srgbClr val="F3F3F3"/>
                </a:solidFill>
              </a:rPr>
              <a:t>The joint is lubricated by synovial fluid and is surrounded by a layer of tissue called synovial membrane. </a:t>
            </a:r>
            <a:endParaRPr sz="1800">
              <a:solidFill>
                <a:srgbClr val="F3F3F3"/>
              </a:solidFill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800"/>
              <a:buChar char="❏"/>
            </a:pPr>
            <a:r>
              <a:rPr lang="en" sz="1800">
                <a:solidFill>
                  <a:srgbClr val="F3F3F3"/>
                </a:solidFill>
              </a:rPr>
              <a:t>Cartilage covers the bone, reducing friction and allowing smooth movement. </a:t>
            </a:r>
            <a:endParaRPr sz="1800">
              <a:solidFill>
                <a:srgbClr val="F3F3F3"/>
              </a:solidFill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800"/>
              <a:buChar char="❏"/>
            </a:pPr>
            <a:r>
              <a:rPr lang="en" sz="1800">
                <a:solidFill>
                  <a:srgbClr val="F3F3F3"/>
                </a:solidFill>
              </a:rPr>
              <a:t>These allow or restrict movement according to their structure.</a:t>
            </a:r>
            <a:endParaRPr sz="1800">
              <a:solidFill>
                <a:srgbClr val="F3F3F3"/>
              </a:solidFill>
            </a:endParaRPr>
          </a:p>
          <a:p>
            <a:pPr indent="0" lvl="0" marL="457200" rtl="0" algn="l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800">
              <a:solidFill>
                <a:srgbClr val="F3F3F3"/>
              </a:solidFill>
            </a:endParaRPr>
          </a:p>
        </p:txBody>
      </p:sp>
      <p:pic>
        <p:nvPicPr>
          <p:cNvPr id="140" name="Google Shape;140;p19"/>
          <p:cNvPicPr preferRelativeResize="0"/>
          <p:nvPr/>
        </p:nvPicPr>
        <p:blipFill rotWithShape="1">
          <a:blip r:embed="rId3">
            <a:alphaModFix amt="3000"/>
          </a:blip>
          <a:srcRect b="83534" l="0" r="0" t="6150"/>
          <a:stretch/>
        </p:blipFill>
        <p:spPr>
          <a:xfrm rot="1671762">
            <a:off x="-571881" y="2185635"/>
            <a:ext cx="10173960" cy="9588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900"/>
                                        <p:tgtEl>
                                          <p:spTgt spid="13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9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0"/>
                                        <p:tgtEl>
                                          <p:spTgt spid="13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4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0"/>
                                        <p:tgtEl>
                                          <p:spTgt spid="13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9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0"/>
                                        <p:tgtEl>
                                          <p:spTgt spid="13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4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0"/>
                                        <p:tgtEl>
                                          <p:spTgt spid="13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3177EE"/>
            </a:gs>
            <a:gs pos="100000">
              <a:srgbClr val="113D8A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0"/>
          <p:cNvSpPr txBox="1"/>
          <p:nvPr>
            <p:ph type="title"/>
          </p:nvPr>
        </p:nvSpPr>
        <p:spPr>
          <a:xfrm>
            <a:off x="290850" y="320247"/>
            <a:ext cx="8222100" cy="83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Synovial Joints </a:t>
            </a:r>
            <a:r>
              <a:rPr i="1" lang="en" sz="3600"/>
              <a:t>Cont’d</a:t>
            </a:r>
            <a:endParaRPr i="1" sz="3600"/>
          </a:p>
        </p:txBody>
      </p:sp>
      <p:sp>
        <p:nvSpPr>
          <p:cNvPr id="146" name="Google Shape;146;p20"/>
          <p:cNvSpPr txBox="1"/>
          <p:nvPr/>
        </p:nvSpPr>
        <p:spPr>
          <a:xfrm>
            <a:off x="364450" y="1742050"/>
            <a:ext cx="8067900" cy="213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3F3F3"/>
                </a:solidFill>
              </a:rPr>
              <a:t>There are six types of </a:t>
            </a:r>
            <a:r>
              <a:rPr i="1" lang="en" sz="1800" u="sng">
                <a:solidFill>
                  <a:srgbClr val="F3F3F3"/>
                </a:solidFill>
              </a:rPr>
              <a:t>synovial joints:</a:t>
            </a:r>
            <a:r>
              <a:rPr lang="en" sz="1800">
                <a:solidFill>
                  <a:srgbClr val="F3F3F3"/>
                </a:solidFill>
              </a:rPr>
              <a:t> </a:t>
            </a:r>
            <a:r>
              <a:rPr b="1" lang="en" sz="1800">
                <a:solidFill>
                  <a:srgbClr val="F3F3F3"/>
                </a:solidFill>
              </a:rPr>
              <a:t> ball and socket, ellipsoid (condyloid), gliding, hinge, pivot and saddle.</a:t>
            </a:r>
            <a:endParaRPr b="1" sz="1800">
              <a:solidFill>
                <a:srgbClr val="F3F3F3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800">
                <a:solidFill>
                  <a:srgbClr val="F3F3F3"/>
                </a:solidFill>
              </a:rPr>
              <a:t>Synovial joints allow a </a:t>
            </a:r>
            <a:r>
              <a:rPr i="1" lang="en" sz="1800" u="sng">
                <a:solidFill>
                  <a:srgbClr val="F3F3F3"/>
                </a:solidFill>
              </a:rPr>
              <a:t>range of movement:</a:t>
            </a:r>
            <a:r>
              <a:rPr lang="en" sz="1800">
                <a:solidFill>
                  <a:srgbClr val="F3F3F3"/>
                </a:solidFill>
              </a:rPr>
              <a:t> </a:t>
            </a:r>
            <a:r>
              <a:rPr b="1" lang="en" sz="1800">
                <a:solidFill>
                  <a:srgbClr val="F3F3F3"/>
                </a:solidFill>
              </a:rPr>
              <a:t>flexion, extension, abduction, adduction, rotation, circumduction.</a:t>
            </a:r>
            <a:endParaRPr b="1" sz="1800">
              <a:solidFill>
                <a:srgbClr val="F3F3F3"/>
              </a:solidFill>
            </a:endParaRPr>
          </a:p>
        </p:txBody>
      </p:sp>
      <p:pic>
        <p:nvPicPr>
          <p:cNvPr id="147" name="Google Shape;147;p20"/>
          <p:cNvPicPr preferRelativeResize="0"/>
          <p:nvPr/>
        </p:nvPicPr>
        <p:blipFill rotWithShape="1">
          <a:blip r:embed="rId3">
            <a:alphaModFix amt="3000"/>
          </a:blip>
          <a:srcRect b="83534" l="0" r="0" t="6150"/>
          <a:stretch/>
        </p:blipFill>
        <p:spPr>
          <a:xfrm rot="1671762">
            <a:off x="-571881" y="2185635"/>
            <a:ext cx="10173960" cy="9588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800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8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700"/>
                                        <p:tgtEl>
                                          <p:spTgt spid="14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700"/>
                                        <p:tgtEl>
                                          <p:spTgt spid="14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1"/>
          <p:cNvSpPr txBox="1"/>
          <p:nvPr>
            <p:ph type="title"/>
          </p:nvPr>
        </p:nvSpPr>
        <p:spPr>
          <a:xfrm>
            <a:off x="129550" y="397075"/>
            <a:ext cx="17190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Activity</a:t>
            </a:r>
            <a:endParaRPr/>
          </a:p>
        </p:txBody>
      </p:sp>
      <p:pic>
        <p:nvPicPr>
          <p:cNvPr id="153" name="Google Shape;153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25900" y="0"/>
            <a:ext cx="7218099" cy="51435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54" name="Google Shape;154;p21"/>
          <p:cNvGraphicFramePr/>
          <p:nvPr/>
        </p:nvGraphicFramePr>
        <p:xfrm>
          <a:off x="4942625" y="14552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{7B3F6565-87CD-40C8-B7CC-9B007C166286}</a:tableStyleId>
              </a:tblPr>
              <a:tblGrid>
                <a:gridCol w="744225"/>
                <a:gridCol w="1156200"/>
                <a:gridCol w="1770775"/>
              </a:tblGrid>
              <a:tr h="3924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Joint</a:t>
                      </a:r>
                      <a:endParaRPr b="1"/>
                    </a:p>
                  </a:txBody>
                  <a:tcPr marT="91425" marB="91425" marR="91425" marL="91425">
                    <a:lnL cap="flat" cmpd="sng" w="2857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Joint Type</a:t>
                      </a:r>
                      <a:endParaRPr b="1"/>
                    </a:p>
                  </a:txBody>
                  <a:tcPr marT="91425" marB="91425" marR="91425" marL="91425">
                    <a:lnL cap="flat" cmpd="sng" w="2857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Movement Range</a:t>
                      </a:r>
                      <a:endParaRPr b="1"/>
                    </a:p>
                  </a:txBody>
                  <a:tcPr marT="91425" marB="91425" marR="91425" marL="91425">
                    <a:lnL cap="flat" cmpd="sng" w="2857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155" name="Google Shape;155;p21"/>
          <p:cNvGraphicFramePr/>
          <p:nvPr/>
        </p:nvGraphicFramePr>
        <p:xfrm>
          <a:off x="4942638" y="18476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{7B3F6565-87CD-40C8-B7CC-9B007C166286}</a:tableStyleId>
              </a:tblPr>
              <a:tblGrid>
                <a:gridCol w="744200"/>
                <a:gridCol w="1156200"/>
                <a:gridCol w="1770775"/>
              </a:tblGrid>
              <a:tr h="3753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Knee</a:t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B cap="flat" cmpd="sng" w="2857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Hinge</a:t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B cap="flat" cmpd="sng" w="2857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Flexion,-------,----</a:t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B cap="flat" cmpd="sng" w="2857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156" name="Google Shape;156;p21"/>
          <p:cNvPicPr preferRelativeResize="0"/>
          <p:nvPr/>
        </p:nvPicPr>
        <p:blipFill rotWithShape="1">
          <a:blip r:embed="rId4">
            <a:alphaModFix amt="3000"/>
          </a:blip>
          <a:srcRect b="83534" l="0" r="0" t="6150"/>
          <a:stretch/>
        </p:blipFill>
        <p:spPr>
          <a:xfrm rot="1671762">
            <a:off x="-365656" y="2185610"/>
            <a:ext cx="10173960" cy="958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21"/>
          <p:cNvPicPr preferRelativeResize="0"/>
          <p:nvPr/>
        </p:nvPicPr>
        <p:blipFill rotWithShape="1">
          <a:blip r:embed="rId5">
            <a:alphaModFix/>
          </a:blip>
          <a:srcRect b="-15360" l="0" r="0" t="8909"/>
          <a:stretch/>
        </p:blipFill>
        <p:spPr>
          <a:xfrm>
            <a:off x="129550" y="4028850"/>
            <a:ext cx="963476" cy="738625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21">
            <a:hlinkClick action="ppaction://hlinksldjump" r:id="rId6"/>
          </p:cNvPr>
          <p:cNvSpPr txBox="1"/>
          <p:nvPr/>
        </p:nvSpPr>
        <p:spPr>
          <a:xfrm>
            <a:off x="129550" y="3948275"/>
            <a:ext cx="1173000" cy="6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graphicFrame>
        <p:nvGraphicFramePr>
          <p:cNvPr id="159" name="Google Shape;159;p21"/>
          <p:cNvGraphicFramePr/>
          <p:nvPr/>
        </p:nvGraphicFramePr>
        <p:xfrm>
          <a:off x="4942638" y="22400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{7B3F6565-87CD-40C8-B7CC-9B007C166286}</a:tableStyleId>
              </a:tblPr>
              <a:tblGrid>
                <a:gridCol w="744200"/>
                <a:gridCol w="1156200"/>
                <a:gridCol w="1770775"/>
              </a:tblGrid>
              <a:tr h="3753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Wrist</a:t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B cap="flat" cmpd="sng" w="2857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----, ----</a:t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B cap="flat" cmpd="sng" w="2857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B cap="flat" cmpd="sng" w="2857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160" name="Google Shape;160;p21"/>
          <p:cNvGraphicFramePr/>
          <p:nvPr/>
        </p:nvGraphicFramePr>
        <p:xfrm>
          <a:off x="4942625" y="26362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{7B3F6565-87CD-40C8-B7CC-9B007C166286}</a:tableStyleId>
              </a:tblPr>
              <a:tblGrid>
                <a:gridCol w="744200"/>
                <a:gridCol w="1156200"/>
                <a:gridCol w="1770775"/>
              </a:tblGrid>
              <a:tr h="3753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B cap="flat" cmpd="sng" w="2857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B cap="flat" cmpd="sng" w="2857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B cap="flat" cmpd="sng" w="2857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161" name="Google Shape;161;p21"/>
          <p:cNvGraphicFramePr/>
          <p:nvPr/>
        </p:nvGraphicFramePr>
        <p:xfrm>
          <a:off x="4942650" y="30286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{7B3F6565-87CD-40C8-B7CC-9B007C166286}</a:tableStyleId>
              </a:tblPr>
              <a:tblGrid>
                <a:gridCol w="744200"/>
                <a:gridCol w="1156200"/>
                <a:gridCol w="1770775"/>
              </a:tblGrid>
              <a:tr h="3753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66666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B cap="flat" cmpd="sng" w="2857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B cap="flat" cmpd="sng" w="2857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2857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B cap="flat" cmpd="sng" w="2857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62" name="Google Shape;162;p21"/>
          <p:cNvSpPr/>
          <p:nvPr/>
        </p:nvSpPr>
        <p:spPr>
          <a:xfrm>
            <a:off x="6375250" y="0"/>
            <a:ext cx="2768700" cy="1359600"/>
          </a:xfrm>
          <a:prstGeom prst="wedgeEllipseCallout">
            <a:avLst>
              <a:gd fmla="val -56541" name="adj1"/>
              <a:gd fmla="val 13410" name="adj2"/>
            </a:avLst>
          </a:prstGeom>
          <a:solidFill>
            <a:srgbClr val="FFFFFF"/>
          </a:solidFill>
          <a:ln cap="flat" cmpd="sng" w="28575">
            <a:solidFill>
              <a:srgbClr val="43434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666666"/>
                </a:solidFill>
                <a:latin typeface="Georgia"/>
                <a:ea typeface="Georgia"/>
                <a:cs typeface="Georgia"/>
                <a:sym typeface="Georgia"/>
              </a:rPr>
              <a:t>Complete the chart on the board with all relevant information. More columns are required </a:t>
            </a:r>
            <a:endParaRPr>
              <a:solidFill>
                <a:srgbClr val="666666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600"/>
                                        <p:tgtEl>
                                          <p:spTgt spid="15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6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7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3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7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Geometric">
  <a:themeElements>
    <a:clrScheme name="Geometric">
      <a:dk1>
        <a:srgbClr val="2A3990"/>
      </a:dk1>
      <a:lt1>
        <a:srgbClr val="FFFFFF"/>
      </a:lt1>
      <a:dk2>
        <a:srgbClr val="434343"/>
      </a:dk2>
      <a:lt2>
        <a:srgbClr val="999999"/>
      </a:lt2>
      <a:accent1>
        <a:srgbClr val="212D74"/>
      </a:accent1>
      <a:accent2>
        <a:srgbClr val="3949AB"/>
      </a:accent2>
      <a:accent3>
        <a:srgbClr val="9C254D"/>
      </a:accent3>
      <a:accent4>
        <a:srgbClr val="D23369"/>
      </a:accent4>
      <a:accent5>
        <a:srgbClr val="F06292"/>
      </a:accent5>
      <a:accent6>
        <a:srgbClr val="7890CD"/>
      </a:accent6>
      <a:hlink>
        <a:srgbClr val="F06292"/>
      </a:hlink>
      <a:folHlink>
        <a:srgbClr val="F0629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