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Lobster"/>
      <p:regular r:id="rId32"/>
    </p:embeddedFont>
    <p:embeddedFont>
      <p:font typeface="Aclonic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3F6565-87CD-40C8-B7CC-9B007C166286}">
  <a:tblStyle styleId="{7B3F6565-87CD-40C8-B7CC-9B007C166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Aclonica-regular.fntdata"/><Relationship Id="rId10" Type="http://schemas.openxmlformats.org/officeDocument/2006/relationships/slide" Target="slides/slide4.xml"/><Relationship Id="rId32" Type="http://schemas.openxmlformats.org/officeDocument/2006/relationships/font" Target="fonts/Lobster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738236b1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738236b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38236b1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38236b1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72e3656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72e3656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4c843cf5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4c843cf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4c843cf5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4c843cf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4c843cf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4c843cf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772e3656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772e3656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772e3656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772e3656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5e57a34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5e57a34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38236b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738236b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54b644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54b644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7588b79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7588b79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5e57a34e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5e57a34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d90003d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d90003d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d90003d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d90003d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d90003d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d90003d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38236b1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738236b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38236b1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38236b1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38236b1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38236b1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38236b1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38236b1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clipart-library.com/clipart/n723102.htm" TargetMode="External"/><Relationship Id="rId4" Type="http://schemas.openxmlformats.org/officeDocument/2006/relationships/hyperlink" Target="https://gasparinutrition.com/blogs/fitness-facts/5-benefits-of-healthy-eating" TargetMode="External"/><Relationship Id="rId9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cartilaginous+joint&amp;tpr=jrel3&amp;ots=1588700477231&amp;imgs=1p&amp;filter=on&amp;imgDetail=true" TargetMode="External"/><Relationship Id="rId5" Type="http://schemas.openxmlformats.org/officeDocument/2006/relationships/hyperlink" Target="https://giphy.com/gifs/sport-stay-hydrated-water-of-life-fSGJfM5HNbzz3NmCNo" TargetMode="External"/><Relationship Id="rId6" Type="http://schemas.openxmlformats.org/officeDocument/2006/relationships/hyperlink" Target="https://giphy.com/gifs/spiritedaway-spirited-away-3oz8xTAJIQD6JWfTUc" TargetMode="External"/><Relationship Id="rId7" Type="http://schemas.openxmlformats.org/officeDocument/2006/relationships/hyperlink" Target="https://www.livescience.com/44137-skeletal-system-surprising-facts.html" TargetMode="External"/><Relationship Id="rId8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fibrous+joint&amp;tpr=jrel3&amp;ots=1588700237748&amp;imgs=1p&amp;filter=on&amp;imgDetail=tru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synovial+joint&amp;tpr=jrel3&amp;ots=1588700512480&amp;imgs=1p&amp;filter=on&amp;imgDetail=true" TargetMode="External"/><Relationship Id="rId4" Type="http://schemas.openxmlformats.org/officeDocument/2006/relationships/hyperlink" Target="https://www.istockphoto.com/vector/cartoon-glass-with-water-gm1190637194-337593324?irgwc=1&amp;esource=AFF_IS_IR_SP_ClipArtLogo.com_340407_&amp;asid=ClipArtLogo.com&amp;cid=IS&amp;utm_medium=affiliate_SP&amp;utm_source=ClipArtLogo.com&amp;utm_content=340407&amp;clickid=1Xc16vzKaxyOTPGwUx0Mo3YVUkizOIWW%3A3zmww0" TargetMode="External"/><Relationship Id="rId11" Type="http://schemas.openxmlformats.org/officeDocument/2006/relationships/hyperlink" Target="https://www.youtube.com/watch?v=PxCac1HzoJ8" TargetMode="External"/><Relationship Id="rId10" Type="http://schemas.openxmlformats.org/officeDocument/2006/relationships/hyperlink" Target="https://www.youtube.com/watch?v=779HgCRhEJQ" TargetMode="External"/><Relationship Id="rId9" Type="http://schemas.openxmlformats.org/officeDocument/2006/relationships/hyperlink" Target="https://twitter.com/spinalogy/status/759244714583396352" TargetMode="External"/><Relationship Id="rId5" Type="http://schemas.openxmlformats.org/officeDocument/2006/relationships/hyperlink" Target="https://int.search.myway.com/search/AJimage.jhtml?&amp;n=7849f3f6&amp;p2=%5EY6%5Expv190%5ETTAB03%5ETT&amp;ptb=1CA02819-4072-4D3F-AD7F-7A4F55625703&amp;qs=&amp;si=XXXXXXXXXX&amp;ss=sub&amp;st=tab&amp;trs=wtt&amp;tpr=sbt&amp;enc=2&amp;searchfor=XSlUlZGZJLr4_faMCxL2MwPuofbX_Rfd0UwW26j6KZrHKTCJvwPEicFuytEV5u04UQot3UNnCMNfMtvI38PCmQT2uDh7hnItKsbNNvX1jQR84BFTydKvxA4V_XRmAwdGHs9HyPD2IsHLe1TSzs30nKf_yPpBYDycQ-WiRQnJSdcwgwbRz1mP3liegjvHA5LlnS0xxyrWhACLInKkf7at9zlPpeLNcNxTXVde3JlAbgxzsoVgStgWjZp6uWLqG_swTEQMYLHCb4784BsKWH8jT7KRKjuTpats11MRqWV8_K09y4HsL6krixCnWLkVgiLJUrNrPTgRUyd7TpRUjXMsoQ&amp;ts=1588727648947&amp;imgs=1p&amp;filter=on&amp;imgDetail=true" TargetMode="External"/><Relationship Id="rId6" Type="http://schemas.openxmlformats.org/officeDocument/2006/relationships/hyperlink" Target="https://www.balletdancersguide.com/ballet-dancers-loosing-weight.html" TargetMode="External"/><Relationship Id="rId7" Type="http://schemas.openxmlformats.org/officeDocument/2006/relationships/hyperlink" Target="https://www.dreamstime.com/stock-image-healthy-eating-funny-little-pair-dancers-made-orange-slices-image35924231" TargetMode="External"/><Relationship Id="rId8" Type="http://schemas.openxmlformats.org/officeDocument/2006/relationships/hyperlink" Target="https://www.dimensions.guide/element/ballet-male-dancer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slide" Target="/ppt/slides/slide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clipart-library.com/clipart/n723102.htm" TargetMode="External"/><Relationship Id="rId4" Type="http://schemas.openxmlformats.org/officeDocument/2006/relationships/hyperlink" Target="https://gasparinutrition.com/blogs/fitness-facts/5-benefits-of-healthy-eating" TargetMode="External"/><Relationship Id="rId9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cartilaginous+joint&amp;tpr=jrel3&amp;ots=1588700477231&amp;imgs=1p&amp;filter=on&amp;imgDetail=true" TargetMode="External"/><Relationship Id="rId5" Type="http://schemas.openxmlformats.org/officeDocument/2006/relationships/hyperlink" Target="https://giphy.com/gifs/sport-stay-hydrated-water-of-life-fSGJfM5HNbzz3NmCNo" TargetMode="External"/><Relationship Id="rId6" Type="http://schemas.openxmlformats.org/officeDocument/2006/relationships/hyperlink" Target="https://giphy.com/gifs/spiritedaway-spirited-away-3oz8xTAJIQD6JWfTUc" TargetMode="External"/><Relationship Id="rId7" Type="http://schemas.openxmlformats.org/officeDocument/2006/relationships/hyperlink" Target="https://www.livescience.com/44137-skeletal-system-surprising-facts.html" TargetMode="External"/><Relationship Id="rId8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fibrous+joint&amp;tpr=jrel3&amp;ots=1588700237748&amp;imgs=1p&amp;filter=on&amp;imgDetail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int.search.myway.com/search/AJimage.jhtml?&amp;n=7849f3f6&amp;p2=%5EY6%5Expv190%5ETTAB03%5ETT&amp;pg=AJimage&amp;pn=1&amp;ptb=1CA02819-4072-4D3F-AD7F-7A4F55625703&amp;qs=&amp;si=XXXXXXXXXX&amp;ss=sub&amp;st=tab&amp;trs=wtt&amp;searchfor=synovial+joint&amp;tpr=jrel3&amp;ots=1588700512480&amp;imgs=1p&amp;filter=on&amp;imgDetail=true" TargetMode="External"/><Relationship Id="rId4" Type="http://schemas.openxmlformats.org/officeDocument/2006/relationships/hyperlink" Target="https://www.istockphoto.com/vector/cartoon-glass-with-water-gm1190637194-337593324?irgwc=1&amp;esource=AFF_IS_IR_SP_ClipArtLogo.com_340407_&amp;asid=ClipArtLogo.com&amp;cid=IS&amp;utm_medium=affiliate_SP&amp;utm_source=ClipArtLogo.com&amp;utm_content=340407&amp;clickid=1Xc16vzKaxyOTPGwUx0Mo3YVUkizOIWW%3A3zmww0" TargetMode="External"/><Relationship Id="rId11" Type="http://schemas.openxmlformats.org/officeDocument/2006/relationships/hyperlink" Target="https://www.youtube.com/watch?v=PxCac1HzoJ8" TargetMode="External"/><Relationship Id="rId10" Type="http://schemas.openxmlformats.org/officeDocument/2006/relationships/hyperlink" Target="https://www.youtube.com/watch?v=779HgCRhEJQ" TargetMode="External"/><Relationship Id="rId9" Type="http://schemas.openxmlformats.org/officeDocument/2006/relationships/hyperlink" Target="https://twitter.com/spinalogy/status/759244714583396352" TargetMode="External"/><Relationship Id="rId5" Type="http://schemas.openxmlformats.org/officeDocument/2006/relationships/hyperlink" Target="https://int.search.myway.com/search/AJimage.jhtml?&amp;n=7849f3f6&amp;p2=%5EY6%5Expv190%5ETTAB03%5ETT&amp;ptb=1CA02819-4072-4D3F-AD7F-7A4F55625703&amp;qs=&amp;si=XXXXXXXXXX&amp;ss=sub&amp;st=tab&amp;trs=wtt&amp;tpr=sbt&amp;enc=2&amp;searchfor=XSlUlZGZJLr4_faMCxL2MwPuofbX_Rfd0UwW26j6KZrHKTCJvwPEicFuytEV5u04UQot3UNnCMNfMtvI38PCmQT2uDh7hnItKsbNNvX1jQR84BFTydKvxA4V_XRmAwdGHs9HyPD2IsHLe1TSzs30nKf_yPpBYDycQ-WiRQnJSdcwgwbRz1mP3liegjvHA5LlnS0xxyrWhACLInKkf7at9zlPpeLNcNxTXVde3JlAbgxzsoVgStgWjZp6uWLqG_swTEQMYLHCb4784BsKWH8jT7KRKjuTpats11MRqWV8_K09y4HsL6krixCnWLkVgiLJUrNrPTgRUyd7TpRUjXMsoQ&amp;ts=1588727648947&amp;imgs=1p&amp;filter=on&amp;imgDetail=true" TargetMode="External"/><Relationship Id="rId6" Type="http://schemas.openxmlformats.org/officeDocument/2006/relationships/hyperlink" Target="https://www.balletdancersguide.com/ballet-dancers-loosing-weight.html" TargetMode="External"/><Relationship Id="rId7" Type="http://schemas.openxmlformats.org/officeDocument/2006/relationships/hyperlink" Target="https://www.dreamstime.com/stock-image-healthy-eating-funny-little-pair-dancers-made-orange-slices-image35924231" TargetMode="External"/><Relationship Id="rId8" Type="http://schemas.openxmlformats.org/officeDocument/2006/relationships/hyperlink" Target="https://www.dimensions.guide/element/ballet-male-dancer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slide" Target="/ppt/slides/slide1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22456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Identification, Prevention, and Treatment of Dance Injuries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4209981" y="4773085"/>
            <a:ext cx="10173960" cy="95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98100" y="33882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3F3F3"/>
                </a:solidFill>
                <a:latin typeface="Aclonica"/>
                <a:ea typeface="Aclonica"/>
                <a:cs typeface="Aclonica"/>
                <a:sym typeface="Aclonica"/>
              </a:rPr>
              <a:t>PART ONE</a:t>
            </a:r>
            <a:endParaRPr sz="3200">
              <a:solidFill>
                <a:srgbClr val="F3F3F3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490250" y="526350"/>
            <a:ext cx="5661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Dance Injuries and Location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4213350" y="2314400"/>
            <a:ext cx="4277700" cy="2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000" y="2204723"/>
            <a:ext cx="3393118" cy="2248800"/>
          </a:xfrm>
          <a:prstGeom prst="rect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23"/>
          <p:cNvGraphicFramePr/>
          <p:nvPr/>
        </p:nvGraphicFramePr>
        <p:xfrm>
          <a:off x="519500" y="33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2373000"/>
                <a:gridCol w="4800400"/>
              </a:tblGrid>
              <a:tr h="651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BODY LOCATION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INJURY</a:t>
                      </a:r>
                      <a:endParaRPr b="1"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Foot and ankle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Achilles tendonitis,  Trigger toe                                          Ankle impingement, Sprains, Strains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Knee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Patellofemoral pain syndrome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Hip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Snapping hip syndrome, Hip impingement,                              Labral tears,  Hip flexor tendonitis, Hip bursitis                         Sacroiliac joint dysfunction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B8DF"/>
            </a:gs>
            <a:gs pos="100000">
              <a:srgbClr val="516DB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3F3F3"/>
                </a:solidFill>
              </a:rPr>
              <a:t>Activity</a:t>
            </a:r>
            <a:endParaRPr b="1" sz="3400">
              <a:solidFill>
                <a:srgbClr val="F3F3F3"/>
              </a:solidFill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❏"/>
            </a:pPr>
            <a:r>
              <a:rPr lang="en" sz="1800">
                <a:solidFill>
                  <a:srgbClr val="F3F3F3"/>
                </a:solidFill>
              </a:rPr>
              <a:t>Research the injuries mentioned in the previous slide.</a:t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❏"/>
            </a:pPr>
            <a:r>
              <a:rPr lang="en" sz="1800">
                <a:solidFill>
                  <a:srgbClr val="F3F3F3"/>
                </a:solidFill>
              </a:rPr>
              <a:t>Look at the  skeleton and see if you can identify exactly where the injuries would be located.</a:t>
            </a:r>
            <a:endParaRPr sz="1800">
              <a:solidFill>
                <a:srgbClr val="F3F3F3"/>
              </a:solidFill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875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ctrTitle"/>
          </p:nvPr>
        </p:nvSpPr>
        <p:spPr>
          <a:xfrm>
            <a:off x="128075" y="190550"/>
            <a:ext cx="58077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Compiled by</a:t>
            </a:r>
            <a:endParaRPr sz="2800">
              <a:solidFill>
                <a:srgbClr val="EFEFE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128075" y="953500"/>
            <a:ext cx="4122900" cy="30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Roxanne De Souza- Diego Martin Central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Deon Baptiste- San Juan South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Julia Le Gendre-Stewart- Barrackpore East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Edited by:</a:t>
            </a:r>
            <a:r>
              <a:rPr b="1"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b="1" lang="en" sz="16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Roxanne De Souza- Phillip</a:t>
            </a:r>
            <a:endParaRPr sz="16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75" y="0"/>
            <a:ext cx="451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0" y="4378025"/>
            <a:ext cx="46197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FF"/>
                </a:solidFill>
                <a:latin typeface="Georgia"/>
                <a:ea typeface="Georgia"/>
                <a:cs typeface="Georgia"/>
                <a:sym typeface="Georgia"/>
              </a:rPr>
              <a:t>Dance Teachers’ Association of Trinidad and Tobago</a:t>
            </a:r>
            <a:endParaRPr sz="1500">
              <a:solidFill>
                <a:srgbClr val="00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FF"/>
                </a:solidFill>
                <a:latin typeface="Georgia"/>
                <a:ea typeface="Georgia"/>
                <a:cs typeface="Georgia"/>
                <a:sym typeface="Georgia"/>
              </a:rPr>
              <a:t>(DTATT)</a:t>
            </a:r>
            <a:endParaRPr sz="1500">
              <a:solidFill>
                <a:srgbClr val="00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215425" y="521550"/>
            <a:ext cx="8520600" cy="4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Ashley, Linda. </a:t>
            </a:r>
            <a:r>
              <a:rPr i="1" lang="en" sz="900">
                <a:latin typeface="Arial"/>
                <a:ea typeface="Arial"/>
                <a:cs typeface="Arial"/>
                <a:sym typeface="Arial"/>
              </a:rPr>
              <a:t>Essential Guide to Dance. Third edition. </a:t>
            </a:r>
            <a:r>
              <a:rPr lang="en" sz="900">
                <a:latin typeface="Arial"/>
                <a:ea typeface="Arial"/>
                <a:cs typeface="Arial"/>
                <a:sym typeface="Arial"/>
              </a:rPr>
              <a:t>(2008). Hackette UK Company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Clunie, Maggie. Dale, Liz et. </a:t>
            </a:r>
            <a:r>
              <a:rPr i="1" lang="en" sz="900">
                <a:latin typeface="Arial"/>
                <a:ea typeface="Arial"/>
                <a:cs typeface="Arial"/>
                <a:sym typeface="Arial"/>
              </a:rPr>
              <a:t>AQA Dance GCSE.</a:t>
            </a:r>
            <a:r>
              <a:rPr lang="en" sz="900">
                <a:latin typeface="Arial"/>
                <a:ea typeface="Arial"/>
                <a:cs typeface="Arial"/>
                <a:sym typeface="Arial"/>
              </a:rPr>
              <a:t> (2014). Oxford University Press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http://clipart-library.com/clipart/n723102.htm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https://gasparinutrition.com/blogs/fitness-facts/5-benefits-of-healthy-eating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https://giphy.com/gifs/sport-stay-hydrated-water-of-life-fSGJfM5HNbzz3NmCNo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https://giphy.com/gifs/spiritedaway-spirited-away-3oz8xTAJIQD6JWfTUc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https://www.livescience.com/44137-skeletal-system-surprising-facts.html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fibrous+joint&amp;tpr=jrel3&amp;ots=1588700237748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cartilaginous+joint&amp;tpr=jrel3&amp;ots=1588700477231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9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221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Cont’d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11700" y="739200"/>
            <a:ext cx="8520600" cy="44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synovial+joint&amp;tpr=jrel3&amp;ots=1588700512480&amp;imgs=1p&amp;filter=on&amp;imgDetail=true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vector/cartoon-glass-with-water-gm1190637194-337593324?irgwc=1&amp;esource=AFF_IS_IR_SP_ClipArtLogo.com_340407_&amp;asid=ClipArtLogo.com&amp;cid=IS&amp;utm_medium=affiliate_SP&amp;utm_source=ClipArtLogo.com&amp;utm_content=340407&amp;clickid=1Xc16vzKaxyOTPGwUx0Mo3YVUkizOIWW%3A3zmww0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.search.myway.com/search/AJimage.jhtml?&amp;n=7849f3f6&amp;p2=%5EY6%5Expv190%5ETTAB03%5ETT&amp;ptb=1CA02819-4072-4D3F-AD7F-7A4F55625703&amp;qs=&amp;si=XXXXXXXXXX&amp;ss=sub&amp;st=tab&amp;trs=wtt&amp;tpr=sbt&amp;enc=2&amp;searchfor=XSlUlZGZJLr4_faMCxL2MwPuofbX_Rfd0UwW26j6KZrHKTCJvwPEicFuytEV5u04UQot3UNnCMNfMtvI38PCmQT2uDh7hnItKsbNNvX1jQR84BFTydKvxA4V_XRmAwdGHs9HyPD2IsHLe1TSzs30nKf_yPpBYDycQ-WiRQnJSdcwgwbRz1mP3liegjvHA5LlnS0xxyrWhACLInKkf7at9zlPpeLNcNxTXVde3JlAbgxzsoVgStgWjZp6uWLqG_swTEQMYLHCb4784BsKWH8jT7KRKjuTpats11MRqWV8_K09y4HsL6krixCnWLkVgiLJUrNrPTgRUyd7TpRUjXMsoQ&amp;ts=1588727648947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https://www.balletdancersguide.com/ballet-dancers-loosing-weight.html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https://www.dreamstime.com/stock-image-healthy-eating-funny-little-pair-dancers-made-orange-slices-image35924231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https://www.dimensions.guide/element/ballet-male-dancers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https://twitter.com/spinalogy/status/759244714583396352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https://www.youtube.com/watch?v=779HgCRhEJQ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https://www.youtube.com/watch?v=PxCac1HzoJ8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9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11700" y="163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Key/Joint Movement Chart</a:t>
            </a:r>
            <a:endParaRPr/>
          </a:p>
        </p:txBody>
      </p:sp>
      <p:graphicFrame>
        <p:nvGraphicFramePr>
          <p:cNvPr id="210" name="Google Shape;210;p28"/>
          <p:cNvGraphicFramePr/>
          <p:nvPr/>
        </p:nvGraphicFramePr>
        <p:xfrm>
          <a:off x="452025" y="7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1517225"/>
                <a:gridCol w="2241050"/>
                <a:gridCol w="3981200"/>
              </a:tblGrid>
              <a:tr h="42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JOINT</a:t>
                      </a:r>
                      <a:endParaRPr b="1" i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JOINT TYPE</a:t>
                      </a:r>
                      <a:endParaRPr b="1" i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MOVEMENT RANGE</a:t>
                      </a:r>
                      <a:endParaRPr b="1" i="1" sz="1600"/>
                    </a:p>
                  </a:txBody>
                  <a:tcPr marT="91425" marB="91425" marR="91425" marL="91425"/>
                </a:tc>
              </a:tr>
              <a:tr h="64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Shoulder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Ball and Socket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 Flexion, Extension, Rotation, Circumduction.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4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Ball and Socket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 Flexion, Extension, Rotation, Circumduction.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Gliding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 Flexion, Extension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Elbow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Hinge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Flexion, Extension, Some rotation when not bearing weight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Knee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Hinge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Flexion, Extension, Some rotation when not bearing weight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4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Ankle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Gliding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 Flexion, Extension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1" name="Google Shape;211;p28"/>
          <p:cNvSpPr txBox="1"/>
          <p:nvPr/>
        </p:nvSpPr>
        <p:spPr>
          <a:xfrm>
            <a:off x="8377425" y="1682225"/>
            <a:ext cx="6777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A9999"/>
                </a:solidFill>
                <a:latin typeface="Roboto"/>
                <a:ea typeface="Roboto"/>
                <a:cs typeface="Roboto"/>
                <a:sym typeface="Roboto"/>
              </a:rPr>
              <a:t>Go</a:t>
            </a:r>
            <a:endParaRPr b="1" sz="1600">
              <a:solidFill>
                <a:srgbClr val="EA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A9999"/>
                </a:solidFill>
                <a:latin typeface="Roboto"/>
                <a:ea typeface="Roboto"/>
                <a:cs typeface="Roboto"/>
                <a:sym typeface="Roboto"/>
              </a:rPr>
              <a:t> to next Slide</a:t>
            </a:r>
            <a:endParaRPr b="1" sz="1600">
              <a:solidFill>
                <a:srgbClr val="EA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/>
          <p:nvPr/>
        </p:nvSpPr>
        <p:spPr>
          <a:xfrm rot="5400000">
            <a:off x="8069450" y="1863375"/>
            <a:ext cx="1247375" cy="846975"/>
          </a:xfrm>
          <a:prstGeom prst="flowChartPunchedTape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Key/Joint Movement Chart</a:t>
            </a:r>
            <a:endParaRPr/>
          </a:p>
        </p:txBody>
      </p:sp>
      <p:graphicFrame>
        <p:nvGraphicFramePr>
          <p:cNvPr id="219" name="Google Shape;219;p29"/>
          <p:cNvGraphicFramePr/>
          <p:nvPr/>
        </p:nvGraphicFramePr>
        <p:xfrm>
          <a:off x="598300" y="13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1581400"/>
                <a:gridCol w="2197425"/>
                <a:gridCol w="3460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JOINT</a:t>
                      </a:r>
                      <a:endParaRPr b="1" i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JOINT TYPE</a:t>
                      </a:r>
                      <a:endParaRPr b="1" i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/>
                        <a:t>MOVEMENT RANGE</a:t>
                      </a:r>
                      <a:endParaRPr b="1" i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Thumb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Saddle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Abduction,Flexion, Extension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Neck/head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Pivot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Rotation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Finger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Ellipsoid/Condyloid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Adduction, Abduction,Flexion, Extension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 amt="2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 b="40992" l="0" r="0" t="31591"/>
          <a:stretch/>
        </p:blipFill>
        <p:spPr>
          <a:xfrm>
            <a:off x="2370400" y="3801399"/>
            <a:ext cx="1295850" cy="2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>
            <a:hlinkClick action="ppaction://hlinksldjump" r:id="rId5"/>
          </p:cNvPr>
          <p:cNvSpPr txBox="1"/>
          <p:nvPr/>
        </p:nvSpPr>
        <p:spPr>
          <a:xfrm>
            <a:off x="2370400" y="3706550"/>
            <a:ext cx="14166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ctrTitle"/>
          </p:nvPr>
        </p:nvSpPr>
        <p:spPr>
          <a:xfrm>
            <a:off x="128075" y="190550"/>
            <a:ext cx="5807700" cy="6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Compiled by</a:t>
            </a:r>
            <a:endParaRPr sz="2800">
              <a:solidFill>
                <a:srgbClr val="EFEFE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8" name="Google Shape;228;p30"/>
          <p:cNvSpPr txBox="1"/>
          <p:nvPr>
            <p:ph idx="1" type="subTitle"/>
          </p:nvPr>
        </p:nvSpPr>
        <p:spPr>
          <a:xfrm>
            <a:off x="128075" y="953500"/>
            <a:ext cx="4122900" cy="30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Roxanne De Souza- Diego Martin Central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Deon Baptiste- San Juan South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Julia Le Gendre-Stewart- Barrackpore East Secondary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Edited by:</a:t>
            </a:r>
            <a:r>
              <a:rPr b="1"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b="1" lang="en" sz="16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Roxanne De Souza- Phillip</a:t>
            </a:r>
            <a:endParaRPr sz="16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75" y="0"/>
            <a:ext cx="451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0" y="4378025"/>
            <a:ext cx="46197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FF"/>
                </a:solidFill>
                <a:latin typeface="Georgia"/>
                <a:ea typeface="Georgia"/>
                <a:cs typeface="Georgia"/>
                <a:sym typeface="Georgia"/>
              </a:rPr>
              <a:t>Dance Teachers’ Association of Trinidad and Tobago</a:t>
            </a:r>
            <a:endParaRPr sz="1500">
              <a:solidFill>
                <a:srgbClr val="00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FF"/>
                </a:solidFill>
                <a:latin typeface="Georgia"/>
                <a:ea typeface="Georgia"/>
                <a:cs typeface="Georgia"/>
                <a:sym typeface="Georgia"/>
              </a:rPr>
              <a:t>(DTATT)</a:t>
            </a:r>
            <a:endParaRPr sz="1500">
              <a:solidFill>
                <a:srgbClr val="00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6" name="Google Shape;236;p31"/>
          <p:cNvSpPr txBox="1"/>
          <p:nvPr>
            <p:ph idx="1" type="body"/>
          </p:nvPr>
        </p:nvSpPr>
        <p:spPr>
          <a:xfrm>
            <a:off x="215425" y="521550"/>
            <a:ext cx="8520600" cy="4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Ashley, Linda. </a:t>
            </a:r>
            <a:r>
              <a:rPr i="1" lang="en" sz="900">
                <a:latin typeface="Arial"/>
                <a:ea typeface="Arial"/>
                <a:cs typeface="Arial"/>
                <a:sym typeface="Arial"/>
              </a:rPr>
              <a:t>Essential Guide to Dance. Third edition. </a:t>
            </a:r>
            <a:r>
              <a:rPr lang="en" sz="900">
                <a:latin typeface="Arial"/>
                <a:ea typeface="Arial"/>
                <a:cs typeface="Arial"/>
                <a:sym typeface="Arial"/>
              </a:rPr>
              <a:t>(2008). Hackette UK Company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Clunie, Maggie. Dale, Liz et. </a:t>
            </a:r>
            <a:r>
              <a:rPr i="1" lang="en" sz="900">
                <a:latin typeface="Arial"/>
                <a:ea typeface="Arial"/>
                <a:cs typeface="Arial"/>
                <a:sym typeface="Arial"/>
              </a:rPr>
              <a:t>AQA Dance GCSE.</a:t>
            </a:r>
            <a:r>
              <a:rPr lang="en" sz="900">
                <a:latin typeface="Arial"/>
                <a:ea typeface="Arial"/>
                <a:cs typeface="Arial"/>
                <a:sym typeface="Arial"/>
              </a:rPr>
              <a:t> (2014). Oxford University Press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http://clipart-library.com/clipart/n723102.htm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https://gasparinutrition.com/blogs/fitness-facts/5-benefits-of-healthy-eating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https://giphy.com/gifs/sport-stay-hydrated-water-of-life-fSGJfM5HNbzz3NmCNo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https://giphy.com/gifs/spiritedaway-spirited-away-3oz8xTAJIQD6JWfTUc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https://www.livescience.com/44137-skeletal-system-surprising-facts.html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fibrous+joint&amp;tpr=jrel3&amp;ots=1588700237748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cartilaginous+joint&amp;tpr=jrel3&amp;ots=1588700477231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9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525" y="0"/>
            <a:ext cx="66648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 amt="3000"/>
          </a:blip>
          <a:srcRect b="83534" l="0" r="0" t="6150"/>
          <a:stretch/>
        </p:blipFill>
        <p:spPr>
          <a:xfrm rot="1671763">
            <a:off x="-628892" y="2320695"/>
            <a:ext cx="10173955" cy="135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311700" y="221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Cont’d</a:t>
            </a:r>
            <a:endParaRPr/>
          </a:p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311700" y="739200"/>
            <a:ext cx="8520600" cy="44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.search.myway.com/search/AJimage.jhtml?&amp;n=7849f3f6&amp;p2=%5EY6%5Expv190%5ETTAB03%5ETT&amp;pg=AJimage&amp;pn=1&amp;ptb=1CA02819-4072-4D3F-AD7F-7A4F55625703&amp;qs=&amp;si=XXXXXXXXXX&amp;ss=sub&amp;st=tab&amp;trs=wtt&amp;searchfor=synovial+joint&amp;tpr=jrel3&amp;ots=1588700512480&amp;imgs=1p&amp;filter=on&amp;imgDetail=true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vector/cartoon-glass-with-water-gm1190637194-337593324?irgwc=1&amp;esource=AFF_IS_IR_SP_ClipArtLogo.com_340407_&amp;asid=ClipArtLogo.com&amp;cid=IS&amp;utm_medium=affiliate_SP&amp;utm_source=ClipArtLogo.com&amp;utm_content=340407&amp;clickid=1Xc16vzKaxyOTPGwUx0Mo3YVUkizOIWW%3A3zmww0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.search.myway.com/search/AJimage.jhtml?&amp;n=7849f3f6&amp;p2=%5EY6%5Expv190%5ETTAB03%5ETT&amp;ptb=1CA02819-4072-4D3F-AD7F-7A4F55625703&amp;qs=&amp;si=XXXXXXXXXX&amp;ss=sub&amp;st=tab&amp;trs=wtt&amp;tpr=sbt&amp;enc=2&amp;searchfor=XSlUlZGZJLr4_faMCxL2MwPuofbX_Rfd0UwW26j6KZrHKTCJvwPEicFuytEV5u04UQot3UNnCMNfMtvI38PCmQT2uDh7hnItKsbNNvX1jQR84BFTydKvxA4V_XRmAwdGHs9HyPD2IsHLe1TSzs30nKf_yPpBYDycQ-WiRQnJSdcwgwbRz1mP3liegjvHA5LlnS0xxyrWhACLInKkf7at9zlPpeLNcNxTXVde3JlAbgxzsoVgStgWjZp6uWLqG_swTEQMYLHCb4784BsKWH8jT7KRKjuTpats11MRqWV8_K09y4HsL6krixCnWLkVgiLJUrNrPTgRUyd7TpRUjXMsoQ&amp;ts=1588727648947&amp;imgs=1p&amp;filter=on&amp;imgDetail=tru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https://www.balletdancersguide.com/ballet-dancers-loosing-weight.html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https://www.dreamstime.com/stock-image-healthy-eating-funny-little-pair-dancers-made-orange-slices-image35924231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https://www.dimensions.guide/element/ballet-male-dancers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https://twitter.com/spinalogy/status/759244714583396352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https://www.youtube.com/watch?v=779HgCRhEJQ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https://www.youtube.com/watch?v=PxCac1HzoJ8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9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195225" y="245350"/>
            <a:ext cx="5874900" cy="6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Answer Key</a:t>
            </a:r>
            <a:endParaRPr/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6">
            <a:off x="-322910" y="2250726"/>
            <a:ext cx="9436444" cy="95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4">
            <a:alphaModFix/>
          </a:blip>
          <a:srcRect b="42297" l="0" r="0" t="32899"/>
          <a:stretch/>
        </p:blipFill>
        <p:spPr>
          <a:xfrm>
            <a:off x="6903100" y="4310875"/>
            <a:ext cx="1632374" cy="33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>
            <a:hlinkClick/>
          </p:cNvPr>
          <p:cNvSpPr txBox="1"/>
          <p:nvPr/>
        </p:nvSpPr>
        <p:spPr>
          <a:xfrm>
            <a:off x="6903138" y="4272350"/>
            <a:ext cx="16323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341375"/>
            <a:ext cx="8520600" cy="4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Dance involves the use of the entire body which requires a combination of 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flexibility, force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 joint movement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. Dancers are most prone to injuries due to the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overuse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b="1" lang="en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joints and muscles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. The main areas of the dancer’s body which experience overuse are: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Ankle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Foot    				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Leg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Lower back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However, injuries can occur throughout the entire body, especially where joints are located (elbows, knees, shoulders) etc.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14981" y="23218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90250" y="526350"/>
            <a:ext cx="639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recap ‘JOINTS’     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6884750" y="1944825"/>
            <a:ext cx="1648300" cy="29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47775" y="1310274"/>
            <a:ext cx="8222100" cy="4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</a:rPr>
              <a:t>A joint is where two bones meet.</a:t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76950" y="1924025"/>
            <a:ext cx="19449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896400" y="2106300"/>
            <a:ext cx="73512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" lvl="0" marL="571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The function of a joint is to allow movement to take place between two bones. It is the presence of the joints which allows the skeleton as a whole to be flexible.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21350" y="238250"/>
            <a:ext cx="65544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a Joint?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598100" y="251325"/>
            <a:ext cx="8222100" cy="32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There are </a:t>
            </a:r>
            <a:r>
              <a:rPr b="1" lang="en" sz="2000">
                <a:solidFill>
                  <a:srgbClr val="FFFFFF"/>
                </a:solidFill>
              </a:rPr>
              <a:t>THREE</a:t>
            </a:r>
            <a:r>
              <a:rPr lang="en" sz="2000">
                <a:solidFill>
                  <a:srgbClr val="FFFFFF"/>
                </a:solidFill>
              </a:rPr>
              <a:t> types of Joints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	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CARTILAGINOUS</a:t>
            </a:r>
            <a:r>
              <a:rPr lang="en" sz="1800">
                <a:solidFill>
                  <a:srgbClr val="FFFFFF"/>
                </a:solidFill>
              </a:rPr>
              <a:t>		</a:t>
            </a:r>
            <a:r>
              <a:rPr lang="en" sz="1400">
                <a:solidFill>
                  <a:srgbClr val="FFFFFF"/>
                </a:solidFill>
              </a:rPr>
              <a:t>	           </a:t>
            </a:r>
            <a:r>
              <a:rPr b="1" lang="en" sz="1400">
                <a:solidFill>
                  <a:srgbClr val="FFFFFF"/>
                </a:solidFill>
              </a:rPr>
              <a:t> </a:t>
            </a:r>
            <a:r>
              <a:rPr b="1" lang="en" sz="1600">
                <a:solidFill>
                  <a:srgbClr val="FFFFFF"/>
                </a:solidFill>
              </a:rPr>
              <a:t>FIBROUS	</a:t>
            </a:r>
            <a:r>
              <a:rPr lang="en" sz="1400">
                <a:solidFill>
                  <a:srgbClr val="FFFFFF"/>
                </a:solidFill>
              </a:rPr>
              <a:t>		    </a:t>
            </a:r>
            <a:r>
              <a:rPr lang="en" sz="1600">
                <a:solidFill>
                  <a:srgbClr val="FFFFFF"/>
                </a:solidFill>
              </a:rPr>
              <a:t>  </a:t>
            </a:r>
            <a:r>
              <a:rPr b="1" lang="en" sz="1600">
                <a:solidFill>
                  <a:srgbClr val="FFFFFF"/>
                </a:solidFill>
              </a:rPr>
              <a:t>SYNOVIAL</a:t>
            </a:r>
            <a:endParaRPr b="1" sz="1600">
              <a:solidFill>
                <a:srgbClr val="FFFFFF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-5715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  <a:endParaRPr b="1" sz="1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4791075" y="703200"/>
            <a:ext cx="2101500" cy="11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/>
          <p:nvPr/>
        </p:nvCxnSpPr>
        <p:spPr>
          <a:xfrm flipH="1">
            <a:off x="2310375" y="700825"/>
            <a:ext cx="2469300" cy="117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>
            <a:off x="4779675" y="695125"/>
            <a:ext cx="11400" cy="11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8"/>
          <p:cNvCxnSpPr/>
          <p:nvPr/>
        </p:nvCxnSpPr>
        <p:spPr>
          <a:xfrm>
            <a:off x="2151025" y="2060675"/>
            <a:ext cx="0" cy="21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8"/>
          <p:cNvSpPr txBox="1"/>
          <p:nvPr/>
        </p:nvSpPr>
        <p:spPr>
          <a:xfrm>
            <a:off x="1381425" y="2379400"/>
            <a:ext cx="15363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Little movement but gives great strength</a:t>
            </a: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4779675" y="2060500"/>
            <a:ext cx="0" cy="3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8"/>
          <p:cNvSpPr txBox="1"/>
          <p:nvPr/>
        </p:nvSpPr>
        <p:spPr>
          <a:xfrm>
            <a:off x="4222075" y="2453350"/>
            <a:ext cx="10470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Little or no movement</a:t>
            </a:r>
            <a:endParaRPr b="1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>
            <a:off x="6987300" y="2060650"/>
            <a:ext cx="1140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8"/>
          <p:cNvSpPr txBox="1"/>
          <p:nvPr/>
        </p:nvSpPr>
        <p:spPr>
          <a:xfrm>
            <a:off x="6364275" y="2379400"/>
            <a:ext cx="17943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The most movable joint. These are the ones of greatest concern to a dancer</a:t>
            </a:r>
            <a:r>
              <a:rPr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00" y="3505710"/>
            <a:ext cx="1794300" cy="156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425" y="3497838"/>
            <a:ext cx="1536300" cy="15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058" y="3497850"/>
            <a:ext cx="1419618" cy="15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6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359125" y="3202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Synovial Joints</a:t>
            </a:r>
            <a:endParaRPr sz="3600"/>
          </a:p>
        </p:txBody>
      </p:sp>
      <p:sp>
        <p:nvSpPr>
          <p:cNvPr id="139" name="Google Shape;139;p19"/>
          <p:cNvSpPr txBox="1"/>
          <p:nvPr/>
        </p:nvSpPr>
        <p:spPr>
          <a:xfrm>
            <a:off x="584125" y="1337775"/>
            <a:ext cx="7772100" cy="3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❏"/>
            </a:pPr>
            <a:r>
              <a:rPr lang="en" sz="1800">
                <a:solidFill>
                  <a:srgbClr val="F3F3F3"/>
                </a:solidFill>
              </a:rPr>
              <a:t>The joint is lubricated by synovial fluid and is surrounded by a layer of tissue called synovial membrane. </a:t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❏"/>
            </a:pPr>
            <a:r>
              <a:rPr lang="en" sz="1800">
                <a:solidFill>
                  <a:srgbClr val="F3F3F3"/>
                </a:solidFill>
              </a:rPr>
              <a:t>Cartilage covers the bone, reducing friction and allowing smooth movement. </a:t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❏"/>
            </a:pPr>
            <a:r>
              <a:rPr lang="en" sz="1800">
                <a:solidFill>
                  <a:srgbClr val="F3F3F3"/>
                </a:solidFill>
              </a:rPr>
              <a:t>These allow or restrict movement according to their structure.</a:t>
            </a:r>
            <a:endParaRPr sz="1800">
              <a:solidFill>
                <a:srgbClr val="F3F3F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90850" y="3202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Synovial Joints </a:t>
            </a:r>
            <a:r>
              <a:rPr i="1" lang="en" sz="3600"/>
              <a:t>Cont’d</a:t>
            </a:r>
            <a:endParaRPr i="1" sz="3600"/>
          </a:p>
        </p:txBody>
      </p:sp>
      <p:sp>
        <p:nvSpPr>
          <p:cNvPr id="146" name="Google Shape;146;p20"/>
          <p:cNvSpPr txBox="1"/>
          <p:nvPr/>
        </p:nvSpPr>
        <p:spPr>
          <a:xfrm>
            <a:off x="364450" y="1742050"/>
            <a:ext cx="8067900" cy="2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There are six types of </a:t>
            </a:r>
            <a:r>
              <a:rPr i="1" lang="en" sz="1800" u="sng">
                <a:solidFill>
                  <a:srgbClr val="F3F3F3"/>
                </a:solidFill>
              </a:rPr>
              <a:t>synovial joints:</a:t>
            </a:r>
            <a:r>
              <a:rPr lang="en" sz="1800">
                <a:solidFill>
                  <a:srgbClr val="F3F3F3"/>
                </a:solidFill>
              </a:rPr>
              <a:t> </a:t>
            </a:r>
            <a:r>
              <a:rPr b="1" lang="en" sz="1800">
                <a:solidFill>
                  <a:srgbClr val="F3F3F3"/>
                </a:solidFill>
              </a:rPr>
              <a:t> ball and socket, ellipsoid (condyloid), gliding, hinge, pivot and saddle.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Synovial joints allow a </a:t>
            </a:r>
            <a:r>
              <a:rPr i="1" lang="en" sz="1800" u="sng">
                <a:solidFill>
                  <a:srgbClr val="F3F3F3"/>
                </a:solidFill>
              </a:rPr>
              <a:t>range of movement:</a:t>
            </a:r>
            <a:r>
              <a:rPr lang="en" sz="1800">
                <a:solidFill>
                  <a:srgbClr val="F3F3F3"/>
                </a:solidFill>
              </a:rPr>
              <a:t> </a:t>
            </a:r>
            <a:r>
              <a:rPr b="1" lang="en" sz="1800">
                <a:solidFill>
                  <a:srgbClr val="F3F3F3"/>
                </a:solidFill>
              </a:rPr>
              <a:t>flexion, extension, abduction, adduction, rotation, circumduction.</a:t>
            </a:r>
            <a:endParaRPr b="1" sz="1800">
              <a:solidFill>
                <a:srgbClr val="F3F3F3"/>
              </a:solidFill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 amt="3000"/>
          </a:blip>
          <a:srcRect b="83534" l="0" r="0" t="6150"/>
          <a:stretch/>
        </p:blipFill>
        <p:spPr>
          <a:xfrm rot="1671762">
            <a:off x="-571881" y="2185635"/>
            <a:ext cx="10173960" cy="9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29550" y="397075"/>
            <a:ext cx="1719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900" y="0"/>
            <a:ext cx="7218099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21"/>
          <p:cNvGraphicFramePr/>
          <p:nvPr/>
        </p:nvGraphicFramePr>
        <p:xfrm>
          <a:off x="4942625" y="145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744225"/>
                <a:gridCol w="1156200"/>
                <a:gridCol w="1770775"/>
              </a:tblGrid>
              <a:tr h="3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Joint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Joint Type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Movement Range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5" name="Google Shape;155;p21"/>
          <p:cNvGraphicFramePr/>
          <p:nvPr/>
        </p:nvGraphicFramePr>
        <p:xfrm>
          <a:off x="4942638" y="184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744200"/>
                <a:gridCol w="1156200"/>
                <a:gridCol w="1770775"/>
              </a:tblGrid>
              <a:tr h="3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Knee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Hinge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Flexion,-------,----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 amt="3000"/>
          </a:blip>
          <a:srcRect b="83534" l="0" r="0" t="6150"/>
          <a:stretch/>
        </p:blipFill>
        <p:spPr>
          <a:xfrm rot="1671762">
            <a:off x="-365656" y="2185610"/>
            <a:ext cx="10173960" cy="95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-15360" l="0" r="0" t="8909"/>
          <a:stretch/>
        </p:blipFill>
        <p:spPr>
          <a:xfrm>
            <a:off x="129550" y="4028850"/>
            <a:ext cx="963476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>
            <a:hlinkClick action="ppaction://hlinksldjump" r:id="rId6"/>
          </p:cNvPr>
          <p:cNvSpPr txBox="1"/>
          <p:nvPr/>
        </p:nvSpPr>
        <p:spPr>
          <a:xfrm>
            <a:off x="129550" y="3948275"/>
            <a:ext cx="1173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4942638" y="22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744200"/>
                <a:gridCol w="1156200"/>
                <a:gridCol w="1770775"/>
              </a:tblGrid>
              <a:tr h="3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Wrist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----, ----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Google Shape;160;p21"/>
          <p:cNvGraphicFramePr/>
          <p:nvPr/>
        </p:nvGraphicFramePr>
        <p:xfrm>
          <a:off x="4942625" y="26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744200"/>
                <a:gridCol w="1156200"/>
                <a:gridCol w="1770775"/>
              </a:tblGrid>
              <a:tr h="3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Google Shape;161;p21"/>
          <p:cNvGraphicFramePr/>
          <p:nvPr/>
        </p:nvGraphicFramePr>
        <p:xfrm>
          <a:off x="4942650" y="30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{7B3F6565-87CD-40C8-B7CC-9B007C166286}</a:tableStyleId>
              </a:tblPr>
              <a:tblGrid>
                <a:gridCol w="744200"/>
                <a:gridCol w="1156200"/>
                <a:gridCol w="1770775"/>
              </a:tblGrid>
              <a:tr h="37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2" name="Google Shape;162;p21"/>
          <p:cNvSpPr/>
          <p:nvPr/>
        </p:nvSpPr>
        <p:spPr>
          <a:xfrm>
            <a:off x="6375250" y="0"/>
            <a:ext cx="2768700" cy="1359600"/>
          </a:xfrm>
          <a:prstGeom prst="wedgeEllipseCallout">
            <a:avLst>
              <a:gd fmla="val -56541" name="adj1"/>
              <a:gd fmla="val 13410" name="adj2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Complete the chart on the board with all relevant information. More columns are required </a:t>
            </a:r>
            <a:endParaRPr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