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7" r:id="rId9"/>
    <p:sldId id="260" r:id="rId10"/>
    <p:sldId id="271" r:id="rId11"/>
    <p:sldId id="268" r:id="rId12"/>
    <p:sldId id="269" r:id="rId13"/>
    <p:sldId id="261" r:id="rId14"/>
    <p:sldId id="270" r:id="rId15"/>
    <p:sldId id="262" r:id="rId16"/>
    <p:sldId id="26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073104-ABFD-4A63-A2FE-A4401E73259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5E17C6-6B88-464F-AED9-0FF21DA6C5E5}">
      <dgm:prSet phldrT="[Text]"/>
      <dgm:spPr/>
      <dgm:t>
        <a:bodyPr/>
        <a:lstStyle/>
        <a:p>
          <a:r>
            <a:rPr lang="en-US" dirty="0" smtClean="0"/>
            <a:t>International Standards</a:t>
          </a:r>
          <a:endParaRPr lang="en-US" dirty="0"/>
        </a:p>
      </dgm:t>
    </dgm:pt>
    <dgm:pt modelId="{87418CE0-EF59-4ECC-8386-56A3C86009D5}" type="parTrans" cxnId="{EBEDD08B-DB77-437B-9B85-D636EF83CB18}">
      <dgm:prSet/>
      <dgm:spPr/>
      <dgm:t>
        <a:bodyPr/>
        <a:lstStyle/>
        <a:p>
          <a:endParaRPr lang="en-US"/>
        </a:p>
      </dgm:t>
    </dgm:pt>
    <dgm:pt modelId="{B836543D-2BEC-49C6-B3BD-1EE6A458D9A6}" type="sibTrans" cxnId="{EBEDD08B-DB77-437B-9B85-D636EF83CB18}">
      <dgm:prSet/>
      <dgm:spPr/>
      <dgm:t>
        <a:bodyPr/>
        <a:lstStyle/>
        <a:p>
          <a:endParaRPr lang="en-US"/>
        </a:p>
      </dgm:t>
    </dgm:pt>
    <dgm:pt modelId="{82AF2AEA-77EE-4573-816C-61DD91221C5F}">
      <dgm:prSet phldrT="[Text]"/>
      <dgm:spPr/>
      <dgm:t>
        <a:bodyPr/>
        <a:lstStyle/>
        <a:p>
          <a:r>
            <a:rPr lang="en-US" dirty="0" smtClean="0"/>
            <a:t>ISO</a:t>
          </a:r>
          <a:endParaRPr lang="en-US" dirty="0"/>
        </a:p>
      </dgm:t>
    </dgm:pt>
    <dgm:pt modelId="{4FEE8148-41AA-482A-BB07-1D24A39BF965}" type="parTrans" cxnId="{C751BAD4-4406-4888-AD49-F1F275E3725E}">
      <dgm:prSet/>
      <dgm:spPr/>
      <dgm:t>
        <a:bodyPr/>
        <a:lstStyle/>
        <a:p>
          <a:endParaRPr lang="en-US"/>
        </a:p>
      </dgm:t>
    </dgm:pt>
    <dgm:pt modelId="{5B439A07-ACFE-4A1E-BB88-3CB12AE08009}" type="sibTrans" cxnId="{C751BAD4-4406-4888-AD49-F1F275E3725E}">
      <dgm:prSet/>
      <dgm:spPr/>
      <dgm:t>
        <a:bodyPr/>
        <a:lstStyle/>
        <a:p>
          <a:endParaRPr lang="en-US"/>
        </a:p>
      </dgm:t>
    </dgm:pt>
    <dgm:pt modelId="{50ACAFB3-69F4-4D82-8CA4-39CB5E18FC45}">
      <dgm:prSet phldrT="[Text]"/>
      <dgm:spPr/>
      <dgm:t>
        <a:bodyPr/>
        <a:lstStyle/>
        <a:p>
          <a:r>
            <a:rPr lang="en-US" dirty="0" smtClean="0"/>
            <a:t>HACCP</a:t>
          </a:r>
          <a:endParaRPr lang="en-US" dirty="0"/>
        </a:p>
      </dgm:t>
    </dgm:pt>
    <dgm:pt modelId="{0683376A-C1B1-48D0-8925-C00C8DADE50F}" type="parTrans" cxnId="{48639241-8AC5-4BA5-959E-55DAE8BC89BD}">
      <dgm:prSet/>
      <dgm:spPr/>
      <dgm:t>
        <a:bodyPr/>
        <a:lstStyle/>
        <a:p>
          <a:endParaRPr lang="en-US"/>
        </a:p>
      </dgm:t>
    </dgm:pt>
    <dgm:pt modelId="{89E744CC-405E-4D06-A2DD-CB2FDCE16A07}" type="sibTrans" cxnId="{48639241-8AC5-4BA5-959E-55DAE8BC89BD}">
      <dgm:prSet/>
      <dgm:spPr/>
      <dgm:t>
        <a:bodyPr/>
        <a:lstStyle/>
        <a:p>
          <a:endParaRPr lang="en-US"/>
        </a:p>
      </dgm:t>
    </dgm:pt>
    <dgm:pt modelId="{60F76B58-D1D9-40B0-A512-100D42118714}">
      <dgm:prSet phldrT="[Text]"/>
      <dgm:spPr/>
      <dgm:t>
        <a:bodyPr/>
        <a:lstStyle/>
        <a:p>
          <a:r>
            <a:rPr lang="en-US" dirty="0" smtClean="0"/>
            <a:t>OSHA</a:t>
          </a:r>
          <a:endParaRPr lang="en-US" dirty="0"/>
        </a:p>
      </dgm:t>
    </dgm:pt>
    <dgm:pt modelId="{D79F0E55-4621-4081-BCCF-F2AF793771D7}" type="parTrans" cxnId="{25EB58F1-AB32-498A-A8EB-D33F52345B9E}">
      <dgm:prSet/>
      <dgm:spPr/>
      <dgm:t>
        <a:bodyPr/>
        <a:lstStyle/>
        <a:p>
          <a:endParaRPr lang="en-US"/>
        </a:p>
      </dgm:t>
    </dgm:pt>
    <dgm:pt modelId="{50DA620A-8694-4E2C-B0D5-6C38009658A5}" type="sibTrans" cxnId="{25EB58F1-AB32-498A-A8EB-D33F52345B9E}">
      <dgm:prSet/>
      <dgm:spPr/>
      <dgm:t>
        <a:bodyPr/>
        <a:lstStyle/>
        <a:p>
          <a:endParaRPr lang="en-US"/>
        </a:p>
      </dgm:t>
    </dgm:pt>
    <dgm:pt modelId="{5F60C262-F5D9-4A43-9107-B15776C3A98B}" type="pres">
      <dgm:prSet presAssocID="{E3073104-ABFD-4A63-A2FE-A4401E73259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345841-9D47-4FAB-9690-CF49CCAF8ADA}" type="pres">
      <dgm:prSet presAssocID="{7F5E17C6-6B88-464F-AED9-0FF21DA6C5E5}" presName="root1" presStyleCnt="0"/>
      <dgm:spPr/>
    </dgm:pt>
    <dgm:pt modelId="{FC62D268-4E52-4BB8-AC4E-3C288BDD2693}" type="pres">
      <dgm:prSet presAssocID="{7F5E17C6-6B88-464F-AED9-0FF21DA6C5E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7BD5EF-31C6-442F-B065-379271FED10D}" type="pres">
      <dgm:prSet presAssocID="{7F5E17C6-6B88-464F-AED9-0FF21DA6C5E5}" presName="level2hierChild" presStyleCnt="0"/>
      <dgm:spPr/>
    </dgm:pt>
    <dgm:pt modelId="{754439EC-507B-4ED8-8229-63FE861DD9B1}" type="pres">
      <dgm:prSet presAssocID="{4FEE8148-41AA-482A-BB07-1D24A39BF965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B04C9BD-2084-40D1-AC34-DAF6AA3A0B92}" type="pres">
      <dgm:prSet presAssocID="{4FEE8148-41AA-482A-BB07-1D24A39BF965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21AB8F3-8A5F-46F4-A12D-5B914487ACE9}" type="pres">
      <dgm:prSet presAssocID="{82AF2AEA-77EE-4573-816C-61DD91221C5F}" presName="root2" presStyleCnt="0"/>
      <dgm:spPr/>
    </dgm:pt>
    <dgm:pt modelId="{D23CF7CB-2FB6-49E8-A836-ECA9032BFB84}" type="pres">
      <dgm:prSet presAssocID="{82AF2AEA-77EE-4573-816C-61DD91221C5F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C0A7E8-20C6-40DE-A670-CB9E200FD888}" type="pres">
      <dgm:prSet presAssocID="{82AF2AEA-77EE-4573-816C-61DD91221C5F}" presName="level3hierChild" presStyleCnt="0"/>
      <dgm:spPr/>
    </dgm:pt>
    <dgm:pt modelId="{C64F83CF-9321-4F0D-8341-16C8C4EB624D}" type="pres">
      <dgm:prSet presAssocID="{0683376A-C1B1-48D0-8925-C00C8DADE50F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AC6012AD-3D1F-44EA-B418-376D9F4A767B}" type="pres">
      <dgm:prSet presAssocID="{0683376A-C1B1-48D0-8925-C00C8DADE50F}" presName="connTx" presStyleLbl="parChTrans1D2" presStyleIdx="1" presStyleCnt="3"/>
      <dgm:spPr/>
      <dgm:t>
        <a:bodyPr/>
        <a:lstStyle/>
        <a:p>
          <a:endParaRPr lang="en-US"/>
        </a:p>
      </dgm:t>
    </dgm:pt>
    <dgm:pt modelId="{C1953E50-31EC-4851-A885-939224DB4BAC}" type="pres">
      <dgm:prSet presAssocID="{50ACAFB3-69F4-4D82-8CA4-39CB5E18FC45}" presName="root2" presStyleCnt="0"/>
      <dgm:spPr/>
    </dgm:pt>
    <dgm:pt modelId="{56D418A1-DB2F-4FA9-9473-C8BF0EEEE69F}" type="pres">
      <dgm:prSet presAssocID="{50ACAFB3-69F4-4D82-8CA4-39CB5E18FC45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A84FBD-E305-4FA5-BF10-50E936AC6D03}" type="pres">
      <dgm:prSet presAssocID="{50ACAFB3-69F4-4D82-8CA4-39CB5E18FC45}" presName="level3hierChild" presStyleCnt="0"/>
      <dgm:spPr/>
    </dgm:pt>
    <dgm:pt modelId="{A6A1780E-574B-4FCB-A471-1E96683DB486}" type="pres">
      <dgm:prSet presAssocID="{D79F0E55-4621-4081-BCCF-F2AF793771D7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142E370F-E5E2-409F-8570-98D952EC02AF}" type="pres">
      <dgm:prSet presAssocID="{D79F0E55-4621-4081-BCCF-F2AF793771D7}" presName="connTx" presStyleLbl="parChTrans1D2" presStyleIdx="2" presStyleCnt="3"/>
      <dgm:spPr/>
      <dgm:t>
        <a:bodyPr/>
        <a:lstStyle/>
        <a:p>
          <a:endParaRPr lang="en-US"/>
        </a:p>
      </dgm:t>
    </dgm:pt>
    <dgm:pt modelId="{95220CF3-312C-4100-B21D-86DDBB45D81F}" type="pres">
      <dgm:prSet presAssocID="{60F76B58-D1D9-40B0-A512-100D42118714}" presName="root2" presStyleCnt="0"/>
      <dgm:spPr/>
    </dgm:pt>
    <dgm:pt modelId="{13AE64A0-7588-40B6-A7D5-2D99DC006A79}" type="pres">
      <dgm:prSet presAssocID="{60F76B58-D1D9-40B0-A512-100D4211871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BC10C0-FE7A-4226-A476-94B3D99A43F3}" type="pres">
      <dgm:prSet presAssocID="{60F76B58-D1D9-40B0-A512-100D42118714}" presName="level3hierChild" presStyleCnt="0"/>
      <dgm:spPr/>
    </dgm:pt>
  </dgm:ptLst>
  <dgm:cxnLst>
    <dgm:cxn modelId="{5701C73B-9528-4573-9A42-9C7A62B29029}" type="presOf" srcId="{0683376A-C1B1-48D0-8925-C00C8DADE50F}" destId="{AC6012AD-3D1F-44EA-B418-376D9F4A767B}" srcOrd="1" destOrd="0" presId="urn:microsoft.com/office/officeart/2005/8/layout/hierarchy2"/>
    <dgm:cxn modelId="{0EAA3715-7686-44F8-8D6C-C0850A4C0436}" type="presOf" srcId="{60F76B58-D1D9-40B0-A512-100D42118714}" destId="{13AE64A0-7588-40B6-A7D5-2D99DC006A79}" srcOrd="0" destOrd="0" presId="urn:microsoft.com/office/officeart/2005/8/layout/hierarchy2"/>
    <dgm:cxn modelId="{0CF26BD0-4F76-40E3-A9BD-1A4A5E6D80CB}" type="presOf" srcId="{0683376A-C1B1-48D0-8925-C00C8DADE50F}" destId="{C64F83CF-9321-4F0D-8341-16C8C4EB624D}" srcOrd="0" destOrd="0" presId="urn:microsoft.com/office/officeart/2005/8/layout/hierarchy2"/>
    <dgm:cxn modelId="{B4EABA6D-269F-49FA-8712-A9B8CB5E8AE4}" type="presOf" srcId="{82AF2AEA-77EE-4573-816C-61DD91221C5F}" destId="{D23CF7CB-2FB6-49E8-A836-ECA9032BFB84}" srcOrd="0" destOrd="0" presId="urn:microsoft.com/office/officeart/2005/8/layout/hierarchy2"/>
    <dgm:cxn modelId="{3F4A1456-909C-4ABA-AE0A-496A5162BFC0}" type="presOf" srcId="{4FEE8148-41AA-482A-BB07-1D24A39BF965}" destId="{754439EC-507B-4ED8-8229-63FE861DD9B1}" srcOrd="0" destOrd="0" presId="urn:microsoft.com/office/officeart/2005/8/layout/hierarchy2"/>
    <dgm:cxn modelId="{A6CF1225-4CB2-48E0-84F1-0B0BEC23F5D6}" type="presOf" srcId="{50ACAFB3-69F4-4D82-8CA4-39CB5E18FC45}" destId="{56D418A1-DB2F-4FA9-9473-C8BF0EEEE69F}" srcOrd="0" destOrd="0" presId="urn:microsoft.com/office/officeart/2005/8/layout/hierarchy2"/>
    <dgm:cxn modelId="{3F7759E1-E1A2-421F-91F0-AE7A668063EB}" type="presOf" srcId="{4FEE8148-41AA-482A-BB07-1D24A39BF965}" destId="{CB04C9BD-2084-40D1-AC34-DAF6AA3A0B92}" srcOrd="1" destOrd="0" presId="urn:microsoft.com/office/officeart/2005/8/layout/hierarchy2"/>
    <dgm:cxn modelId="{25EB58F1-AB32-498A-A8EB-D33F52345B9E}" srcId="{7F5E17C6-6B88-464F-AED9-0FF21DA6C5E5}" destId="{60F76B58-D1D9-40B0-A512-100D42118714}" srcOrd="2" destOrd="0" parTransId="{D79F0E55-4621-4081-BCCF-F2AF793771D7}" sibTransId="{50DA620A-8694-4E2C-B0D5-6C38009658A5}"/>
    <dgm:cxn modelId="{48639241-8AC5-4BA5-959E-55DAE8BC89BD}" srcId="{7F5E17C6-6B88-464F-AED9-0FF21DA6C5E5}" destId="{50ACAFB3-69F4-4D82-8CA4-39CB5E18FC45}" srcOrd="1" destOrd="0" parTransId="{0683376A-C1B1-48D0-8925-C00C8DADE50F}" sibTransId="{89E744CC-405E-4D06-A2DD-CB2FDCE16A07}"/>
    <dgm:cxn modelId="{F2B3AD80-F87D-447B-B0E0-168F1A783D18}" type="presOf" srcId="{D79F0E55-4621-4081-BCCF-F2AF793771D7}" destId="{142E370F-E5E2-409F-8570-98D952EC02AF}" srcOrd="1" destOrd="0" presId="urn:microsoft.com/office/officeart/2005/8/layout/hierarchy2"/>
    <dgm:cxn modelId="{E2253113-52E8-4AA4-B7DB-4A9999F48B27}" type="presOf" srcId="{E3073104-ABFD-4A63-A2FE-A4401E73259E}" destId="{5F60C262-F5D9-4A43-9107-B15776C3A98B}" srcOrd="0" destOrd="0" presId="urn:microsoft.com/office/officeart/2005/8/layout/hierarchy2"/>
    <dgm:cxn modelId="{05B32397-6D29-48D1-B26A-2DEA30B3B136}" type="presOf" srcId="{7F5E17C6-6B88-464F-AED9-0FF21DA6C5E5}" destId="{FC62D268-4E52-4BB8-AC4E-3C288BDD2693}" srcOrd="0" destOrd="0" presId="urn:microsoft.com/office/officeart/2005/8/layout/hierarchy2"/>
    <dgm:cxn modelId="{AD32D182-49D4-41FA-8E6A-572BD252849F}" type="presOf" srcId="{D79F0E55-4621-4081-BCCF-F2AF793771D7}" destId="{A6A1780E-574B-4FCB-A471-1E96683DB486}" srcOrd="0" destOrd="0" presId="urn:microsoft.com/office/officeart/2005/8/layout/hierarchy2"/>
    <dgm:cxn modelId="{C751BAD4-4406-4888-AD49-F1F275E3725E}" srcId="{7F5E17C6-6B88-464F-AED9-0FF21DA6C5E5}" destId="{82AF2AEA-77EE-4573-816C-61DD91221C5F}" srcOrd="0" destOrd="0" parTransId="{4FEE8148-41AA-482A-BB07-1D24A39BF965}" sibTransId="{5B439A07-ACFE-4A1E-BB88-3CB12AE08009}"/>
    <dgm:cxn modelId="{EBEDD08B-DB77-437B-9B85-D636EF83CB18}" srcId="{E3073104-ABFD-4A63-A2FE-A4401E73259E}" destId="{7F5E17C6-6B88-464F-AED9-0FF21DA6C5E5}" srcOrd="0" destOrd="0" parTransId="{87418CE0-EF59-4ECC-8386-56A3C86009D5}" sibTransId="{B836543D-2BEC-49C6-B3BD-1EE6A458D9A6}"/>
    <dgm:cxn modelId="{E7285589-B16E-4AEA-AD25-F79841D176D5}" type="presParOf" srcId="{5F60C262-F5D9-4A43-9107-B15776C3A98B}" destId="{B0345841-9D47-4FAB-9690-CF49CCAF8ADA}" srcOrd="0" destOrd="0" presId="urn:microsoft.com/office/officeart/2005/8/layout/hierarchy2"/>
    <dgm:cxn modelId="{4B0DA65D-46A9-4255-ADA4-F3857BC2D6BE}" type="presParOf" srcId="{B0345841-9D47-4FAB-9690-CF49CCAF8ADA}" destId="{FC62D268-4E52-4BB8-AC4E-3C288BDD2693}" srcOrd="0" destOrd="0" presId="urn:microsoft.com/office/officeart/2005/8/layout/hierarchy2"/>
    <dgm:cxn modelId="{74A2721A-BA9E-4A2B-A34E-0C6762D2C5E4}" type="presParOf" srcId="{B0345841-9D47-4FAB-9690-CF49CCAF8ADA}" destId="{197BD5EF-31C6-442F-B065-379271FED10D}" srcOrd="1" destOrd="0" presId="urn:microsoft.com/office/officeart/2005/8/layout/hierarchy2"/>
    <dgm:cxn modelId="{B91921C1-F5D6-42A3-91AE-6580585200AE}" type="presParOf" srcId="{197BD5EF-31C6-442F-B065-379271FED10D}" destId="{754439EC-507B-4ED8-8229-63FE861DD9B1}" srcOrd="0" destOrd="0" presId="urn:microsoft.com/office/officeart/2005/8/layout/hierarchy2"/>
    <dgm:cxn modelId="{C31576F3-CAEC-4C2A-BE57-06D4BA3735AB}" type="presParOf" srcId="{754439EC-507B-4ED8-8229-63FE861DD9B1}" destId="{CB04C9BD-2084-40D1-AC34-DAF6AA3A0B92}" srcOrd="0" destOrd="0" presId="urn:microsoft.com/office/officeart/2005/8/layout/hierarchy2"/>
    <dgm:cxn modelId="{DF63D832-A01E-49AF-A7C2-FE8D722112F1}" type="presParOf" srcId="{197BD5EF-31C6-442F-B065-379271FED10D}" destId="{021AB8F3-8A5F-46F4-A12D-5B914487ACE9}" srcOrd="1" destOrd="0" presId="urn:microsoft.com/office/officeart/2005/8/layout/hierarchy2"/>
    <dgm:cxn modelId="{A70697F0-81F7-4D2F-9019-BB7CECA68F09}" type="presParOf" srcId="{021AB8F3-8A5F-46F4-A12D-5B914487ACE9}" destId="{D23CF7CB-2FB6-49E8-A836-ECA9032BFB84}" srcOrd="0" destOrd="0" presId="urn:microsoft.com/office/officeart/2005/8/layout/hierarchy2"/>
    <dgm:cxn modelId="{E75F338F-6BB5-4E9F-9E30-39C2143DB225}" type="presParOf" srcId="{021AB8F3-8A5F-46F4-A12D-5B914487ACE9}" destId="{CBC0A7E8-20C6-40DE-A670-CB9E200FD888}" srcOrd="1" destOrd="0" presId="urn:microsoft.com/office/officeart/2005/8/layout/hierarchy2"/>
    <dgm:cxn modelId="{661FD10A-E66E-42DF-9C88-563F9E07FAEF}" type="presParOf" srcId="{197BD5EF-31C6-442F-B065-379271FED10D}" destId="{C64F83CF-9321-4F0D-8341-16C8C4EB624D}" srcOrd="2" destOrd="0" presId="urn:microsoft.com/office/officeart/2005/8/layout/hierarchy2"/>
    <dgm:cxn modelId="{C23941AE-BFCA-4288-8560-5000F66C4358}" type="presParOf" srcId="{C64F83CF-9321-4F0D-8341-16C8C4EB624D}" destId="{AC6012AD-3D1F-44EA-B418-376D9F4A767B}" srcOrd="0" destOrd="0" presId="urn:microsoft.com/office/officeart/2005/8/layout/hierarchy2"/>
    <dgm:cxn modelId="{96B165E8-FE0C-466B-B95A-9B0DF19046C0}" type="presParOf" srcId="{197BD5EF-31C6-442F-B065-379271FED10D}" destId="{C1953E50-31EC-4851-A885-939224DB4BAC}" srcOrd="3" destOrd="0" presId="urn:microsoft.com/office/officeart/2005/8/layout/hierarchy2"/>
    <dgm:cxn modelId="{E519FC97-4B3D-4874-BBD9-C3658EC9643E}" type="presParOf" srcId="{C1953E50-31EC-4851-A885-939224DB4BAC}" destId="{56D418A1-DB2F-4FA9-9473-C8BF0EEEE69F}" srcOrd="0" destOrd="0" presId="urn:microsoft.com/office/officeart/2005/8/layout/hierarchy2"/>
    <dgm:cxn modelId="{9936C4BF-C1BB-4D13-A033-B84B8C7FB02A}" type="presParOf" srcId="{C1953E50-31EC-4851-A885-939224DB4BAC}" destId="{1BA84FBD-E305-4FA5-BF10-50E936AC6D03}" srcOrd="1" destOrd="0" presId="urn:microsoft.com/office/officeart/2005/8/layout/hierarchy2"/>
    <dgm:cxn modelId="{F9B6F420-18F0-48B0-BA68-CA092C4DBEE1}" type="presParOf" srcId="{197BD5EF-31C6-442F-B065-379271FED10D}" destId="{A6A1780E-574B-4FCB-A471-1E96683DB486}" srcOrd="4" destOrd="0" presId="urn:microsoft.com/office/officeart/2005/8/layout/hierarchy2"/>
    <dgm:cxn modelId="{41C951B9-FA3A-4043-A530-2949ACAF075C}" type="presParOf" srcId="{A6A1780E-574B-4FCB-A471-1E96683DB486}" destId="{142E370F-E5E2-409F-8570-98D952EC02AF}" srcOrd="0" destOrd="0" presId="urn:microsoft.com/office/officeart/2005/8/layout/hierarchy2"/>
    <dgm:cxn modelId="{A3196840-1694-4AC9-AF98-46B398F94B2B}" type="presParOf" srcId="{197BD5EF-31C6-442F-B065-379271FED10D}" destId="{95220CF3-312C-4100-B21D-86DDBB45D81F}" srcOrd="5" destOrd="0" presId="urn:microsoft.com/office/officeart/2005/8/layout/hierarchy2"/>
    <dgm:cxn modelId="{66F1EC0F-1CF3-451B-87DC-91664A353DD7}" type="presParOf" srcId="{95220CF3-312C-4100-B21D-86DDBB45D81F}" destId="{13AE64A0-7588-40B6-A7D5-2D99DC006A79}" srcOrd="0" destOrd="0" presId="urn:microsoft.com/office/officeart/2005/8/layout/hierarchy2"/>
    <dgm:cxn modelId="{F270BBD6-582C-441D-B2DE-336BCECBD91C}" type="presParOf" srcId="{95220CF3-312C-4100-B21D-86DDBB45D81F}" destId="{4BBC10C0-FE7A-4226-A476-94B3D99A43F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2D268-4E52-4BB8-AC4E-3C288BDD2693}">
      <dsp:nvSpPr>
        <dsp:cNvPr id="0" name=""/>
        <dsp:cNvSpPr/>
      </dsp:nvSpPr>
      <dsp:spPr>
        <a:xfrm>
          <a:off x="2693533" y="1128835"/>
          <a:ext cx="1960441" cy="98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International Standards</a:t>
          </a:r>
          <a:endParaRPr lang="en-US" sz="2400" kern="1200" dirty="0"/>
        </a:p>
      </dsp:txBody>
      <dsp:txXfrm>
        <a:off x="2722243" y="1157545"/>
        <a:ext cx="1903021" cy="922800"/>
      </dsp:txXfrm>
    </dsp:sp>
    <dsp:sp modelId="{754439EC-507B-4ED8-8229-63FE861DD9B1}">
      <dsp:nvSpPr>
        <dsp:cNvPr id="0" name=""/>
        <dsp:cNvSpPr/>
      </dsp:nvSpPr>
      <dsp:spPr>
        <a:xfrm rot="18289469">
          <a:off x="4359471" y="1028072"/>
          <a:ext cx="137318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73184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11734" y="1020988"/>
        <a:ext cx="68659" cy="68659"/>
      </dsp:txXfrm>
    </dsp:sp>
    <dsp:sp modelId="{D23CF7CB-2FB6-49E8-A836-ECA9032BFB84}">
      <dsp:nvSpPr>
        <dsp:cNvPr id="0" name=""/>
        <dsp:cNvSpPr/>
      </dsp:nvSpPr>
      <dsp:spPr>
        <a:xfrm>
          <a:off x="5438152" y="1581"/>
          <a:ext cx="1960441" cy="98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ISO</a:t>
          </a:r>
          <a:endParaRPr lang="en-US" sz="2400" kern="1200" dirty="0"/>
        </a:p>
      </dsp:txBody>
      <dsp:txXfrm>
        <a:off x="5466862" y="30291"/>
        <a:ext cx="1903021" cy="922800"/>
      </dsp:txXfrm>
    </dsp:sp>
    <dsp:sp modelId="{C64F83CF-9321-4F0D-8341-16C8C4EB624D}">
      <dsp:nvSpPr>
        <dsp:cNvPr id="0" name=""/>
        <dsp:cNvSpPr/>
      </dsp:nvSpPr>
      <dsp:spPr>
        <a:xfrm>
          <a:off x="4653975" y="1591699"/>
          <a:ext cx="78417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84176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26459" y="1599341"/>
        <a:ext cx="39208" cy="39208"/>
      </dsp:txXfrm>
    </dsp:sp>
    <dsp:sp modelId="{56D418A1-DB2F-4FA9-9473-C8BF0EEEE69F}">
      <dsp:nvSpPr>
        <dsp:cNvPr id="0" name=""/>
        <dsp:cNvSpPr/>
      </dsp:nvSpPr>
      <dsp:spPr>
        <a:xfrm>
          <a:off x="5438152" y="1128835"/>
          <a:ext cx="1960441" cy="98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HACCP</a:t>
          </a:r>
          <a:endParaRPr lang="en-US" sz="2400" kern="1200" dirty="0"/>
        </a:p>
      </dsp:txBody>
      <dsp:txXfrm>
        <a:off x="5466862" y="1157545"/>
        <a:ext cx="1903021" cy="922800"/>
      </dsp:txXfrm>
    </dsp:sp>
    <dsp:sp modelId="{A6A1780E-574B-4FCB-A471-1E96683DB486}">
      <dsp:nvSpPr>
        <dsp:cNvPr id="0" name=""/>
        <dsp:cNvSpPr/>
      </dsp:nvSpPr>
      <dsp:spPr>
        <a:xfrm rot="3310531">
          <a:off x="4359471" y="2155326"/>
          <a:ext cx="137318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73184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11734" y="2148242"/>
        <a:ext cx="68659" cy="68659"/>
      </dsp:txXfrm>
    </dsp:sp>
    <dsp:sp modelId="{13AE64A0-7588-40B6-A7D5-2D99DC006A79}">
      <dsp:nvSpPr>
        <dsp:cNvPr id="0" name=""/>
        <dsp:cNvSpPr/>
      </dsp:nvSpPr>
      <dsp:spPr>
        <a:xfrm>
          <a:off x="5438152" y="2256089"/>
          <a:ext cx="1960441" cy="98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OSHA</a:t>
          </a:r>
          <a:endParaRPr lang="en-US" sz="2400" kern="1200" dirty="0"/>
        </a:p>
      </dsp:txBody>
      <dsp:txXfrm>
        <a:off x="5466862" y="2284799"/>
        <a:ext cx="1903021" cy="92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849E5-638C-4BFF-A09B-966BC95FDA46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27BD0-61EE-49CD-B2B4-F3578DCC0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31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94AAA9-DEDB-4785-8B21-4C5BE9584560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1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A62E-73BC-4480-9BB2-EEA204EC7479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6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CDEA3D-E782-425F-A516-4379B6DE4F56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8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0A47BC-8204-465E-B886-28536116B38B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253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5D8C3BD-A159-4D4C-BB0E-60DF1DC456C5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7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0623-0690-44BF-97F0-76543E6E8405}" type="datetime1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62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ACD3-D4D7-413B-B80B-A0F79064A65D}" type="datetime1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A84E3-FFF9-41F6-B2DF-85DA0B330961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18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548808E-B92C-43A3-8F73-0AA7AC6EF8AF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8ED3-3E3C-4AD1-A428-96C93489DA7E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4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E52C58B-7625-484B-9C05-7D6C8BD9FED1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317F-E50E-4863-9807-F323147AD795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0CC9-ED4E-4BD2-BADD-5BD2D08987C5}" type="datetime1">
              <a:rPr lang="en-US" smtClean="0"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3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7153-508F-4AD6-86C2-1147B3CD09E9}" type="datetime1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7455-02DF-4D29-BED4-AF333C9DE7D4}" type="datetime1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5DF4-5054-464B-B528-EA73AC9ABB8F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2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FB84-7977-45F6-8FEF-85785D2B2D7B}" type="datetime1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58010-589D-47F9-9878-2232718F6FEB}" type="datetime1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05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sha.gov.tt/Legal-Requirements/Duties-of-the-Employer" TargetMode="External"/><Relationship Id="rId2" Type="http://schemas.openxmlformats.org/officeDocument/2006/relationships/hyperlink" Target="https://osha.gov.tt/About/Mission-Vision-and-Core-Valu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sha.gov.tt/Legal-Requirements/Duties-of-the-Employee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iri.com/index.php?option=com_content&amp;view=article&amp;id=230:hacc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.gov.tt/our-business/alternative-energy/renewable-energy/" TargetMode="External"/><Relationship Id="rId2" Type="http://schemas.openxmlformats.org/officeDocument/2006/relationships/hyperlink" Target="https://www.thegef.org/news/trinidad-tobago-and-ge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ning.gov.tt/sites/default/files/NEP_Draft_1.pd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watch.com/environmental-stewardship-examples-2520328397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rinidadlaws.com/industrial_designs_act_1996.php" TargetMode="External"/><Relationship Id="rId7" Type="http://schemas.openxmlformats.org/officeDocument/2006/relationships/hyperlink" Target="http://trinidadlaws.com/copyright_act_1997.php" TargetMode="External"/><Relationship Id="rId2" Type="http://schemas.openxmlformats.org/officeDocument/2006/relationships/hyperlink" Target="http://trinidadlaws.com/the_patents_act_1996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inidadlaws.com/protection_of_new_plant_varieties_act.php" TargetMode="External"/><Relationship Id="rId5" Type="http://schemas.openxmlformats.org/officeDocument/2006/relationships/hyperlink" Target="http://trinidadlaws.com/protection_against_unfair_competion.php" TargetMode="External"/><Relationship Id="rId4" Type="http://schemas.openxmlformats.org/officeDocument/2006/relationships/hyperlink" Target="http://trinidadlaws.com/geographical_indications.php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open+innovation&amp;docid=608045426187698310&amp;mid=C7637AD50751E98DF305C7637AD50751E98DF305&amp;view=detail&amp;FORM=VIR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tconnect.gov.tt/gortt/portal/ttconnect/!ut/p/a1/jdDBCoJAEAbgp_HqjC5b2c2DmRqERqV7CY1NDV1FTXv8zFNhWXOb4fvhZ4CBD0yEbRqHTVqIMHvubHZyXBWppRHcuqih6lmKgdQh5pz0IHgDnrnqgUGVtXMgiPhfHr-M_jO_4wKOwCaZTUdgXHMAEz1sYHFWRMNPAl1EZBEDq_iFV7ySb1V_TpqmrJcSSth1nRylIpbPRS7hp0BS1A34rw7KfO_frSvN2o3-APwi0fA!/dl5/d5/L2dBISEvZ0FBIS9nQSEh/?WCM_GLOBAL_CONTEXT=/gortt/wcm/connect/gortt+web+content/ttconnect/non-national/topic/businessandtrade/licenses%2C+permits+and+registrations/registering+a+business+" TargetMode="External"/><Relationship Id="rId2" Type="http://schemas.openxmlformats.org/officeDocument/2006/relationships/hyperlink" Target="https://rgd.legalaffairs.gov.tt/laws2/alphabetical_list/lawspdfs/81.0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nance.gov.tt/services/income-tax/" TargetMode="External"/><Relationship Id="rId2" Type="http://schemas.openxmlformats.org/officeDocument/2006/relationships/hyperlink" Target="https://www.finance.gov.tt/services/income-tax/paying-your-tax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axsummaries.pwc.com/trinidad-and-tobago/corporate/taxes-on-corporate-incom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o.org/hom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7238" y="185404"/>
            <a:ext cx="112726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Entrepreneurship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Legal and Regulatory Framework</a:t>
            </a:r>
          </a:p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1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 3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Registration of a venture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	Labour Laws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		Tax obligations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(d)	International standards and regulations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(e)		Environmental stewardship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(f)		Intellectual Property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(g)	Open Innovation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048537" y="6314364"/>
            <a:ext cx="182130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four popular ISO standards.</a:t>
            </a:r>
          </a:p>
          <a:p>
            <a:endParaRPr lang="en-US" dirty="0"/>
          </a:p>
          <a:p>
            <a:pPr lvl="1"/>
            <a:r>
              <a:rPr lang="en-US" dirty="0" smtClean="0"/>
              <a:t>ISO 9000 Family – Quality Management</a:t>
            </a:r>
          </a:p>
          <a:p>
            <a:pPr lvl="1"/>
            <a:r>
              <a:rPr lang="en-US" dirty="0" smtClean="0"/>
              <a:t>ISO 14000 – Environmental Management</a:t>
            </a:r>
          </a:p>
          <a:p>
            <a:pPr lvl="1"/>
            <a:r>
              <a:rPr lang="en-US" dirty="0" smtClean="0"/>
              <a:t>ISO/IEC 27001 – Information Security Management</a:t>
            </a:r>
          </a:p>
          <a:p>
            <a:pPr lvl="1"/>
            <a:r>
              <a:rPr lang="en-US" dirty="0" smtClean="0"/>
              <a:t>ISO 3166 – Country Codes</a:t>
            </a:r>
          </a:p>
          <a:p>
            <a:pPr lvl="1"/>
            <a:r>
              <a:rPr lang="en-US" dirty="0" smtClean="0"/>
              <a:t>ISO 6 – Camera Film Speed</a:t>
            </a:r>
          </a:p>
          <a:p>
            <a:pPr lvl="1"/>
            <a:r>
              <a:rPr lang="en-US" dirty="0" smtClean="0"/>
              <a:t>ISO 639 – Language Codes</a:t>
            </a:r>
          </a:p>
          <a:p>
            <a:pPr lvl="1"/>
            <a:r>
              <a:rPr lang="en-US" dirty="0" smtClean="0"/>
              <a:t>ISO 4217 – Currency Codes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8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13287"/>
            <a:ext cx="8610600" cy="1293028"/>
          </a:xfrm>
        </p:spPr>
        <p:txBody>
          <a:bodyPr/>
          <a:lstStyle/>
          <a:p>
            <a:r>
              <a:rPr lang="en-US" dirty="0" smtClean="0"/>
              <a:t>osha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00" y="1523753"/>
            <a:ext cx="10820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Duty of Care (OSHA)</a:t>
            </a:r>
          </a:p>
          <a:p>
            <a:pPr lvl="1"/>
            <a:r>
              <a:rPr lang="en-US" sz="2800" dirty="0"/>
              <a:t>The body responsible is the Occupational Safety and Health Agency of Trinidad and Tobago </a:t>
            </a:r>
          </a:p>
          <a:p>
            <a:pPr lvl="2"/>
            <a:r>
              <a:rPr lang="en-US" sz="2800" dirty="0">
                <a:hlinkClick r:id="rId2"/>
              </a:rPr>
              <a:t>https://osha.gov.tt/About/Mission-Vision-and-Core-Values</a:t>
            </a:r>
            <a:endParaRPr lang="en-US" sz="2800" dirty="0"/>
          </a:p>
          <a:p>
            <a:pPr lvl="1"/>
            <a:r>
              <a:rPr lang="en-US" sz="2800" dirty="0"/>
              <a:t>Legally, the employer has a duty of care to all employees</a:t>
            </a:r>
          </a:p>
          <a:p>
            <a:pPr lvl="2"/>
            <a:r>
              <a:rPr lang="en-US" sz="2800" dirty="0">
                <a:hlinkClick r:id="rId3"/>
              </a:rPr>
              <a:t>https://osha.gov.tt/Legal-Requirements/Duties-of-the-Employer</a:t>
            </a:r>
            <a:endParaRPr lang="en-US" sz="2800" dirty="0"/>
          </a:p>
          <a:p>
            <a:pPr marL="688975" lvl="2" indent="-284163"/>
            <a:r>
              <a:rPr lang="en-US" sz="2800" dirty="0"/>
              <a:t>Legally, the employee also has a duty of care </a:t>
            </a:r>
          </a:p>
          <a:p>
            <a:pPr marL="1146175" lvl="3" indent="-284163"/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osha.gov.tt/Legal-Requirements/Duties-of-the-Employee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277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analysis critical control points (HACCP)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668249"/>
            <a:ext cx="10820400" cy="3550436"/>
          </a:xfrm>
        </p:spPr>
        <p:txBody>
          <a:bodyPr/>
          <a:lstStyle/>
          <a:p>
            <a:r>
              <a:rPr lang="en-US" dirty="0" smtClean="0"/>
              <a:t>This is an internationally recognized food safety management system.</a:t>
            </a:r>
          </a:p>
          <a:p>
            <a:endParaRPr lang="en-US" dirty="0" smtClean="0"/>
          </a:p>
          <a:p>
            <a:r>
              <a:rPr lang="en-US" dirty="0" smtClean="0"/>
              <a:t>The following link provides additional information</a:t>
            </a:r>
          </a:p>
          <a:p>
            <a:pPr lvl="1"/>
            <a:r>
              <a:rPr lang="en-US" dirty="0">
                <a:hlinkClick r:id="rId2"/>
              </a:rPr>
              <a:t>http://www.cariri.com/index.php?option=com_content&amp;view=article&amp;id=230:haccp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stewardship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refers to protection of the environment so that all present and future generations can enjoy it.  </a:t>
            </a:r>
          </a:p>
          <a:p>
            <a:endParaRPr lang="en-US" dirty="0"/>
          </a:p>
          <a:p>
            <a:r>
              <a:rPr lang="en-US" dirty="0" smtClean="0"/>
              <a:t>Read more about environmental stewardship in Trinidad through the following links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www.thegef.org/news/trinidad-tobago-and-gef</a:t>
            </a:r>
            <a:endParaRPr lang="en-US" dirty="0" smtClean="0"/>
          </a:p>
          <a:p>
            <a:pPr marL="854075" indent="0">
              <a:buNone/>
            </a:pPr>
            <a:r>
              <a:rPr lang="en-US" dirty="0"/>
              <a:t>	</a:t>
            </a:r>
            <a:r>
              <a:rPr lang="en-US" dirty="0">
                <a:hlinkClick r:id="rId3"/>
              </a:rPr>
              <a:t>http://www.energy.gov.tt/our-business/alternative-energy/renewable-energy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854075" indent="0">
              <a:buNone/>
            </a:pPr>
            <a:r>
              <a:rPr lang="en-US" dirty="0">
                <a:hlinkClick r:id="rId4"/>
              </a:rPr>
              <a:t>http://www.planning.gov.tt/sites/default/files/NEP_Draft_1.pdf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28406"/>
            <a:ext cx="10820400" cy="3205662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smtClean="0"/>
              <a:t>Make a list of ten things that you can do as a steward of the environment.</a:t>
            </a:r>
          </a:p>
          <a:p>
            <a:endParaRPr lang="en-US" sz="4000" dirty="0"/>
          </a:p>
          <a:p>
            <a:r>
              <a:rPr lang="en-US" sz="4000" dirty="0" smtClean="0"/>
              <a:t>The link below can guide your responses</a:t>
            </a:r>
          </a:p>
          <a:p>
            <a:endParaRPr lang="en-US" sz="4000" dirty="0"/>
          </a:p>
          <a:p>
            <a:pPr marL="914400" indent="0">
              <a:buNone/>
            </a:pPr>
            <a:r>
              <a:rPr lang="en-US" sz="4000" dirty="0">
                <a:hlinkClick r:id="rId2"/>
              </a:rPr>
              <a:t>https://www.ecowatch.com/environmental-stewardship-examples-2520328397.html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404" y="164767"/>
            <a:ext cx="8610600" cy="1019457"/>
          </a:xfrm>
        </p:spPr>
        <p:txBody>
          <a:bodyPr/>
          <a:lstStyle/>
          <a:p>
            <a:r>
              <a:rPr lang="en-US" dirty="0" smtClean="0"/>
              <a:t>Intellectual property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619938" y="6232289"/>
            <a:ext cx="1772587" cy="389729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9082" y="1094284"/>
            <a:ext cx="11356922" cy="533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refers to a right that is had by a person or by a company to exclusively use his/its own plans, ideas or other intangible assets without the worry of competition, at least for a specific period of time.  These include trademarks, copyrights, patents and trade secrets</a:t>
            </a:r>
            <a:r>
              <a:rPr lang="en-TT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TT" sz="2000" dirty="0" smtClean="0"/>
              <a:t>(</a:t>
            </a:r>
            <a:r>
              <a:rPr lang="en-TT" sz="2000" dirty="0"/>
              <a:t>CSEC POB syllabus, 2017)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TT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Intellectual Property Statutes in force in Trinidad &amp; 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Tobago include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(1) The Patents Act, 1996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(2) Industrial Designs Act, 1996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The Layout Designs (Topographies) of Integrated Circuit Act, 1996</a:t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(4) The Geographical Indications Act, 1996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(5) The Protection Against Unfair Competition Act, 1996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(6) The Protection of New Plant Varieties Act , 1997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(7) Copyright Act 1997</a:t>
            </a: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(8) Trade Marks Act, Act 11 of 1955 as amended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0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Click on the following video</a:t>
            </a:r>
          </a:p>
          <a:p>
            <a:pPr lvl="1"/>
            <a:r>
              <a:rPr lang="en-US" sz="3200" dirty="0">
                <a:hlinkClick r:id="rId2"/>
              </a:rPr>
              <a:t>https://</a:t>
            </a:r>
            <a:r>
              <a:rPr lang="en-US" sz="3200" dirty="0" smtClean="0">
                <a:hlinkClick r:id="rId2"/>
              </a:rPr>
              <a:t>www.bing.com/videos/search?q=open+innovation&amp;docid=608045426187698310&amp;mid=C7637AD50751E98DF305C7637AD50751E98DF305&amp;view=detail&amp;FORM=VIRE</a:t>
            </a:r>
            <a:endParaRPr lang="en-US" sz="3200" dirty="0" smtClean="0"/>
          </a:p>
          <a:p>
            <a:pPr lvl="1"/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4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dirty="0" smtClean="0"/>
              <a:t>Use the link on Slide 16 and answer the following questions:</a:t>
            </a:r>
          </a:p>
          <a:p>
            <a:pPr marL="457200" lvl="1" indent="0">
              <a:buNone/>
            </a:pPr>
            <a:endParaRPr lang="en-US" sz="3600" dirty="0" smtClean="0"/>
          </a:p>
          <a:p>
            <a:pPr lvl="1"/>
            <a:r>
              <a:rPr lang="en-US" sz="3600" dirty="0" smtClean="0"/>
              <a:t>Define </a:t>
            </a:r>
            <a:r>
              <a:rPr lang="en-US" sz="3600" dirty="0"/>
              <a:t>open innovation.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Identify three advantages of open innovation.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1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of a venture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When one starts a business, there are certain steps that must be followed as the venture is required to be registered for tax purposes.  Click on the following link for the steps to register a venture</a:t>
            </a:r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www.ttconnect.gov.tt/gortt/portal/ttconnect/!ut/p/a1/jdDBCoJAEAbgp_HqjC5b2c2DmRqERqV7CY1NDV1FTXv8zFNhWXOb4fvhZ4CBD0yEbRqHTVqIMHvubHZyXBWppRHcuqih6lmKgdQh5pz0IHgDnrnqgUGVtXMgiPhfHr-M_jO_4wKOwCaZTUdgXHMAEz1sYHFWRMNPAl1EZBEDq_iFV7ySb1V_TpqmrJcSSth1nRylIpbPRS7hp0BS1A34rw7KfO_frSvN2o3-APwi0fA!/dl5/d5/L2dBISEvZ0FBIS9nQSEh/?WCM_GLOBAL_CONTEXT=/gortt/wcm/connect/gortt+web+content/ttconnect/non-national/topic/businessandtrade/licenses%2C+permits+and+registrations/registering+a+business+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9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43397"/>
            <a:ext cx="10820400" cy="3775288"/>
          </a:xfrm>
        </p:spPr>
        <p:txBody>
          <a:bodyPr/>
          <a:lstStyle/>
          <a:p>
            <a:r>
              <a:rPr lang="en-US" dirty="0" err="1" smtClean="0"/>
              <a:t>Summarise</a:t>
            </a:r>
            <a:r>
              <a:rPr lang="en-US" dirty="0" smtClean="0"/>
              <a:t> the steps required to register a venture </a:t>
            </a:r>
            <a:r>
              <a:rPr lang="en-US" dirty="0" err="1" smtClean="0"/>
              <a:t>utilising</a:t>
            </a:r>
            <a:r>
              <a:rPr lang="en-US" dirty="0" smtClean="0"/>
              <a:t> the link on Slide 2.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59639"/>
            <a:ext cx="8610600" cy="1214328"/>
          </a:xfrm>
        </p:spPr>
        <p:txBody>
          <a:bodyPr/>
          <a:lstStyle/>
          <a:p>
            <a:r>
              <a:rPr lang="en-US" dirty="0" err="1" smtClean="0"/>
              <a:t>Labour</a:t>
            </a:r>
            <a:r>
              <a:rPr lang="en-US" dirty="0" smtClean="0"/>
              <a:t>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573967"/>
            <a:ext cx="11126449" cy="49317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Once a venture employs workers there are certain laws that must be followed.  All of the following laws apply to employment practices in Trinidad and Tobago.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Industrial Relations Act 1972</a:t>
            </a:r>
          </a:p>
          <a:p>
            <a:r>
              <a:rPr lang="en-US" dirty="0" smtClean="0"/>
              <a:t>Occupational Safety and Health Act 2006</a:t>
            </a:r>
          </a:p>
          <a:p>
            <a:r>
              <a:rPr lang="en-US" dirty="0" smtClean="0"/>
              <a:t>Employment Injury and Disability Benefits Bill 2001</a:t>
            </a:r>
          </a:p>
          <a:p>
            <a:r>
              <a:rPr lang="en-US" dirty="0" smtClean="0"/>
              <a:t>Retrenchment and Severance Benefits Act 1986</a:t>
            </a:r>
          </a:p>
          <a:p>
            <a:r>
              <a:rPr lang="en-US" dirty="0" smtClean="0"/>
              <a:t>Maternity Protection Act 1998</a:t>
            </a:r>
          </a:p>
          <a:p>
            <a:r>
              <a:rPr lang="en-US" dirty="0" smtClean="0"/>
              <a:t>Industrial Relations Act 1972</a:t>
            </a:r>
          </a:p>
          <a:p>
            <a:r>
              <a:rPr lang="en-US" dirty="0" smtClean="0"/>
              <a:t>The Children Act 2012</a:t>
            </a:r>
          </a:p>
          <a:p>
            <a:r>
              <a:rPr lang="en-US" dirty="0" smtClean="0"/>
              <a:t>The Equal Opportunity Act 2000</a:t>
            </a:r>
          </a:p>
          <a:p>
            <a:r>
              <a:rPr lang="en-US" dirty="0" smtClean="0"/>
              <a:t>Minimum Wages Act 1976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123357" y="6160973"/>
            <a:ext cx="1382843" cy="344758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4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09540"/>
            <a:ext cx="8610600" cy="899535"/>
          </a:xfrm>
        </p:spPr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076"/>
            <a:ext cx="10820400" cy="48096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Research the </a:t>
            </a:r>
            <a:r>
              <a:rPr lang="en-US" dirty="0" err="1" smtClean="0"/>
              <a:t>labour</a:t>
            </a:r>
            <a:r>
              <a:rPr lang="en-US" dirty="0" smtClean="0"/>
              <a:t> laws on Slide 4 and answer the following questions.</a:t>
            </a:r>
          </a:p>
          <a:p>
            <a:pPr marL="0" indent="0">
              <a:buNone/>
            </a:pPr>
            <a:endParaRPr lang="en-US" dirty="0" smtClean="0"/>
          </a:p>
          <a:p>
            <a:pPr marL="465138" indent="-465138">
              <a:buAutoNum type="arabicPeriod"/>
            </a:pPr>
            <a:r>
              <a:rPr lang="en-US" dirty="0" smtClean="0"/>
              <a:t>What is the minimum age for employment?  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16 years</a:t>
            </a:r>
          </a:p>
          <a:p>
            <a:pPr marL="465138" indent="-465138">
              <a:buNone/>
            </a:pPr>
            <a:endParaRPr lang="en-US" dirty="0" smtClean="0"/>
          </a:p>
          <a:p>
            <a:pPr marL="465138" indent="-465138">
              <a:buNone/>
            </a:pPr>
            <a:r>
              <a:rPr lang="en-US" dirty="0" smtClean="0"/>
              <a:t>2.	How many weeks maternity leave is an employee entitled? 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14 weeks</a:t>
            </a:r>
          </a:p>
          <a:p>
            <a:pPr marL="465138" indent="-465138">
              <a:buNone/>
            </a:pPr>
            <a:endParaRPr lang="en-US" dirty="0" smtClean="0"/>
          </a:p>
          <a:p>
            <a:pPr marL="465138" indent="-465138">
              <a:buNone/>
            </a:pPr>
            <a:r>
              <a:rPr lang="en-US" dirty="0" smtClean="0"/>
              <a:t>3. 	In which act can be found 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i="1" dirty="0" smtClean="0"/>
              <a:t>“An employer or a prospective employer shall not discriminate against a person by refusing or deliberately omitting to offer employment.”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Equal Opportunity Act 2000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4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obligations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33534"/>
            <a:ext cx="10820400" cy="4304873"/>
          </a:xfrm>
        </p:spPr>
        <p:txBody>
          <a:bodyPr/>
          <a:lstStyle/>
          <a:p>
            <a:r>
              <a:rPr lang="en-US" dirty="0" smtClean="0"/>
              <a:t>Businesses and workers are required by law to pay taxes.  The following links provide necessary information.</a:t>
            </a: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://www.finance.gov.tt/services/income-tax/paying-your-taxes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https://www.finance.gov.tt/services/income-tax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4"/>
              </a:rPr>
              <a:t>https://taxsummaries.pwc.com/trinidad-and-tobago/corporate/taxes-on-corporate-income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8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17670"/>
            <a:ext cx="8610600" cy="1293028"/>
          </a:xfrm>
        </p:spPr>
        <p:txBody>
          <a:bodyPr/>
          <a:lstStyle/>
          <a:p>
            <a:r>
              <a:rPr lang="en-US" dirty="0" smtClean="0"/>
              <a:t>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10699"/>
            <a:ext cx="10820400" cy="4384636"/>
          </a:xfrm>
        </p:spPr>
        <p:txBody>
          <a:bodyPr>
            <a:normAutofit fontScale="92500" lnSpcReduction="10000"/>
          </a:bodyPr>
          <a:lstStyle/>
          <a:p>
            <a:pPr marL="465138" indent="-465138">
              <a:buAutoNum type="arabicPeriod"/>
            </a:pPr>
            <a:r>
              <a:rPr lang="en-US" dirty="0" smtClean="0"/>
              <a:t>What is the maximum amount of money an individual can earn without having to pay taxes?</a:t>
            </a:r>
          </a:p>
          <a:p>
            <a:pPr marL="465138" lvl="1" indent="-465138">
              <a:buNone/>
            </a:pPr>
            <a:r>
              <a:rPr lang="en-US" dirty="0" smtClean="0"/>
              <a:t>	$72 000</a:t>
            </a:r>
          </a:p>
          <a:p>
            <a:pPr marL="465138" lvl="1" indent="-465138">
              <a:buNone/>
            </a:pPr>
            <a:endParaRPr lang="en-US" dirty="0" smtClean="0"/>
          </a:p>
          <a:p>
            <a:pPr marL="465138" indent="-465138">
              <a:buAutoNum type="arabicPeriod"/>
            </a:pPr>
            <a:r>
              <a:rPr lang="en-US" dirty="0" smtClean="0"/>
              <a:t>What is the current rate for Value Added Tax?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12.5%</a:t>
            </a:r>
          </a:p>
          <a:p>
            <a:pPr marL="465138" indent="-465138">
              <a:buNone/>
            </a:pPr>
            <a:endParaRPr lang="en-US" dirty="0" smtClean="0"/>
          </a:p>
          <a:p>
            <a:pPr marL="465138" indent="-465138">
              <a:buNone/>
            </a:pPr>
            <a:r>
              <a:rPr lang="en-US" dirty="0" smtClean="0"/>
              <a:t>3.	What is the current income tax rate for individuals?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25%</a:t>
            </a:r>
          </a:p>
          <a:p>
            <a:pPr marL="465138" indent="-465138">
              <a:buNone/>
            </a:pPr>
            <a:endParaRPr lang="en-US" dirty="0" smtClean="0"/>
          </a:p>
          <a:p>
            <a:pPr marL="465138" indent="-465138">
              <a:buNone/>
            </a:pPr>
            <a:r>
              <a:rPr lang="en-US" dirty="0" smtClean="0"/>
              <a:t>4.	What is the corporation tax rate for ordinary companies?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smtClean="0"/>
              <a:t>30%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3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8762"/>
            <a:ext cx="10820400" cy="43299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International Standards and Regulations ensure that there is an acceptable standard by which businesses operate.  There are three major bodies that govern this.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07792" y="719527"/>
            <a:ext cx="11176416" cy="7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International standards and regulations</a:t>
            </a:r>
            <a:endParaRPr lang="en-US" sz="36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44225989"/>
              </p:ext>
            </p:extLst>
          </p:nvPr>
        </p:nvGraphicFramePr>
        <p:xfrm>
          <a:off x="685800" y="3117953"/>
          <a:ext cx="10092128" cy="3237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532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902" y="899409"/>
            <a:ext cx="11176416" cy="79447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International organization for </a:t>
            </a:r>
            <a:r>
              <a:rPr lang="en-US" sz="3600" dirty="0" err="1" smtClean="0"/>
              <a:t>standardisation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705" y="2668248"/>
            <a:ext cx="11257613" cy="355043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International </a:t>
            </a:r>
            <a:r>
              <a:rPr lang="en-US" sz="3200" dirty="0" err="1" smtClean="0"/>
              <a:t>Organisation</a:t>
            </a:r>
            <a:r>
              <a:rPr lang="en-US" sz="3200" dirty="0" smtClean="0"/>
              <a:t> for </a:t>
            </a:r>
            <a:r>
              <a:rPr lang="en-US" sz="3200" dirty="0" err="1" smtClean="0"/>
              <a:t>Standardisation</a:t>
            </a:r>
            <a:r>
              <a:rPr lang="en-US" sz="3200" dirty="0" smtClean="0"/>
              <a:t> (ISO) develops and publishes international standards for products, processes, delivery and supply.  They guide operations of manufacturers, buyers, sellers, trade associations, customers and regulators.</a:t>
            </a:r>
          </a:p>
          <a:p>
            <a:pPr lvl="1"/>
            <a:r>
              <a:rPr lang="en-US" sz="3200" dirty="0">
                <a:hlinkClick r:id="rId2"/>
              </a:rPr>
              <a:t>https://</a:t>
            </a:r>
            <a:r>
              <a:rPr lang="en-US" sz="3200" dirty="0" smtClean="0">
                <a:hlinkClick r:id="rId2"/>
              </a:rPr>
              <a:t>www.iso.org/home.html</a:t>
            </a:r>
            <a:endParaRPr lang="en-US" sz="3200" dirty="0" smtClean="0"/>
          </a:p>
          <a:p>
            <a:pPr marL="457200" lvl="1" indent="0">
              <a:buNone/>
            </a:pP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2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356</TotalTime>
  <Words>956</Words>
  <Application>Microsoft Office PowerPoint</Application>
  <PresentationFormat>Widescreen</PresentationFormat>
  <Paragraphs>136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Vapor Trail</vt:lpstr>
      <vt:lpstr>PowerPoint Presentation</vt:lpstr>
      <vt:lpstr>Registration of a venture</vt:lpstr>
      <vt:lpstr>Activity 1</vt:lpstr>
      <vt:lpstr>Labour laws</vt:lpstr>
      <vt:lpstr>Activity 2</vt:lpstr>
      <vt:lpstr>Tax obligations</vt:lpstr>
      <vt:lpstr>Activity 3</vt:lpstr>
      <vt:lpstr>PowerPoint Presentation</vt:lpstr>
      <vt:lpstr>International organization for standardisation</vt:lpstr>
      <vt:lpstr>Activity 4</vt:lpstr>
      <vt:lpstr>osha</vt:lpstr>
      <vt:lpstr>Hazard analysis critical control points (HACCP)</vt:lpstr>
      <vt:lpstr>Environmental stewardship</vt:lpstr>
      <vt:lpstr>Activity 5</vt:lpstr>
      <vt:lpstr>Intellectual property</vt:lpstr>
      <vt:lpstr>Open innovation</vt:lpstr>
      <vt:lpstr>Activity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24</cp:revision>
  <dcterms:created xsi:type="dcterms:W3CDTF">2020-06-05T21:04:06Z</dcterms:created>
  <dcterms:modified xsi:type="dcterms:W3CDTF">2020-06-10T19:48:34Z</dcterms:modified>
</cp:coreProperties>
</file>