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75" r:id="rId5"/>
    <p:sldId id="276" r:id="rId6"/>
    <p:sldId id="295" r:id="rId7"/>
    <p:sldId id="277" r:id="rId8"/>
    <p:sldId id="296" r:id="rId9"/>
    <p:sldId id="278" r:id="rId10"/>
    <p:sldId id="297" r:id="rId11"/>
    <p:sldId id="298" r:id="rId12"/>
    <p:sldId id="299" r:id="rId13"/>
    <p:sldId id="279" r:id="rId14"/>
    <p:sldId id="300" r:id="rId15"/>
    <p:sldId id="301"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4B203-0C5E-ACD6-50FA-E26161C0AADE}" v="1313" dt="2020-03-23T17:47:55.391"/>
    <p1510:client id="{79B007B4-1B26-4D49-B911-BC8C6BBA4EF0}" v="3" dt="2020-03-24T00:06:12.552"/>
    <p1510:client id="{D649F6EC-47FE-A1C5-820F-3F174F5943EB}" v="847" dt="2020-03-24T00:34:20.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4/9/2020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4/9/2020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4/9/2020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4/9/2020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4/9/2020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4/9/2020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4/9/2020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4/9/2020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4/9/2020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4/9/2020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4/9/2020</a:t>
            </a:fld>
            <a:endParaRPr lang="en-US"/>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title"/>
          </p:nvPr>
        </p:nvSpPr>
        <p:spPr>
          <a:xfrm>
            <a:off x="3352800" y="533400"/>
            <a:ext cx="7315200" cy="1828800"/>
          </a:xfrm>
        </p:spPr>
        <p:txBody>
          <a:bodyPr anchor="b">
            <a:normAutofit/>
          </a:bodyPr>
          <a:lstStyle/>
          <a:p>
            <a:r>
              <a:rPr lang="en-US" sz="5400"/>
              <a:t>COMPREHENSION:</a:t>
            </a:r>
            <a:br>
              <a:rPr lang="en-US" sz="5400"/>
            </a:br>
            <a:r>
              <a:rPr lang="en-US" sz="5400"/>
              <a:t>GRAPHIC TEXT</a:t>
            </a:r>
            <a:endParaRPr lang="en-US">
              <a:cs typeface="Times New Roman" panose="02020603050405020304"/>
            </a:endParaRPr>
          </a:p>
        </p:txBody>
      </p:sp>
      <p:sp>
        <p:nvSpPr>
          <p:cNvPr id="4" name="Text Placeholder 2">
            <a:extLst>
              <a:ext uri="{FF2B5EF4-FFF2-40B4-BE49-F238E27FC236}">
                <a16:creationId xmlns:a16="http://schemas.microsoft.com/office/drawing/2014/main" id="{0149EDB1-2A42-4237-9B36-955683AD355B}"/>
              </a:ext>
            </a:extLst>
          </p:cNvPr>
          <p:cNvSpPr>
            <a:spLocks noGrp="1"/>
          </p:cNvSpPr>
          <p:nvPr>
            <p:ph type="body" idx="1"/>
          </p:nvPr>
        </p:nvSpPr>
        <p:spPr>
          <a:xfrm>
            <a:off x="3352800" y="5704115"/>
            <a:ext cx="5569132" cy="914400"/>
          </a:xfrm>
        </p:spPr>
        <p:txBody>
          <a:bodyPr>
            <a:normAutofit fontScale="85000" lnSpcReduction="10000"/>
          </a:bodyPr>
          <a:lstStyle/>
          <a:p>
            <a:pPr algn="ctr"/>
            <a:r>
              <a:rPr lang="en-US" dirty="0"/>
              <a:t>Curriculum Planning and Development Division</a:t>
            </a:r>
          </a:p>
          <a:p>
            <a:pPr algn="ctr"/>
            <a:r>
              <a:rPr lang="en-US" dirty="0"/>
              <a:t>2020</a:t>
            </a:r>
          </a:p>
        </p:txBody>
      </p:sp>
    </p:spTree>
    <p:extLst>
      <p:ext uri="{BB962C8B-B14F-4D97-AF65-F5344CB8AC3E}">
        <p14:creationId xmlns:p14="http://schemas.microsoft.com/office/powerpoint/2010/main" val="39145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428050" y="172816"/>
            <a:ext cx="9603275" cy="689195"/>
          </a:xfrm>
        </p:spPr>
        <p:txBody>
          <a:bodyPr/>
          <a:lstStyle/>
          <a:p>
            <a:r>
              <a:rPr lang="en-US"/>
              <a:t>What we’re going to look at today:</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459238" y="891482"/>
            <a:ext cx="11282289" cy="3820425"/>
          </a:xfrm>
        </p:spPr>
        <p:txBody>
          <a:bodyPr vert="horz" lIns="91440" tIns="45720" rIns="91440" bIns="45720" rtlCol="0" anchor="t">
            <a:noAutofit/>
          </a:bodyPr>
          <a:lstStyle/>
          <a:p>
            <a:pPr lvl="0"/>
            <a:r>
              <a:rPr lang="en-TT" sz="2800"/>
              <a:t>Identifying overt messages in selected media texts based on elements of design</a:t>
            </a:r>
          </a:p>
          <a:p>
            <a:endParaRPr lang="en-TT" sz="2800"/>
          </a:p>
          <a:p>
            <a:pPr lvl="0"/>
            <a:r>
              <a:rPr lang="en-TT" sz="2800"/>
              <a:t>Identifying implied messages in selected media texts based on elements of design</a:t>
            </a:r>
          </a:p>
          <a:p>
            <a:endParaRPr lang="en-TT" sz="2800"/>
          </a:p>
          <a:p>
            <a:pPr lvl="0"/>
            <a:r>
              <a:rPr lang="en-TT" sz="2800"/>
              <a:t>Explaining the purpose of selected media texts </a:t>
            </a:r>
          </a:p>
          <a:p>
            <a:pPr lvl="0"/>
            <a:endParaRPr lang="en-TT" sz="2800">
              <a:cs typeface="Arial" panose="020B0604020202020204"/>
            </a:endParaRPr>
          </a:p>
        </p:txBody>
      </p:sp>
    </p:spTree>
    <p:extLst>
      <p:ext uri="{BB962C8B-B14F-4D97-AF65-F5344CB8AC3E}">
        <p14:creationId xmlns:p14="http://schemas.microsoft.com/office/powerpoint/2010/main" val="65491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59A5-9A2F-4164-9800-4E1CD9CDDB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EEC723-2EAD-4F56-B040-CA78D3B06D28}"/>
              </a:ext>
            </a:extLst>
          </p:cNvPr>
          <p:cNvSpPr>
            <a:spLocks noGrp="1"/>
          </p:cNvSpPr>
          <p:nvPr>
            <p:ph idx="1"/>
          </p:nvPr>
        </p:nvSpPr>
        <p:spPr/>
        <p:txBody>
          <a:bodyPr vert="horz" lIns="91440" tIns="45720" rIns="91440" bIns="45720" rtlCol="0" anchor="t">
            <a:normAutofit/>
          </a:bodyPr>
          <a:lstStyle/>
          <a:p>
            <a:r>
              <a:rPr lang="en-TT" sz="2800">
                <a:ea typeface="+mn-lt"/>
                <a:cs typeface="+mn-lt"/>
              </a:rPr>
              <a:t>Analysing selected media to understand how information/messages are presented to audiences</a:t>
            </a:r>
            <a:endParaRPr lang="en-US" sz="2800">
              <a:ea typeface="+mn-lt"/>
              <a:cs typeface="+mn-lt"/>
            </a:endParaRPr>
          </a:p>
          <a:p>
            <a:endParaRPr lang="en-TT" sz="2800">
              <a:ea typeface="+mn-lt"/>
              <a:cs typeface="+mn-lt"/>
            </a:endParaRPr>
          </a:p>
          <a:p>
            <a:r>
              <a:rPr lang="en-TT" sz="2800">
                <a:ea typeface="+mn-lt"/>
                <a:cs typeface="+mn-lt"/>
              </a:rPr>
              <a:t>Evaluating techniques used in media texts </a:t>
            </a:r>
            <a:endParaRPr lang="en-US" sz="2800"/>
          </a:p>
        </p:txBody>
      </p:sp>
    </p:spTree>
    <p:extLst>
      <p:ext uri="{BB962C8B-B14F-4D97-AF65-F5344CB8AC3E}">
        <p14:creationId xmlns:p14="http://schemas.microsoft.com/office/powerpoint/2010/main" val="289523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9914-C8DB-4B68-BA6C-EDC5FA63B461}"/>
              </a:ext>
            </a:extLst>
          </p:cNvPr>
          <p:cNvSpPr>
            <a:spLocks noGrp="1"/>
          </p:cNvSpPr>
          <p:nvPr>
            <p:ph type="title"/>
          </p:nvPr>
        </p:nvSpPr>
        <p:spPr>
          <a:xfrm>
            <a:off x="838200" y="365126"/>
            <a:ext cx="9829800" cy="1082674"/>
          </a:xfrm>
        </p:spPr>
        <p:txBody>
          <a:bodyPr anchor="b">
            <a:normAutofit/>
          </a:bodyPr>
          <a:lstStyle/>
          <a:p>
            <a:pPr algn="ctr"/>
            <a:r>
              <a:rPr lang="en-US" sz="4000"/>
              <a:t>Let's look at a graphic now.</a:t>
            </a:r>
            <a:endParaRPr lang="en-US"/>
          </a:p>
        </p:txBody>
      </p:sp>
      <p:pic>
        <p:nvPicPr>
          <p:cNvPr id="5" name="Picture 5" descr="A picture containing room&#10;&#10;Description generated with very high confidence">
            <a:extLst>
              <a:ext uri="{FF2B5EF4-FFF2-40B4-BE49-F238E27FC236}">
                <a16:creationId xmlns:a16="http://schemas.microsoft.com/office/drawing/2014/main" id="{B3481F2F-171D-49D3-9126-64337B15B56B}"/>
              </a:ext>
            </a:extLst>
          </p:cNvPr>
          <p:cNvPicPr>
            <a:picLocks noChangeAspect="1"/>
          </p:cNvPicPr>
          <p:nvPr/>
        </p:nvPicPr>
        <p:blipFill>
          <a:blip r:embed="rId2"/>
          <a:stretch>
            <a:fillRect/>
          </a:stretch>
        </p:blipFill>
        <p:spPr>
          <a:xfrm>
            <a:off x="3040976" y="2288875"/>
            <a:ext cx="5304916" cy="3474720"/>
          </a:xfrm>
          <a:prstGeom prst="rect">
            <a:avLst/>
          </a:prstGeom>
          <a:noFill/>
        </p:spPr>
      </p:pic>
    </p:spTree>
    <p:extLst>
      <p:ext uri="{BB962C8B-B14F-4D97-AF65-F5344CB8AC3E}">
        <p14:creationId xmlns:p14="http://schemas.microsoft.com/office/powerpoint/2010/main" val="321920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79344" y="75453"/>
            <a:ext cx="7021092" cy="6970411"/>
          </a:xfrm>
          <a:prstGeom prst="rect">
            <a:avLst/>
          </a:prstGeom>
        </p:spPr>
      </p:pic>
      <p:sp>
        <p:nvSpPr>
          <p:cNvPr id="13" name="Text Placeholder 8">
            <a:extLst>
              <a:ext uri="{FF2B5EF4-FFF2-40B4-BE49-F238E27FC236}">
                <a16:creationId xmlns:a16="http://schemas.microsoft.com/office/drawing/2014/main" id="{1BD5DDD4-B30F-43B5-9BA0-190CC29E9665}"/>
              </a:ext>
            </a:extLst>
          </p:cNvPr>
          <p:cNvSpPr>
            <a:spLocks noGrp="1"/>
          </p:cNvSpPr>
          <p:nvPr>
            <p:ph type="body" sz="quarter" idx="4294967295"/>
          </p:nvPr>
        </p:nvSpPr>
        <p:spPr>
          <a:xfrm>
            <a:off x="2479503" y="4352026"/>
            <a:ext cx="6477001" cy="952500"/>
          </a:xfrm>
          <a:prstGeom prst="rect">
            <a:avLst/>
          </a:prstGeom>
          <a:solidFill>
            <a:schemeClr val="accent1"/>
          </a:solidFill>
        </p:spPr>
        <p:txBody>
          <a:bodyPr vert="horz" lIns="91440" tIns="45720" rIns="91440" bIns="45720" rtlCol="0" anchor="t">
            <a:normAutofit fontScale="85000" lnSpcReduction="10000"/>
          </a:bodyPr>
          <a:lstStyle/>
          <a:p>
            <a:pPr marL="0" indent="0" algn="ctr">
              <a:buNone/>
            </a:pPr>
            <a:r>
              <a:rPr lang="en-US" sz="2400">
                <a:solidFill>
                  <a:schemeClr val="bg1"/>
                </a:solidFill>
              </a:rPr>
              <a:t>Last seen around the Queen’s Park Savannah, PoS</a:t>
            </a:r>
            <a:endParaRPr lang="en-US" sz="2400">
              <a:solidFill>
                <a:schemeClr val="bg1"/>
              </a:solidFill>
              <a:cs typeface="Arial"/>
            </a:endParaRPr>
          </a:p>
          <a:p>
            <a:pPr marL="0" indent="0" algn="ctr">
              <a:buNone/>
            </a:pPr>
            <a:r>
              <a:rPr lang="en-US" sz="2400">
                <a:solidFill>
                  <a:schemeClr val="bg1"/>
                </a:solidFill>
              </a:rPr>
              <a:t>  Family pet, companion of 3 year old girl</a:t>
            </a:r>
            <a:endParaRPr lang="en-US">
              <a:solidFill>
                <a:schemeClr val="bg1"/>
              </a:solidFill>
              <a:cs typeface="Arial"/>
            </a:endParaRPr>
          </a:p>
        </p:txBody>
      </p:sp>
    </p:spTree>
    <p:extLst>
      <p:ext uri="{BB962C8B-B14F-4D97-AF65-F5344CB8AC3E}">
        <p14:creationId xmlns:p14="http://schemas.microsoft.com/office/powerpoint/2010/main" val="14555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971" y="1052736"/>
            <a:ext cx="11462197" cy="4507606"/>
          </a:xfrm>
        </p:spPr>
        <p:txBody>
          <a:bodyPr vert="horz" lIns="91440" tIns="45720" rIns="91440" bIns="45720" rtlCol="0" anchor="t">
            <a:normAutofit/>
          </a:bodyPr>
          <a:lstStyle/>
          <a:p>
            <a:pPr marL="0" indent="0">
              <a:buNone/>
            </a:pPr>
            <a:r>
              <a:rPr lang="en-TT" sz="2400"/>
              <a:t>These are literal questions and require you to select the information directly from the graphic. These include questions like:</a:t>
            </a:r>
          </a:p>
          <a:p>
            <a:pPr marL="457200" indent="-457200">
              <a:buFont typeface="+mj-lt"/>
              <a:buAutoNum type="arabicPeriod"/>
            </a:pPr>
            <a:r>
              <a:rPr lang="en-TT" sz="2400"/>
              <a:t>What is the name of the missing dog?</a:t>
            </a:r>
          </a:p>
          <a:p>
            <a:pPr marL="457200" indent="-457200">
              <a:buFont typeface="+mj-lt"/>
              <a:buAutoNum type="arabicPeriod"/>
            </a:pPr>
            <a:r>
              <a:rPr lang="en-TT" sz="2400"/>
              <a:t>How much reward is offered?</a:t>
            </a:r>
            <a:endParaRPr lang="en-TT" sz="2400">
              <a:cs typeface="Arial"/>
            </a:endParaRPr>
          </a:p>
          <a:p>
            <a:pPr marL="457200" indent="-457200">
              <a:buFont typeface="+mj-lt"/>
              <a:buAutoNum type="arabicPeriod"/>
            </a:pPr>
            <a:r>
              <a:rPr lang="en-TT" sz="2400"/>
              <a:t>Where was the dog last seen?</a:t>
            </a:r>
          </a:p>
          <a:p>
            <a:pPr marL="457200" indent="-457200">
              <a:buFont typeface="+mj-lt"/>
              <a:buAutoNum type="arabicPeriod"/>
            </a:pPr>
            <a:r>
              <a:rPr lang="en-TT" sz="2400"/>
              <a:t>How old is the dog?</a:t>
            </a:r>
          </a:p>
          <a:p>
            <a:pPr marL="457200" indent="-457200">
              <a:buFont typeface="+mj-lt"/>
              <a:buAutoNum type="arabicPeriod"/>
            </a:pPr>
            <a:r>
              <a:rPr lang="en-TT" sz="2400"/>
              <a:t>What can someone do if the dog is seen?</a:t>
            </a:r>
            <a:endParaRPr lang="en-TT" sz="2400">
              <a:cs typeface="Arial"/>
            </a:endParaRPr>
          </a:p>
        </p:txBody>
      </p:sp>
      <p:sp>
        <p:nvSpPr>
          <p:cNvPr id="3" name="Title 2"/>
          <p:cNvSpPr>
            <a:spLocks noGrp="1"/>
          </p:cNvSpPr>
          <p:nvPr>
            <p:ph type="title"/>
          </p:nvPr>
        </p:nvSpPr>
        <p:spPr>
          <a:xfrm>
            <a:off x="185975" y="302243"/>
            <a:ext cx="11834833" cy="747311"/>
          </a:xfrm>
        </p:spPr>
        <p:txBody>
          <a:bodyPr>
            <a:normAutofit fontScale="90000"/>
          </a:bodyPr>
          <a:lstStyle/>
          <a:p>
            <a:r>
              <a:rPr lang="en-TT"/>
              <a:t>Identifying overt messages in selected media texts based on elements of design</a:t>
            </a:r>
            <a:br>
              <a:rPr lang="en-TT"/>
            </a:br>
            <a:endParaRPr lang="en-TT">
              <a:cs typeface="Times New Roman"/>
            </a:endParaRPr>
          </a:p>
        </p:txBody>
      </p:sp>
    </p:spTree>
    <p:extLst>
      <p:ext uri="{BB962C8B-B14F-4D97-AF65-F5344CB8AC3E}">
        <p14:creationId xmlns:p14="http://schemas.microsoft.com/office/powerpoint/2010/main" val="354043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594475" y="317845"/>
            <a:ext cx="5029200" cy="5709467"/>
          </a:xfrm>
          <a:prstGeom prst="rect">
            <a:avLst/>
          </a:prstGeom>
        </p:spPr>
      </p:pic>
      <p:sp>
        <p:nvSpPr>
          <p:cNvPr id="6" name="Text Placeholder 5"/>
          <p:cNvSpPr>
            <a:spLocks noGrp="1"/>
          </p:cNvSpPr>
          <p:nvPr>
            <p:ph type="body" sz="half" idx="2"/>
          </p:nvPr>
        </p:nvSpPr>
        <p:spPr>
          <a:xfrm>
            <a:off x="407368" y="116632"/>
            <a:ext cx="5512158" cy="5580678"/>
          </a:xfrm>
        </p:spPr>
        <p:txBody>
          <a:bodyPr vert="horz" lIns="91440" tIns="45720" rIns="91440" bIns="45720" rtlCol="0" anchor="t">
            <a:noAutofit/>
          </a:bodyPr>
          <a:lstStyle/>
          <a:p>
            <a:r>
              <a:rPr lang="en-TT" sz="2200">
                <a:solidFill>
                  <a:schemeClr val="tx2"/>
                </a:solidFill>
              </a:rPr>
              <a:t>1. What is the name of the missing dog?</a:t>
            </a:r>
          </a:p>
          <a:p>
            <a:r>
              <a:rPr lang="en-TT" sz="2200">
                <a:solidFill>
                  <a:schemeClr val="accent1"/>
                </a:solidFill>
              </a:rPr>
              <a:t>The name of the missing dog is Dingo.</a:t>
            </a:r>
          </a:p>
          <a:p>
            <a:r>
              <a:rPr lang="en-TT" sz="2200">
                <a:solidFill>
                  <a:schemeClr val="tx2"/>
                </a:solidFill>
              </a:rPr>
              <a:t>2. How much is the reward offered?</a:t>
            </a:r>
            <a:endParaRPr lang="en-TT" sz="2200">
              <a:solidFill>
                <a:schemeClr val="tx2"/>
              </a:solidFill>
              <a:cs typeface="Arial"/>
            </a:endParaRPr>
          </a:p>
          <a:p>
            <a:r>
              <a:rPr lang="en-TT" sz="2200">
                <a:solidFill>
                  <a:schemeClr val="accent1"/>
                </a:solidFill>
              </a:rPr>
              <a:t>The reward offered is $500</a:t>
            </a:r>
          </a:p>
          <a:p>
            <a:r>
              <a:rPr lang="en-TT" sz="2200">
                <a:solidFill>
                  <a:schemeClr val="tx2"/>
                </a:solidFill>
              </a:rPr>
              <a:t>3.  Where was the dog last seen?</a:t>
            </a:r>
            <a:endParaRPr lang="en-TT" sz="2200">
              <a:solidFill>
                <a:schemeClr val="tx2"/>
              </a:solidFill>
              <a:cs typeface="Arial"/>
            </a:endParaRPr>
          </a:p>
          <a:p>
            <a:r>
              <a:rPr lang="en-TT" sz="2200">
                <a:solidFill>
                  <a:schemeClr val="accent1"/>
                </a:solidFill>
              </a:rPr>
              <a:t>He was last seen around the Queen’s Park Savannah.</a:t>
            </a:r>
          </a:p>
          <a:p>
            <a:r>
              <a:rPr lang="en-TT" sz="2200">
                <a:solidFill>
                  <a:schemeClr val="tx2"/>
                </a:solidFill>
              </a:rPr>
              <a:t>4. How old is the dog?</a:t>
            </a:r>
            <a:endParaRPr lang="en-TT" sz="2200">
              <a:solidFill>
                <a:schemeClr val="tx2"/>
              </a:solidFill>
              <a:cs typeface="Arial"/>
            </a:endParaRPr>
          </a:p>
          <a:p>
            <a:r>
              <a:rPr lang="en-TT" sz="2200">
                <a:solidFill>
                  <a:schemeClr val="accent1"/>
                </a:solidFill>
              </a:rPr>
              <a:t>The dog is three years old.</a:t>
            </a:r>
          </a:p>
          <a:p>
            <a:r>
              <a:rPr lang="en-TT" sz="2200">
                <a:solidFill>
                  <a:schemeClr val="tx2"/>
                </a:solidFill>
              </a:rPr>
              <a:t>5. What can someone do if the dog is seen?</a:t>
            </a:r>
            <a:endParaRPr lang="en-TT" sz="2200">
              <a:solidFill>
                <a:schemeClr val="tx2"/>
              </a:solidFill>
              <a:cs typeface="Arial"/>
            </a:endParaRPr>
          </a:p>
          <a:p>
            <a:r>
              <a:rPr lang="en-TT" sz="2200">
                <a:solidFill>
                  <a:schemeClr val="accent1"/>
                </a:solidFill>
              </a:rPr>
              <a:t>They can call 5555 5555</a:t>
            </a:r>
          </a:p>
        </p:txBody>
      </p:sp>
      <p:pic>
        <p:nvPicPr>
          <p:cNvPr id="9" name="Picture 8"/>
          <p:cNvPicPr>
            <a:picLocks noChangeAspect="1"/>
          </p:cNvPicPr>
          <p:nvPr/>
        </p:nvPicPr>
        <p:blipFill>
          <a:blip r:embed="rId3"/>
          <a:stretch>
            <a:fillRect/>
          </a:stretch>
        </p:blipFill>
        <p:spPr>
          <a:xfrm>
            <a:off x="6784877" y="3837904"/>
            <a:ext cx="4648396" cy="877612"/>
          </a:xfrm>
          <a:prstGeom prst="rect">
            <a:avLst/>
          </a:prstGeom>
        </p:spPr>
      </p:pic>
    </p:spTree>
    <p:extLst>
      <p:ext uri="{BB962C8B-B14F-4D97-AF65-F5344CB8AC3E}">
        <p14:creationId xmlns:p14="http://schemas.microsoft.com/office/powerpoint/2010/main" val="12657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3999"/>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3999"/>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3999"/>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3999"/>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3999"/>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868" y="2232042"/>
            <a:ext cx="11024316" cy="2473837"/>
          </a:xfrm>
        </p:spPr>
        <p:txBody>
          <a:bodyPr vert="horz" lIns="91440" tIns="45720" rIns="91440" bIns="45720" rtlCol="0" anchor="t">
            <a:normAutofit fontScale="92500"/>
          </a:bodyPr>
          <a:lstStyle/>
          <a:p>
            <a:pPr marL="0" indent="0">
              <a:buNone/>
            </a:pPr>
            <a:r>
              <a:rPr lang="en-TT" sz="2800"/>
              <a:t>Examples include:</a:t>
            </a:r>
            <a:endParaRPr lang="en-US"/>
          </a:p>
          <a:p>
            <a:pPr marL="457200" indent="-457200">
              <a:buAutoNum type="arabicPeriod"/>
            </a:pPr>
            <a:r>
              <a:rPr lang="en-TT" sz="2800"/>
              <a:t>Why do you think a reward is being offered ?</a:t>
            </a:r>
          </a:p>
          <a:p>
            <a:pPr marL="457200" indent="-457200">
              <a:buAutoNum type="arabicPeriod"/>
            </a:pPr>
            <a:r>
              <a:rPr lang="en-TT" sz="2800"/>
              <a:t>Give a reason why the name of the dog is included on the poster?</a:t>
            </a:r>
          </a:p>
          <a:p>
            <a:pPr marL="457200" indent="-457200">
              <a:buAutoNum type="arabicPeriod"/>
            </a:pPr>
            <a:r>
              <a:rPr lang="en-TT" sz="2800"/>
              <a:t>Suggest one reason why the picture of the dog is used on the poster.</a:t>
            </a:r>
          </a:p>
          <a:p>
            <a:pPr marL="457200" indent="-457200">
              <a:buAutoNum type="arabicPeriod"/>
            </a:pPr>
            <a:endParaRPr lang="en-TT"/>
          </a:p>
        </p:txBody>
      </p:sp>
      <p:sp>
        <p:nvSpPr>
          <p:cNvPr id="5" name="Title 4"/>
          <p:cNvSpPr>
            <a:spLocks noGrp="1"/>
          </p:cNvSpPr>
          <p:nvPr>
            <p:ph type="title"/>
          </p:nvPr>
        </p:nvSpPr>
        <p:spPr>
          <a:xfrm>
            <a:off x="772732" y="405274"/>
            <a:ext cx="10676586" cy="876707"/>
          </a:xfrm>
        </p:spPr>
        <p:txBody>
          <a:bodyPr>
            <a:normAutofit fontScale="90000"/>
          </a:bodyPr>
          <a:lstStyle/>
          <a:p>
            <a:r>
              <a:rPr lang="en-TT"/>
              <a:t>Identifying implied messages in selected media texts based on elements of design (Inferential)</a:t>
            </a:r>
            <a:br>
              <a:rPr lang="en-TT"/>
            </a:br>
            <a:endParaRPr lang="en-TT"/>
          </a:p>
        </p:txBody>
      </p:sp>
      <p:sp>
        <p:nvSpPr>
          <p:cNvPr id="2" name="TextBox 1">
            <a:extLst>
              <a:ext uri="{FF2B5EF4-FFF2-40B4-BE49-F238E27FC236}">
                <a16:creationId xmlns:a16="http://schemas.microsoft.com/office/drawing/2014/main" id="{C14AF01B-6123-4DFF-942A-19A6DB8C4C9E}"/>
              </a:ext>
            </a:extLst>
          </p:cNvPr>
          <p:cNvSpPr txBox="1"/>
          <p:nvPr/>
        </p:nvSpPr>
        <p:spPr>
          <a:xfrm>
            <a:off x="209911" y="1288211"/>
            <a:ext cx="1118270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TT" sz="2800">
                <a:ea typeface="+mn-lt"/>
                <a:cs typeface="+mn-lt"/>
              </a:rPr>
              <a:t>These type of questions ask you to look at the graphic and make connections with your experiences and real- life situations.</a:t>
            </a:r>
            <a:endParaRPr lang="en-US" sz="2800">
              <a:cs typeface="Arial"/>
            </a:endParaRPr>
          </a:p>
        </p:txBody>
      </p:sp>
    </p:spTree>
    <p:extLst>
      <p:ext uri="{BB962C8B-B14F-4D97-AF65-F5344CB8AC3E}">
        <p14:creationId xmlns:p14="http://schemas.microsoft.com/office/powerpoint/2010/main" val="296506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594475" y="317845"/>
            <a:ext cx="5029200" cy="5709467"/>
          </a:xfrm>
          <a:prstGeom prst="rect">
            <a:avLst/>
          </a:prstGeom>
        </p:spPr>
      </p:pic>
      <p:sp>
        <p:nvSpPr>
          <p:cNvPr id="6" name="Text Placeholder 5"/>
          <p:cNvSpPr>
            <a:spLocks noGrp="1"/>
          </p:cNvSpPr>
          <p:nvPr>
            <p:ph type="body" sz="half" idx="2"/>
          </p:nvPr>
        </p:nvSpPr>
        <p:spPr>
          <a:xfrm>
            <a:off x="244699" y="317846"/>
            <a:ext cx="6159373" cy="5580678"/>
          </a:xfrm>
        </p:spPr>
        <p:txBody>
          <a:bodyPr vert="horz" lIns="91440" tIns="45720" rIns="91440" bIns="45720" rtlCol="0" anchor="t">
            <a:noAutofit/>
          </a:bodyPr>
          <a:lstStyle/>
          <a:p>
            <a:r>
              <a:rPr lang="en-TT" sz="2200"/>
              <a:t>1. Why do you think a reward is being offered?</a:t>
            </a:r>
            <a:endParaRPr lang="en-TT" sz="2200">
              <a:cs typeface="Arial" panose="020B0604020202020204"/>
            </a:endParaRPr>
          </a:p>
          <a:p>
            <a:r>
              <a:rPr lang="en-TT" sz="2200">
                <a:solidFill>
                  <a:schemeClr val="accent1"/>
                </a:solidFill>
              </a:rPr>
              <a:t>To encourage persons to look for the dog.</a:t>
            </a:r>
          </a:p>
          <a:p>
            <a:r>
              <a:rPr lang="en-TT" sz="2200"/>
              <a:t>2. Give a reason why the name of the dog is included on the poster?</a:t>
            </a:r>
          </a:p>
          <a:p>
            <a:r>
              <a:rPr lang="en-TT" sz="2200">
                <a:solidFill>
                  <a:schemeClr val="accent1"/>
                </a:solidFill>
              </a:rPr>
              <a:t>The name of the dog is given to help with identifying the dog. </a:t>
            </a:r>
            <a:r>
              <a:rPr lang="en-TT" sz="2200">
                <a:solidFill>
                  <a:schemeClr val="tx2"/>
                </a:solidFill>
              </a:rPr>
              <a:t>OR</a:t>
            </a:r>
            <a:r>
              <a:rPr lang="en-TT" sz="2200">
                <a:solidFill>
                  <a:schemeClr val="accent1"/>
                </a:solidFill>
              </a:rPr>
              <a:t> Persons who spot a similar dog can call the dog to see if it responds to the name.</a:t>
            </a:r>
            <a:endParaRPr lang="en-TT" sz="2200">
              <a:solidFill>
                <a:schemeClr val="accent1"/>
              </a:solidFill>
              <a:cs typeface="Arial"/>
            </a:endParaRPr>
          </a:p>
          <a:p>
            <a:r>
              <a:rPr lang="en-TT" sz="2200"/>
              <a:t>3. Suggest one reason why the picture of the dog is used on the poster.</a:t>
            </a:r>
          </a:p>
          <a:p>
            <a:r>
              <a:rPr lang="en-TT" sz="2200">
                <a:solidFill>
                  <a:schemeClr val="accent1"/>
                </a:solidFill>
              </a:rPr>
              <a:t>The image of the dog is used so persons who spot it can easily identify the dog. </a:t>
            </a:r>
            <a:endParaRPr lang="en-TT" sz="2200">
              <a:solidFill>
                <a:schemeClr val="accent1"/>
              </a:solidFill>
              <a:cs typeface="Arial"/>
            </a:endParaRPr>
          </a:p>
        </p:txBody>
      </p:sp>
      <p:pic>
        <p:nvPicPr>
          <p:cNvPr id="9" name="Picture 8"/>
          <p:cNvPicPr>
            <a:picLocks noChangeAspect="1"/>
          </p:cNvPicPr>
          <p:nvPr/>
        </p:nvPicPr>
        <p:blipFill>
          <a:blip r:embed="rId3"/>
          <a:stretch>
            <a:fillRect/>
          </a:stretch>
        </p:blipFill>
        <p:spPr>
          <a:xfrm>
            <a:off x="6784877" y="3837904"/>
            <a:ext cx="4648396" cy="877612"/>
          </a:xfrm>
          <a:prstGeom prst="rect">
            <a:avLst/>
          </a:prstGeom>
        </p:spPr>
      </p:pic>
    </p:spTree>
    <p:extLst>
      <p:ext uri="{BB962C8B-B14F-4D97-AF65-F5344CB8AC3E}">
        <p14:creationId xmlns:p14="http://schemas.microsoft.com/office/powerpoint/2010/main" val="298332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3999"/>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3999"/>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39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9338" y="1048838"/>
            <a:ext cx="10586435" cy="2184217"/>
          </a:xfrm>
        </p:spPr>
        <p:txBody>
          <a:bodyPr vert="horz" lIns="91440" tIns="45720" rIns="91440" bIns="45720" rtlCol="0" anchor="t">
            <a:normAutofit/>
          </a:bodyPr>
          <a:lstStyle/>
          <a:p>
            <a:pPr marL="0" indent="0">
              <a:buNone/>
            </a:pPr>
            <a:r>
              <a:rPr lang="en-TT"/>
              <a:t>These type of questions ask you to analyse the reason for designing a graphic or analysing  the reasons for using certain elements of design in the graphic.</a:t>
            </a:r>
          </a:p>
          <a:p>
            <a:pPr marL="0" indent="0">
              <a:buNone/>
            </a:pPr>
            <a:r>
              <a:rPr lang="en-TT"/>
              <a:t>Examples include:</a:t>
            </a:r>
          </a:p>
          <a:p>
            <a:pPr marL="0" indent="0">
              <a:buNone/>
            </a:pPr>
            <a:r>
              <a:rPr lang="en-TT"/>
              <a:t>1. What is the purpose of the poster?</a:t>
            </a:r>
          </a:p>
          <a:p>
            <a:pPr marL="0" indent="0">
              <a:buNone/>
            </a:pPr>
            <a:r>
              <a:rPr lang="en-TT">
                <a:solidFill>
                  <a:srgbClr val="00B050"/>
                </a:solidFill>
              </a:rPr>
              <a:t>Ask yourself, why did the person make this poster? What was the reason?</a:t>
            </a:r>
            <a:endParaRPr lang="en-TT">
              <a:solidFill>
                <a:srgbClr val="00B050"/>
              </a:solidFill>
              <a:cs typeface="Arial"/>
            </a:endParaRPr>
          </a:p>
        </p:txBody>
      </p:sp>
      <p:sp>
        <p:nvSpPr>
          <p:cNvPr id="5" name="Title 4"/>
          <p:cNvSpPr>
            <a:spLocks noGrp="1"/>
          </p:cNvSpPr>
          <p:nvPr>
            <p:ph type="title"/>
          </p:nvPr>
        </p:nvSpPr>
        <p:spPr>
          <a:xfrm>
            <a:off x="290054" y="431031"/>
            <a:ext cx="11455803" cy="625037"/>
          </a:xfrm>
        </p:spPr>
        <p:txBody>
          <a:bodyPr>
            <a:normAutofit/>
          </a:bodyPr>
          <a:lstStyle/>
          <a:p>
            <a:r>
              <a:rPr lang="en-TT"/>
              <a:t>Explaining the purpose of selected media texts   (Inferential) </a:t>
            </a:r>
          </a:p>
        </p:txBody>
      </p:sp>
      <p:sp>
        <p:nvSpPr>
          <p:cNvPr id="8" name="Rounded Rectangular Callout 7"/>
          <p:cNvSpPr/>
          <p:nvPr/>
        </p:nvSpPr>
        <p:spPr>
          <a:xfrm>
            <a:off x="9719257" y="1405296"/>
            <a:ext cx="2472743" cy="1622292"/>
          </a:xfrm>
          <a:prstGeom prst="wedgeRoundRectCallout">
            <a:avLst>
              <a:gd name="adj1" fmla="val -34003"/>
              <a:gd name="adj2" fmla="val 98017"/>
              <a:gd name="adj3" fmla="val 16667"/>
            </a:avLst>
          </a:prstGeom>
          <a:solidFill>
            <a:srgbClr val="B71E4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TT"/>
              <a:t>I would probably cry a little, make you feel sorry for me. </a:t>
            </a:r>
          </a:p>
        </p:txBody>
      </p:sp>
      <p:sp>
        <p:nvSpPr>
          <p:cNvPr id="3" name="TextBox 2">
            <a:extLst>
              <a:ext uri="{FF2B5EF4-FFF2-40B4-BE49-F238E27FC236}">
                <a16:creationId xmlns:a16="http://schemas.microsoft.com/office/drawing/2014/main" id="{349DABF7-B5FF-4B6B-9132-16F49A8B21B7}"/>
              </a:ext>
            </a:extLst>
          </p:cNvPr>
          <p:cNvSpPr txBox="1"/>
          <p:nvPr/>
        </p:nvSpPr>
        <p:spPr>
          <a:xfrm>
            <a:off x="296174" y="3315419"/>
            <a:ext cx="12059727" cy="15788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800"/>
              </a:spcBef>
            </a:pPr>
            <a:r>
              <a:rPr lang="en-TT">
                <a:ea typeface="+mn-lt"/>
                <a:cs typeface="+mn-lt"/>
              </a:rPr>
              <a:t>2. Suggest a reason why the phrase “companion of a 3 year old girl” was included on the poster. </a:t>
            </a:r>
            <a:endParaRPr lang="en-US">
              <a:ea typeface="+mn-lt"/>
              <a:cs typeface="+mn-lt"/>
            </a:endParaRPr>
          </a:p>
          <a:p>
            <a:pPr>
              <a:lnSpc>
                <a:spcPct val="90000"/>
              </a:lnSpc>
              <a:spcBef>
                <a:spcPts val="1800"/>
              </a:spcBef>
            </a:pPr>
            <a:r>
              <a:rPr lang="en-TT">
                <a:solidFill>
                  <a:srgbClr val="00B050"/>
                </a:solidFill>
                <a:ea typeface="+mn-lt"/>
                <a:cs typeface="+mn-lt"/>
              </a:rPr>
              <a:t>In order to answer this question, place yourself in the situation of the little girl.</a:t>
            </a:r>
            <a:endParaRPr lang="en-TT">
              <a:ea typeface="+mn-lt"/>
              <a:cs typeface="+mn-lt"/>
            </a:endParaRPr>
          </a:p>
          <a:p>
            <a:pPr>
              <a:lnSpc>
                <a:spcPct val="90000"/>
              </a:lnSpc>
              <a:spcBef>
                <a:spcPts val="1800"/>
              </a:spcBef>
            </a:pPr>
            <a:r>
              <a:rPr lang="en-TT">
                <a:solidFill>
                  <a:srgbClr val="00B050"/>
                </a:solidFill>
                <a:ea typeface="+mn-lt"/>
                <a:cs typeface="+mn-lt"/>
              </a:rPr>
              <a:t>How would you feel if you lost your dog? How would you get other persons to help find the dog?</a:t>
            </a:r>
            <a:endParaRPr lang="en-TT">
              <a:ea typeface="+mn-lt"/>
              <a:cs typeface="+mn-lt"/>
            </a:endParaRPr>
          </a:p>
          <a:p>
            <a:pPr algn="l"/>
            <a:endParaRPr lang="en-US">
              <a:cs typeface="Arial"/>
            </a:endParaRPr>
          </a:p>
        </p:txBody>
      </p:sp>
    </p:spTree>
    <p:extLst>
      <p:ext uri="{BB962C8B-B14F-4D97-AF65-F5344CB8AC3E}">
        <p14:creationId xmlns:p14="http://schemas.microsoft.com/office/powerpoint/2010/main" val="289038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784877" y="476672"/>
            <a:ext cx="5334173" cy="6279507"/>
          </a:xfrm>
          <a:prstGeom prst="rect">
            <a:avLst/>
          </a:prstGeom>
        </p:spPr>
      </p:pic>
      <p:sp>
        <p:nvSpPr>
          <p:cNvPr id="6" name="Text Placeholder 5"/>
          <p:cNvSpPr>
            <a:spLocks noGrp="1"/>
          </p:cNvSpPr>
          <p:nvPr>
            <p:ph type="body" sz="half" idx="2"/>
          </p:nvPr>
        </p:nvSpPr>
        <p:spPr>
          <a:xfrm>
            <a:off x="631065" y="1480457"/>
            <a:ext cx="5512158" cy="4418067"/>
          </a:xfrm>
        </p:spPr>
        <p:txBody>
          <a:bodyPr>
            <a:noAutofit/>
          </a:bodyPr>
          <a:lstStyle/>
          <a:p>
            <a:pPr marL="457200" indent="-457200">
              <a:buAutoNum type="arabicPeriod"/>
            </a:pPr>
            <a:r>
              <a:rPr lang="en-TT" sz="2200"/>
              <a:t>What is the purpose of the poster?</a:t>
            </a:r>
          </a:p>
          <a:p>
            <a:r>
              <a:rPr lang="en-TT" sz="2200">
                <a:solidFill>
                  <a:schemeClr val="accent1"/>
                </a:solidFill>
              </a:rPr>
              <a:t>The poster was created to inform persons that a dog, Dingo went missing and a reward is being offered to help find him. </a:t>
            </a:r>
          </a:p>
          <a:p>
            <a:r>
              <a:rPr lang="en-TT" sz="2200"/>
              <a:t>2. Suggest a reason why the phrase “companion of a 3 year old girl” was included on the poster. </a:t>
            </a:r>
          </a:p>
          <a:p>
            <a:r>
              <a:rPr lang="en-TT" sz="2200">
                <a:solidFill>
                  <a:srgbClr val="B71E42"/>
                </a:solidFill>
              </a:rPr>
              <a:t>It was included to appeal to people’s emotions to make them help look for the dog. </a:t>
            </a:r>
          </a:p>
        </p:txBody>
      </p:sp>
      <p:pic>
        <p:nvPicPr>
          <p:cNvPr id="9" name="Picture 8"/>
          <p:cNvPicPr>
            <a:picLocks noChangeAspect="1"/>
          </p:cNvPicPr>
          <p:nvPr/>
        </p:nvPicPr>
        <p:blipFill>
          <a:blip r:embed="rId3"/>
          <a:stretch>
            <a:fillRect/>
          </a:stretch>
        </p:blipFill>
        <p:spPr>
          <a:xfrm>
            <a:off x="7127765" y="4365104"/>
            <a:ext cx="4648396" cy="877612"/>
          </a:xfrm>
          <a:prstGeom prst="rect">
            <a:avLst/>
          </a:prstGeom>
        </p:spPr>
      </p:pic>
    </p:spTree>
    <p:extLst>
      <p:ext uri="{BB962C8B-B14F-4D97-AF65-F5344CB8AC3E}">
        <p14:creationId xmlns:p14="http://schemas.microsoft.com/office/powerpoint/2010/main" val="394245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4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2" dur="4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2" y="260648"/>
            <a:ext cx="9603275" cy="1049235"/>
          </a:xfrm>
        </p:spPr>
        <p:txBody>
          <a:bodyPr>
            <a:normAutofit/>
          </a:bodyPr>
          <a:lstStyle/>
          <a:p>
            <a:r>
              <a:rPr lang="en-US" sz="5400"/>
              <a:t>What Are Graphic Texts?</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vert="horz" lIns="91440" tIns="45720" rIns="91440" bIns="45720" rtlCol="0" anchor="t">
            <a:normAutofit/>
          </a:bodyPr>
          <a:lstStyle/>
          <a:p>
            <a:pPr marL="0" indent="0">
              <a:buNone/>
            </a:pPr>
            <a:r>
              <a:rPr lang="en-TT" sz="4800">
                <a:solidFill>
                  <a:srgbClr val="000000"/>
                </a:solidFill>
                <a:ea typeface="Tahoma"/>
                <a:cs typeface="Tahoma"/>
              </a:rPr>
              <a:t>Graphic texts present ideas and information </a:t>
            </a:r>
            <a:endParaRPr lang="en-TT" sz="4800">
              <a:solidFill>
                <a:srgbClr val="000000"/>
              </a:solidFill>
              <a:ea typeface="Tahoma" panose="020B0604030504040204" pitchFamily="34" charset="0"/>
              <a:cs typeface="Tahoma" panose="020B0604030504040204" pitchFamily="34" charset="0"/>
            </a:endParaRPr>
          </a:p>
          <a:p>
            <a:pPr marL="0" lvl="0" indent="0">
              <a:buNone/>
            </a:pPr>
            <a:r>
              <a:rPr lang="en-TT" sz="4800">
                <a:solidFill>
                  <a:srgbClr val="000000"/>
                </a:solidFill>
                <a:ea typeface="Tahoma" panose="020B0604030504040204" pitchFamily="34" charset="0"/>
                <a:cs typeface="Tahoma" panose="020B0604030504040204" pitchFamily="34" charset="0"/>
              </a:rPr>
              <a:t>Texts are designed with the help of graphic features</a:t>
            </a:r>
          </a:p>
          <a:p>
            <a:pPr lvl="0"/>
            <a:endParaRPr lang="en-US"/>
          </a:p>
          <a:p>
            <a:endParaRPr lang="en-US"/>
          </a:p>
        </p:txBody>
      </p:sp>
    </p:spTree>
    <p:extLst>
      <p:ext uri="{BB962C8B-B14F-4D97-AF65-F5344CB8AC3E}">
        <p14:creationId xmlns:p14="http://schemas.microsoft.com/office/powerpoint/2010/main" val="92688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52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524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5087" y="2692360"/>
            <a:ext cx="11161484" cy="2532132"/>
          </a:xfrm>
        </p:spPr>
        <p:txBody>
          <a:bodyPr vert="horz" lIns="91440" tIns="45720" rIns="91440" bIns="45720" rtlCol="0" anchor="t">
            <a:normAutofit/>
          </a:bodyPr>
          <a:lstStyle/>
          <a:p>
            <a:pPr marL="0" indent="0">
              <a:buNone/>
            </a:pPr>
            <a:r>
              <a:rPr lang="en-TT" sz="2800"/>
              <a:t>Example: </a:t>
            </a:r>
            <a:endParaRPr lang="en-US"/>
          </a:p>
          <a:p>
            <a:pPr marL="0" indent="0">
              <a:buNone/>
            </a:pPr>
            <a:r>
              <a:rPr lang="en-TT" sz="2800"/>
              <a:t>1.Do you think that the date the dog went missing should have been included on the poster? Explain why/ why not. </a:t>
            </a:r>
          </a:p>
          <a:p>
            <a:pPr marL="0" indent="0">
              <a:buNone/>
            </a:pPr>
            <a:r>
              <a:rPr lang="en-TT" sz="2800"/>
              <a:t>2. If you were creating the poster, what additional information would you have included? Give a reason for your answer. </a:t>
            </a:r>
          </a:p>
        </p:txBody>
      </p:sp>
      <p:sp>
        <p:nvSpPr>
          <p:cNvPr id="5" name="Title 4"/>
          <p:cNvSpPr>
            <a:spLocks noGrp="1"/>
          </p:cNvSpPr>
          <p:nvPr>
            <p:ph type="title"/>
          </p:nvPr>
        </p:nvSpPr>
        <p:spPr>
          <a:xfrm>
            <a:off x="595087" y="332656"/>
            <a:ext cx="10973521" cy="768045"/>
          </a:xfrm>
        </p:spPr>
        <p:txBody>
          <a:bodyPr>
            <a:normAutofit fontScale="90000"/>
          </a:bodyPr>
          <a:lstStyle/>
          <a:p>
            <a:r>
              <a:rPr lang="en-TT"/>
              <a:t>Analysing selected media to understand how information/messages are presented to audiences  (Evaluation/appreciation)</a:t>
            </a:r>
          </a:p>
        </p:txBody>
      </p:sp>
      <p:sp>
        <p:nvSpPr>
          <p:cNvPr id="2" name="TextBox 1">
            <a:extLst>
              <a:ext uri="{FF2B5EF4-FFF2-40B4-BE49-F238E27FC236}">
                <a16:creationId xmlns:a16="http://schemas.microsoft.com/office/drawing/2014/main" id="{4D4DF0C9-99B3-4153-A692-6F01CBD45A1F}"/>
              </a:ext>
            </a:extLst>
          </p:cNvPr>
          <p:cNvSpPr txBox="1"/>
          <p:nvPr/>
        </p:nvSpPr>
        <p:spPr>
          <a:xfrm>
            <a:off x="598098" y="1547004"/>
            <a:ext cx="11125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TT" sz="2800">
                <a:ea typeface="+mn-lt"/>
                <a:cs typeface="+mn-lt"/>
              </a:rPr>
              <a:t>For these types of questions you need to look at the graphics and text used by the author to create the visual. </a:t>
            </a:r>
            <a:endParaRPr lang="en-US" sz="2800">
              <a:ea typeface="+mn-lt"/>
              <a:cs typeface="+mn-lt"/>
            </a:endParaRPr>
          </a:p>
        </p:txBody>
      </p:sp>
    </p:spTree>
    <p:extLst>
      <p:ext uri="{BB962C8B-B14F-4D97-AF65-F5344CB8AC3E}">
        <p14:creationId xmlns:p14="http://schemas.microsoft.com/office/powerpoint/2010/main" val="396743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594474" y="317845"/>
            <a:ext cx="5262165" cy="6423523"/>
          </a:xfrm>
          <a:prstGeom prst="rect">
            <a:avLst/>
          </a:prstGeom>
        </p:spPr>
      </p:pic>
      <p:sp>
        <p:nvSpPr>
          <p:cNvPr id="6" name="Text Placeholder 5"/>
          <p:cNvSpPr>
            <a:spLocks noGrp="1"/>
          </p:cNvSpPr>
          <p:nvPr>
            <p:ph type="body" sz="half" idx="2"/>
          </p:nvPr>
        </p:nvSpPr>
        <p:spPr>
          <a:xfrm>
            <a:off x="623392" y="286036"/>
            <a:ext cx="5512158" cy="5709838"/>
          </a:xfrm>
        </p:spPr>
        <p:txBody>
          <a:bodyPr vert="horz" lIns="91440" tIns="45720" rIns="91440" bIns="45720" rtlCol="0" anchor="t">
            <a:noAutofit/>
          </a:bodyPr>
          <a:lstStyle/>
          <a:p>
            <a:r>
              <a:rPr lang="en-TT" sz="3000"/>
              <a:t>1.Do you think that the date the dog went missing should have been included on the poster? Explain why/ why not. </a:t>
            </a:r>
          </a:p>
          <a:p>
            <a:r>
              <a:rPr lang="en-TT" sz="3000">
                <a:solidFill>
                  <a:srgbClr val="B71E42"/>
                </a:solidFill>
              </a:rPr>
              <a:t>Yes, so persons would have an idea how long the dog has been missing. </a:t>
            </a:r>
          </a:p>
          <a:p>
            <a:r>
              <a:rPr lang="en-TT" sz="3000">
                <a:solidFill>
                  <a:srgbClr val="B71E42"/>
                </a:solidFill>
              </a:rPr>
              <a:t>No, enough information is given to be able to identify the dog.</a:t>
            </a:r>
          </a:p>
        </p:txBody>
      </p:sp>
      <p:pic>
        <p:nvPicPr>
          <p:cNvPr id="9" name="Picture 8"/>
          <p:cNvPicPr>
            <a:picLocks noChangeAspect="1"/>
          </p:cNvPicPr>
          <p:nvPr/>
        </p:nvPicPr>
        <p:blipFill>
          <a:blip r:embed="rId3"/>
          <a:stretch>
            <a:fillRect/>
          </a:stretch>
        </p:blipFill>
        <p:spPr>
          <a:xfrm>
            <a:off x="6901358" y="4293096"/>
            <a:ext cx="4648396" cy="877612"/>
          </a:xfrm>
          <a:prstGeom prst="rect">
            <a:avLst/>
          </a:prstGeom>
        </p:spPr>
      </p:pic>
    </p:spTree>
    <p:extLst>
      <p:ext uri="{BB962C8B-B14F-4D97-AF65-F5344CB8AC3E}">
        <p14:creationId xmlns:p14="http://schemas.microsoft.com/office/powerpoint/2010/main" val="208154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4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4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594474" y="317845"/>
            <a:ext cx="5334173" cy="6423523"/>
          </a:xfrm>
          <a:prstGeom prst="rect">
            <a:avLst/>
          </a:prstGeom>
        </p:spPr>
      </p:pic>
      <p:sp>
        <p:nvSpPr>
          <p:cNvPr id="6" name="Text Placeholder 5"/>
          <p:cNvSpPr>
            <a:spLocks noGrp="1"/>
          </p:cNvSpPr>
          <p:nvPr>
            <p:ph type="body" sz="half" idx="2"/>
          </p:nvPr>
        </p:nvSpPr>
        <p:spPr>
          <a:xfrm>
            <a:off x="188686" y="188687"/>
            <a:ext cx="6215387" cy="5709838"/>
          </a:xfrm>
        </p:spPr>
        <p:txBody>
          <a:bodyPr vert="horz" lIns="91440" tIns="45720" rIns="91440" bIns="45720" rtlCol="0" anchor="t">
            <a:noAutofit/>
          </a:bodyPr>
          <a:lstStyle/>
          <a:p>
            <a:r>
              <a:rPr lang="en-TT" sz="2200"/>
              <a:t>2. If you were creating the poster, what additional information would you have included? Give a reason for your answer. </a:t>
            </a:r>
          </a:p>
          <a:p>
            <a:r>
              <a:rPr lang="en-TT" sz="2200">
                <a:solidFill>
                  <a:srgbClr val="B71E42"/>
                </a:solidFill>
              </a:rPr>
              <a:t>The date the dog went missing. If persons spot a similar dog they would know it could be Dingo. </a:t>
            </a:r>
          </a:p>
          <a:p>
            <a:r>
              <a:rPr lang="en-TT" sz="2200">
                <a:solidFill>
                  <a:srgbClr val="B71E42"/>
                </a:solidFill>
              </a:rPr>
              <a:t>If the dog is friendly or not so that persons would know it is safe to approach the dog.</a:t>
            </a:r>
          </a:p>
          <a:p>
            <a:r>
              <a:rPr lang="en-TT" sz="2200">
                <a:solidFill>
                  <a:srgbClr val="B71E42"/>
                </a:solidFill>
              </a:rPr>
              <a:t>Any other distinguishing marks or features e.g. a special mark or a limp, so persons who spot the dog would be able to identify him easily. </a:t>
            </a:r>
          </a:p>
          <a:p>
            <a:r>
              <a:rPr lang="en-TT" sz="2200">
                <a:solidFill>
                  <a:srgbClr val="00B050"/>
                </a:solidFill>
              </a:rPr>
              <a:t>Hint: Because you were asked for your opinion any plausible answer would work, once you are able to justify your answer</a:t>
            </a:r>
          </a:p>
        </p:txBody>
      </p:sp>
      <p:pic>
        <p:nvPicPr>
          <p:cNvPr id="9" name="Picture 8"/>
          <p:cNvPicPr>
            <a:picLocks noChangeAspect="1"/>
          </p:cNvPicPr>
          <p:nvPr/>
        </p:nvPicPr>
        <p:blipFill>
          <a:blip r:embed="rId3"/>
          <a:stretch>
            <a:fillRect/>
          </a:stretch>
        </p:blipFill>
        <p:spPr>
          <a:xfrm>
            <a:off x="6816080" y="4293096"/>
            <a:ext cx="4648396" cy="877612"/>
          </a:xfrm>
          <a:prstGeom prst="rect">
            <a:avLst/>
          </a:prstGeom>
        </p:spPr>
      </p:pic>
    </p:spTree>
    <p:extLst>
      <p:ext uri="{BB962C8B-B14F-4D97-AF65-F5344CB8AC3E}">
        <p14:creationId xmlns:p14="http://schemas.microsoft.com/office/powerpoint/2010/main" val="260032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4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4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4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4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2801" y="2832339"/>
            <a:ext cx="10522856" cy="2634006"/>
          </a:xfrm>
        </p:spPr>
        <p:txBody>
          <a:bodyPr vert="horz" lIns="91440" tIns="45720" rIns="91440" bIns="45720" rtlCol="0" anchor="t">
            <a:noAutofit/>
          </a:bodyPr>
          <a:lstStyle/>
          <a:p>
            <a:pPr marL="0" indent="0">
              <a:buNone/>
            </a:pPr>
            <a:r>
              <a:rPr lang="en-TT" sz="2800"/>
              <a:t>Example: </a:t>
            </a:r>
            <a:endParaRPr lang="en-US"/>
          </a:p>
          <a:p>
            <a:pPr marL="457200" indent="-457200">
              <a:buAutoNum type="arabicPeriod"/>
            </a:pPr>
            <a:r>
              <a:rPr lang="en-TT" sz="2800"/>
              <a:t>Do you think the picture of the dog used in the poster is appropriate? Give a reason for your answer.</a:t>
            </a:r>
          </a:p>
          <a:p>
            <a:pPr marL="457200" indent="-457200">
              <a:buAutoNum type="arabicPeriod"/>
            </a:pPr>
            <a:r>
              <a:rPr lang="en-TT" sz="2800"/>
              <a:t>Do you think the words ‘LOST DOG’ at the top of the poster is appropriately placed? Explain why you feel this way. </a:t>
            </a:r>
          </a:p>
        </p:txBody>
      </p:sp>
      <p:sp>
        <p:nvSpPr>
          <p:cNvPr id="5" name="Title 4"/>
          <p:cNvSpPr>
            <a:spLocks noGrp="1"/>
          </p:cNvSpPr>
          <p:nvPr>
            <p:ph type="title"/>
          </p:nvPr>
        </p:nvSpPr>
        <p:spPr>
          <a:xfrm>
            <a:off x="314924" y="412634"/>
            <a:ext cx="11529840" cy="661423"/>
          </a:xfrm>
        </p:spPr>
        <p:txBody>
          <a:bodyPr>
            <a:normAutofit/>
          </a:bodyPr>
          <a:lstStyle/>
          <a:p>
            <a:r>
              <a:rPr lang="en-TT"/>
              <a:t>Evaluating techniques used in media texts (Evaluation/Appreciation)</a:t>
            </a:r>
          </a:p>
        </p:txBody>
      </p:sp>
      <p:sp>
        <p:nvSpPr>
          <p:cNvPr id="2" name="TextBox 1">
            <a:extLst>
              <a:ext uri="{FF2B5EF4-FFF2-40B4-BE49-F238E27FC236}">
                <a16:creationId xmlns:a16="http://schemas.microsoft.com/office/drawing/2014/main" id="{AE3E6115-99F9-44ED-9AF6-0FCA7301B577}"/>
              </a:ext>
            </a:extLst>
          </p:cNvPr>
          <p:cNvSpPr txBox="1"/>
          <p:nvPr/>
        </p:nvSpPr>
        <p:spPr>
          <a:xfrm>
            <a:off x="439948" y="1489495"/>
            <a:ext cx="1089516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TT" sz="2800">
                <a:ea typeface="+mn-lt"/>
                <a:cs typeface="+mn-lt"/>
              </a:rPr>
              <a:t>These questions require you to look at the effectiveness of certain elements of design and give your opinion. </a:t>
            </a:r>
            <a:endParaRPr lang="en-US" sz="2800" dirty="0"/>
          </a:p>
        </p:txBody>
      </p:sp>
    </p:spTree>
    <p:extLst>
      <p:ext uri="{BB962C8B-B14F-4D97-AF65-F5344CB8AC3E}">
        <p14:creationId xmlns:p14="http://schemas.microsoft.com/office/powerpoint/2010/main" val="41835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594474" y="317845"/>
            <a:ext cx="5334173" cy="6423523"/>
          </a:xfrm>
          <a:prstGeom prst="rect">
            <a:avLst/>
          </a:prstGeom>
        </p:spPr>
      </p:pic>
      <p:sp>
        <p:nvSpPr>
          <p:cNvPr id="6" name="Text Placeholder 5"/>
          <p:cNvSpPr>
            <a:spLocks noGrp="1"/>
          </p:cNvSpPr>
          <p:nvPr>
            <p:ph type="body" sz="half" idx="2"/>
          </p:nvPr>
        </p:nvSpPr>
        <p:spPr>
          <a:xfrm>
            <a:off x="623392" y="836712"/>
            <a:ext cx="5512158" cy="4418067"/>
          </a:xfrm>
        </p:spPr>
        <p:txBody>
          <a:bodyPr>
            <a:noAutofit/>
          </a:bodyPr>
          <a:lstStyle/>
          <a:p>
            <a:r>
              <a:rPr lang="en-TT" sz="2600"/>
              <a:t>1. Do you think the picture of the dog used in the poster is appropriate? Give a reason for your answer.</a:t>
            </a:r>
          </a:p>
          <a:p>
            <a:endParaRPr lang="en-TT" sz="2600"/>
          </a:p>
          <a:p>
            <a:r>
              <a:rPr lang="en-TT" sz="2600"/>
              <a:t> 2. Do you think the words ‘LOST DOG’ at the top of the poster is appropriately placed? Explain why you feel this way. </a:t>
            </a:r>
          </a:p>
        </p:txBody>
      </p:sp>
      <p:pic>
        <p:nvPicPr>
          <p:cNvPr id="9" name="Picture 8"/>
          <p:cNvPicPr>
            <a:picLocks noChangeAspect="1"/>
          </p:cNvPicPr>
          <p:nvPr/>
        </p:nvPicPr>
        <p:blipFill>
          <a:blip r:embed="rId3"/>
          <a:stretch>
            <a:fillRect/>
          </a:stretch>
        </p:blipFill>
        <p:spPr>
          <a:xfrm>
            <a:off x="6937362" y="4377167"/>
            <a:ext cx="4648396" cy="877612"/>
          </a:xfrm>
          <a:prstGeom prst="rect">
            <a:avLst/>
          </a:prstGeom>
        </p:spPr>
      </p:pic>
    </p:spTree>
    <p:extLst>
      <p:ext uri="{BB962C8B-B14F-4D97-AF65-F5344CB8AC3E}">
        <p14:creationId xmlns:p14="http://schemas.microsoft.com/office/powerpoint/2010/main" val="341415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594475" y="317845"/>
            <a:ext cx="5334174" cy="6351515"/>
          </a:xfrm>
          <a:prstGeom prst="rect">
            <a:avLst/>
          </a:prstGeom>
        </p:spPr>
      </p:pic>
      <p:sp>
        <p:nvSpPr>
          <p:cNvPr id="6" name="Text Placeholder 5"/>
          <p:cNvSpPr>
            <a:spLocks noGrp="1"/>
          </p:cNvSpPr>
          <p:nvPr>
            <p:ph type="body" sz="half" idx="2"/>
          </p:nvPr>
        </p:nvSpPr>
        <p:spPr>
          <a:xfrm>
            <a:off x="631065" y="1"/>
            <a:ext cx="5512158" cy="5898524"/>
          </a:xfrm>
        </p:spPr>
        <p:txBody>
          <a:bodyPr>
            <a:noAutofit/>
          </a:bodyPr>
          <a:lstStyle/>
          <a:p>
            <a:r>
              <a:rPr lang="en-TT" sz="2600"/>
              <a:t>1. Do you think the picture of the dog used in the poster is appropriate? Give a reason for your answer.</a:t>
            </a:r>
          </a:p>
          <a:p>
            <a:r>
              <a:rPr lang="en-TT" sz="2600">
                <a:solidFill>
                  <a:srgbClr val="B71E42"/>
                </a:solidFill>
              </a:rPr>
              <a:t>Yes, it clearly shows the colour and markings of the dog.</a:t>
            </a:r>
          </a:p>
          <a:p>
            <a:r>
              <a:rPr lang="en-TT" sz="2600">
                <a:solidFill>
                  <a:srgbClr val="B71E42"/>
                </a:solidFill>
              </a:rPr>
              <a:t>No, the picture used shows the dog when he was a puppy, he could have changed as he grew older. </a:t>
            </a:r>
          </a:p>
          <a:p>
            <a:r>
              <a:rPr lang="en-TT" sz="2000">
                <a:solidFill>
                  <a:srgbClr val="00B050"/>
                </a:solidFill>
              </a:rPr>
              <a:t>Remember: There is no wrong or right answer but you must be able to justify your answer. Also, answer both parts of the question, stating yes or no only is an incomplete answer and would not get you full marks. </a:t>
            </a:r>
          </a:p>
        </p:txBody>
      </p:sp>
      <p:pic>
        <p:nvPicPr>
          <p:cNvPr id="9" name="Picture 8"/>
          <p:cNvPicPr>
            <a:picLocks noChangeAspect="1"/>
          </p:cNvPicPr>
          <p:nvPr/>
        </p:nvPicPr>
        <p:blipFill>
          <a:blip r:embed="rId3"/>
          <a:stretch>
            <a:fillRect/>
          </a:stretch>
        </p:blipFill>
        <p:spPr>
          <a:xfrm>
            <a:off x="6937364" y="4293096"/>
            <a:ext cx="4648396" cy="877612"/>
          </a:xfrm>
          <a:prstGeom prst="rect">
            <a:avLst/>
          </a:prstGeom>
        </p:spPr>
      </p:pic>
    </p:spTree>
    <p:extLst>
      <p:ext uri="{BB962C8B-B14F-4D97-AF65-F5344CB8AC3E}">
        <p14:creationId xmlns:p14="http://schemas.microsoft.com/office/powerpoint/2010/main" val="235645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heel(1)">
                                      <p:cBhvr>
                                        <p:cTn id="7" dur="4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1)">
                                      <p:cBhvr>
                                        <p:cTn id="12" dur="4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heel(1)">
                                      <p:cBhvr>
                                        <p:cTn id="17" dur="4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594474" y="317845"/>
            <a:ext cx="5406181" cy="6423523"/>
          </a:xfrm>
          <a:prstGeom prst="rect">
            <a:avLst/>
          </a:prstGeom>
        </p:spPr>
      </p:pic>
      <p:sp>
        <p:nvSpPr>
          <p:cNvPr id="6" name="Text Placeholder 5"/>
          <p:cNvSpPr>
            <a:spLocks noGrp="1"/>
          </p:cNvSpPr>
          <p:nvPr>
            <p:ph type="body" sz="half" idx="2"/>
          </p:nvPr>
        </p:nvSpPr>
        <p:spPr>
          <a:xfrm>
            <a:off x="304800" y="1"/>
            <a:ext cx="6099273" cy="5898524"/>
          </a:xfrm>
        </p:spPr>
        <p:txBody>
          <a:bodyPr>
            <a:noAutofit/>
          </a:bodyPr>
          <a:lstStyle/>
          <a:p>
            <a:r>
              <a:rPr lang="en-TT" sz="2600"/>
              <a:t> 2. Do you think the words ‘LOST DOG’ at the top of the poster is appropriately placed? Explain why you feel this way. </a:t>
            </a:r>
          </a:p>
          <a:p>
            <a:r>
              <a:rPr lang="en-TT" sz="2600">
                <a:solidFill>
                  <a:srgbClr val="B71E42"/>
                </a:solidFill>
              </a:rPr>
              <a:t>Yes, it is in large, bold print at the top and immediately captures the reader’s attention.</a:t>
            </a:r>
          </a:p>
          <a:p>
            <a:r>
              <a:rPr lang="en-TT" sz="2600">
                <a:solidFill>
                  <a:srgbClr val="B71E42"/>
                </a:solidFill>
              </a:rPr>
              <a:t>No, most persons tend to look at the middle of a picture first so it should be placed in the middle for greatest impact. </a:t>
            </a:r>
          </a:p>
          <a:p>
            <a:r>
              <a:rPr lang="en-TT" sz="2000">
                <a:solidFill>
                  <a:srgbClr val="00B050"/>
                </a:solidFill>
              </a:rPr>
              <a:t>Remember: There is no wrong or right answer but you must be able to justify your answer. Also, answer both parts of the question, stating yes or no only is an incomplete answer and would not get you full marks. </a:t>
            </a:r>
          </a:p>
          <a:p>
            <a:endParaRPr lang="en-TT" sz="2600"/>
          </a:p>
        </p:txBody>
      </p:sp>
      <p:pic>
        <p:nvPicPr>
          <p:cNvPr id="9" name="Picture 8"/>
          <p:cNvPicPr>
            <a:picLocks noChangeAspect="1"/>
          </p:cNvPicPr>
          <p:nvPr/>
        </p:nvPicPr>
        <p:blipFill>
          <a:blip r:embed="rId3"/>
          <a:stretch>
            <a:fillRect/>
          </a:stretch>
        </p:blipFill>
        <p:spPr>
          <a:xfrm>
            <a:off x="6784877" y="3837904"/>
            <a:ext cx="4648396" cy="877612"/>
          </a:xfrm>
          <a:prstGeom prst="rect">
            <a:avLst/>
          </a:prstGeom>
        </p:spPr>
      </p:pic>
    </p:spTree>
    <p:extLst>
      <p:ext uri="{BB962C8B-B14F-4D97-AF65-F5344CB8AC3E}">
        <p14:creationId xmlns:p14="http://schemas.microsoft.com/office/powerpoint/2010/main" val="42883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3999"/>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3999"/>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39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a:solidFill>
                  <a:srgbClr val="000000"/>
                </a:solidFill>
                <a:ea typeface="Tahoma"/>
                <a:cs typeface="Tahoma"/>
              </a:rPr>
              <a:t>Graphic texts include diagrams, photographs, drawings, sketches, patterns maps, charts or tables.</a:t>
            </a:r>
            <a:endParaRPr lang="en-US">
              <a:ea typeface="Tahoma"/>
              <a:cs typeface="Times New Roman" panose="02020603050405020304"/>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8" y="1537562"/>
            <a:ext cx="2466975" cy="184785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856" y="1447800"/>
            <a:ext cx="2143125"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552" y="3861048"/>
            <a:ext cx="3456384" cy="23979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016" y="3789039"/>
            <a:ext cx="3060941" cy="2258223"/>
          </a:xfrm>
          <a:prstGeom prst="rect">
            <a:avLst/>
          </a:prstGeom>
        </p:spPr>
      </p:pic>
    </p:spTree>
    <p:extLst>
      <p:ext uri="{BB962C8B-B14F-4D97-AF65-F5344CB8AC3E}">
        <p14:creationId xmlns:p14="http://schemas.microsoft.com/office/powerpoint/2010/main" val="12649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335360" y="45248"/>
            <a:ext cx="9603275" cy="874319"/>
          </a:xfrm>
        </p:spPr>
        <p:txBody>
          <a:bodyPr>
            <a:normAutofit/>
          </a:bodyPr>
          <a:lstStyle/>
          <a:p>
            <a:r>
              <a:rPr lang="en-US" sz="3600"/>
              <a:t>What does this section assess?</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224596" y="1210160"/>
            <a:ext cx="11915335" cy="4761252"/>
          </a:xfrm>
        </p:spPr>
        <p:txBody>
          <a:bodyPr vert="horz" lIns="91440" tIns="45720" rIns="91440" bIns="45720" rtlCol="0" anchor="t">
            <a:noAutofit/>
          </a:bodyPr>
          <a:lstStyle/>
          <a:p>
            <a:endParaRPr lang="en-US" sz="3200">
              <a:solidFill>
                <a:srgbClr val="000000"/>
              </a:solidFill>
              <a:ea typeface="Tahoma"/>
              <a:cs typeface="Tahoma"/>
            </a:endParaRPr>
          </a:p>
          <a:p>
            <a:r>
              <a:rPr lang="en-US" sz="3200">
                <a:solidFill>
                  <a:srgbClr val="000000"/>
                </a:solidFill>
                <a:ea typeface="Tahoma"/>
                <a:cs typeface="Tahoma"/>
              </a:rPr>
              <a:t>This section of  the S.E.A. E.L.A. paper explores students’ knowledge of the Media and Information Literacy component of the ELA Primary Curriculum.</a:t>
            </a:r>
          </a:p>
          <a:p>
            <a:endParaRPr lang="en-US" sz="3200">
              <a:solidFill>
                <a:srgbClr val="000000"/>
              </a:solidFill>
              <a:ea typeface="Tahoma"/>
              <a:cs typeface="Tahoma"/>
            </a:endParaRPr>
          </a:p>
          <a:p>
            <a:pPr lvl="0"/>
            <a:r>
              <a:rPr lang="en-US" sz="3200">
                <a:solidFill>
                  <a:srgbClr val="000000"/>
                </a:solidFill>
                <a:ea typeface="Tahoma"/>
                <a:cs typeface="Tahoma"/>
              </a:rPr>
              <a:t>It is designed to test your ability to critically </a:t>
            </a:r>
            <a:r>
              <a:rPr lang="en-US" sz="3200" err="1">
                <a:solidFill>
                  <a:srgbClr val="000000"/>
                </a:solidFill>
                <a:ea typeface="Tahoma"/>
                <a:cs typeface="Tahoma"/>
              </a:rPr>
              <a:t>analyse</a:t>
            </a:r>
            <a:r>
              <a:rPr lang="en-US" sz="3200">
                <a:solidFill>
                  <a:srgbClr val="000000"/>
                </a:solidFill>
                <a:ea typeface="Tahoma"/>
                <a:cs typeface="Tahoma"/>
              </a:rPr>
              <a:t> and respond to questions based on a graphic.</a:t>
            </a:r>
          </a:p>
          <a:p>
            <a:pPr lvl="0"/>
            <a:endParaRPr lang="en-US" sz="280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924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E7E7-0F45-4812-8454-25294A6BF5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CBEB8B-87E9-4A53-B18B-10B03175345C}"/>
              </a:ext>
            </a:extLst>
          </p:cNvPr>
          <p:cNvSpPr>
            <a:spLocks noGrp="1"/>
          </p:cNvSpPr>
          <p:nvPr>
            <p:ph idx="1"/>
          </p:nvPr>
        </p:nvSpPr>
        <p:spPr/>
        <p:txBody>
          <a:bodyPr vert="horz" lIns="91440" tIns="45720" rIns="91440" bIns="45720" rtlCol="0" anchor="t">
            <a:normAutofit/>
          </a:bodyPr>
          <a:lstStyle/>
          <a:p>
            <a:r>
              <a:rPr lang="en-US" sz="3200">
                <a:solidFill>
                  <a:srgbClr val="000000"/>
                </a:solidFill>
                <a:cs typeface="Arial"/>
              </a:rPr>
              <a:t>Questions focus on the elements of design and the writer’s craft.</a:t>
            </a:r>
            <a:endParaRPr lang="en-US" sz="3200">
              <a:ea typeface="+mn-lt"/>
              <a:cs typeface="+mn-lt"/>
            </a:endParaRPr>
          </a:p>
          <a:p>
            <a:r>
              <a:rPr lang="en-US" sz="3200">
                <a:solidFill>
                  <a:srgbClr val="000000"/>
                </a:solidFill>
                <a:cs typeface="Arial"/>
              </a:rPr>
              <a:t>There are five (5) questions in this section.</a:t>
            </a:r>
            <a:endParaRPr lang="en-US" sz="3200">
              <a:ea typeface="+mn-lt"/>
              <a:cs typeface="+mn-lt"/>
            </a:endParaRPr>
          </a:p>
          <a:p>
            <a:r>
              <a:rPr lang="en-US" sz="3200">
                <a:solidFill>
                  <a:srgbClr val="000000"/>
                </a:solidFill>
                <a:cs typeface="Arial"/>
              </a:rPr>
              <a:t>This section contributes a total of ten (10) marks to the total eighty(80) of the ELA paper. </a:t>
            </a:r>
            <a:endParaRPr lang="en-US" sz="3200"/>
          </a:p>
        </p:txBody>
      </p:sp>
    </p:spTree>
    <p:extLst>
      <p:ext uri="{BB962C8B-B14F-4D97-AF65-F5344CB8AC3E}">
        <p14:creationId xmlns:p14="http://schemas.microsoft.com/office/powerpoint/2010/main" val="37035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10" y="404664"/>
            <a:ext cx="12119891" cy="4459457"/>
          </a:xfrm>
        </p:spPr>
        <p:txBody>
          <a:bodyPr vert="horz" lIns="91440" tIns="45720" rIns="91440" bIns="45720" rtlCol="0" anchor="t">
            <a:noAutofit/>
          </a:bodyPr>
          <a:lstStyle/>
          <a:p>
            <a:pPr marL="0" indent="0">
              <a:buNone/>
            </a:pPr>
            <a:r>
              <a:rPr lang="en-TT" sz="4000" dirty="0"/>
              <a:t>The questions are based on three (3) different levels:</a:t>
            </a:r>
            <a:endParaRPr lang="en-TT" sz="4000" dirty="0">
              <a:cs typeface="Arial"/>
            </a:endParaRPr>
          </a:p>
          <a:p>
            <a:pPr algn="ctr"/>
            <a:r>
              <a:rPr lang="en-TT" sz="4000" dirty="0">
                <a:solidFill>
                  <a:srgbClr val="00B050"/>
                </a:solidFill>
              </a:rPr>
              <a:t>Literal</a:t>
            </a:r>
            <a:endParaRPr lang="en-TT" sz="4000" dirty="0">
              <a:solidFill>
                <a:srgbClr val="00B050"/>
              </a:solidFill>
              <a:cs typeface="Arial"/>
            </a:endParaRPr>
          </a:p>
          <a:p>
            <a:pPr algn="ctr"/>
            <a:r>
              <a:rPr lang="en-TT" sz="4000" dirty="0">
                <a:solidFill>
                  <a:srgbClr val="0070C0"/>
                </a:solidFill>
              </a:rPr>
              <a:t>Inferential</a:t>
            </a:r>
            <a:endParaRPr lang="en-TT" sz="4000" dirty="0">
              <a:solidFill>
                <a:srgbClr val="0070C0"/>
              </a:solidFill>
              <a:cs typeface="Arial"/>
            </a:endParaRPr>
          </a:p>
          <a:p>
            <a:pPr algn="ctr"/>
            <a:r>
              <a:rPr lang="en-TT" sz="4000" dirty="0">
                <a:solidFill>
                  <a:srgbClr val="7030A0"/>
                </a:solidFill>
              </a:rPr>
              <a:t>Evaluation/ Appreciation</a:t>
            </a:r>
            <a:endParaRPr lang="en-TT" sz="4000" dirty="0">
              <a:solidFill>
                <a:srgbClr val="7030A0"/>
              </a:solidFill>
              <a:cs typeface="Arial" panose="020B0604020202020204"/>
            </a:endParaRPr>
          </a:p>
          <a:p>
            <a:pPr marL="0" indent="0">
              <a:buNone/>
            </a:pPr>
            <a:endParaRPr lang="en-TT" sz="2800" dirty="0"/>
          </a:p>
        </p:txBody>
      </p:sp>
    </p:spTree>
    <p:extLst>
      <p:ext uri="{BB962C8B-B14F-4D97-AF65-F5344CB8AC3E}">
        <p14:creationId xmlns:p14="http://schemas.microsoft.com/office/powerpoint/2010/main" val="411632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4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4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4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4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0C25-0831-4938-982C-B0396E802FDB}"/>
              </a:ext>
            </a:extLst>
          </p:cNvPr>
          <p:cNvSpPr>
            <a:spLocks noGrp="1"/>
          </p:cNvSpPr>
          <p:nvPr>
            <p:ph type="title"/>
          </p:nvPr>
        </p:nvSpPr>
        <p:spPr/>
        <p:txBody>
          <a:bodyPr/>
          <a:lstStyle/>
          <a:p>
            <a:r>
              <a:rPr lang="en-US">
                <a:cs typeface="Times New Roman"/>
              </a:rPr>
              <a:t>Literal</a:t>
            </a:r>
            <a:endParaRPr lang="en-US"/>
          </a:p>
        </p:txBody>
      </p:sp>
      <p:sp>
        <p:nvSpPr>
          <p:cNvPr id="3" name="Content Placeholder 2">
            <a:extLst>
              <a:ext uri="{FF2B5EF4-FFF2-40B4-BE49-F238E27FC236}">
                <a16:creationId xmlns:a16="http://schemas.microsoft.com/office/drawing/2014/main" id="{E57DF640-3B38-4B66-BD24-2832B4F104B0}"/>
              </a:ext>
            </a:extLst>
          </p:cNvPr>
          <p:cNvSpPr>
            <a:spLocks noGrp="1"/>
          </p:cNvSpPr>
          <p:nvPr>
            <p:ph idx="1"/>
          </p:nvPr>
        </p:nvSpPr>
        <p:spPr/>
        <p:txBody>
          <a:bodyPr vert="horz" lIns="91440" tIns="45720" rIns="91440" bIns="45720" rtlCol="0" anchor="t">
            <a:normAutofit/>
          </a:bodyPr>
          <a:lstStyle/>
          <a:p>
            <a:r>
              <a:rPr lang="en-TT" sz="3200">
                <a:ea typeface="+mn-lt"/>
                <a:cs typeface="+mn-lt"/>
              </a:rPr>
              <a:t>This requires the ability to retrieve explicit information presented in the text</a:t>
            </a:r>
            <a:endParaRPr lang="en-US" sz="3200">
              <a:ea typeface="+mn-lt"/>
              <a:cs typeface="+mn-lt"/>
            </a:endParaRPr>
          </a:p>
          <a:p>
            <a:endParaRPr lang="en-TT" sz="3200">
              <a:cs typeface="Arial"/>
            </a:endParaRPr>
          </a:p>
          <a:p>
            <a:r>
              <a:rPr lang="en-TT" sz="3200">
                <a:cs typeface="Arial"/>
              </a:rPr>
              <a:t>Questions can be answered directly from the graphic</a:t>
            </a:r>
          </a:p>
        </p:txBody>
      </p:sp>
    </p:spTree>
    <p:extLst>
      <p:ext uri="{BB962C8B-B14F-4D97-AF65-F5344CB8AC3E}">
        <p14:creationId xmlns:p14="http://schemas.microsoft.com/office/powerpoint/2010/main" val="366881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9658-37EB-4539-AAE7-1B29AA835479}"/>
              </a:ext>
            </a:extLst>
          </p:cNvPr>
          <p:cNvSpPr>
            <a:spLocks noGrp="1"/>
          </p:cNvSpPr>
          <p:nvPr>
            <p:ph type="title"/>
          </p:nvPr>
        </p:nvSpPr>
        <p:spPr/>
        <p:txBody>
          <a:bodyPr/>
          <a:lstStyle/>
          <a:p>
            <a:r>
              <a:rPr lang="en-US">
                <a:cs typeface="Times New Roman"/>
              </a:rPr>
              <a:t>Inferential</a:t>
            </a:r>
            <a:br>
              <a:rPr lang="en-US">
                <a:cs typeface="Times New Roman"/>
              </a:rPr>
            </a:br>
            <a:endParaRPr lang="en-US"/>
          </a:p>
        </p:txBody>
      </p:sp>
      <p:sp>
        <p:nvSpPr>
          <p:cNvPr id="3" name="Content Placeholder 2">
            <a:extLst>
              <a:ext uri="{FF2B5EF4-FFF2-40B4-BE49-F238E27FC236}">
                <a16:creationId xmlns:a16="http://schemas.microsoft.com/office/drawing/2014/main" id="{37B0EE95-3B61-43B8-91B7-BDE6A6285523}"/>
              </a:ext>
            </a:extLst>
          </p:cNvPr>
          <p:cNvSpPr>
            <a:spLocks noGrp="1"/>
          </p:cNvSpPr>
          <p:nvPr>
            <p:ph idx="1"/>
          </p:nvPr>
        </p:nvSpPr>
        <p:spPr>
          <a:xfrm>
            <a:off x="215661" y="1584385"/>
            <a:ext cx="11818187" cy="1361249"/>
          </a:xfrm>
        </p:spPr>
        <p:txBody>
          <a:bodyPr vert="horz" lIns="91440" tIns="45720" rIns="91440" bIns="45720" rtlCol="0" anchor="t">
            <a:normAutofit/>
          </a:bodyPr>
          <a:lstStyle/>
          <a:p>
            <a:pPr marL="457200" indent="-457200"/>
            <a:r>
              <a:rPr lang="en-TT" sz="2800">
                <a:ea typeface="+mn-lt"/>
                <a:cs typeface="+mn-lt"/>
              </a:rPr>
              <a:t>These questions require you to make connections between your real-life experiences and the information presented in the graphic in order to write responses.</a:t>
            </a:r>
          </a:p>
          <a:p>
            <a:pPr marL="457200" indent="-457200"/>
            <a:endParaRPr lang="en-TT" sz="2800">
              <a:cs typeface="Arial" panose="020B0604020202020204"/>
            </a:endParaRPr>
          </a:p>
          <a:p>
            <a:pPr marL="457200" indent="-457200"/>
            <a:endParaRPr lang="en-TT" sz="2800">
              <a:ea typeface="+mn-lt"/>
              <a:cs typeface="+mn-lt"/>
            </a:endParaRPr>
          </a:p>
          <a:p>
            <a:pPr marL="0" indent="0">
              <a:buNone/>
            </a:pPr>
            <a:endParaRPr lang="en-TT" sz="3200">
              <a:cs typeface="Arial" panose="020B0604020202020204"/>
            </a:endParaRPr>
          </a:p>
          <a:p>
            <a:pPr marL="457200" indent="-457200"/>
            <a:endParaRPr lang="en-TT" sz="3200">
              <a:cs typeface="Arial" panose="020B0604020202020204"/>
            </a:endParaRPr>
          </a:p>
        </p:txBody>
      </p:sp>
      <p:sp>
        <p:nvSpPr>
          <p:cNvPr id="4" name="TextBox 3">
            <a:extLst>
              <a:ext uri="{FF2B5EF4-FFF2-40B4-BE49-F238E27FC236}">
                <a16:creationId xmlns:a16="http://schemas.microsoft.com/office/drawing/2014/main" id="{D7C2545B-93BA-405F-B4CE-01AF87A81C38}"/>
              </a:ext>
            </a:extLst>
          </p:cNvPr>
          <p:cNvSpPr txBox="1"/>
          <p:nvPr/>
        </p:nvSpPr>
        <p:spPr>
          <a:xfrm>
            <a:off x="281796" y="3085381"/>
            <a:ext cx="107226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TT" sz="2800">
                <a:ea typeface="+mn-lt"/>
                <a:cs typeface="+mn-lt"/>
              </a:rPr>
              <a:t>The answers are in the graphic, but </a:t>
            </a:r>
            <a:r>
              <a:rPr lang="en-TT" sz="2800" b="1">
                <a:solidFill>
                  <a:srgbClr val="7030A0"/>
                </a:solidFill>
                <a:ea typeface="+mn-lt"/>
                <a:cs typeface="+mn-lt"/>
              </a:rPr>
              <a:t>not</a:t>
            </a:r>
            <a:r>
              <a:rPr lang="en-TT" sz="2800">
                <a:ea typeface="+mn-lt"/>
                <a:cs typeface="+mn-lt"/>
              </a:rPr>
              <a:t> explicitly  stated.</a:t>
            </a:r>
            <a:endParaRPr lang="en-US" sz="2800">
              <a:cs typeface="Arial"/>
            </a:endParaRPr>
          </a:p>
        </p:txBody>
      </p:sp>
      <p:sp>
        <p:nvSpPr>
          <p:cNvPr id="5" name="TextBox 4">
            <a:extLst>
              <a:ext uri="{FF2B5EF4-FFF2-40B4-BE49-F238E27FC236}">
                <a16:creationId xmlns:a16="http://schemas.microsoft.com/office/drawing/2014/main" id="{AC513BD6-4149-405F-AF6A-3724902E0A75}"/>
              </a:ext>
            </a:extLst>
          </p:cNvPr>
          <p:cNvSpPr txBox="1"/>
          <p:nvPr/>
        </p:nvSpPr>
        <p:spPr>
          <a:xfrm>
            <a:off x="280898" y="3817728"/>
            <a:ext cx="1126897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TT" sz="2800"/>
              <a:t> You can produce answers using the clues in the graphic together  </a:t>
            </a:r>
            <a:endParaRPr lang="en-US" sz="2800"/>
          </a:p>
          <a:p>
            <a:r>
              <a:rPr lang="en-TT" sz="2800"/>
              <a:t>    with your own knowledge and experience.</a:t>
            </a:r>
            <a:endParaRPr lang="en-US" sz="2800">
              <a:cs typeface="Arial"/>
            </a:endParaRPr>
          </a:p>
        </p:txBody>
      </p:sp>
    </p:spTree>
    <p:extLst>
      <p:ext uri="{BB962C8B-B14F-4D97-AF65-F5344CB8AC3E}">
        <p14:creationId xmlns:p14="http://schemas.microsoft.com/office/powerpoint/2010/main" val="77015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0C56-1FE5-4FB2-BC8C-07BB95419226}"/>
              </a:ext>
            </a:extLst>
          </p:cNvPr>
          <p:cNvSpPr>
            <a:spLocks noGrp="1"/>
          </p:cNvSpPr>
          <p:nvPr>
            <p:ph type="title"/>
          </p:nvPr>
        </p:nvSpPr>
        <p:spPr>
          <a:xfrm>
            <a:off x="838200" y="365126"/>
            <a:ext cx="9829800" cy="823882"/>
          </a:xfrm>
        </p:spPr>
        <p:txBody>
          <a:bodyPr>
            <a:normAutofit fontScale="90000"/>
          </a:bodyPr>
          <a:lstStyle/>
          <a:p>
            <a:r>
              <a:rPr lang="en-US">
                <a:cs typeface="Times New Roman"/>
              </a:rPr>
              <a:t>Evaluation/Appreciation</a:t>
            </a:r>
            <a:br>
              <a:rPr lang="en-US">
                <a:cs typeface="Times New Roman"/>
              </a:rPr>
            </a:br>
            <a:endParaRPr lang="en-US"/>
          </a:p>
        </p:txBody>
      </p:sp>
      <p:sp>
        <p:nvSpPr>
          <p:cNvPr id="3" name="Content Placeholder 2">
            <a:extLst>
              <a:ext uri="{FF2B5EF4-FFF2-40B4-BE49-F238E27FC236}">
                <a16:creationId xmlns:a16="http://schemas.microsoft.com/office/drawing/2014/main" id="{A9DDFC9E-0EB3-4BE2-ABF0-209E49395395}"/>
              </a:ext>
            </a:extLst>
          </p:cNvPr>
          <p:cNvSpPr>
            <a:spLocks noGrp="1"/>
          </p:cNvSpPr>
          <p:nvPr>
            <p:ph idx="1"/>
          </p:nvPr>
        </p:nvSpPr>
        <p:spPr>
          <a:xfrm>
            <a:off x="589473" y="1066801"/>
            <a:ext cx="11401244" cy="4107323"/>
          </a:xfrm>
        </p:spPr>
        <p:txBody>
          <a:bodyPr vert="horz" lIns="91440" tIns="45720" rIns="91440" bIns="45720" rtlCol="0" anchor="t">
            <a:normAutofit lnSpcReduction="10000"/>
          </a:bodyPr>
          <a:lstStyle/>
          <a:p>
            <a:pPr marL="457200" indent="-457200"/>
            <a:r>
              <a:rPr lang="en-TT" sz="2800" dirty="0">
                <a:ea typeface="+mn-lt"/>
                <a:cs typeface="+mn-lt"/>
              </a:rPr>
              <a:t>These questions require you to analyse elements of design and/or critically analyse the text to be able to generate an answer. </a:t>
            </a:r>
            <a:endParaRPr lang="en-TT" sz="2800" dirty="0">
              <a:cs typeface="Arial" panose="020B0604020202020204"/>
            </a:endParaRPr>
          </a:p>
          <a:p>
            <a:pPr marL="457200" indent="-457200"/>
            <a:endParaRPr lang="en-TT" sz="2800" dirty="0">
              <a:cs typeface="Arial" panose="020B0604020202020204"/>
            </a:endParaRPr>
          </a:p>
          <a:p>
            <a:pPr marL="457200" indent="-457200"/>
            <a:r>
              <a:rPr lang="en-TT" sz="2800" dirty="0">
                <a:cs typeface="Arial" panose="020B0604020202020204"/>
              </a:rPr>
              <a:t>You need to think about the graphic and write responses based on your assessment of it.</a:t>
            </a:r>
            <a:endParaRPr lang="en-TT" sz="2800" dirty="0">
              <a:ea typeface="+mn-lt"/>
              <a:cs typeface="+mn-lt"/>
            </a:endParaRPr>
          </a:p>
          <a:p>
            <a:pPr marL="457200" indent="-457200"/>
            <a:endParaRPr lang="en-TT" sz="2800" dirty="0">
              <a:ea typeface="+mn-lt"/>
              <a:cs typeface="+mn-lt"/>
            </a:endParaRPr>
          </a:p>
          <a:p>
            <a:pPr marL="457200" indent="-457200"/>
            <a:r>
              <a:rPr lang="en-TT" sz="2800">
                <a:ea typeface="+mn-lt"/>
                <a:cs typeface="+mn-lt"/>
              </a:rPr>
              <a:t>Allows you to provide an answer based on your emotional response to the graphic (what you appreciate or do not appreciate about how it is crafted).</a:t>
            </a:r>
            <a:endParaRPr lang="en-TT" sz="2800">
              <a:cs typeface="Arial" panose="020B0604020202020204"/>
            </a:endParaRPr>
          </a:p>
        </p:txBody>
      </p:sp>
    </p:spTree>
    <p:extLst>
      <p:ext uri="{BB962C8B-B14F-4D97-AF65-F5344CB8AC3E}">
        <p14:creationId xmlns:p14="http://schemas.microsoft.com/office/powerpoint/2010/main" val="21390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6BF873640AEE40A65BCB388BC24CC3" ma:contentTypeVersion="10" ma:contentTypeDescription="Create a new document." ma:contentTypeScope="" ma:versionID="e27922303d3c08776f8b756e267888ee">
  <xsd:schema xmlns:xsd="http://www.w3.org/2001/XMLSchema" xmlns:xs="http://www.w3.org/2001/XMLSchema" xmlns:p="http://schemas.microsoft.com/office/2006/metadata/properties" xmlns:ns3="efbd405c-f091-417f-b75b-d0a59a7b218d" xmlns:ns4="abbb707b-5b4a-4b0c-afbb-40fbf3ffdfa4" targetNamespace="http://schemas.microsoft.com/office/2006/metadata/properties" ma:root="true" ma:fieldsID="e348a9576317774e693644054f48eb45" ns3:_="" ns4:_="">
    <xsd:import namespace="efbd405c-f091-417f-b75b-d0a59a7b218d"/>
    <xsd:import namespace="abbb707b-5b4a-4b0c-afbb-40fbf3ffdf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d405c-f091-417f-b75b-d0a59a7b21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b707b-5b4a-4b0c-afbb-40fbf3ffdfa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efbd405c-f091-417f-b75b-d0a59a7b218d"/>
    <ds:schemaRef ds:uri="http://www.w3.org/XML/1998/namespace"/>
    <ds:schemaRef ds:uri="abbb707b-5b4a-4b0c-afbb-40fbf3ffdfa4"/>
    <ds:schemaRef ds:uri="http://schemas.microsoft.com/office/2006/metadata/properties"/>
  </ds:schemaRefs>
</ds:datastoreItem>
</file>

<file path=customXml/itemProps2.xml><?xml version="1.0" encoding="utf-8"?>
<ds:datastoreItem xmlns:ds="http://schemas.openxmlformats.org/officeDocument/2006/customXml" ds:itemID="{D46833FD-B201-4CA0-8F0E-96981D00E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d405c-f091-417f-b75b-d0a59a7b218d"/>
    <ds:schemaRef ds:uri="abbb707b-5b4a-4b0c-afbb-40fbf3ff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13</TotalTime>
  <Words>1598</Words>
  <Application>Microsoft Office PowerPoint</Application>
  <PresentationFormat>Widescreen</PresentationFormat>
  <Paragraphs>119</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 New Roman</vt:lpstr>
      <vt:lpstr>Children Friends 16x9</vt:lpstr>
      <vt:lpstr>COMPREHENSION: GRAPHIC TEXT</vt:lpstr>
      <vt:lpstr>What Are Graphic Texts?</vt:lpstr>
      <vt:lpstr>Graphic texts include diagrams, photographs, drawings, sketches, patterns maps, charts or tables.</vt:lpstr>
      <vt:lpstr>What does this section assess?</vt:lpstr>
      <vt:lpstr>PowerPoint Presentation</vt:lpstr>
      <vt:lpstr>PowerPoint Presentation</vt:lpstr>
      <vt:lpstr>Literal</vt:lpstr>
      <vt:lpstr>Inferential </vt:lpstr>
      <vt:lpstr>Evaluation/Appreciation </vt:lpstr>
      <vt:lpstr>What we’re going to look at today:</vt:lpstr>
      <vt:lpstr>PowerPoint Presentation</vt:lpstr>
      <vt:lpstr>Let's look at a graphic now.</vt:lpstr>
      <vt:lpstr>PowerPoint Presentation</vt:lpstr>
      <vt:lpstr>Identifying overt messages in selected media texts based on elements of design </vt:lpstr>
      <vt:lpstr>PowerPoint Presentation</vt:lpstr>
      <vt:lpstr>Identifying implied messages in selected media texts based on elements of design (Inferential) </vt:lpstr>
      <vt:lpstr>PowerPoint Presentation</vt:lpstr>
      <vt:lpstr>Explaining the purpose of selected media texts   (Inferential) </vt:lpstr>
      <vt:lpstr>PowerPoint Presentation</vt:lpstr>
      <vt:lpstr>Analysing selected media to understand how information/messages are presented to audiences  (Evaluation/appreciation)</vt:lpstr>
      <vt:lpstr>PowerPoint Presentation</vt:lpstr>
      <vt:lpstr>PowerPoint Presentation</vt:lpstr>
      <vt:lpstr>Evaluating techniques used in media texts (Evaluation/Appreciation)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TEXT</dc:title>
  <dc:creator>Mohinder Ramnarine</dc:creator>
  <cp:keywords/>
  <cp:lastModifiedBy>Gillian Pilgrim</cp:lastModifiedBy>
  <cp:revision>49</cp:revision>
  <dcterms:created xsi:type="dcterms:W3CDTF">2020-03-23T12:33:58Z</dcterms:created>
  <dcterms:modified xsi:type="dcterms:W3CDTF">2020-04-09T19:58:55Z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0x0101008C6BF873640AEE40A65BCB388BC24CC3</vt:lpwstr>
  </property>
</Properties>
</file>