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7" r:id="rId6"/>
    <p:sldId id="260" r:id="rId7"/>
    <p:sldId id="261" r:id="rId8"/>
    <p:sldId id="262" r:id="rId9"/>
    <p:sldId id="268" r:id="rId10"/>
    <p:sldId id="263" r:id="rId11"/>
    <p:sldId id="264"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5/30/2015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8.xml"/><Relationship Id="rId1" Type="http://schemas.openxmlformats.org/officeDocument/2006/relationships/video" Target="https://www.youtube.com/embed/PEMkfgrifDw"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video" Target="https://www.youtube.com/embed/ShzPtU7IOX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8.xml"/><Relationship Id="rId1" Type="http://schemas.openxmlformats.org/officeDocument/2006/relationships/video" Target="https://www.youtube.com/embed/-oClpRv7ms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8.xml"/><Relationship Id="rId1" Type="http://schemas.openxmlformats.org/officeDocument/2006/relationships/video" Target="https://www.youtube.com/embed/3xCzhdVtdMI"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8.xml"/><Relationship Id="rId1" Type="http://schemas.openxmlformats.org/officeDocument/2006/relationships/video" Target="https://www.youtube.com/embed/0isM0GF-rMI"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TT" dirty="0" smtClean="0"/>
              <a:t>FARM </a:t>
            </a:r>
            <a:r>
              <a:rPr lang="en-TT" dirty="0" err="1" smtClean="0"/>
              <a:t>eCONOMICS</a:t>
            </a:r>
            <a:endParaRPr lang="en-TT" dirty="0"/>
          </a:p>
        </p:txBody>
      </p:sp>
      <p:sp>
        <p:nvSpPr>
          <p:cNvPr id="3" name="Subtitle 2"/>
          <p:cNvSpPr>
            <a:spLocks noGrp="1"/>
          </p:cNvSpPr>
          <p:nvPr>
            <p:ph type="subTitle" idx="1"/>
          </p:nvPr>
        </p:nvSpPr>
        <p:spPr/>
        <p:txBody>
          <a:bodyPr/>
          <a:lstStyle/>
          <a:p>
            <a:r>
              <a:rPr lang="en-TT" dirty="0" smtClean="0"/>
              <a:t>The Laws of Demand &amp; Supply</a:t>
            </a:r>
          </a:p>
          <a:p>
            <a:r>
              <a:rPr lang="en-TT" dirty="0" err="1" smtClean="0"/>
              <a:t>Equiibrium</a:t>
            </a:r>
            <a:r>
              <a:rPr lang="en-TT" dirty="0" smtClean="0"/>
              <a:t> Price</a:t>
            </a:r>
            <a:endParaRPr lang="en-TT" dirty="0"/>
          </a:p>
        </p:txBody>
      </p:sp>
    </p:spTree>
    <p:extLst>
      <p:ext uri="{BB962C8B-B14F-4D97-AF65-F5344CB8AC3E}">
        <p14:creationId xmlns:p14="http://schemas.microsoft.com/office/powerpoint/2010/main" val="1928361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Look at the video on equilibrium price</a:t>
            </a:r>
            <a:endParaRPr lang="en-TT" dirty="0"/>
          </a:p>
        </p:txBody>
      </p:sp>
      <p:pic>
        <p:nvPicPr>
          <p:cNvPr id="5" name="PEMkfgrifDw"/>
          <p:cNvPicPr>
            <a:picLocks noGrp="1" noRot="1" noChangeAspect="1"/>
          </p:cNvPicPr>
          <p:nvPr>
            <p:ph idx="1"/>
            <a:videoFile r:link="rId1"/>
          </p:nvPr>
        </p:nvPicPr>
        <p:blipFill>
          <a:blip r:embed="rId3"/>
          <a:stretch>
            <a:fillRect/>
          </a:stretch>
        </p:blipFill>
        <p:spPr>
          <a:xfrm>
            <a:off x="433549" y="1527464"/>
            <a:ext cx="6444928" cy="3625272"/>
          </a:xfrm>
          <a:prstGeom prst="rect">
            <a:avLst/>
          </a:prstGeom>
        </p:spPr>
      </p:pic>
      <p:sp>
        <p:nvSpPr>
          <p:cNvPr id="4" name="Text Placeholder 3"/>
          <p:cNvSpPr>
            <a:spLocks noGrp="1"/>
          </p:cNvSpPr>
          <p:nvPr>
            <p:ph type="body" sz="half" idx="2"/>
          </p:nvPr>
        </p:nvSpPr>
        <p:spPr/>
        <p:txBody>
          <a:bodyPr/>
          <a:lstStyle/>
          <a:p>
            <a:r>
              <a:rPr lang="en-TT" dirty="0" smtClean="0"/>
              <a:t>As you watch, make your notes</a:t>
            </a:r>
            <a:endParaRPr lang="en-TT" dirty="0"/>
          </a:p>
        </p:txBody>
      </p:sp>
    </p:spTree>
    <p:extLst>
      <p:ext uri="{BB962C8B-B14F-4D97-AF65-F5344CB8AC3E}">
        <p14:creationId xmlns:p14="http://schemas.microsoft.com/office/powerpoint/2010/main" val="625101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1109" y="540327"/>
            <a:ext cx="10120746" cy="5755422"/>
          </a:xfrm>
          <a:prstGeom prst="rect">
            <a:avLst/>
          </a:prstGeom>
          <a:noFill/>
        </p:spPr>
        <p:txBody>
          <a:bodyPr wrap="square" rtlCol="0">
            <a:spAutoFit/>
          </a:bodyPr>
          <a:lstStyle/>
          <a:p>
            <a:r>
              <a:rPr lang="en-TT" sz="4000" dirty="0" smtClean="0"/>
              <a:t>EQUILIBRIUM PRICE – </a:t>
            </a:r>
          </a:p>
          <a:p>
            <a:endParaRPr lang="en-TT" sz="4000" dirty="0" smtClean="0"/>
          </a:p>
          <a:p>
            <a:r>
              <a:rPr lang="en-TT" sz="2800" dirty="0" smtClean="0"/>
              <a:t>The </a:t>
            </a:r>
            <a:r>
              <a:rPr lang="en-TT" sz="2800" dirty="0"/>
              <a:t>state in which market supply and demand balance each other and, as a result, prices become stable. Generally, when there is too much supply for goods or services, the price goes down, which results in higher demand. The balancing effect of supply and demand results in a state of equilibrium</a:t>
            </a:r>
            <a:r>
              <a:rPr lang="en-TT" sz="2800" dirty="0" smtClean="0"/>
              <a:t>.</a:t>
            </a:r>
          </a:p>
          <a:p>
            <a:endParaRPr lang="en-TT" sz="2800" dirty="0"/>
          </a:p>
          <a:p>
            <a:r>
              <a:rPr lang="en-TT" sz="2800" dirty="0" smtClean="0"/>
              <a:t>The </a:t>
            </a:r>
            <a:r>
              <a:rPr lang="en-TT" sz="2800" dirty="0"/>
              <a:t>equilibrium price is where the supply of goods </a:t>
            </a:r>
            <a:r>
              <a:rPr lang="en-TT" sz="2800" dirty="0" smtClean="0"/>
              <a:t>matches the quantity demanded.</a:t>
            </a:r>
            <a:r>
              <a:rPr lang="en-TT" dirty="0"/>
              <a:t/>
            </a:r>
            <a:br>
              <a:rPr lang="en-TT" dirty="0"/>
            </a:br>
            <a:r>
              <a:rPr lang="en-TT" dirty="0"/>
              <a:t/>
            </a:r>
            <a:br>
              <a:rPr lang="en-TT" dirty="0"/>
            </a:br>
            <a:endParaRPr lang="en-TT" dirty="0"/>
          </a:p>
        </p:txBody>
      </p:sp>
    </p:spTree>
    <p:extLst>
      <p:ext uri="{BB962C8B-B14F-4D97-AF65-F5344CB8AC3E}">
        <p14:creationId xmlns:p14="http://schemas.microsoft.com/office/powerpoint/2010/main" val="3708213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739" y="362141"/>
            <a:ext cx="8534400" cy="1507067"/>
          </a:xfrm>
        </p:spPr>
        <p:txBody>
          <a:bodyPr/>
          <a:lstStyle/>
          <a:p>
            <a:r>
              <a:rPr lang="en-TT" dirty="0" smtClean="0"/>
              <a:t>Review questions</a:t>
            </a:r>
            <a:endParaRPr lang="en-TT" dirty="0"/>
          </a:p>
        </p:txBody>
      </p:sp>
      <p:pic>
        <p:nvPicPr>
          <p:cNvPr id="3" name="Picture 2"/>
          <p:cNvPicPr>
            <a:picLocks noChangeAspect="1"/>
          </p:cNvPicPr>
          <p:nvPr/>
        </p:nvPicPr>
        <p:blipFill>
          <a:blip r:embed="rId2"/>
          <a:stretch>
            <a:fillRect/>
          </a:stretch>
        </p:blipFill>
        <p:spPr>
          <a:xfrm>
            <a:off x="730826" y="1562315"/>
            <a:ext cx="3810002" cy="4684426"/>
          </a:xfrm>
          <a:prstGeom prst="rect">
            <a:avLst/>
          </a:prstGeom>
        </p:spPr>
      </p:pic>
      <p:pic>
        <p:nvPicPr>
          <p:cNvPr id="4" name="Picture 3"/>
          <p:cNvPicPr>
            <a:picLocks noChangeAspect="1"/>
          </p:cNvPicPr>
          <p:nvPr/>
        </p:nvPicPr>
        <p:blipFill>
          <a:blip r:embed="rId3"/>
          <a:stretch>
            <a:fillRect/>
          </a:stretch>
        </p:blipFill>
        <p:spPr>
          <a:xfrm>
            <a:off x="4996128" y="2358172"/>
            <a:ext cx="5062272" cy="2474164"/>
          </a:xfrm>
          <a:prstGeom prst="rect">
            <a:avLst/>
          </a:prstGeom>
        </p:spPr>
      </p:pic>
    </p:spTree>
    <p:extLst>
      <p:ext uri="{BB962C8B-B14F-4D97-AF65-F5344CB8AC3E}">
        <p14:creationId xmlns:p14="http://schemas.microsoft.com/office/powerpoint/2010/main" val="2045274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843337" y="238125"/>
            <a:ext cx="4505325" cy="6381750"/>
          </a:xfrm>
          <a:prstGeom prst="rect">
            <a:avLst/>
          </a:prstGeom>
        </p:spPr>
      </p:pic>
    </p:spTree>
    <p:extLst>
      <p:ext uri="{BB962C8B-B14F-4D97-AF65-F5344CB8AC3E}">
        <p14:creationId xmlns:p14="http://schemas.microsoft.com/office/powerpoint/2010/main" val="985446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Look at the video on the law of demand</a:t>
            </a:r>
            <a:endParaRPr lang="en-TT" dirty="0"/>
          </a:p>
        </p:txBody>
      </p:sp>
      <p:pic>
        <p:nvPicPr>
          <p:cNvPr id="5" name="ShzPtU7IOXs"/>
          <p:cNvPicPr>
            <a:picLocks noGrp="1" noRot="1" noChangeAspect="1"/>
          </p:cNvPicPr>
          <p:nvPr>
            <p:ph idx="1"/>
            <a:videoFile r:link="rId1"/>
          </p:nvPr>
        </p:nvPicPr>
        <p:blipFill>
          <a:blip r:embed="rId3"/>
          <a:stretch>
            <a:fillRect/>
          </a:stretch>
        </p:blipFill>
        <p:spPr>
          <a:xfrm>
            <a:off x="560804" y="1599045"/>
            <a:ext cx="6190418" cy="3482110"/>
          </a:xfrm>
          <a:prstGeom prst="rect">
            <a:avLst/>
          </a:prstGeom>
        </p:spPr>
      </p:pic>
      <p:sp>
        <p:nvSpPr>
          <p:cNvPr id="4" name="Text Placeholder 3"/>
          <p:cNvSpPr>
            <a:spLocks noGrp="1"/>
          </p:cNvSpPr>
          <p:nvPr>
            <p:ph type="body" sz="half" idx="2"/>
          </p:nvPr>
        </p:nvSpPr>
        <p:spPr/>
        <p:txBody>
          <a:bodyPr/>
          <a:lstStyle/>
          <a:p>
            <a:r>
              <a:rPr lang="en-TT" dirty="0" smtClean="0"/>
              <a:t>As you watch, make your notes</a:t>
            </a:r>
            <a:endParaRPr lang="en-TT" dirty="0"/>
          </a:p>
        </p:txBody>
      </p:sp>
    </p:spTree>
    <p:extLst>
      <p:ext uri="{BB962C8B-B14F-4D97-AF65-F5344CB8AC3E}">
        <p14:creationId xmlns:p14="http://schemas.microsoft.com/office/powerpoint/2010/main" val="1907521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5018" y="748145"/>
            <a:ext cx="8769927" cy="3108543"/>
          </a:xfrm>
          <a:prstGeom prst="rect">
            <a:avLst/>
          </a:prstGeom>
          <a:noFill/>
        </p:spPr>
        <p:txBody>
          <a:bodyPr wrap="square" rtlCol="0">
            <a:spAutoFit/>
          </a:bodyPr>
          <a:lstStyle/>
          <a:p>
            <a:r>
              <a:rPr lang="en-TT" sz="4000" dirty="0" smtClean="0"/>
              <a:t>The </a:t>
            </a:r>
            <a:r>
              <a:rPr lang="en-TT" sz="4000" dirty="0"/>
              <a:t>law of demand </a:t>
            </a:r>
            <a:r>
              <a:rPr lang="en-TT" sz="4000" dirty="0" smtClean="0"/>
              <a:t>states that </a:t>
            </a:r>
            <a:r>
              <a:rPr lang="en-TT" sz="4000" dirty="0"/>
              <a:t>the higher the price, the lower the quantity </a:t>
            </a:r>
            <a:r>
              <a:rPr lang="en-TT" sz="4000" dirty="0" smtClean="0"/>
              <a:t>demanded. This is represented in the graph below</a:t>
            </a:r>
            <a:r>
              <a:rPr lang="en-TT" dirty="0"/>
              <a:t/>
            </a:r>
            <a:br>
              <a:rPr lang="en-TT" dirty="0"/>
            </a:br>
            <a:r>
              <a:rPr lang="en-TT" dirty="0"/>
              <a:t/>
            </a:r>
            <a:br>
              <a:rPr lang="en-TT" dirty="0"/>
            </a:br>
            <a:endParaRPr lang="en-TT" dirty="0"/>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r="7883" b="8378"/>
          <a:stretch/>
        </p:blipFill>
        <p:spPr>
          <a:xfrm>
            <a:off x="2402898" y="3452861"/>
            <a:ext cx="3914776" cy="3186446"/>
          </a:xfrm>
          <a:prstGeom prst="rect">
            <a:avLst/>
          </a:prstGeom>
        </p:spPr>
      </p:pic>
    </p:spTree>
    <p:extLst>
      <p:ext uri="{BB962C8B-B14F-4D97-AF65-F5344CB8AC3E}">
        <p14:creationId xmlns:p14="http://schemas.microsoft.com/office/powerpoint/2010/main" val="3367542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TT" dirty="0" smtClean="0"/>
              <a:t>Changes in demand</a:t>
            </a:r>
            <a:endParaRPr lang="en-TT" dirty="0"/>
          </a:p>
        </p:txBody>
      </p:sp>
      <p:pic>
        <p:nvPicPr>
          <p:cNvPr id="4" name="-oClpRv7msg"/>
          <p:cNvPicPr>
            <a:picLocks noGrp="1" noRot="1" noChangeAspect="1"/>
          </p:cNvPicPr>
          <p:nvPr>
            <p:ph idx="1"/>
            <a:videoFile r:link="rId1"/>
          </p:nvPr>
        </p:nvPicPr>
        <p:blipFill>
          <a:blip r:embed="rId3"/>
          <a:stretch>
            <a:fillRect/>
          </a:stretch>
        </p:blipFill>
        <p:spPr>
          <a:xfrm>
            <a:off x="452022" y="1537855"/>
            <a:ext cx="6407982" cy="3604490"/>
          </a:xfrm>
          <a:prstGeom prst="rect">
            <a:avLst/>
          </a:prstGeom>
        </p:spPr>
      </p:pic>
      <p:sp>
        <p:nvSpPr>
          <p:cNvPr id="6" name="Text Placeholder 5"/>
          <p:cNvSpPr>
            <a:spLocks noGrp="1"/>
          </p:cNvSpPr>
          <p:nvPr>
            <p:ph type="body" sz="half" idx="2"/>
          </p:nvPr>
        </p:nvSpPr>
        <p:spPr/>
        <p:txBody>
          <a:bodyPr>
            <a:normAutofit fontScale="92500" lnSpcReduction="10000"/>
          </a:bodyPr>
          <a:lstStyle/>
          <a:p>
            <a:r>
              <a:rPr lang="en-TT" dirty="0" smtClean="0"/>
              <a:t>Results in a new demand curve.</a:t>
            </a:r>
          </a:p>
          <a:p>
            <a:endParaRPr lang="en-TT" dirty="0"/>
          </a:p>
          <a:p>
            <a:r>
              <a:rPr lang="en-TT" dirty="0" smtClean="0"/>
              <a:t>Lower demand causes the curve to shift to the left</a:t>
            </a:r>
          </a:p>
          <a:p>
            <a:endParaRPr lang="en-TT" dirty="0"/>
          </a:p>
          <a:p>
            <a:r>
              <a:rPr lang="en-TT" dirty="0" smtClean="0"/>
              <a:t>Higher demand causes the curve to shift to the right</a:t>
            </a:r>
            <a:endParaRPr lang="en-TT" dirty="0"/>
          </a:p>
        </p:txBody>
      </p:sp>
    </p:spTree>
    <p:extLst>
      <p:ext uri="{BB962C8B-B14F-4D97-AF65-F5344CB8AC3E}">
        <p14:creationId xmlns:p14="http://schemas.microsoft.com/office/powerpoint/2010/main" val="24285151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0490" y="436418"/>
            <a:ext cx="9632373" cy="6463308"/>
          </a:xfrm>
          <a:prstGeom prst="rect">
            <a:avLst/>
          </a:prstGeom>
          <a:noFill/>
        </p:spPr>
        <p:txBody>
          <a:bodyPr wrap="square" rtlCol="0">
            <a:spAutoFit/>
          </a:bodyPr>
          <a:lstStyle/>
          <a:p>
            <a:r>
              <a:rPr lang="en-TT" sz="3600" dirty="0" smtClean="0"/>
              <a:t>FACTORS AFFECTING CHANGE IN DEMAND</a:t>
            </a:r>
          </a:p>
          <a:p>
            <a:endParaRPr lang="en-TT" dirty="0"/>
          </a:p>
          <a:p>
            <a:pPr marL="285750" indent="-285750">
              <a:lnSpc>
                <a:spcPct val="150000"/>
              </a:lnSpc>
              <a:buFont typeface="Wingdings" panose="05000000000000000000" pitchFamily="2" charset="2"/>
              <a:buChar char="Ø"/>
            </a:pPr>
            <a:r>
              <a:rPr lang="en-TT" sz="3000" dirty="0" smtClean="0"/>
              <a:t>Change in taste and preference</a:t>
            </a:r>
          </a:p>
          <a:p>
            <a:pPr marL="285750" indent="-285750">
              <a:lnSpc>
                <a:spcPct val="150000"/>
              </a:lnSpc>
              <a:buFont typeface="Wingdings" panose="05000000000000000000" pitchFamily="2" charset="2"/>
              <a:buChar char="Ø"/>
            </a:pPr>
            <a:r>
              <a:rPr lang="en-TT" sz="3000" dirty="0" smtClean="0"/>
              <a:t>Change in income</a:t>
            </a:r>
          </a:p>
          <a:p>
            <a:pPr marL="285750" indent="-285750">
              <a:lnSpc>
                <a:spcPct val="150000"/>
              </a:lnSpc>
              <a:buFont typeface="Wingdings" panose="05000000000000000000" pitchFamily="2" charset="2"/>
              <a:buChar char="Ø"/>
            </a:pPr>
            <a:r>
              <a:rPr lang="en-TT" sz="3000" dirty="0" smtClean="0"/>
              <a:t>Change in technology to replace old products with new ones</a:t>
            </a:r>
          </a:p>
          <a:p>
            <a:pPr marL="285750" indent="-285750">
              <a:lnSpc>
                <a:spcPct val="150000"/>
              </a:lnSpc>
              <a:buFont typeface="Wingdings" panose="05000000000000000000" pitchFamily="2" charset="2"/>
              <a:buChar char="Ø"/>
            </a:pPr>
            <a:r>
              <a:rPr lang="en-TT" sz="3000" dirty="0" smtClean="0"/>
              <a:t>Change in population</a:t>
            </a:r>
          </a:p>
          <a:p>
            <a:pPr marL="285750" indent="-285750">
              <a:lnSpc>
                <a:spcPct val="150000"/>
              </a:lnSpc>
              <a:buFont typeface="Wingdings" panose="05000000000000000000" pitchFamily="2" charset="2"/>
              <a:buChar char="Ø"/>
            </a:pPr>
            <a:r>
              <a:rPr lang="en-TT" sz="3000" dirty="0" smtClean="0"/>
              <a:t>Future trade expectations</a:t>
            </a:r>
          </a:p>
          <a:p>
            <a:pPr marL="285750" indent="-285750">
              <a:lnSpc>
                <a:spcPct val="150000"/>
              </a:lnSpc>
              <a:buFont typeface="Wingdings" panose="05000000000000000000" pitchFamily="2" charset="2"/>
              <a:buChar char="Ø"/>
            </a:pPr>
            <a:r>
              <a:rPr lang="en-TT" sz="3000" dirty="0" smtClean="0"/>
              <a:t>Taxes and duties</a:t>
            </a:r>
          </a:p>
          <a:p>
            <a:pPr marL="285750" indent="-285750">
              <a:lnSpc>
                <a:spcPct val="150000"/>
              </a:lnSpc>
              <a:buFont typeface="Wingdings" panose="05000000000000000000" pitchFamily="2" charset="2"/>
              <a:buChar char="Ø"/>
            </a:pPr>
            <a:r>
              <a:rPr lang="en-TT" sz="3000" dirty="0" smtClean="0"/>
              <a:t>Advertising </a:t>
            </a:r>
            <a:endParaRPr lang="en-TT" sz="3000" dirty="0"/>
          </a:p>
        </p:txBody>
      </p:sp>
    </p:spTree>
    <p:extLst>
      <p:ext uri="{BB962C8B-B14F-4D97-AF65-F5344CB8AC3E}">
        <p14:creationId xmlns:p14="http://schemas.microsoft.com/office/powerpoint/2010/main" val="3685309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TT" dirty="0" smtClean="0"/>
              <a:t>Look at the video on the law of supply</a:t>
            </a:r>
            <a:endParaRPr lang="en-TT" dirty="0"/>
          </a:p>
        </p:txBody>
      </p:sp>
      <p:pic>
        <p:nvPicPr>
          <p:cNvPr id="7" name="3xCzhdVtdMI"/>
          <p:cNvPicPr>
            <a:picLocks noGrp="1" noRot="1" noChangeAspect="1"/>
          </p:cNvPicPr>
          <p:nvPr>
            <p:ph idx="1"/>
            <a:videoFile r:link="rId1"/>
          </p:nvPr>
        </p:nvPicPr>
        <p:blipFill>
          <a:blip r:embed="rId3"/>
          <a:stretch>
            <a:fillRect/>
          </a:stretch>
        </p:blipFill>
        <p:spPr>
          <a:xfrm>
            <a:off x="525912" y="1579418"/>
            <a:ext cx="6260202" cy="3521364"/>
          </a:xfrm>
          <a:prstGeom prst="rect">
            <a:avLst/>
          </a:prstGeom>
        </p:spPr>
      </p:pic>
      <p:sp>
        <p:nvSpPr>
          <p:cNvPr id="6" name="Text Placeholder 5"/>
          <p:cNvSpPr>
            <a:spLocks noGrp="1"/>
          </p:cNvSpPr>
          <p:nvPr>
            <p:ph type="body" sz="half" idx="2"/>
          </p:nvPr>
        </p:nvSpPr>
        <p:spPr/>
        <p:txBody>
          <a:bodyPr/>
          <a:lstStyle/>
          <a:p>
            <a:r>
              <a:rPr lang="en-TT" dirty="0" smtClean="0"/>
              <a:t>As you watch, make your notes</a:t>
            </a:r>
            <a:endParaRPr lang="en-TT" dirty="0"/>
          </a:p>
        </p:txBody>
      </p:sp>
    </p:spTree>
    <p:extLst>
      <p:ext uri="{BB962C8B-B14F-4D97-AF65-F5344CB8AC3E}">
        <p14:creationId xmlns:p14="http://schemas.microsoft.com/office/powerpoint/2010/main" val="3614420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37755"/>
            <a:ext cx="11866417" cy="3724096"/>
          </a:xfrm>
          <a:prstGeom prst="rect">
            <a:avLst/>
          </a:prstGeom>
          <a:noFill/>
        </p:spPr>
        <p:txBody>
          <a:bodyPr wrap="square" rtlCol="0">
            <a:spAutoFit/>
          </a:bodyPr>
          <a:lstStyle/>
          <a:p>
            <a:r>
              <a:rPr lang="en-TT" sz="4000" dirty="0"/>
              <a:t>T</a:t>
            </a:r>
            <a:r>
              <a:rPr lang="en-TT" sz="4000" dirty="0" smtClean="0"/>
              <a:t>he </a:t>
            </a:r>
            <a:r>
              <a:rPr lang="en-TT" sz="4000" dirty="0"/>
              <a:t>law of supply says that as the price of an item goes up, suppliers will attempt to maximize their profits by increasing the quantity offered for sale</a:t>
            </a:r>
            <a:r>
              <a:rPr lang="en-TT" sz="4000" dirty="0" smtClean="0"/>
              <a:t>. This is represented by the graph below</a:t>
            </a:r>
            <a:r>
              <a:rPr lang="en-TT" dirty="0"/>
              <a:t/>
            </a:r>
            <a:br>
              <a:rPr lang="en-TT" dirty="0"/>
            </a:br>
            <a:r>
              <a:rPr lang="en-TT" dirty="0"/>
              <a:t/>
            </a:r>
            <a:br>
              <a:rPr lang="en-TT" dirty="0"/>
            </a:br>
            <a:endParaRPr lang="en-TT" dirty="0"/>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r="9592" b="7371"/>
          <a:stretch/>
        </p:blipFill>
        <p:spPr>
          <a:xfrm>
            <a:off x="4041894" y="3320731"/>
            <a:ext cx="4073406" cy="3344202"/>
          </a:xfrm>
          <a:prstGeom prst="rect">
            <a:avLst/>
          </a:prstGeom>
        </p:spPr>
      </p:pic>
    </p:spTree>
    <p:extLst>
      <p:ext uri="{BB962C8B-B14F-4D97-AF65-F5344CB8AC3E}">
        <p14:creationId xmlns:p14="http://schemas.microsoft.com/office/powerpoint/2010/main" val="2144355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Changes in supply</a:t>
            </a:r>
            <a:endParaRPr lang="en-TT" dirty="0"/>
          </a:p>
        </p:txBody>
      </p:sp>
      <p:pic>
        <p:nvPicPr>
          <p:cNvPr id="5" name="0isM0GF-rMI"/>
          <p:cNvPicPr>
            <a:picLocks noGrp="1" noRot="1" noChangeAspect="1"/>
          </p:cNvPicPr>
          <p:nvPr>
            <p:ph idx="1"/>
            <a:videoFile r:link="rId1"/>
          </p:nvPr>
        </p:nvPicPr>
        <p:blipFill>
          <a:blip r:embed="rId3"/>
          <a:stretch>
            <a:fillRect/>
          </a:stretch>
        </p:blipFill>
        <p:spPr>
          <a:xfrm>
            <a:off x="396603" y="1506682"/>
            <a:ext cx="6518820" cy="3666836"/>
          </a:xfrm>
          <a:prstGeom prst="rect">
            <a:avLst/>
          </a:prstGeom>
        </p:spPr>
      </p:pic>
      <p:sp>
        <p:nvSpPr>
          <p:cNvPr id="4" name="Text Placeholder 3"/>
          <p:cNvSpPr>
            <a:spLocks noGrp="1"/>
          </p:cNvSpPr>
          <p:nvPr>
            <p:ph type="body" sz="half" idx="2"/>
          </p:nvPr>
        </p:nvSpPr>
        <p:spPr/>
        <p:txBody>
          <a:bodyPr>
            <a:normAutofit fontScale="92500" lnSpcReduction="10000"/>
          </a:bodyPr>
          <a:lstStyle/>
          <a:p>
            <a:r>
              <a:rPr lang="en-TT" dirty="0" smtClean="0"/>
              <a:t>Results in a new supply curve</a:t>
            </a:r>
          </a:p>
          <a:p>
            <a:endParaRPr lang="en-TT" dirty="0"/>
          </a:p>
          <a:p>
            <a:r>
              <a:rPr lang="en-TT" dirty="0" smtClean="0"/>
              <a:t>A decrease in supply causes the curve to shift to the left</a:t>
            </a:r>
          </a:p>
          <a:p>
            <a:endParaRPr lang="en-TT" dirty="0"/>
          </a:p>
          <a:p>
            <a:r>
              <a:rPr lang="en-TT" dirty="0" smtClean="0"/>
              <a:t>An increase in supply causes the curve to shift to the right</a:t>
            </a:r>
            <a:endParaRPr lang="en-TT" dirty="0"/>
          </a:p>
        </p:txBody>
      </p:sp>
    </p:spTree>
    <p:extLst>
      <p:ext uri="{BB962C8B-B14F-4D97-AF65-F5344CB8AC3E}">
        <p14:creationId xmlns:p14="http://schemas.microsoft.com/office/powerpoint/2010/main" val="2088758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773" y="509155"/>
            <a:ext cx="10588336" cy="5478423"/>
          </a:xfrm>
          <a:prstGeom prst="rect">
            <a:avLst/>
          </a:prstGeom>
          <a:noFill/>
        </p:spPr>
        <p:txBody>
          <a:bodyPr wrap="square" rtlCol="0">
            <a:spAutoFit/>
          </a:bodyPr>
          <a:lstStyle/>
          <a:p>
            <a:r>
              <a:rPr lang="en-TT" sz="4000" dirty="0" smtClean="0"/>
              <a:t>FACTORS AFFECTING CHANGE IN SUPPLY</a:t>
            </a:r>
          </a:p>
          <a:p>
            <a:endParaRPr lang="en-TT" sz="4000" dirty="0"/>
          </a:p>
          <a:p>
            <a:pPr marL="457200" indent="-457200">
              <a:lnSpc>
                <a:spcPct val="150000"/>
              </a:lnSpc>
              <a:buFont typeface="Wingdings" panose="05000000000000000000" pitchFamily="2" charset="2"/>
              <a:buChar char="Ø"/>
            </a:pPr>
            <a:r>
              <a:rPr lang="en-TT" sz="3000" dirty="0" smtClean="0"/>
              <a:t>The producer consumes more of his own product</a:t>
            </a:r>
          </a:p>
          <a:p>
            <a:pPr marL="457200" indent="-457200">
              <a:lnSpc>
                <a:spcPct val="150000"/>
              </a:lnSpc>
              <a:buFont typeface="Wingdings" panose="05000000000000000000" pitchFamily="2" charset="2"/>
              <a:buChar char="Ø"/>
            </a:pPr>
            <a:r>
              <a:rPr lang="en-TT" sz="3000" dirty="0" smtClean="0"/>
              <a:t>Change in cost of production</a:t>
            </a:r>
          </a:p>
          <a:p>
            <a:pPr marL="457200" indent="-457200">
              <a:lnSpc>
                <a:spcPct val="150000"/>
              </a:lnSpc>
              <a:buFont typeface="Wingdings" panose="05000000000000000000" pitchFamily="2" charset="2"/>
              <a:buChar char="Ø"/>
            </a:pPr>
            <a:r>
              <a:rPr lang="en-TT" sz="3000" dirty="0" smtClean="0"/>
              <a:t>Change in technique of production</a:t>
            </a:r>
          </a:p>
          <a:p>
            <a:pPr marL="457200" indent="-457200">
              <a:lnSpc>
                <a:spcPct val="150000"/>
              </a:lnSpc>
              <a:buFont typeface="Wingdings" panose="05000000000000000000" pitchFamily="2" charset="2"/>
              <a:buChar char="Ø"/>
            </a:pPr>
            <a:r>
              <a:rPr lang="en-TT" sz="3000" dirty="0" smtClean="0"/>
              <a:t>Changes in the weather</a:t>
            </a:r>
          </a:p>
          <a:p>
            <a:pPr marL="457200" indent="-457200">
              <a:lnSpc>
                <a:spcPct val="150000"/>
              </a:lnSpc>
              <a:buFont typeface="Wingdings" panose="05000000000000000000" pitchFamily="2" charset="2"/>
              <a:buChar char="Ø"/>
            </a:pPr>
            <a:r>
              <a:rPr lang="en-TT" sz="3000" dirty="0" smtClean="0"/>
              <a:t>Taxation</a:t>
            </a:r>
          </a:p>
          <a:p>
            <a:pPr marL="457200" indent="-457200">
              <a:lnSpc>
                <a:spcPct val="150000"/>
              </a:lnSpc>
              <a:buFont typeface="Wingdings" panose="05000000000000000000" pitchFamily="2" charset="2"/>
              <a:buChar char="Ø"/>
            </a:pPr>
            <a:r>
              <a:rPr lang="en-TT" sz="3000" dirty="0" smtClean="0"/>
              <a:t>Future expectations</a:t>
            </a:r>
            <a:endParaRPr lang="en-TT" sz="3000" dirty="0"/>
          </a:p>
        </p:txBody>
      </p:sp>
    </p:spTree>
    <p:extLst>
      <p:ext uri="{BB962C8B-B14F-4D97-AF65-F5344CB8AC3E}">
        <p14:creationId xmlns:p14="http://schemas.microsoft.com/office/powerpoint/2010/main" val="135179643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600</TotalTime>
  <Words>321</Words>
  <Application>Microsoft Office PowerPoint</Application>
  <PresentationFormat>Widescreen</PresentationFormat>
  <Paragraphs>46</Paragraphs>
  <Slides>13</Slides>
  <Notes>0</Notes>
  <HiddenSlides>0</HiddenSlides>
  <MMClips>5</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Wingdings</vt:lpstr>
      <vt:lpstr>Wingdings 3</vt:lpstr>
      <vt:lpstr>Slice</vt:lpstr>
      <vt:lpstr>FARM eCONOMICS</vt:lpstr>
      <vt:lpstr>Look at the video on the law of demand</vt:lpstr>
      <vt:lpstr>PowerPoint Presentation</vt:lpstr>
      <vt:lpstr>Changes in demand</vt:lpstr>
      <vt:lpstr>PowerPoint Presentation</vt:lpstr>
      <vt:lpstr>Look at the video on the law of supply</vt:lpstr>
      <vt:lpstr>PowerPoint Presentation</vt:lpstr>
      <vt:lpstr>Changes in supply</vt:lpstr>
      <vt:lpstr>PowerPoint Presentation</vt:lpstr>
      <vt:lpstr>Look at the video on equilibrium price</vt:lpstr>
      <vt:lpstr>PowerPoint Presentation</vt:lpstr>
      <vt:lpstr>Review questions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 eCONOMICS</dc:title>
  <dc:creator>Derek Ramdatt</dc:creator>
  <cp:lastModifiedBy>Derek Ramdatt</cp:lastModifiedBy>
  <cp:revision>14</cp:revision>
  <dcterms:created xsi:type="dcterms:W3CDTF">2015-05-31T03:32:50Z</dcterms:created>
  <dcterms:modified xsi:type="dcterms:W3CDTF">2015-05-31T13:33:14Z</dcterms:modified>
</cp:coreProperties>
</file>