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8" r:id="rId2"/>
    <p:sldId id="269" r:id="rId3"/>
    <p:sldId id="266" r:id="rId4"/>
    <p:sldId id="267" r:id="rId5"/>
    <p:sldId id="256" r:id="rId6"/>
    <p:sldId id="270" r:id="rId7"/>
    <p:sldId id="264" r:id="rId8"/>
    <p:sldId id="273" r:id="rId9"/>
    <p:sldId id="274" r:id="rId10"/>
    <p:sldId id="275" r:id="rId11"/>
    <p:sldId id="279" r:id="rId12"/>
    <p:sldId id="277" r:id="rId13"/>
    <p:sldId id="280" r:id="rId14"/>
    <p:sldId id="276" r:id="rId15"/>
    <p:sldId id="278" r:id="rId16"/>
    <p:sldId id="271" r:id="rId17"/>
    <p:sldId id="27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CCFF"/>
    <a:srgbClr val="FFFFCC"/>
    <a:srgbClr val="CC99FF"/>
    <a:srgbClr val="00CC99"/>
    <a:srgbClr val="00FFFF"/>
    <a:srgbClr val="B2B2B2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hyperlink" Target="https://forms.gle/pDvZmrkBTjePeabx9" TargetMode="Externa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pDvZmrkBTjePeabx9" TargetMode="External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1A594-56A4-49C4-9ACC-D9F1A8544B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44C3C7-9398-49E8-9D91-BAFCE50EA983}">
      <dgm:prSet/>
      <dgm:spPr/>
      <dgm:t>
        <a:bodyPr/>
        <a:lstStyle/>
        <a:p>
          <a:pPr>
            <a:lnSpc>
              <a:spcPct val="100000"/>
            </a:lnSpc>
          </a:pPr>
          <a:r>
            <a:rPr lang="en-TT"/>
            <a:t>Define the term financial institutions</a:t>
          </a:r>
          <a:endParaRPr lang="en-US"/>
        </a:p>
      </dgm:t>
    </dgm:pt>
    <dgm:pt modelId="{5D2DD05D-3664-4D81-8718-103D68590537}" type="parTrans" cxnId="{9B14780C-88D4-41D3-BBA4-FBD1362E7BF7}">
      <dgm:prSet/>
      <dgm:spPr/>
      <dgm:t>
        <a:bodyPr/>
        <a:lstStyle/>
        <a:p>
          <a:endParaRPr lang="en-US"/>
        </a:p>
      </dgm:t>
    </dgm:pt>
    <dgm:pt modelId="{378835B2-131F-4156-ABE9-BC18542E2EE2}" type="sibTrans" cxnId="{9B14780C-88D4-41D3-BBA4-FBD1362E7BF7}">
      <dgm:prSet/>
      <dgm:spPr/>
      <dgm:t>
        <a:bodyPr/>
        <a:lstStyle/>
        <a:p>
          <a:endParaRPr lang="en-US"/>
        </a:p>
      </dgm:t>
    </dgm:pt>
    <dgm:pt modelId="{2D7E4FA9-12EE-441E-A884-85652E6E72FC}">
      <dgm:prSet/>
      <dgm:spPr/>
      <dgm:t>
        <a:bodyPr/>
        <a:lstStyle/>
        <a:p>
          <a:pPr>
            <a:lnSpc>
              <a:spcPct val="100000"/>
            </a:lnSpc>
          </a:pPr>
          <a:r>
            <a:rPr lang="en-TT"/>
            <a:t>Identify types of financial Institutions</a:t>
          </a:r>
          <a:endParaRPr lang="en-US"/>
        </a:p>
      </dgm:t>
    </dgm:pt>
    <dgm:pt modelId="{043AF342-0159-46F8-9357-000486B3D74D}" type="parTrans" cxnId="{F832BDCC-39FE-4D6F-BCC6-DCC0114D13FD}">
      <dgm:prSet/>
      <dgm:spPr/>
      <dgm:t>
        <a:bodyPr/>
        <a:lstStyle/>
        <a:p>
          <a:endParaRPr lang="en-US"/>
        </a:p>
      </dgm:t>
    </dgm:pt>
    <dgm:pt modelId="{CDD85878-5FE3-437E-9029-7DBA9C940ADA}" type="sibTrans" cxnId="{F832BDCC-39FE-4D6F-BCC6-DCC0114D13FD}">
      <dgm:prSet/>
      <dgm:spPr/>
      <dgm:t>
        <a:bodyPr/>
        <a:lstStyle/>
        <a:p>
          <a:endParaRPr lang="en-US"/>
        </a:p>
      </dgm:t>
    </dgm:pt>
    <dgm:pt modelId="{5AF72A4F-D79C-45EE-9BED-52AAF49E5285}">
      <dgm:prSet/>
      <dgm:spPr/>
      <dgm:t>
        <a:bodyPr/>
        <a:lstStyle/>
        <a:p>
          <a:pPr>
            <a:lnSpc>
              <a:spcPct val="100000"/>
            </a:lnSpc>
          </a:pPr>
          <a:r>
            <a:rPr lang="en-TT" dirty="0"/>
            <a:t>Explain the functions of financial institutions</a:t>
          </a:r>
          <a:endParaRPr lang="en-US" dirty="0"/>
        </a:p>
      </dgm:t>
    </dgm:pt>
    <dgm:pt modelId="{1179A31B-79F5-41E5-BC80-502EAC9CE4F9}" type="parTrans" cxnId="{2B710FF9-4452-473A-ACD1-DFF7DE91F213}">
      <dgm:prSet/>
      <dgm:spPr/>
      <dgm:t>
        <a:bodyPr/>
        <a:lstStyle/>
        <a:p>
          <a:endParaRPr lang="en-US"/>
        </a:p>
      </dgm:t>
    </dgm:pt>
    <dgm:pt modelId="{353C3817-4A8B-486C-8017-10BFB31C34C8}" type="sibTrans" cxnId="{2B710FF9-4452-473A-ACD1-DFF7DE91F213}">
      <dgm:prSet/>
      <dgm:spPr/>
      <dgm:t>
        <a:bodyPr/>
        <a:lstStyle/>
        <a:p>
          <a:endParaRPr lang="en-US"/>
        </a:p>
      </dgm:t>
    </dgm:pt>
    <dgm:pt modelId="{CEFDCD28-CA0D-4120-9C9E-C22389B5C1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State why financial institutions are important</a:t>
          </a:r>
        </a:p>
      </dgm:t>
    </dgm:pt>
    <dgm:pt modelId="{F71B87DC-C010-46F8-99E5-1EE7E76637D9}" type="parTrans" cxnId="{81D72A97-3FC8-4B94-B811-80B3CE6F9938}">
      <dgm:prSet/>
      <dgm:spPr/>
      <dgm:t>
        <a:bodyPr/>
        <a:lstStyle/>
        <a:p>
          <a:endParaRPr lang="en-TT"/>
        </a:p>
      </dgm:t>
    </dgm:pt>
    <dgm:pt modelId="{C63E2E6D-63EF-435D-B47D-66B7364B4E7D}" type="sibTrans" cxnId="{81D72A97-3FC8-4B94-B811-80B3CE6F9938}">
      <dgm:prSet/>
      <dgm:spPr/>
      <dgm:t>
        <a:bodyPr/>
        <a:lstStyle/>
        <a:p>
          <a:endParaRPr lang="en-TT"/>
        </a:p>
      </dgm:t>
    </dgm:pt>
    <dgm:pt modelId="{E81CE469-302A-49FF-B122-A8354AC7EE01}" type="pres">
      <dgm:prSet presAssocID="{A9E1A594-56A4-49C4-9ACC-D9F1A8544BEB}" presName="root" presStyleCnt="0">
        <dgm:presLayoutVars>
          <dgm:dir/>
          <dgm:resizeHandles val="exact"/>
        </dgm:presLayoutVars>
      </dgm:prSet>
      <dgm:spPr/>
    </dgm:pt>
    <dgm:pt modelId="{2E54D527-1363-40F7-A18F-A4F314E3C90B}" type="pres">
      <dgm:prSet presAssocID="{8B44C3C7-9398-49E8-9D91-BAFCE50EA983}" presName="compNode" presStyleCnt="0"/>
      <dgm:spPr/>
    </dgm:pt>
    <dgm:pt modelId="{50C71B81-7D81-4D6A-9D81-1C7C8A1FF686}" type="pres">
      <dgm:prSet presAssocID="{8B44C3C7-9398-49E8-9D91-BAFCE50EA983}" presName="bgRect" presStyleLbl="bgShp" presStyleIdx="0" presStyleCnt="4"/>
      <dgm:spPr/>
    </dgm:pt>
    <dgm:pt modelId="{7DB256F8-AA34-4BA6-B532-9AFC604B2229}" type="pres">
      <dgm:prSet presAssocID="{8B44C3C7-9398-49E8-9D91-BAFCE50EA9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3E6C1CD-4213-4E53-BF34-AD6F2E6B216C}" type="pres">
      <dgm:prSet presAssocID="{8B44C3C7-9398-49E8-9D91-BAFCE50EA983}" presName="spaceRect" presStyleCnt="0"/>
      <dgm:spPr/>
    </dgm:pt>
    <dgm:pt modelId="{8A43C1DA-B627-4B00-B132-F2145AC7CBFD}" type="pres">
      <dgm:prSet presAssocID="{8B44C3C7-9398-49E8-9D91-BAFCE50EA983}" presName="parTx" presStyleLbl="revTx" presStyleIdx="0" presStyleCnt="4">
        <dgm:presLayoutVars>
          <dgm:chMax val="0"/>
          <dgm:chPref val="0"/>
        </dgm:presLayoutVars>
      </dgm:prSet>
      <dgm:spPr/>
    </dgm:pt>
    <dgm:pt modelId="{AB6C13D2-9CB2-46D1-B2FA-8261AC8CF2CF}" type="pres">
      <dgm:prSet presAssocID="{378835B2-131F-4156-ABE9-BC18542E2EE2}" presName="sibTrans" presStyleCnt="0"/>
      <dgm:spPr/>
    </dgm:pt>
    <dgm:pt modelId="{002C409F-439A-4CBD-B8AF-89E0CEC2119D}" type="pres">
      <dgm:prSet presAssocID="{2D7E4FA9-12EE-441E-A884-85652E6E72FC}" presName="compNode" presStyleCnt="0"/>
      <dgm:spPr/>
    </dgm:pt>
    <dgm:pt modelId="{1146CBED-BC7A-4CDF-A527-FCF57E49BD3C}" type="pres">
      <dgm:prSet presAssocID="{2D7E4FA9-12EE-441E-A884-85652E6E72FC}" presName="bgRect" presStyleLbl="bgShp" presStyleIdx="1" presStyleCnt="4"/>
      <dgm:spPr/>
    </dgm:pt>
    <dgm:pt modelId="{A0F8A093-0F5B-45A4-93D2-0E21D8FBD489}" type="pres">
      <dgm:prSet presAssocID="{2D7E4FA9-12EE-441E-A884-85652E6E72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8931B90-106A-4B1F-B1E5-2DAC426DE788}" type="pres">
      <dgm:prSet presAssocID="{2D7E4FA9-12EE-441E-A884-85652E6E72FC}" presName="spaceRect" presStyleCnt="0"/>
      <dgm:spPr/>
    </dgm:pt>
    <dgm:pt modelId="{30BE7BA6-D208-4169-86D4-1EA9BCA05A81}" type="pres">
      <dgm:prSet presAssocID="{2D7E4FA9-12EE-441E-A884-85652E6E72FC}" presName="parTx" presStyleLbl="revTx" presStyleIdx="1" presStyleCnt="4">
        <dgm:presLayoutVars>
          <dgm:chMax val="0"/>
          <dgm:chPref val="0"/>
        </dgm:presLayoutVars>
      </dgm:prSet>
      <dgm:spPr/>
    </dgm:pt>
    <dgm:pt modelId="{4E1D6D08-5BA7-4C55-8E4C-C8A3AFBD814F}" type="pres">
      <dgm:prSet presAssocID="{CDD85878-5FE3-437E-9029-7DBA9C940ADA}" presName="sibTrans" presStyleCnt="0"/>
      <dgm:spPr/>
    </dgm:pt>
    <dgm:pt modelId="{C1947C4E-5181-43FE-9A90-2AA69FA10B4D}" type="pres">
      <dgm:prSet presAssocID="{5AF72A4F-D79C-45EE-9BED-52AAF49E5285}" presName="compNode" presStyleCnt="0"/>
      <dgm:spPr/>
    </dgm:pt>
    <dgm:pt modelId="{D19F0F20-D59D-4642-9CBC-2B2AF455A13D}" type="pres">
      <dgm:prSet presAssocID="{5AF72A4F-D79C-45EE-9BED-52AAF49E5285}" presName="bgRect" presStyleLbl="bgShp" presStyleIdx="2" presStyleCnt="4"/>
      <dgm:spPr/>
    </dgm:pt>
    <dgm:pt modelId="{B3F9DCF2-886D-441A-A434-EEFF9703BD3A}" type="pres">
      <dgm:prSet presAssocID="{5AF72A4F-D79C-45EE-9BED-52AAF49E52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84769CCF-DE1A-44E6-83B3-E0F91E220FE8}" type="pres">
      <dgm:prSet presAssocID="{5AF72A4F-D79C-45EE-9BED-52AAF49E5285}" presName="spaceRect" presStyleCnt="0"/>
      <dgm:spPr/>
    </dgm:pt>
    <dgm:pt modelId="{F3517DED-0C14-4026-BF1F-226B23C5CF79}" type="pres">
      <dgm:prSet presAssocID="{5AF72A4F-D79C-45EE-9BED-52AAF49E5285}" presName="parTx" presStyleLbl="revTx" presStyleIdx="2" presStyleCnt="4">
        <dgm:presLayoutVars>
          <dgm:chMax val="0"/>
          <dgm:chPref val="0"/>
        </dgm:presLayoutVars>
      </dgm:prSet>
      <dgm:spPr/>
    </dgm:pt>
    <dgm:pt modelId="{0F0A744A-07D9-4CFC-9F91-DFC0D4ABECD4}" type="pres">
      <dgm:prSet presAssocID="{353C3817-4A8B-486C-8017-10BFB31C34C8}" presName="sibTrans" presStyleCnt="0"/>
      <dgm:spPr/>
    </dgm:pt>
    <dgm:pt modelId="{F9240F17-13E0-45FC-9DDB-5AAD24D9A10B}" type="pres">
      <dgm:prSet presAssocID="{CEFDCD28-CA0D-4120-9C9E-C22389B5C15C}" presName="compNode" presStyleCnt="0"/>
      <dgm:spPr/>
    </dgm:pt>
    <dgm:pt modelId="{15F15A2E-6EE4-4D6F-86BC-441952E2B45C}" type="pres">
      <dgm:prSet presAssocID="{CEFDCD28-CA0D-4120-9C9E-C22389B5C15C}" presName="bgRect" presStyleLbl="bgShp" presStyleIdx="3" presStyleCnt="4"/>
      <dgm:spPr/>
    </dgm:pt>
    <dgm:pt modelId="{0DB5FD00-FFF7-456A-97B2-3CFBA1537379}" type="pres">
      <dgm:prSet presAssocID="{CEFDCD28-CA0D-4120-9C9E-C22389B5C1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2B7AF91D-CFA5-4963-8ABB-5A394F854708}" type="pres">
      <dgm:prSet presAssocID="{CEFDCD28-CA0D-4120-9C9E-C22389B5C15C}" presName="spaceRect" presStyleCnt="0"/>
      <dgm:spPr/>
    </dgm:pt>
    <dgm:pt modelId="{FA221D1F-C75A-4B9B-B6E3-3D7568EE2CE6}" type="pres">
      <dgm:prSet presAssocID="{CEFDCD28-CA0D-4120-9C9E-C22389B5C1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B14780C-88D4-41D3-BBA4-FBD1362E7BF7}" srcId="{A9E1A594-56A4-49C4-9ACC-D9F1A8544BEB}" destId="{8B44C3C7-9398-49E8-9D91-BAFCE50EA983}" srcOrd="0" destOrd="0" parTransId="{5D2DD05D-3664-4D81-8718-103D68590537}" sibTransId="{378835B2-131F-4156-ABE9-BC18542E2EE2}"/>
    <dgm:cxn modelId="{B5A39844-2DEF-4C1D-B86F-29B1AE37AA28}" type="presOf" srcId="{2D7E4FA9-12EE-441E-A884-85652E6E72FC}" destId="{30BE7BA6-D208-4169-86D4-1EA9BCA05A81}" srcOrd="0" destOrd="0" presId="urn:microsoft.com/office/officeart/2018/2/layout/IconVerticalSolidList"/>
    <dgm:cxn modelId="{9107AE6F-5437-4BA3-B17C-67A37834A62F}" type="presOf" srcId="{8B44C3C7-9398-49E8-9D91-BAFCE50EA983}" destId="{8A43C1DA-B627-4B00-B132-F2145AC7CBFD}" srcOrd="0" destOrd="0" presId="urn:microsoft.com/office/officeart/2018/2/layout/IconVerticalSolidList"/>
    <dgm:cxn modelId="{81D72A97-3FC8-4B94-B811-80B3CE6F9938}" srcId="{A9E1A594-56A4-49C4-9ACC-D9F1A8544BEB}" destId="{CEFDCD28-CA0D-4120-9C9E-C22389B5C15C}" srcOrd="3" destOrd="0" parTransId="{F71B87DC-C010-46F8-99E5-1EE7E76637D9}" sibTransId="{C63E2E6D-63EF-435D-B47D-66B7364B4E7D}"/>
    <dgm:cxn modelId="{AB7B45A5-6925-4E7E-AECC-D48F56F35278}" type="presOf" srcId="{CEFDCD28-CA0D-4120-9C9E-C22389B5C15C}" destId="{FA221D1F-C75A-4B9B-B6E3-3D7568EE2CE6}" srcOrd="0" destOrd="0" presId="urn:microsoft.com/office/officeart/2018/2/layout/IconVerticalSolidList"/>
    <dgm:cxn modelId="{BC8FD6BF-3C7B-4E11-810E-E9DA91CF94C1}" type="presOf" srcId="{5AF72A4F-D79C-45EE-9BED-52AAF49E5285}" destId="{F3517DED-0C14-4026-BF1F-226B23C5CF79}" srcOrd="0" destOrd="0" presId="urn:microsoft.com/office/officeart/2018/2/layout/IconVerticalSolidList"/>
    <dgm:cxn modelId="{F832BDCC-39FE-4D6F-BCC6-DCC0114D13FD}" srcId="{A9E1A594-56A4-49C4-9ACC-D9F1A8544BEB}" destId="{2D7E4FA9-12EE-441E-A884-85652E6E72FC}" srcOrd="1" destOrd="0" parTransId="{043AF342-0159-46F8-9357-000486B3D74D}" sibTransId="{CDD85878-5FE3-437E-9029-7DBA9C940ADA}"/>
    <dgm:cxn modelId="{B3FB0CE7-C693-488B-B96A-F3B8068D59B5}" type="presOf" srcId="{A9E1A594-56A4-49C4-9ACC-D9F1A8544BEB}" destId="{E81CE469-302A-49FF-B122-A8354AC7EE01}" srcOrd="0" destOrd="0" presId="urn:microsoft.com/office/officeart/2018/2/layout/IconVerticalSolidList"/>
    <dgm:cxn modelId="{2B710FF9-4452-473A-ACD1-DFF7DE91F213}" srcId="{A9E1A594-56A4-49C4-9ACC-D9F1A8544BEB}" destId="{5AF72A4F-D79C-45EE-9BED-52AAF49E5285}" srcOrd="2" destOrd="0" parTransId="{1179A31B-79F5-41E5-BC80-502EAC9CE4F9}" sibTransId="{353C3817-4A8B-486C-8017-10BFB31C34C8}"/>
    <dgm:cxn modelId="{CF7F0B15-3FFA-4353-9BD4-68AF406FD2EF}" type="presParOf" srcId="{E81CE469-302A-49FF-B122-A8354AC7EE01}" destId="{2E54D527-1363-40F7-A18F-A4F314E3C90B}" srcOrd="0" destOrd="0" presId="urn:microsoft.com/office/officeart/2018/2/layout/IconVerticalSolidList"/>
    <dgm:cxn modelId="{3FC9C39C-69C4-4304-BB92-79CC64E69D63}" type="presParOf" srcId="{2E54D527-1363-40F7-A18F-A4F314E3C90B}" destId="{50C71B81-7D81-4D6A-9D81-1C7C8A1FF686}" srcOrd="0" destOrd="0" presId="urn:microsoft.com/office/officeart/2018/2/layout/IconVerticalSolidList"/>
    <dgm:cxn modelId="{34C429C8-7DEC-42FF-9F8F-AB9A10EACF06}" type="presParOf" srcId="{2E54D527-1363-40F7-A18F-A4F314E3C90B}" destId="{7DB256F8-AA34-4BA6-B532-9AFC604B2229}" srcOrd="1" destOrd="0" presId="urn:microsoft.com/office/officeart/2018/2/layout/IconVerticalSolidList"/>
    <dgm:cxn modelId="{3073D42D-D8E2-4334-AD22-842AA28DC37F}" type="presParOf" srcId="{2E54D527-1363-40F7-A18F-A4F314E3C90B}" destId="{D3E6C1CD-4213-4E53-BF34-AD6F2E6B216C}" srcOrd="2" destOrd="0" presId="urn:microsoft.com/office/officeart/2018/2/layout/IconVerticalSolidList"/>
    <dgm:cxn modelId="{1A29EFE6-74EF-4D89-AD0F-142C67249761}" type="presParOf" srcId="{2E54D527-1363-40F7-A18F-A4F314E3C90B}" destId="{8A43C1DA-B627-4B00-B132-F2145AC7CBFD}" srcOrd="3" destOrd="0" presId="urn:microsoft.com/office/officeart/2018/2/layout/IconVerticalSolidList"/>
    <dgm:cxn modelId="{1D6BC48A-4BDA-4157-A13A-6AF60FF79160}" type="presParOf" srcId="{E81CE469-302A-49FF-B122-A8354AC7EE01}" destId="{AB6C13D2-9CB2-46D1-B2FA-8261AC8CF2CF}" srcOrd="1" destOrd="0" presId="urn:microsoft.com/office/officeart/2018/2/layout/IconVerticalSolidList"/>
    <dgm:cxn modelId="{EF9D9088-2C69-472C-A1E5-D9D9E445A4CE}" type="presParOf" srcId="{E81CE469-302A-49FF-B122-A8354AC7EE01}" destId="{002C409F-439A-4CBD-B8AF-89E0CEC2119D}" srcOrd="2" destOrd="0" presId="urn:microsoft.com/office/officeart/2018/2/layout/IconVerticalSolidList"/>
    <dgm:cxn modelId="{B7E711FA-321B-42C7-AC68-A5FDF5BD6A89}" type="presParOf" srcId="{002C409F-439A-4CBD-B8AF-89E0CEC2119D}" destId="{1146CBED-BC7A-4CDF-A527-FCF57E49BD3C}" srcOrd="0" destOrd="0" presId="urn:microsoft.com/office/officeart/2018/2/layout/IconVerticalSolidList"/>
    <dgm:cxn modelId="{6FE287B0-11CE-42B0-AF51-A01D2386E3E5}" type="presParOf" srcId="{002C409F-439A-4CBD-B8AF-89E0CEC2119D}" destId="{A0F8A093-0F5B-45A4-93D2-0E21D8FBD489}" srcOrd="1" destOrd="0" presId="urn:microsoft.com/office/officeart/2018/2/layout/IconVerticalSolidList"/>
    <dgm:cxn modelId="{9AFA9FA4-E058-428D-AB65-C2E16144586C}" type="presParOf" srcId="{002C409F-439A-4CBD-B8AF-89E0CEC2119D}" destId="{38931B90-106A-4B1F-B1E5-2DAC426DE788}" srcOrd="2" destOrd="0" presId="urn:microsoft.com/office/officeart/2018/2/layout/IconVerticalSolidList"/>
    <dgm:cxn modelId="{BC6BF11D-BFD3-4BD1-AED0-28BB2445E0FE}" type="presParOf" srcId="{002C409F-439A-4CBD-B8AF-89E0CEC2119D}" destId="{30BE7BA6-D208-4169-86D4-1EA9BCA05A81}" srcOrd="3" destOrd="0" presId="urn:microsoft.com/office/officeart/2018/2/layout/IconVerticalSolidList"/>
    <dgm:cxn modelId="{C9E73C30-B796-45B7-8766-7D0E348C9CA2}" type="presParOf" srcId="{E81CE469-302A-49FF-B122-A8354AC7EE01}" destId="{4E1D6D08-5BA7-4C55-8E4C-C8A3AFBD814F}" srcOrd="3" destOrd="0" presId="urn:microsoft.com/office/officeart/2018/2/layout/IconVerticalSolidList"/>
    <dgm:cxn modelId="{7ABB6E96-7B9D-4492-9C55-B920C28C0557}" type="presParOf" srcId="{E81CE469-302A-49FF-B122-A8354AC7EE01}" destId="{C1947C4E-5181-43FE-9A90-2AA69FA10B4D}" srcOrd="4" destOrd="0" presId="urn:microsoft.com/office/officeart/2018/2/layout/IconVerticalSolidList"/>
    <dgm:cxn modelId="{A3CCECAC-402C-41BF-A21B-4929B61FC7A9}" type="presParOf" srcId="{C1947C4E-5181-43FE-9A90-2AA69FA10B4D}" destId="{D19F0F20-D59D-4642-9CBC-2B2AF455A13D}" srcOrd="0" destOrd="0" presId="urn:microsoft.com/office/officeart/2018/2/layout/IconVerticalSolidList"/>
    <dgm:cxn modelId="{E47C4736-0949-4CB4-AB36-4BD0FD89365E}" type="presParOf" srcId="{C1947C4E-5181-43FE-9A90-2AA69FA10B4D}" destId="{B3F9DCF2-886D-441A-A434-EEFF9703BD3A}" srcOrd="1" destOrd="0" presId="urn:microsoft.com/office/officeart/2018/2/layout/IconVerticalSolidList"/>
    <dgm:cxn modelId="{84D37379-C724-4EDA-8A75-2BF2F9B74062}" type="presParOf" srcId="{C1947C4E-5181-43FE-9A90-2AA69FA10B4D}" destId="{84769CCF-DE1A-44E6-83B3-E0F91E220FE8}" srcOrd="2" destOrd="0" presId="urn:microsoft.com/office/officeart/2018/2/layout/IconVerticalSolidList"/>
    <dgm:cxn modelId="{BA674A2B-2688-410C-9545-28285DAAACFA}" type="presParOf" srcId="{C1947C4E-5181-43FE-9A90-2AA69FA10B4D}" destId="{F3517DED-0C14-4026-BF1F-226B23C5CF79}" srcOrd="3" destOrd="0" presId="urn:microsoft.com/office/officeart/2018/2/layout/IconVerticalSolidList"/>
    <dgm:cxn modelId="{57AA054B-07BB-4669-AD8F-ECB866F61158}" type="presParOf" srcId="{E81CE469-302A-49FF-B122-A8354AC7EE01}" destId="{0F0A744A-07D9-4CFC-9F91-DFC0D4ABECD4}" srcOrd="5" destOrd="0" presId="urn:microsoft.com/office/officeart/2018/2/layout/IconVerticalSolidList"/>
    <dgm:cxn modelId="{7634864D-5B3B-4D15-9588-8876B8CA27B5}" type="presParOf" srcId="{E81CE469-302A-49FF-B122-A8354AC7EE01}" destId="{F9240F17-13E0-45FC-9DDB-5AAD24D9A10B}" srcOrd="6" destOrd="0" presId="urn:microsoft.com/office/officeart/2018/2/layout/IconVerticalSolidList"/>
    <dgm:cxn modelId="{66EA48E5-98AC-4EB6-97DE-D57CDF44A0CA}" type="presParOf" srcId="{F9240F17-13E0-45FC-9DDB-5AAD24D9A10B}" destId="{15F15A2E-6EE4-4D6F-86BC-441952E2B45C}" srcOrd="0" destOrd="0" presId="urn:microsoft.com/office/officeart/2018/2/layout/IconVerticalSolidList"/>
    <dgm:cxn modelId="{7F365833-AB43-4135-869E-EBEE324B8C05}" type="presParOf" srcId="{F9240F17-13E0-45FC-9DDB-5AAD24D9A10B}" destId="{0DB5FD00-FFF7-456A-97B2-3CFBA1537379}" srcOrd="1" destOrd="0" presId="urn:microsoft.com/office/officeart/2018/2/layout/IconVerticalSolidList"/>
    <dgm:cxn modelId="{97EB441A-6C9B-443C-8032-458344B6C9C3}" type="presParOf" srcId="{F9240F17-13E0-45FC-9DDB-5AAD24D9A10B}" destId="{2B7AF91D-CFA5-4963-8ABB-5A394F854708}" srcOrd="2" destOrd="0" presId="urn:microsoft.com/office/officeart/2018/2/layout/IconVerticalSolidList"/>
    <dgm:cxn modelId="{73480A25-EEDD-4CC4-A7BE-429FCD3EA924}" type="presParOf" srcId="{F9240F17-13E0-45FC-9DDB-5AAD24D9A10B}" destId="{FA221D1F-C75A-4B9B-B6E3-3D7568EE2C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67263-0192-4987-A2E4-A7B026C1F5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3FD4797-6368-47BA-8119-4F2072FEE38E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https://forms.gle/pDvZmrkBTjePeabx9</a:t>
          </a:r>
          <a:endParaRPr lang="en-US"/>
        </a:p>
      </dgm:t>
    </dgm:pt>
    <dgm:pt modelId="{04822303-0009-47AD-B906-21F02A4C2B61}" type="parTrans" cxnId="{A07BED6E-06F7-4B9A-9A46-C12865666D21}">
      <dgm:prSet/>
      <dgm:spPr/>
      <dgm:t>
        <a:bodyPr/>
        <a:lstStyle/>
        <a:p>
          <a:endParaRPr lang="en-US"/>
        </a:p>
      </dgm:t>
    </dgm:pt>
    <dgm:pt modelId="{D1F8ABD8-7A3D-4002-AE12-AC98FAAAE46C}" type="sibTrans" cxnId="{A07BED6E-06F7-4B9A-9A46-C12865666D21}">
      <dgm:prSet/>
      <dgm:spPr/>
      <dgm:t>
        <a:bodyPr/>
        <a:lstStyle/>
        <a:p>
          <a:endParaRPr lang="en-US"/>
        </a:p>
      </dgm:t>
    </dgm:pt>
    <dgm:pt modelId="{2203137A-F1B0-4335-8035-AF99A42EDBE9}">
      <dgm:prSet/>
      <dgm:spPr/>
      <dgm:t>
        <a:bodyPr/>
        <a:lstStyle/>
        <a:p>
          <a:r>
            <a:rPr lang="en-US"/>
            <a:t>When you are finished you can check your answers using the answer key provided </a:t>
          </a:r>
        </a:p>
      </dgm:t>
    </dgm:pt>
    <dgm:pt modelId="{9DA30452-A62E-40D7-8C16-BEF6E2DE23C1}" type="parTrans" cxnId="{FA817013-5585-4149-8F61-5982DEB26D5E}">
      <dgm:prSet/>
      <dgm:spPr/>
      <dgm:t>
        <a:bodyPr/>
        <a:lstStyle/>
        <a:p>
          <a:endParaRPr lang="en-US"/>
        </a:p>
      </dgm:t>
    </dgm:pt>
    <dgm:pt modelId="{13DF77CF-EC31-4D55-A22D-613A5A1933C9}" type="sibTrans" cxnId="{FA817013-5585-4149-8F61-5982DEB26D5E}">
      <dgm:prSet/>
      <dgm:spPr/>
      <dgm:t>
        <a:bodyPr/>
        <a:lstStyle/>
        <a:p>
          <a:endParaRPr lang="en-US"/>
        </a:p>
      </dgm:t>
    </dgm:pt>
    <dgm:pt modelId="{B4DA16D6-A73E-4325-8739-CB55E73BAD68}" type="pres">
      <dgm:prSet presAssocID="{B2667263-0192-4987-A2E4-A7B026C1F55D}" presName="root" presStyleCnt="0">
        <dgm:presLayoutVars>
          <dgm:dir/>
          <dgm:resizeHandles val="exact"/>
        </dgm:presLayoutVars>
      </dgm:prSet>
      <dgm:spPr/>
    </dgm:pt>
    <dgm:pt modelId="{5FDB7572-58F4-43D5-8A98-F1F652B79F15}" type="pres">
      <dgm:prSet presAssocID="{63FD4797-6368-47BA-8119-4F2072FEE38E}" presName="compNode" presStyleCnt="0"/>
      <dgm:spPr/>
    </dgm:pt>
    <dgm:pt modelId="{0190298F-10D7-4188-B8BE-A57A0486F2D9}" type="pres">
      <dgm:prSet presAssocID="{63FD4797-6368-47BA-8119-4F2072FEE38E}" presName="bgRect" presStyleLbl="bgShp" presStyleIdx="0" presStyleCnt="2"/>
      <dgm:spPr/>
    </dgm:pt>
    <dgm:pt modelId="{B43F1A69-5944-4EB0-B586-93BADCA67DBD}" type="pres">
      <dgm:prSet presAssocID="{63FD4797-6368-47BA-8119-4F2072FEE38E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In"/>
        </a:ext>
      </dgm:extLst>
    </dgm:pt>
    <dgm:pt modelId="{59D1ABBF-70C1-4C46-9D0B-6B4BC5C2F190}" type="pres">
      <dgm:prSet presAssocID="{63FD4797-6368-47BA-8119-4F2072FEE38E}" presName="spaceRect" presStyleCnt="0"/>
      <dgm:spPr/>
    </dgm:pt>
    <dgm:pt modelId="{FCCE7C2A-F265-4495-94CD-34F068A767F3}" type="pres">
      <dgm:prSet presAssocID="{63FD4797-6368-47BA-8119-4F2072FEE38E}" presName="parTx" presStyleLbl="revTx" presStyleIdx="0" presStyleCnt="2">
        <dgm:presLayoutVars>
          <dgm:chMax val="0"/>
          <dgm:chPref val="0"/>
        </dgm:presLayoutVars>
      </dgm:prSet>
      <dgm:spPr/>
    </dgm:pt>
    <dgm:pt modelId="{5F40BD7C-ED16-438D-AE6A-8FEF3EDDF499}" type="pres">
      <dgm:prSet presAssocID="{D1F8ABD8-7A3D-4002-AE12-AC98FAAAE46C}" presName="sibTrans" presStyleCnt="0"/>
      <dgm:spPr/>
    </dgm:pt>
    <dgm:pt modelId="{8FD31413-7593-4C57-85E3-04B5C04F51C8}" type="pres">
      <dgm:prSet presAssocID="{2203137A-F1B0-4335-8035-AF99A42EDBE9}" presName="compNode" presStyleCnt="0"/>
      <dgm:spPr/>
    </dgm:pt>
    <dgm:pt modelId="{6BF6A2BD-F412-4333-BE24-813FCE576270}" type="pres">
      <dgm:prSet presAssocID="{2203137A-F1B0-4335-8035-AF99A42EDBE9}" presName="bgRect" presStyleLbl="bgShp" presStyleIdx="1" presStyleCnt="2"/>
      <dgm:spPr/>
    </dgm:pt>
    <dgm:pt modelId="{DFE970E2-8BF4-4D9B-9C8A-F8D0332DB0C0}" type="pres">
      <dgm:prSet presAssocID="{2203137A-F1B0-4335-8035-AF99A42EDBE9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67F58C6-6C8A-4E3F-A6E5-B952C876122B}" type="pres">
      <dgm:prSet presAssocID="{2203137A-F1B0-4335-8035-AF99A42EDBE9}" presName="spaceRect" presStyleCnt="0"/>
      <dgm:spPr/>
    </dgm:pt>
    <dgm:pt modelId="{1EBC5028-DAF4-448B-A03F-2D8487AC5F2D}" type="pres">
      <dgm:prSet presAssocID="{2203137A-F1B0-4335-8035-AF99A42EDBE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1074004-B5C7-49B2-8BAA-FF55D3FD2D39}" type="presOf" srcId="{2203137A-F1B0-4335-8035-AF99A42EDBE9}" destId="{1EBC5028-DAF4-448B-A03F-2D8487AC5F2D}" srcOrd="0" destOrd="0" presId="urn:microsoft.com/office/officeart/2018/2/layout/IconVerticalSolidList"/>
    <dgm:cxn modelId="{FA817013-5585-4149-8F61-5982DEB26D5E}" srcId="{B2667263-0192-4987-A2E4-A7B026C1F55D}" destId="{2203137A-F1B0-4335-8035-AF99A42EDBE9}" srcOrd="1" destOrd="0" parTransId="{9DA30452-A62E-40D7-8C16-BEF6E2DE23C1}" sibTransId="{13DF77CF-EC31-4D55-A22D-613A5A1933C9}"/>
    <dgm:cxn modelId="{C675FF65-6716-4965-B836-DD6401F7CC9B}" type="presOf" srcId="{63FD4797-6368-47BA-8119-4F2072FEE38E}" destId="{FCCE7C2A-F265-4495-94CD-34F068A767F3}" srcOrd="0" destOrd="0" presId="urn:microsoft.com/office/officeart/2018/2/layout/IconVerticalSolidList"/>
    <dgm:cxn modelId="{A07BED6E-06F7-4B9A-9A46-C12865666D21}" srcId="{B2667263-0192-4987-A2E4-A7B026C1F55D}" destId="{63FD4797-6368-47BA-8119-4F2072FEE38E}" srcOrd="0" destOrd="0" parTransId="{04822303-0009-47AD-B906-21F02A4C2B61}" sibTransId="{D1F8ABD8-7A3D-4002-AE12-AC98FAAAE46C}"/>
    <dgm:cxn modelId="{4CDA0D7D-1CBD-4DF3-BD33-D99A52B5BBC2}" type="presOf" srcId="{B2667263-0192-4987-A2E4-A7B026C1F55D}" destId="{B4DA16D6-A73E-4325-8739-CB55E73BAD68}" srcOrd="0" destOrd="0" presId="urn:microsoft.com/office/officeart/2018/2/layout/IconVerticalSolidList"/>
    <dgm:cxn modelId="{51CDACEF-BF00-49A1-A42D-8E47F0C1CCA8}" type="presParOf" srcId="{B4DA16D6-A73E-4325-8739-CB55E73BAD68}" destId="{5FDB7572-58F4-43D5-8A98-F1F652B79F15}" srcOrd="0" destOrd="0" presId="urn:microsoft.com/office/officeart/2018/2/layout/IconVerticalSolidList"/>
    <dgm:cxn modelId="{E80E994C-A14C-47A6-817D-E9DE04B62B74}" type="presParOf" srcId="{5FDB7572-58F4-43D5-8A98-F1F652B79F15}" destId="{0190298F-10D7-4188-B8BE-A57A0486F2D9}" srcOrd="0" destOrd="0" presId="urn:microsoft.com/office/officeart/2018/2/layout/IconVerticalSolidList"/>
    <dgm:cxn modelId="{DCFA51DA-232A-42F0-B8DA-7E6F5CFFAE8E}" type="presParOf" srcId="{5FDB7572-58F4-43D5-8A98-F1F652B79F15}" destId="{B43F1A69-5944-4EB0-B586-93BADCA67DBD}" srcOrd="1" destOrd="0" presId="urn:microsoft.com/office/officeart/2018/2/layout/IconVerticalSolidList"/>
    <dgm:cxn modelId="{E2C2204A-9EAB-4F89-84F2-CD0FE40E1CBD}" type="presParOf" srcId="{5FDB7572-58F4-43D5-8A98-F1F652B79F15}" destId="{59D1ABBF-70C1-4C46-9D0B-6B4BC5C2F190}" srcOrd="2" destOrd="0" presId="urn:microsoft.com/office/officeart/2018/2/layout/IconVerticalSolidList"/>
    <dgm:cxn modelId="{45A04897-3849-4432-8C8B-341C29D6B742}" type="presParOf" srcId="{5FDB7572-58F4-43D5-8A98-F1F652B79F15}" destId="{FCCE7C2A-F265-4495-94CD-34F068A767F3}" srcOrd="3" destOrd="0" presId="urn:microsoft.com/office/officeart/2018/2/layout/IconVerticalSolidList"/>
    <dgm:cxn modelId="{286A18BD-AF03-4DF9-B27A-F8E6DA92364E}" type="presParOf" srcId="{B4DA16D6-A73E-4325-8739-CB55E73BAD68}" destId="{5F40BD7C-ED16-438D-AE6A-8FEF3EDDF499}" srcOrd="1" destOrd="0" presId="urn:microsoft.com/office/officeart/2018/2/layout/IconVerticalSolidList"/>
    <dgm:cxn modelId="{4F1B7A01-D585-4A1E-8054-1FE3CBFE281E}" type="presParOf" srcId="{B4DA16D6-A73E-4325-8739-CB55E73BAD68}" destId="{8FD31413-7593-4C57-85E3-04B5C04F51C8}" srcOrd="2" destOrd="0" presId="urn:microsoft.com/office/officeart/2018/2/layout/IconVerticalSolidList"/>
    <dgm:cxn modelId="{46CAA5C2-F0E1-4E7C-A9B5-B21EBE4D6317}" type="presParOf" srcId="{8FD31413-7593-4C57-85E3-04B5C04F51C8}" destId="{6BF6A2BD-F412-4333-BE24-813FCE576270}" srcOrd="0" destOrd="0" presId="urn:microsoft.com/office/officeart/2018/2/layout/IconVerticalSolidList"/>
    <dgm:cxn modelId="{AD5D9B2E-6DCA-465D-97B8-D10D146F7408}" type="presParOf" srcId="{8FD31413-7593-4C57-85E3-04B5C04F51C8}" destId="{DFE970E2-8BF4-4D9B-9C8A-F8D0332DB0C0}" srcOrd="1" destOrd="0" presId="urn:microsoft.com/office/officeart/2018/2/layout/IconVerticalSolidList"/>
    <dgm:cxn modelId="{D4684EC2-4CEC-4CA1-967C-D5CD8FC39C0E}" type="presParOf" srcId="{8FD31413-7593-4C57-85E3-04B5C04F51C8}" destId="{167F58C6-6C8A-4E3F-A6E5-B952C876122B}" srcOrd="2" destOrd="0" presId="urn:microsoft.com/office/officeart/2018/2/layout/IconVerticalSolidList"/>
    <dgm:cxn modelId="{02CBD21E-9070-4F90-9FFB-E935CF3D765B}" type="presParOf" srcId="{8FD31413-7593-4C57-85E3-04B5C04F51C8}" destId="{1EBC5028-DAF4-448B-A03F-2D8487AC5F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F5F25-8ABB-4F0B-A709-778348878918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F70F28-956C-42AA-9535-598F48E9EB7D}">
      <dgm:prSet/>
      <dgm:spPr/>
      <dgm:t>
        <a:bodyPr/>
        <a:lstStyle/>
        <a:p>
          <a:r>
            <a:rPr lang="en-TT" dirty="0">
              <a:latin typeface="Times New Roman" panose="02020603050405020304" pitchFamily="18" charset="0"/>
              <a:cs typeface="Times New Roman" panose="02020603050405020304" pitchFamily="18" charset="0"/>
            </a:rPr>
            <a:t>retrieved from http://youtube.com/watch?v=yv73io7b5VA on 20/04/2020</a:t>
          </a:r>
          <a:endParaRPr lang="en-US" dirty="0"/>
        </a:p>
      </dgm:t>
    </dgm:pt>
    <dgm:pt modelId="{E9E2261B-62FF-4C11-AB2A-AB19047572ED}" type="parTrans" cxnId="{40204D6F-9FE2-4983-A349-7B219B6DA50B}">
      <dgm:prSet/>
      <dgm:spPr/>
      <dgm:t>
        <a:bodyPr/>
        <a:lstStyle/>
        <a:p>
          <a:endParaRPr lang="en-TT"/>
        </a:p>
      </dgm:t>
    </dgm:pt>
    <dgm:pt modelId="{50A300F2-21A8-4517-AB43-C0F9A15A8212}" type="sibTrans" cxnId="{40204D6F-9FE2-4983-A349-7B219B6DA50B}">
      <dgm:prSet/>
      <dgm:spPr/>
      <dgm:t>
        <a:bodyPr/>
        <a:lstStyle/>
        <a:p>
          <a:endParaRPr lang="en-TT"/>
        </a:p>
      </dgm:t>
    </dgm:pt>
    <dgm:pt modelId="{00ED30BA-AC68-49EC-B813-EEE0FE7D4FB3}">
      <dgm:prSet/>
      <dgm:spPr/>
      <dgm:t>
        <a:bodyPr/>
        <a:lstStyle/>
        <a:p>
          <a:r>
            <a:rPr lang="en-TT" dirty="0">
              <a:latin typeface="Times New Roman" panose="02020603050405020304" pitchFamily="18" charset="0"/>
              <a:cs typeface="Times New Roman" panose="02020603050405020304" pitchFamily="18" charset="0"/>
            </a:rPr>
            <a:t>retrieved from https://www.investopedia.com/terms/f/financialinstitution.asp on  20/04/2020</a:t>
          </a:r>
          <a:endParaRPr lang="en-US" dirty="0"/>
        </a:p>
      </dgm:t>
    </dgm:pt>
    <dgm:pt modelId="{6A3E1171-6E44-4244-9475-A949D5F59EF2}" type="parTrans" cxnId="{BC03A085-D691-400B-BD55-C6089B2EB413}">
      <dgm:prSet/>
      <dgm:spPr/>
      <dgm:t>
        <a:bodyPr/>
        <a:lstStyle/>
        <a:p>
          <a:endParaRPr lang="en-TT"/>
        </a:p>
      </dgm:t>
    </dgm:pt>
    <dgm:pt modelId="{9E2DAC5D-1740-491E-8E65-1F323F739597}" type="sibTrans" cxnId="{BC03A085-D691-400B-BD55-C6089B2EB413}">
      <dgm:prSet/>
      <dgm:spPr/>
      <dgm:t>
        <a:bodyPr/>
        <a:lstStyle/>
        <a:p>
          <a:endParaRPr lang="en-TT"/>
        </a:p>
      </dgm:t>
    </dgm:pt>
    <dgm:pt modelId="{171EF3A9-FF3A-49F5-AE6A-9E4541B079DD}">
      <dgm:prSet/>
      <dgm:spPr/>
      <dgm:t>
        <a:bodyPr/>
        <a:lstStyle/>
        <a:p>
          <a:r>
            <a:rPr lang="en-US" dirty="0"/>
            <a:t>Lesson and resources  submitted by Mrs. Ferguson-King, EDPM/OA teacher</a:t>
          </a:r>
        </a:p>
      </dgm:t>
    </dgm:pt>
    <dgm:pt modelId="{FCAD1740-D007-46B0-936F-F275DF23F788}" type="parTrans" cxnId="{B7483259-C70C-4B74-98EB-95E73368C391}">
      <dgm:prSet/>
      <dgm:spPr/>
      <dgm:t>
        <a:bodyPr/>
        <a:lstStyle/>
        <a:p>
          <a:endParaRPr lang="en-TT"/>
        </a:p>
      </dgm:t>
    </dgm:pt>
    <dgm:pt modelId="{5DE710E8-F16E-48B3-BC17-19403D22AC32}" type="sibTrans" cxnId="{B7483259-C70C-4B74-98EB-95E73368C391}">
      <dgm:prSet/>
      <dgm:spPr/>
      <dgm:t>
        <a:bodyPr/>
        <a:lstStyle/>
        <a:p>
          <a:endParaRPr lang="en-TT"/>
        </a:p>
      </dgm:t>
    </dgm:pt>
    <dgm:pt modelId="{9D86390D-6DB2-478E-AD01-BE246A52605C}">
      <dgm:prSet/>
      <dgm:spPr/>
      <dgm:t>
        <a:bodyPr/>
        <a:lstStyle/>
        <a:p>
          <a:r>
            <a:rPr lang="en-TT"/>
            <a:t>Caribbean Secondary Examination Council (2019). CSEC Office Administration Syllabus.   Macmillan Education retrieved from cxc-store.com</a:t>
          </a:r>
          <a:endParaRPr lang="en-US"/>
        </a:p>
      </dgm:t>
    </dgm:pt>
    <dgm:pt modelId="{D9AF2C83-16D6-4AE6-A826-A8291F04A720}" type="parTrans" cxnId="{37A32BA0-B547-4D5E-B6E6-B16A8FDB9534}">
      <dgm:prSet/>
      <dgm:spPr/>
      <dgm:t>
        <a:bodyPr/>
        <a:lstStyle/>
        <a:p>
          <a:endParaRPr lang="en-TT"/>
        </a:p>
      </dgm:t>
    </dgm:pt>
    <dgm:pt modelId="{F55330BD-2DF0-4DA1-B29A-CA8AABABF92D}" type="sibTrans" cxnId="{37A32BA0-B547-4D5E-B6E6-B16A8FDB9534}">
      <dgm:prSet/>
      <dgm:spPr/>
      <dgm:t>
        <a:bodyPr/>
        <a:lstStyle/>
        <a:p>
          <a:endParaRPr lang="en-TT"/>
        </a:p>
      </dgm:t>
    </dgm:pt>
    <dgm:pt modelId="{7E51E101-8E4C-4E64-85D5-C6AD47E764EF}" type="pres">
      <dgm:prSet presAssocID="{40DF5F25-8ABB-4F0B-A709-778348878918}" presName="vert0" presStyleCnt="0">
        <dgm:presLayoutVars>
          <dgm:dir/>
          <dgm:animOne val="branch"/>
          <dgm:animLvl val="lvl"/>
        </dgm:presLayoutVars>
      </dgm:prSet>
      <dgm:spPr/>
    </dgm:pt>
    <dgm:pt modelId="{1E9625BF-5619-4694-A1D7-A43422F44E16}" type="pres">
      <dgm:prSet presAssocID="{9D86390D-6DB2-478E-AD01-BE246A52605C}" presName="thickLine" presStyleLbl="alignNode1" presStyleIdx="0" presStyleCnt="4"/>
      <dgm:spPr/>
    </dgm:pt>
    <dgm:pt modelId="{C984AAE6-831E-4A08-A85C-E6F74DBDAC50}" type="pres">
      <dgm:prSet presAssocID="{9D86390D-6DB2-478E-AD01-BE246A52605C}" presName="horz1" presStyleCnt="0"/>
      <dgm:spPr/>
    </dgm:pt>
    <dgm:pt modelId="{4AEC33D1-914B-41B8-8F3B-F1CF7D95027C}" type="pres">
      <dgm:prSet presAssocID="{9D86390D-6DB2-478E-AD01-BE246A52605C}" presName="tx1" presStyleLbl="revTx" presStyleIdx="0" presStyleCnt="4"/>
      <dgm:spPr/>
    </dgm:pt>
    <dgm:pt modelId="{C4B171D7-445A-4AAC-AB5D-587EEF0451AA}" type="pres">
      <dgm:prSet presAssocID="{9D86390D-6DB2-478E-AD01-BE246A52605C}" presName="vert1" presStyleCnt="0"/>
      <dgm:spPr/>
    </dgm:pt>
    <dgm:pt modelId="{66990199-F88A-4797-8606-A16E39B3D752}" type="pres">
      <dgm:prSet presAssocID="{171EF3A9-FF3A-49F5-AE6A-9E4541B079DD}" presName="thickLine" presStyleLbl="alignNode1" presStyleIdx="1" presStyleCnt="4"/>
      <dgm:spPr/>
    </dgm:pt>
    <dgm:pt modelId="{E8FE0853-F591-4DBD-9982-32FCBDAA2A63}" type="pres">
      <dgm:prSet presAssocID="{171EF3A9-FF3A-49F5-AE6A-9E4541B079DD}" presName="horz1" presStyleCnt="0"/>
      <dgm:spPr/>
    </dgm:pt>
    <dgm:pt modelId="{9BFEB85D-0EC0-4560-AD15-6C79B573863A}" type="pres">
      <dgm:prSet presAssocID="{171EF3A9-FF3A-49F5-AE6A-9E4541B079DD}" presName="tx1" presStyleLbl="revTx" presStyleIdx="1" presStyleCnt="4"/>
      <dgm:spPr/>
    </dgm:pt>
    <dgm:pt modelId="{D3F877A2-C943-40AF-AF54-921C60841E9F}" type="pres">
      <dgm:prSet presAssocID="{171EF3A9-FF3A-49F5-AE6A-9E4541B079DD}" presName="vert1" presStyleCnt="0"/>
      <dgm:spPr/>
    </dgm:pt>
    <dgm:pt modelId="{7FBE900B-0B45-44F9-90EE-1B2B7AFF074F}" type="pres">
      <dgm:prSet presAssocID="{8EF70F28-956C-42AA-9535-598F48E9EB7D}" presName="thickLine" presStyleLbl="alignNode1" presStyleIdx="2" presStyleCnt="4"/>
      <dgm:spPr/>
    </dgm:pt>
    <dgm:pt modelId="{12D84055-9D7E-41D0-9230-B4F97B659566}" type="pres">
      <dgm:prSet presAssocID="{8EF70F28-956C-42AA-9535-598F48E9EB7D}" presName="horz1" presStyleCnt="0"/>
      <dgm:spPr/>
    </dgm:pt>
    <dgm:pt modelId="{A5A6DA09-4027-42F3-8DC8-CDD6761CB8A9}" type="pres">
      <dgm:prSet presAssocID="{8EF70F28-956C-42AA-9535-598F48E9EB7D}" presName="tx1" presStyleLbl="revTx" presStyleIdx="2" presStyleCnt="4"/>
      <dgm:spPr/>
    </dgm:pt>
    <dgm:pt modelId="{4CF4382E-A472-4C21-A457-C9074D424490}" type="pres">
      <dgm:prSet presAssocID="{8EF70F28-956C-42AA-9535-598F48E9EB7D}" presName="vert1" presStyleCnt="0"/>
      <dgm:spPr/>
    </dgm:pt>
    <dgm:pt modelId="{2D2C4E73-4287-4748-86A2-EF531E291164}" type="pres">
      <dgm:prSet presAssocID="{00ED30BA-AC68-49EC-B813-EEE0FE7D4FB3}" presName="thickLine" presStyleLbl="alignNode1" presStyleIdx="3" presStyleCnt="4"/>
      <dgm:spPr/>
    </dgm:pt>
    <dgm:pt modelId="{4D14BA8E-41E8-4C90-8A45-0B7B4355BF27}" type="pres">
      <dgm:prSet presAssocID="{00ED30BA-AC68-49EC-B813-EEE0FE7D4FB3}" presName="horz1" presStyleCnt="0"/>
      <dgm:spPr/>
    </dgm:pt>
    <dgm:pt modelId="{AFA55122-E8EF-4EDA-B1E1-021406052D0F}" type="pres">
      <dgm:prSet presAssocID="{00ED30BA-AC68-49EC-B813-EEE0FE7D4FB3}" presName="tx1" presStyleLbl="revTx" presStyleIdx="3" presStyleCnt="4"/>
      <dgm:spPr/>
    </dgm:pt>
    <dgm:pt modelId="{044881A8-EA30-4BD3-B8C8-98C5DDD16007}" type="pres">
      <dgm:prSet presAssocID="{00ED30BA-AC68-49EC-B813-EEE0FE7D4FB3}" presName="vert1" presStyleCnt="0"/>
      <dgm:spPr/>
    </dgm:pt>
  </dgm:ptLst>
  <dgm:cxnLst>
    <dgm:cxn modelId="{32968704-05DA-4C97-A344-714481315CCB}" type="presOf" srcId="{40DF5F25-8ABB-4F0B-A709-778348878918}" destId="{7E51E101-8E4C-4E64-85D5-C6AD47E764EF}" srcOrd="0" destOrd="0" presId="urn:microsoft.com/office/officeart/2008/layout/LinedList"/>
    <dgm:cxn modelId="{C9C2C816-77E5-47E0-8060-B824680C758D}" type="presOf" srcId="{00ED30BA-AC68-49EC-B813-EEE0FE7D4FB3}" destId="{AFA55122-E8EF-4EDA-B1E1-021406052D0F}" srcOrd="0" destOrd="0" presId="urn:microsoft.com/office/officeart/2008/layout/LinedList"/>
    <dgm:cxn modelId="{40204D6F-9FE2-4983-A349-7B219B6DA50B}" srcId="{40DF5F25-8ABB-4F0B-A709-778348878918}" destId="{8EF70F28-956C-42AA-9535-598F48E9EB7D}" srcOrd="2" destOrd="0" parTransId="{E9E2261B-62FF-4C11-AB2A-AB19047572ED}" sibTransId="{50A300F2-21A8-4517-AB43-C0F9A15A8212}"/>
    <dgm:cxn modelId="{B7483259-C70C-4B74-98EB-95E73368C391}" srcId="{40DF5F25-8ABB-4F0B-A709-778348878918}" destId="{171EF3A9-FF3A-49F5-AE6A-9E4541B079DD}" srcOrd="1" destOrd="0" parTransId="{FCAD1740-D007-46B0-936F-F275DF23F788}" sibTransId="{5DE710E8-F16E-48B3-BC17-19403D22AC32}"/>
    <dgm:cxn modelId="{82E5BE80-31F5-40CA-B6B2-CD809ED6A793}" type="presOf" srcId="{8EF70F28-956C-42AA-9535-598F48E9EB7D}" destId="{A5A6DA09-4027-42F3-8DC8-CDD6761CB8A9}" srcOrd="0" destOrd="0" presId="urn:microsoft.com/office/officeart/2008/layout/LinedList"/>
    <dgm:cxn modelId="{BC03A085-D691-400B-BD55-C6089B2EB413}" srcId="{40DF5F25-8ABB-4F0B-A709-778348878918}" destId="{00ED30BA-AC68-49EC-B813-EEE0FE7D4FB3}" srcOrd="3" destOrd="0" parTransId="{6A3E1171-6E44-4244-9475-A949D5F59EF2}" sibTransId="{9E2DAC5D-1740-491E-8E65-1F323F739597}"/>
    <dgm:cxn modelId="{37A32BA0-B547-4D5E-B6E6-B16A8FDB9534}" srcId="{40DF5F25-8ABB-4F0B-A709-778348878918}" destId="{9D86390D-6DB2-478E-AD01-BE246A52605C}" srcOrd="0" destOrd="0" parTransId="{D9AF2C83-16D6-4AE6-A826-A8291F04A720}" sibTransId="{F55330BD-2DF0-4DA1-B29A-CA8AABABF92D}"/>
    <dgm:cxn modelId="{6B178BEF-FBFF-4A21-98F5-F5E224EB03D7}" type="presOf" srcId="{9D86390D-6DB2-478E-AD01-BE246A52605C}" destId="{4AEC33D1-914B-41B8-8F3B-F1CF7D95027C}" srcOrd="0" destOrd="0" presId="urn:microsoft.com/office/officeart/2008/layout/LinedList"/>
    <dgm:cxn modelId="{1AEBFDFC-25AE-42B2-9512-8B646C4EEF1B}" type="presOf" srcId="{171EF3A9-FF3A-49F5-AE6A-9E4541B079DD}" destId="{9BFEB85D-0EC0-4560-AD15-6C79B573863A}" srcOrd="0" destOrd="0" presId="urn:microsoft.com/office/officeart/2008/layout/LinedList"/>
    <dgm:cxn modelId="{DC287558-64F8-44CF-A877-4B9621263A49}" type="presParOf" srcId="{7E51E101-8E4C-4E64-85D5-C6AD47E764EF}" destId="{1E9625BF-5619-4694-A1D7-A43422F44E16}" srcOrd="0" destOrd="0" presId="urn:microsoft.com/office/officeart/2008/layout/LinedList"/>
    <dgm:cxn modelId="{F8DBD427-1713-4DB3-B587-88B814386C12}" type="presParOf" srcId="{7E51E101-8E4C-4E64-85D5-C6AD47E764EF}" destId="{C984AAE6-831E-4A08-A85C-E6F74DBDAC50}" srcOrd="1" destOrd="0" presId="urn:microsoft.com/office/officeart/2008/layout/LinedList"/>
    <dgm:cxn modelId="{6D4F5259-4B51-417A-9C49-15B1BEC82DDD}" type="presParOf" srcId="{C984AAE6-831E-4A08-A85C-E6F74DBDAC50}" destId="{4AEC33D1-914B-41B8-8F3B-F1CF7D95027C}" srcOrd="0" destOrd="0" presId="urn:microsoft.com/office/officeart/2008/layout/LinedList"/>
    <dgm:cxn modelId="{AB50A2EC-458C-4BD0-AE36-AC801AA63A50}" type="presParOf" srcId="{C984AAE6-831E-4A08-A85C-E6F74DBDAC50}" destId="{C4B171D7-445A-4AAC-AB5D-587EEF0451AA}" srcOrd="1" destOrd="0" presId="urn:microsoft.com/office/officeart/2008/layout/LinedList"/>
    <dgm:cxn modelId="{4523050F-E1D9-495D-8AAB-7A06A2925C91}" type="presParOf" srcId="{7E51E101-8E4C-4E64-85D5-C6AD47E764EF}" destId="{66990199-F88A-4797-8606-A16E39B3D752}" srcOrd="2" destOrd="0" presId="urn:microsoft.com/office/officeart/2008/layout/LinedList"/>
    <dgm:cxn modelId="{392DABE6-DAD5-4173-A768-024FD9E78FF5}" type="presParOf" srcId="{7E51E101-8E4C-4E64-85D5-C6AD47E764EF}" destId="{E8FE0853-F591-4DBD-9982-32FCBDAA2A63}" srcOrd="3" destOrd="0" presId="urn:microsoft.com/office/officeart/2008/layout/LinedList"/>
    <dgm:cxn modelId="{4A3FC26F-D80E-45CB-8C14-21DCD2644FD8}" type="presParOf" srcId="{E8FE0853-F591-4DBD-9982-32FCBDAA2A63}" destId="{9BFEB85D-0EC0-4560-AD15-6C79B573863A}" srcOrd="0" destOrd="0" presId="urn:microsoft.com/office/officeart/2008/layout/LinedList"/>
    <dgm:cxn modelId="{698865E6-B3F6-4C92-B49E-05AE20871A44}" type="presParOf" srcId="{E8FE0853-F591-4DBD-9982-32FCBDAA2A63}" destId="{D3F877A2-C943-40AF-AF54-921C60841E9F}" srcOrd="1" destOrd="0" presId="urn:microsoft.com/office/officeart/2008/layout/LinedList"/>
    <dgm:cxn modelId="{20979B43-FA85-4D5D-9FA8-7482BE0917F5}" type="presParOf" srcId="{7E51E101-8E4C-4E64-85D5-C6AD47E764EF}" destId="{7FBE900B-0B45-44F9-90EE-1B2B7AFF074F}" srcOrd="4" destOrd="0" presId="urn:microsoft.com/office/officeart/2008/layout/LinedList"/>
    <dgm:cxn modelId="{1F255169-5804-4D28-9FF0-4C717250B3FC}" type="presParOf" srcId="{7E51E101-8E4C-4E64-85D5-C6AD47E764EF}" destId="{12D84055-9D7E-41D0-9230-B4F97B659566}" srcOrd="5" destOrd="0" presId="urn:microsoft.com/office/officeart/2008/layout/LinedList"/>
    <dgm:cxn modelId="{715AF687-5EC8-45B1-8AEF-83259322BD84}" type="presParOf" srcId="{12D84055-9D7E-41D0-9230-B4F97B659566}" destId="{A5A6DA09-4027-42F3-8DC8-CDD6761CB8A9}" srcOrd="0" destOrd="0" presId="urn:microsoft.com/office/officeart/2008/layout/LinedList"/>
    <dgm:cxn modelId="{D42A0C7B-F8C9-4CF8-A45E-582DEA13435E}" type="presParOf" srcId="{12D84055-9D7E-41D0-9230-B4F97B659566}" destId="{4CF4382E-A472-4C21-A457-C9074D424490}" srcOrd="1" destOrd="0" presId="urn:microsoft.com/office/officeart/2008/layout/LinedList"/>
    <dgm:cxn modelId="{2463D857-A23F-4D78-B24E-8E0B28BF72F4}" type="presParOf" srcId="{7E51E101-8E4C-4E64-85D5-C6AD47E764EF}" destId="{2D2C4E73-4287-4748-86A2-EF531E291164}" srcOrd="6" destOrd="0" presId="urn:microsoft.com/office/officeart/2008/layout/LinedList"/>
    <dgm:cxn modelId="{BD0839B1-2E8C-4A8A-B758-3BE4A34016A9}" type="presParOf" srcId="{7E51E101-8E4C-4E64-85D5-C6AD47E764EF}" destId="{4D14BA8E-41E8-4C90-8A45-0B7B4355BF27}" srcOrd="7" destOrd="0" presId="urn:microsoft.com/office/officeart/2008/layout/LinedList"/>
    <dgm:cxn modelId="{45B7B703-8277-4452-BB3D-D5B743A9DA72}" type="presParOf" srcId="{4D14BA8E-41E8-4C90-8A45-0B7B4355BF27}" destId="{AFA55122-E8EF-4EDA-B1E1-021406052D0F}" srcOrd="0" destOrd="0" presId="urn:microsoft.com/office/officeart/2008/layout/LinedList"/>
    <dgm:cxn modelId="{ECFF535B-96F4-4B79-911F-5F3B9667DF3D}" type="presParOf" srcId="{4D14BA8E-41E8-4C90-8A45-0B7B4355BF27}" destId="{044881A8-EA30-4BD3-B8C8-98C5DDD160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71B81-7D81-4D6A-9D81-1C7C8A1FF686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256F8-AA34-4BA6-B532-9AFC604B2229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3C1DA-B627-4B00-B132-F2145AC7CBFD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200" kern="1200"/>
            <a:t>Define the term financial institutions</a:t>
          </a:r>
          <a:endParaRPr lang="en-US" sz="2200" kern="1200"/>
        </a:p>
      </dsp:txBody>
      <dsp:txXfrm>
        <a:off x="1429899" y="2442"/>
        <a:ext cx="5083704" cy="1238008"/>
      </dsp:txXfrm>
    </dsp:sp>
    <dsp:sp modelId="{1146CBED-BC7A-4CDF-A527-FCF57E49BD3C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8A093-0F5B-45A4-93D2-0E21D8FBD489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E7BA6-D208-4169-86D4-1EA9BCA05A81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200" kern="1200"/>
            <a:t>Identify types of financial Institutions</a:t>
          </a:r>
          <a:endParaRPr lang="en-US" sz="2200" kern="1200"/>
        </a:p>
      </dsp:txBody>
      <dsp:txXfrm>
        <a:off x="1429899" y="1549953"/>
        <a:ext cx="5083704" cy="1238008"/>
      </dsp:txXfrm>
    </dsp:sp>
    <dsp:sp modelId="{D19F0F20-D59D-4642-9CBC-2B2AF455A13D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9DCF2-886D-441A-A434-EEFF9703BD3A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17DED-0C14-4026-BF1F-226B23C5CF79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200" kern="1200" dirty="0"/>
            <a:t>Explain the functions of financial institutions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15F15A2E-6EE4-4D6F-86BC-441952E2B45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5FD00-FFF7-456A-97B2-3CFBA1537379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21D1F-C75A-4B9B-B6E3-3D7568EE2CE6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State why financial institutions are important</a:t>
          </a: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0298F-10D7-4188-B8BE-A57A0486F2D9}">
      <dsp:nvSpPr>
        <dsp:cNvPr id="0" name=""/>
        <dsp:cNvSpPr/>
      </dsp:nvSpPr>
      <dsp:spPr>
        <a:xfrm>
          <a:off x="0" y="919142"/>
          <a:ext cx="6248400" cy="1696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F1A69-5944-4EB0-B586-93BADCA67DBD}">
      <dsp:nvSpPr>
        <dsp:cNvPr id="0" name=""/>
        <dsp:cNvSpPr/>
      </dsp:nvSpPr>
      <dsp:spPr>
        <a:xfrm>
          <a:off x="513305" y="1300940"/>
          <a:ext cx="933283" cy="933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E7C2A-F265-4495-94CD-34F068A767F3}">
      <dsp:nvSpPr>
        <dsp:cNvPr id="0" name=""/>
        <dsp:cNvSpPr/>
      </dsp:nvSpPr>
      <dsp:spPr>
        <a:xfrm>
          <a:off x="1959895" y="919142"/>
          <a:ext cx="4288504" cy="169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86" tIns="179586" rIns="179586" bIns="17958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hlinkClick xmlns:r="http://schemas.openxmlformats.org/officeDocument/2006/relationships" r:id="rId3"/>
            </a:rPr>
            <a:t>https://forms.gle/pDvZmrkBTjePeabx9</a:t>
          </a:r>
          <a:endParaRPr lang="en-US" sz="1900" kern="1200"/>
        </a:p>
      </dsp:txBody>
      <dsp:txXfrm>
        <a:off x="1959895" y="919142"/>
        <a:ext cx="4288504" cy="1696878"/>
      </dsp:txXfrm>
    </dsp:sp>
    <dsp:sp modelId="{6BF6A2BD-F412-4333-BE24-813FCE576270}">
      <dsp:nvSpPr>
        <dsp:cNvPr id="0" name=""/>
        <dsp:cNvSpPr/>
      </dsp:nvSpPr>
      <dsp:spPr>
        <a:xfrm>
          <a:off x="0" y="3040241"/>
          <a:ext cx="6248400" cy="1696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970E2-8BF4-4D9B-9C8A-F8D0332DB0C0}">
      <dsp:nvSpPr>
        <dsp:cNvPr id="0" name=""/>
        <dsp:cNvSpPr/>
      </dsp:nvSpPr>
      <dsp:spPr>
        <a:xfrm>
          <a:off x="513305" y="3422039"/>
          <a:ext cx="933283" cy="93328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5028-DAF4-448B-A03F-2D8487AC5F2D}">
      <dsp:nvSpPr>
        <dsp:cNvPr id="0" name=""/>
        <dsp:cNvSpPr/>
      </dsp:nvSpPr>
      <dsp:spPr>
        <a:xfrm>
          <a:off x="1959895" y="3040241"/>
          <a:ext cx="4288504" cy="169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86" tIns="179586" rIns="179586" bIns="17958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you are finished you can check your answers using the answer key provided </a:t>
          </a:r>
        </a:p>
      </dsp:txBody>
      <dsp:txXfrm>
        <a:off x="1959895" y="3040241"/>
        <a:ext cx="4288504" cy="1696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625BF-5619-4694-A1D7-A43422F44E16}">
      <dsp:nvSpPr>
        <dsp:cNvPr id="0" name=""/>
        <dsp:cNvSpPr/>
      </dsp:nvSpPr>
      <dsp:spPr>
        <a:xfrm>
          <a:off x="0" y="0"/>
          <a:ext cx="65864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EC33D1-914B-41B8-8F3B-F1CF7D95027C}">
      <dsp:nvSpPr>
        <dsp:cNvPr id="0" name=""/>
        <dsp:cNvSpPr/>
      </dsp:nvSpPr>
      <dsp:spPr>
        <a:xfrm>
          <a:off x="0" y="0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900" kern="1200"/>
            <a:t>Caribbean Secondary Examination Council (2019). CSEC Office Administration Syllabus.   Macmillan Education retrieved from cxc-store.com</a:t>
          </a:r>
          <a:endParaRPr lang="en-US" sz="1900" kern="1200"/>
        </a:p>
      </dsp:txBody>
      <dsp:txXfrm>
        <a:off x="0" y="0"/>
        <a:ext cx="6586489" cy="946354"/>
      </dsp:txXfrm>
    </dsp:sp>
    <dsp:sp modelId="{66990199-F88A-4797-8606-A16E39B3D752}">
      <dsp:nvSpPr>
        <dsp:cNvPr id="0" name=""/>
        <dsp:cNvSpPr/>
      </dsp:nvSpPr>
      <dsp:spPr>
        <a:xfrm>
          <a:off x="0" y="946354"/>
          <a:ext cx="65864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FEB85D-0EC0-4560-AD15-6C79B573863A}">
      <dsp:nvSpPr>
        <dsp:cNvPr id="0" name=""/>
        <dsp:cNvSpPr/>
      </dsp:nvSpPr>
      <dsp:spPr>
        <a:xfrm>
          <a:off x="0" y="94635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Lesson and resources  submitted by Mrs. Ferguson-King, EDPM/OA teacher</a:t>
          </a:r>
        </a:p>
      </dsp:txBody>
      <dsp:txXfrm>
        <a:off x="0" y="946354"/>
        <a:ext cx="6586489" cy="946354"/>
      </dsp:txXfrm>
    </dsp:sp>
    <dsp:sp modelId="{7FBE900B-0B45-44F9-90EE-1B2B7AFF074F}">
      <dsp:nvSpPr>
        <dsp:cNvPr id="0" name=""/>
        <dsp:cNvSpPr/>
      </dsp:nvSpPr>
      <dsp:spPr>
        <a:xfrm>
          <a:off x="0" y="1892709"/>
          <a:ext cx="65864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A6DA09-4027-42F3-8DC8-CDD6761CB8A9}">
      <dsp:nvSpPr>
        <dsp:cNvPr id="0" name=""/>
        <dsp:cNvSpPr/>
      </dsp:nvSpPr>
      <dsp:spPr>
        <a:xfrm>
          <a:off x="0" y="1892709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retrieved from http://youtube.com/watch?v=yv73io7b5VA on 20/04/2020</a:t>
          </a:r>
          <a:endParaRPr lang="en-US" sz="1900" kern="1200" dirty="0"/>
        </a:p>
      </dsp:txBody>
      <dsp:txXfrm>
        <a:off x="0" y="1892709"/>
        <a:ext cx="6586489" cy="946354"/>
      </dsp:txXfrm>
    </dsp:sp>
    <dsp:sp modelId="{2D2C4E73-4287-4748-86A2-EF531E291164}">
      <dsp:nvSpPr>
        <dsp:cNvPr id="0" name=""/>
        <dsp:cNvSpPr/>
      </dsp:nvSpPr>
      <dsp:spPr>
        <a:xfrm>
          <a:off x="0" y="2839064"/>
          <a:ext cx="65864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A55122-E8EF-4EDA-B1E1-021406052D0F}">
      <dsp:nvSpPr>
        <dsp:cNvPr id="0" name=""/>
        <dsp:cNvSpPr/>
      </dsp:nvSpPr>
      <dsp:spPr>
        <a:xfrm>
          <a:off x="0" y="283906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retrieved from https://www.investopedia.com/terms/f/financialinstitution.asp on  20/04/2020</a:t>
          </a:r>
          <a:endParaRPr lang="en-US" sz="1900" kern="1200" dirty="0"/>
        </a:p>
      </dsp:txBody>
      <dsp:txXfrm>
        <a:off x="0" y="2839064"/>
        <a:ext cx="6586489" cy="94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A85DF-A9F6-49E4-BD1E-49F6B2B2792C}" type="datetimeFigureOut">
              <a:rPr lang="en-TT" smtClean="0"/>
              <a:t>17/05/2020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84B49-C14F-4480-ABA8-7E735D3D4BB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93476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833B-B80E-42E6-A53F-19411357D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60A3F-D8D1-41D9-A23C-EC00A95B6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F1CFF-0C9D-42D4-BBC1-6CA35082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7C51-5188-47B6-9E72-6E1DD0DE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2401A-7BA8-4EE2-9939-0B266214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A11A-DFF6-44EB-B21F-3A53FC23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6CBCF-23A7-43CC-ADC4-55C53D8E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4EF-C3AF-4930-AD51-075E5004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88734-B4C9-47E7-A38A-D35BCB88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FA77-7BE7-41EA-85C9-BEFB2B6E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6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48BBE-2DE9-43F0-BF58-D7720B049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312D0-C172-421A-B452-4B913490F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3F74D-7B17-4C96-A03C-0EF5D76E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36F14-4E00-483E-B100-947444BA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9ABB7-5250-4FBE-89C4-AF1C560E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0439-5C54-4EDA-A9FF-D833542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3D417-3AE1-4AA0-AE5E-CC3904517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ED82A-403F-4C44-AE51-9A5D79EB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DE78-F36D-467D-AB6A-738371D2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83AE-AEB9-458E-BFCF-1CD3E6BC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4F5C-4739-4BAF-8D38-3AE235D8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EBBA8-77E0-4173-B9C2-8811EA0F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0430E-8E88-4648-8B91-E78C1170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EF6BC-9F1B-40DF-8435-C5C59788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B474F-2F24-47DE-ADC4-EF98873C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43B8-12D3-4312-9BC6-73A4C72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BEA0E-060F-4980-A1D9-B581CA6FA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9E1EA-D703-4157-B2AE-6B84E8773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A0546-5F88-4CA9-A4E7-A40FBE42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E3908-2504-4E0F-912D-AFD25B4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926F4-1B6D-4628-B055-3F862165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534F-E169-4D4F-8FA0-77224D78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40FC2-21B3-4E80-BF24-05F5A03C8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03414-AB98-4187-B164-76727A9ED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4A197-F584-4562-9F76-4EB6566B4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8E069-D0DB-4A99-984B-D4CB7D5A5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7437A-90D2-4177-94AA-7DCF1165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CDF82-81E5-4B9A-9DA7-2AC226C5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AF732-A73B-4EF0-B786-11AD92F8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C141-63EE-403C-B8A3-A8B1AA4E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6F550-B63D-4FD4-99F3-74B1DF28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440FB-3CE1-421B-847D-C8D1C022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F00C5-BF0D-4E3C-8293-EA5039A9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71895-F8C8-4DC4-B26F-5D37B369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44756-0C18-46B2-B160-7DBB0950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A44F3-F414-433D-8ED0-99998306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3A46-3BD0-40AD-84B1-97323897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E87C0-480F-4449-8095-7D05B1FAD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BFCD2-D063-40F0-AC4D-60B6CFCF9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2CCF2-1849-48F0-8478-50E8046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39599-1327-4010-9484-99B7C75A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34AC3-2C8E-4907-B22B-3DA5B16F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B19A-4E7A-4196-A4BF-4F0B73B9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5BE74-B811-48B6-82AD-414F2A35D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AB6F6-60A7-4D46-BBC6-ADEDC4477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F46A4-F77F-4B68-99BD-77F73A90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55647-7FBB-4828-99B6-A2304668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174CC-582C-4701-A771-8EF4AA16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C1659-A851-4E51-BD76-4460C6B1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8BCF4-A5C9-43B9-A555-563DE8634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A80F6-4E1B-4193-8279-0C904ACA4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35F2-2EBC-4C69-84D8-7034171FF82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30106-41BB-411C-AA28-1355E419D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FF6AA-E3A1-43B9-9D05-579D0B759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14E1-4DDC-4235-ACF1-F6F6C250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processors.wiki.ti.com/index.php/Category:CCSv6_Training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be.com/watch?v=yv73io7b5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cAQN1hgZ_kAPXXMap8A-0S9zAQkyY2YFQbYTlMh10F8939ug/viewform?usp=sf_link" TargetMode="Externa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23B96-0C39-44C6-9DB6-9CEA8CE1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39" y="121648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ACCOUNTS AND FINANCIAL SERVICES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56C8-752A-48C8-860B-1CC48B03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39" y="3157366"/>
            <a:ext cx="5393361" cy="2659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CSEC Office Administration</a:t>
            </a:r>
          </a:p>
          <a:p>
            <a:pPr marL="0" indent="0">
              <a:buNone/>
            </a:pPr>
            <a:r>
              <a:rPr lang="en-US" dirty="0"/>
              <a:t>Lesson 9 – Financial Institutions</a:t>
            </a:r>
          </a:p>
          <a:p>
            <a:pPr marL="0" indent="0">
              <a:buNone/>
            </a:pPr>
            <a:r>
              <a:rPr lang="en-US" dirty="0"/>
              <a:t>Form 4</a:t>
            </a:r>
          </a:p>
          <a:p>
            <a:pPr marL="0" indent="0">
              <a:buNone/>
            </a:pPr>
            <a:r>
              <a:rPr lang="en-US" dirty="0"/>
              <a:t>Suggested learning time: 90 minutes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336FBCDA-D579-4131-91D6-BD590B39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3A99A-CB68-4A67-9C5E-ACAC9C43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TT" dirty="0">
                <a:solidFill>
                  <a:schemeClr val="accent1"/>
                </a:solidFill>
              </a:rPr>
              <a:t>Commercial Banks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FDAB-B8CC-477B-AD01-2E8312837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524935"/>
            <a:ext cx="6250940" cy="2743200"/>
          </a:xfrm>
        </p:spPr>
        <p:txBody>
          <a:bodyPr anchor="b">
            <a:normAutofit/>
          </a:bodyPr>
          <a:lstStyle/>
          <a:p>
            <a:r>
              <a:rPr lang="en-TT" sz="2000" dirty="0"/>
              <a:t>Keeping money safe while also allowing withdrawals when needed</a:t>
            </a:r>
          </a:p>
          <a:p>
            <a:r>
              <a:rPr lang="en-TT" sz="2000" dirty="0"/>
              <a:t>Issuance of cheque books so that bills can be paid and other kinds of payments can be delivered by post</a:t>
            </a:r>
          </a:p>
          <a:p>
            <a:r>
              <a:rPr lang="en-TT" sz="2000" dirty="0"/>
              <a:t>Provide personal loans, commercial loans and mortgage loans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06C95-0C70-4F8D-9FA2-0A17FB10F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en-TT" sz="1900" dirty="0"/>
              <a:t>Issuance of credit cards and processing credit card transactions and billing</a:t>
            </a:r>
          </a:p>
          <a:p>
            <a:r>
              <a:rPr lang="en-TT" sz="1900" dirty="0"/>
              <a:t>Issuance of debit cards for use as a substitute for cheques.</a:t>
            </a:r>
          </a:p>
          <a:p>
            <a:r>
              <a:rPr lang="en-TT" sz="1900" dirty="0"/>
              <a:t>Allow financial transactions at branches or by using Automatic Teller Machines (ATMs)</a:t>
            </a:r>
          </a:p>
          <a:p>
            <a:r>
              <a:rPr lang="en-TT" sz="1900" dirty="0"/>
              <a:t>Provide wire transfer of funds and electronic fund transfer between banks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554A47-970B-4910-86CF-18479B2F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" y="513888"/>
            <a:ext cx="1655284" cy="899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785F1-5833-4101-BB35-78E494CBE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05" y="513888"/>
            <a:ext cx="1474505" cy="941289"/>
          </a:xfrm>
          <a:prstGeom prst="rect">
            <a:avLst/>
          </a:prstGeo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47B9403E-6BFC-4AEF-BB97-75ACED7E7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6" y="5112829"/>
            <a:ext cx="1579525" cy="1231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91A72-F4E4-4D32-85EF-67DE1AF10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66" y="1718687"/>
            <a:ext cx="1452434" cy="918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E9840-CA90-4C5B-A71F-170E3965D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893" y="5009202"/>
            <a:ext cx="1438536" cy="1438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EEE00D-DF61-43F8-BA37-214956B06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66" y="3888380"/>
            <a:ext cx="1718994" cy="774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850C0D-1A2E-40BE-99B9-E3F628970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8226" y="1680294"/>
            <a:ext cx="1438536" cy="9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E3B64-DB02-4717-8331-1D2AF90C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</p:spPr>
        <p:txBody>
          <a:bodyPr>
            <a:normAutofit/>
          </a:bodyPr>
          <a:lstStyle/>
          <a:p>
            <a:r>
              <a:rPr lang="en-TT" sz="3600">
                <a:solidFill>
                  <a:srgbClr val="FFFFFF"/>
                </a:solidFill>
              </a:rPr>
              <a:t>Insurance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3351-C08D-4A27-9022-BA40B6A5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232591"/>
            <a:ext cx="6149595" cy="3301517"/>
          </a:xfrm>
        </p:spPr>
        <p:txBody>
          <a:bodyPr anchor="t">
            <a:normAutofit/>
          </a:bodyPr>
          <a:lstStyle/>
          <a:p>
            <a:r>
              <a:rPr lang="en-TT" sz="2400">
                <a:solidFill>
                  <a:srgbClr val="FEFFFF"/>
                </a:solidFill>
              </a:rPr>
              <a:t>Insurance is a form of risk management primarily used to hedge against the risk of a contingent loss.</a:t>
            </a:r>
          </a:p>
          <a:p>
            <a:r>
              <a:rPr lang="en-TT" sz="2400">
                <a:solidFill>
                  <a:srgbClr val="FEFFFF"/>
                </a:solidFill>
              </a:rPr>
              <a:t>Insurance is defined as the equitable transfer of risk or loss, from one entity to another, in exchange for a premium and can be thought of as a guaranteed and known small loss to prevent a large, possibly devasting loss.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E6AF80E-F925-48BA-A925-3C8CF5B1E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3" r="20961"/>
          <a:stretch/>
        </p:blipFill>
        <p:spPr>
          <a:xfrm rot="21600000">
            <a:off x="7554137" y="1353980"/>
            <a:ext cx="463755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CA5A92-9311-4B2D-B52C-B357225F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Investment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9081-4EFE-4D3D-9667-2DBEAD262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An investment company is a type of financial service entity, which, instead of lending money directly to a business, helps businesses raise money from other firms in the form of bonds (debt) or stock (equity).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81705EF-A70F-46D3-9803-26461504FB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39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504BD-6F86-4254-B0E3-A8FA00C0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0559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Bureau de change/Cambio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647E38-EF74-423A-89E8-63F193614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049" b="10505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56A8-3810-47D0-BB5C-BA168FBC0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5105" y="2269955"/>
            <a:ext cx="3264916" cy="34629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 bureau de change or currency exchange is a business where customers exchange one currency for another.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It makes a profit and competes by manipulating two variables: the exchange rate they use to calculate transactions and an explicit commission for their services.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61E382-8C6E-47C0-B1EC-43EC5507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Offshore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003C-1F98-4812-B0AB-CFDD32469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3013" y="728663"/>
            <a:ext cx="3382963" cy="5022850"/>
          </a:xfrm>
        </p:spPr>
        <p:txBody>
          <a:bodyPr wrap="square" anchor="t">
            <a:normAutofit lnSpcReduction="10000"/>
          </a:bodyPr>
          <a:lstStyle/>
          <a:p>
            <a:r>
              <a:rPr lang="en-TT" sz="2600" dirty="0"/>
              <a:t>One of the most frequently mentioned offshore institutions is an offshore bank.</a:t>
            </a:r>
          </a:p>
          <a:p>
            <a:r>
              <a:rPr lang="en-TT" sz="2600" dirty="0"/>
              <a:t>It usually operates outside a customer’s home nation on an island or in a country that provides tax benefits, secrecy and other valued services.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F9A0D-65B2-48B7-A4D3-B2AFD6C82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938" y="728663"/>
            <a:ext cx="2947988" cy="5022850"/>
          </a:xfrm>
        </p:spPr>
        <p:txBody>
          <a:bodyPr wrap="square" anchor="t">
            <a:normAutofit lnSpcReduction="10000"/>
          </a:bodyPr>
          <a:lstStyle/>
          <a:p>
            <a:r>
              <a:rPr lang="en-TT" sz="2200" dirty="0"/>
              <a:t>Among the services offered by offshore banks are:</a:t>
            </a:r>
          </a:p>
          <a:p>
            <a:pPr lvl="1"/>
            <a:r>
              <a:rPr lang="en-TT" sz="2200" dirty="0"/>
              <a:t>payments and savings account;</a:t>
            </a:r>
          </a:p>
          <a:p>
            <a:pPr lvl="1"/>
            <a:r>
              <a:rPr lang="en-TT" sz="2200" dirty="0"/>
              <a:t>funds transfers;</a:t>
            </a:r>
          </a:p>
          <a:p>
            <a:pPr lvl="1"/>
            <a:r>
              <a:rPr lang="en-TT" sz="2200" dirty="0"/>
              <a:t>loans;</a:t>
            </a:r>
          </a:p>
          <a:p>
            <a:pPr lvl="1"/>
            <a:r>
              <a:rPr lang="en-TT" sz="2200" dirty="0"/>
              <a:t>currency exchanges</a:t>
            </a:r>
          </a:p>
          <a:p>
            <a:pPr lvl="1"/>
            <a:r>
              <a:rPr lang="en-TT" sz="2200" dirty="0"/>
              <a:t>portfolio management;</a:t>
            </a:r>
          </a:p>
          <a:p>
            <a:pPr lvl="1"/>
            <a:r>
              <a:rPr lang="en-TT" sz="2200" dirty="0"/>
              <a:t>safekeeping of assets; and</a:t>
            </a:r>
          </a:p>
          <a:p>
            <a:pPr lvl="1"/>
            <a:r>
              <a:rPr lang="en-TT" sz="2200" dirty="0"/>
              <a:t>trust management</a:t>
            </a:r>
          </a:p>
        </p:txBody>
      </p: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75533A0B-1181-4CFA-9956-DE8DA201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0" y="458373"/>
            <a:ext cx="3215760" cy="2140777"/>
          </a:xfrm>
          <a:prstGeom prst="rect">
            <a:avLst/>
          </a:prstGeom>
        </p:spPr>
      </p:pic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C36D36F1-B0EB-4359-8C40-2F872D1D3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16" y="5005387"/>
            <a:ext cx="2106301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0F9CB-FC63-49B2-A324-86D87F01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Credit Union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2DB2-DE9D-4487-85C0-9BC143D8B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TT" sz="2000" dirty="0"/>
              <a:t>Credit unions, established by and for a set of people with a common bond, often employees of the same company, provide many of the same services as banks, but often at lower rates and other member benefits.</a:t>
            </a:r>
          </a:p>
          <a:p>
            <a:r>
              <a:rPr lang="en-TT" sz="2000" dirty="0"/>
              <a:t>Credit unions are owned by their members and their officials are elected by those members.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9872C-D05D-488C-B8EA-31CAA9F07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000" dirty="0"/>
              <a:t>Services offered by credit unions include:</a:t>
            </a:r>
          </a:p>
          <a:p>
            <a:r>
              <a:rPr lang="en-TT" sz="2000" dirty="0"/>
              <a:t>Saving and investment</a:t>
            </a:r>
          </a:p>
          <a:p>
            <a:r>
              <a:rPr lang="en-TT" sz="2000" dirty="0"/>
              <a:t>Loans and mortgages</a:t>
            </a:r>
          </a:p>
          <a:p>
            <a:r>
              <a:rPr lang="en-TT" sz="2000" dirty="0"/>
              <a:t>Bill payments</a:t>
            </a:r>
          </a:p>
          <a:p>
            <a:r>
              <a:rPr lang="en-TT" sz="2000" dirty="0"/>
              <a:t>Legal services</a:t>
            </a:r>
          </a:p>
          <a:p>
            <a:pPr marL="0" indent="0">
              <a:buNone/>
            </a:pPr>
            <a:endParaRPr lang="en-TT" sz="2000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3E480B8-8993-4366-B29A-9EEECAE82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294" y="4245004"/>
            <a:ext cx="1618246" cy="209468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2FE8816-775C-4E52-AC52-8634618F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68" y="690792"/>
            <a:ext cx="2956025" cy="20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22C7DF1-BF5C-436F-BE63-285C3328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why financial institutions are important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3966AC-6CA1-4635-8170-ADF50DA7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dirty="0"/>
              <a:t>Financial institutions are important because they provide necessary services for individuals and companies such as, deposits, withdrawals, loans, exchange of currency, protection against losses, provision of investment opportunities.</a:t>
            </a:r>
          </a:p>
          <a:p>
            <a:pPr marL="0" indent="0">
              <a:buNone/>
            </a:pPr>
            <a:endParaRPr lang="en-US" dirty="0"/>
          </a:p>
          <a:p>
            <a:pPr marL="0"/>
            <a:r>
              <a:rPr lang="en-US" dirty="0"/>
              <a:t>Virtually everyone living in a developed economy has an ongoing or at least periodic need for the services of financial institutions.</a:t>
            </a:r>
          </a:p>
        </p:txBody>
      </p:sp>
    </p:spTree>
    <p:extLst>
      <p:ext uri="{BB962C8B-B14F-4D97-AF65-F5344CB8AC3E}">
        <p14:creationId xmlns:p14="http://schemas.microsoft.com/office/powerpoint/2010/main" val="325513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720E6-C42E-46B0-85B0-D0417C55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Please click the link to complete the activity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CF08DD1-4525-4C4D-80F1-F6A0072ED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71358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81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2017-372F-4D56-A8B0-17785D71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br>
              <a:rPr lang="en-TT" sz="4100" dirty="0"/>
            </a:br>
            <a:r>
              <a:rPr lang="en-TT" sz="4100" dirty="0"/>
              <a:t>References</a:t>
            </a:r>
          </a:p>
        </p:txBody>
      </p:sp>
      <p:pic>
        <p:nvPicPr>
          <p:cNvPr id="4" name="Picture 3" descr="A picture containing table, indoor, desk, small&#10;&#10;Description automatically generated">
            <a:extLst>
              <a:ext uri="{FF2B5EF4-FFF2-40B4-BE49-F238E27FC236}">
                <a16:creationId xmlns:a16="http://schemas.microsoft.com/office/drawing/2014/main" id="{6F2F23F1-8E11-4F2F-A5B5-09A892A00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54" r="145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F5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D62A94-5D6B-4AA4-9224-400526620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90044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769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9A6CB8-1593-47DF-A122-8D1C8B3347DF}"/>
              </a:ext>
            </a:extLst>
          </p:cNvPr>
          <p:cNvSpPr txBox="1">
            <a:spLocks/>
          </p:cNvSpPr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 completing this session you will be able to:</a:t>
            </a:r>
          </a:p>
        </p:txBody>
      </p:sp>
      <p:graphicFrame>
        <p:nvGraphicFramePr>
          <p:cNvPr id="16" name="Text Placeholder 12">
            <a:extLst>
              <a:ext uri="{FF2B5EF4-FFF2-40B4-BE49-F238E27FC236}">
                <a16:creationId xmlns:a16="http://schemas.microsoft.com/office/drawing/2014/main" id="{5EFB04D5-44EA-40CB-BD0E-DAFF44D39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5304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51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08A95-B155-46E9-8336-8B3418DB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Click on the link to learn about financial institutions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B77E0-374B-48AB-A268-C440E0F3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http://youtube.com/watch?v=yv73io7b5VA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52E3-903B-4124-8344-71E20FEF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Activity - Identify financial institutions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8768ED25-7EFD-4585-B7A4-D24E56672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8296-72B7-4922-8509-A30392BF5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Click on the link below to determine if you can identify financial institutions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5"/>
              </a:rPr>
              <a:t>https://docs.google.com/forms/d/e/1FAIpQLScAQN1hgZ_kAPXXMap8A-0S9zAQkyY2YFQbYTlMh10F8939ug/viewform?usp=sf_link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E613B1-AD7E-4FE9-9AEB-6762B364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59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DO YOU RECOGNIZE ANY OF THESE FINANCIAL INSTITUTIONS?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1BF446-E970-44B8-B80A-FB3AF3837B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912" y="2860991"/>
            <a:ext cx="2661123" cy="149022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23F02F-EAD5-47AE-9042-361EFB5156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70628" y="2346600"/>
            <a:ext cx="2930918" cy="1943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530A9-2E23-4E15-9353-A1E1A435A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907" y="2910304"/>
            <a:ext cx="2325866" cy="1431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AA238-90CF-4A77-964E-9672EB412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553" y="4341606"/>
            <a:ext cx="2590800" cy="1455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61E84-BCE8-4112-98BB-1FFB5B9A6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438" y="5240568"/>
            <a:ext cx="2078713" cy="155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E7AB8E-F46B-4CFC-B417-B02CBDE1B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0989" y="4788747"/>
            <a:ext cx="3936672" cy="1087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03632-178D-482F-B5A1-8C62BBD020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067" y="1110592"/>
            <a:ext cx="2686706" cy="16839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40593E-A8ED-4CE9-9C33-72D4D9496F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634" y="1110592"/>
            <a:ext cx="2489738" cy="13989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29FB1A-CCC3-4CF9-9DF9-906FD31D7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6649" y="754396"/>
            <a:ext cx="2484103" cy="1653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7CB70-D630-430F-A235-A7D445DC2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487" y="4607883"/>
            <a:ext cx="2133007" cy="19341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83DAF8-3C74-41D4-B154-5B5596E7B0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4509" y="5590041"/>
            <a:ext cx="2095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8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2F884-B5F5-4194-9066-F9B484B6E129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Define the term Financial 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nstitution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65F15-8026-4CC8-BEB3-E7CA2268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>
              <a:tabLst>
                <a:tab pos="261938" algn="l"/>
              </a:tabLst>
            </a:pPr>
            <a:r>
              <a:rPr lang="en-US" sz="3000" dirty="0"/>
              <a:t>A financial institution is defined as a company engaged in the business of dealing with financial and monetary transactions such as deposits, loans, investments, and currency exchange. </a:t>
            </a:r>
          </a:p>
          <a:p>
            <a:pPr marL="228600" lvl="1" indent="0">
              <a:buNone/>
              <a:tabLst>
                <a:tab pos="261938" algn="l"/>
              </a:tabLst>
            </a:pPr>
            <a:endParaRPr lang="en-US" sz="3000" dirty="0"/>
          </a:p>
          <a:p>
            <a:pPr marL="457200" lvl="1">
              <a:tabLst>
                <a:tab pos="261938" algn="l"/>
              </a:tabLst>
            </a:pPr>
            <a:r>
              <a:rPr lang="en-US" sz="3000" dirty="0"/>
              <a:t>They encompass a broad range of business operations within the financial services sector including banks, trust companies, insurance companies, brokerage firms, and investment dealers. </a:t>
            </a:r>
          </a:p>
        </p:txBody>
      </p:sp>
    </p:spTree>
    <p:extLst>
      <p:ext uri="{BB962C8B-B14F-4D97-AF65-F5344CB8AC3E}">
        <p14:creationId xmlns:p14="http://schemas.microsoft.com/office/powerpoint/2010/main" val="40253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D5D78-A0C1-4AA0-A3DC-2D1A93F8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901283"/>
            <a:ext cx="4898135" cy="1346693"/>
          </a:xfrm>
        </p:spPr>
        <p:txBody>
          <a:bodyPr>
            <a:normAutofit/>
          </a:bodyPr>
          <a:lstStyle/>
          <a:p>
            <a:r>
              <a:rPr lang="en-US" sz="3700" b="1"/>
              <a:t>IDENTIFY TYPES OF FINANCIAL INSTITUTIONS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3F72-D3C3-4E36-BCAB-D2B24584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408844"/>
            <a:ext cx="4878978" cy="3635340"/>
          </a:xfrm>
        </p:spPr>
        <p:txBody>
          <a:bodyPr>
            <a:normAutofit/>
          </a:bodyPr>
          <a:lstStyle/>
          <a:p>
            <a:r>
              <a:rPr lang="en-US" sz="2000" b="1" dirty="0"/>
              <a:t>Central bank</a:t>
            </a:r>
          </a:p>
          <a:p>
            <a:r>
              <a:rPr lang="en-US" sz="2000" b="1" dirty="0"/>
              <a:t>Commercial banks</a:t>
            </a:r>
          </a:p>
          <a:p>
            <a:r>
              <a:rPr lang="en-US" sz="2000" b="1" dirty="0"/>
              <a:t>Insurance companies</a:t>
            </a:r>
          </a:p>
          <a:p>
            <a:r>
              <a:rPr lang="en-US" sz="2000" b="1" dirty="0"/>
              <a:t>Investment companies</a:t>
            </a:r>
          </a:p>
          <a:p>
            <a:r>
              <a:rPr lang="en-US" sz="2000" b="1" dirty="0"/>
              <a:t>Cambio/Bureau de change</a:t>
            </a:r>
          </a:p>
          <a:p>
            <a:r>
              <a:rPr lang="en-US" sz="2000" b="1" dirty="0"/>
              <a:t>Offshore Institutions</a:t>
            </a:r>
          </a:p>
          <a:p>
            <a:r>
              <a:rPr lang="en-US" sz="2000" b="1" dirty="0"/>
              <a:t>Credit Unions</a:t>
            </a:r>
          </a:p>
          <a:p>
            <a:endParaRPr lang="en-US" sz="2000" dirty="0"/>
          </a:p>
        </p:txBody>
      </p:sp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2FF8A806-52E5-4386-B0CD-ACFFDEDB9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2330" y="1057636"/>
            <a:ext cx="4738918" cy="473891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5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EE22B-5764-4583-BCF4-B0CE92AB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Explain the Functions of Financial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7310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D3DDE-B498-4BA5-8C04-D56354CB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TT">
                <a:solidFill>
                  <a:srgbClr val="FFFFFF"/>
                </a:solidFill>
              </a:rPr>
              <a:t>Central Banks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504C-64BE-4205-9F7B-DD6F21407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126609"/>
            <a:ext cx="2878409" cy="2264899"/>
          </a:xfrm>
        </p:spPr>
        <p:txBody>
          <a:bodyPr anchor="ctr">
            <a:noAutofit/>
          </a:bodyPr>
          <a:lstStyle/>
          <a:p>
            <a:r>
              <a:rPr lang="en-TT" sz="1600" dirty="0"/>
              <a:t>Regulate the issue, supply and availability of money</a:t>
            </a:r>
          </a:p>
          <a:p>
            <a:r>
              <a:rPr lang="en-TT" sz="1600" dirty="0"/>
              <a:t>Acts as banker to government and commercial banks</a:t>
            </a:r>
          </a:p>
          <a:p>
            <a:r>
              <a:rPr lang="en-TT" sz="1600" dirty="0"/>
              <a:t>Advises government on monetary and fiscal matters</a:t>
            </a:r>
          </a:p>
          <a:p>
            <a:r>
              <a:rPr lang="en-TT" sz="1600" dirty="0"/>
              <a:t>Manages the island’s foreign exchange reserves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FB83D-F7B4-476E-B543-B8BB33954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r>
              <a:rPr lang="en-TT" sz="2000" dirty="0"/>
              <a:t>Provides accurate and timely statistical data to government and to the pubic</a:t>
            </a:r>
          </a:p>
          <a:p>
            <a:r>
              <a:rPr lang="en-TT" sz="2000" dirty="0"/>
              <a:t>Manages the public debt</a:t>
            </a:r>
          </a:p>
          <a:p>
            <a:r>
              <a:rPr lang="en-TT" sz="2000" dirty="0"/>
              <a:t>Supervises the operation of all institutions, especially the commercial banks.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72147B-5C38-4878-91C3-7582769F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659" y="4252528"/>
            <a:ext cx="3133998" cy="2226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B78DD3-A932-460E-8C1D-64F4673EA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28" y="849023"/>
            <a:ext cx="1940378" cy="1282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98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ACCOUNTS AND FINANCIAL SERVICES</vt:lpstr>
      <vt:lpstr>PowerPoint Presentation</vt:lpstr>
      <vt:lpstr>Click on the link to learn about financial institutions</vt:lpstr>
      <vt:lpstr>Activity - Identify financial institutions</vt:lpstr>
      <vt:lpstr>DO YOU RECOGNIZE ANY OF THESE FINANCIAL INSTITUTIONS? </vt:lpstr>
      <vt:lpstr>PowerPoint Presentation</vt:lpstr>
      <vt:lpstr>IDENTIFY TYPES OF FINANCIAL INSTITUTIONS</vt:lpstr>
      <vt:lpstr>Explain the Functions of Financial Institutions</vt:lpstr>
      <vt:lpstr>Central Banks</vt:lpstr>
      <vt:lpstr>Commercial Banks</vt:lpstr>
      <vt:lpstr>Insurance Companies</vt:lpstr>
      <vt:lpstr>Investment Company</vt:lpstr>
      <vt:lpstr>Bureau de change/Cambio</vt:lpstr>
      <vt:lpstr>Offshore Institutions</vt:lpstr>
      <vt:lpstr>Credit Union</vt:lpstr>
      <vt:lpstr>State why financial institutions are important</vt:lpstr>
      <vt:lpstr>Please click the link to complete the activity</vt:lpstr>
      <vt:lpstr>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ACCOUNTS AND FINANCIAL SERVICES</dc:title>
  <dc:creator>Roxanne Phillip</dc:creator>
  <cp:lastModifiedBy>Roxanne Phillip</cp:lastModifiedBy>
  <cp:revision>2</cp:revision>
  <dcterms:created xsi:type="dcterms:W3CDTF">2020-05-08T02:33:31Z</dcterms:created>
  <dcterms:modified xsi:type="dcterms:W3CDTF">2020-05-17T21:34:37Z</dcterms:modified>
</cp:coreProperties>
</file>