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56" r:id="rId1"/>
  </p:sldMasterIdLst>
  <p:sldIdLst>
    <p:sldId id="257" r:id="rId2"/>
    <p:sldId id="265" r:id="rId3"/>
    <p:sldId id="266" r:id="rId4"/>
    <p:sldId id="272" r:id="rId5"/>
    <p:sldId id="273" r:id="rId6"/>
    <p:sldId id="260" r:id="rId7"/>
    <p:sldId id="262" r:id="rId8"/>
    <p:sldId id="259" r:id="rId9"/>
    <p:sldId id="271" r:id="rId10"/>
    <p:sldId id="267" r:id="rId11"/>
    <p:sldId id="270" r:id="rId12"/>
    <p:sldId id="268" r:id="rId13"/>
    <p:sldId id="269" r:id="rId14"/>
    <p:sldId id="274"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D07E4-9EBE-4611-98E7-01ACC66ACAD8}" v="42" dt="2020-04-06T18:13:12.115"/>
    <p1510:client id="{42BB99A2-22A5-44CE-A94A-4D21E95CA5B6}" v="4" dt="2020-04-06T18:24:22.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61" autoAdjust="0"/>
    <p:restoredTop sz="94660"/>
  </p:normalViewPr>
  <p:slideViewPr>
    <p:cSldViewPr snapToGrid="0">
      <p:cViewPr varScale="1">
        <p:scale>
          <a:sx n="20" d="100"/>
          <a:sy n="20" d="100"/>
        </p:scale>
        <p:origin x="60" y="10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AA48E0-E692-496A-B1C1-455ADA25FA40}"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F7F6E924-85B8-499C-9642-FFA5DEB68A8E}">
      <dgm:prSet/>
      <dgm:spPr/>
      <dgm:t>
        <a:bodyPr/>
        <a:lstStyle/>
        <a:p>
          <a:r>
            <a:rPr lang="en-US" b="1" dirty="0"/>
            <a:t>Rules of Improv </a:t>
          </a:r>
          <a:endParaRPr lang="en-US" dirty="0"/>
        </a:p>
      </dgm:t>
    </dgm:pt>
    <dgm:pt modelId="{760F0AC3-E6DF-4B71-BC91-6EEAA9E9CFE9}" type="parTrans" cxnId="{323217A1-4C57-45AD-A6B1-30E72242A146}">
      <dgm:prSet/>
      <dgm:spPr/>
      <dgm:t>
        <a:bodyPr/>
        <a:lstStyle/>
        <a:p>
          <a:endParaRPr lang="en-US"/>
        </a:p>
      </dgm:t>
    </dgm:pt>
    <dgm:pt modelId="{37DD686F-6B10-4CBF-9181-37E02D13D782}" type="sibTrans" cxnId="{323217A1-4C57-45AD-A6B1-30E72242A146}">
      <dgm:prSet/>
      <dgm:spPr/>
      <dgm:t>
        <a:bodyPr/>
        <a:lstStyle/>
        <a:p>
          <a:endParaRPr lang="en-US"/>
        </a:p>
      </dgm:t>
    </dgm:pt>
    <dgm:pt modelId="{26F515B6-3E07-4980-BF45-B8EC74A909C4}">
      <dgm:prSet/>
      <dgm:spPr/>
      <dgm:t>
        <a:bodyPr/>
        <a:lstStyle/>
        <a:p>
          <a:r>
            <a:rPr lang="en-US"/>
            <a:t>By Christopher Farlow</a:t>
          </a:r>
        </a:p>
      </dgm:t>
    </dgm:pt>
    <dgm:pt modelId="{6B1C144D-7700-4F3E-8BC1-68725F7BEBDC}" type="parTrans" cxnId="{5A388300-C268-441A-AB35-378C822D14F1}">
      <dgm:prSet/>
      <dgm:spPr/>
      <dgm:t>
        <a:bodyPr/>
        <a:lstStyle/>
        <a:p>
          <a:endParaRPr lang="en-US"/>
        </a:p>
      </dgm:t>
    </dgm:pt>
    <dgm:pt modelId="{42447444-40F3-49D8-9C1F-DC22707AF9C2}" type="sibTrans" cxnId="{5A388300-C268-441A-AB35-378C822D14F1}">
      <dgm:prSet/>
      <dgm:spPr/>
      <dgm:t>
        <a:bodyPr/>
        <a:lstStyle/>
        <a:p>
          <a:endParaRPr lang="en-US"/>
        </a:p>
      </dgm:t>
    </dgm:pt>
    <dgm:pt modelId="{AE131C79-A4EC-49B5-ACD3-A5E71F605CD8}" type="pres">
      <dgm:prSet presAssocID="{C1AA48E0-E692-496A-B1C1-455ADA25FA40}" presName="linear" presStyleCnt="0">
        <dgm:presLayoutVars>
          <dgm:animLvl val="lvl"/>
          <dgm:resizeHandles val="exact"/>
        </dgm:presLayoutVars>
      </dgm:prSet>
      <dgm:spPr/>
      <dgm:t>
        <a:bodyPr/>
        <a:lstStyle/>
        <a:p>
          <a:endParaRPr lang="en-US"/>
        </a:p>
      </dgm:t>
    </dgm:pt>
    <dgm:pt modelId="{84CA6D4D-F7D4-4ECA-B1A0-21AE2D99E3DE}" type="pres">
      <dgm:prSet presAssocID="{F7F6E924-85B8-499C-9642-FFA5DEB68A8E}" presName="parentText" presStyleLbl="node1" presStyleIdx="0" presStyleCnt="2">
        <dgm:presLayoutVars>
          <dgm:chMax val="0"/>
          <dgm:bulletEnabled val="1"/>
        </dgm:presLayoutVars>
      </dgm:prSet>
      <dgm:spPr/>
      <dgm:t>
        <a:bodyPr/>
        <a:lstStyle/>
        <a:p>
          <a:endParaRPr lang="en-US"/>
        </a:p>
      </dgm:t>
    </dgm:pt>
    <dgm:pt modelId="{9196F693-7B01-4CCE-856D-035A93CB95B1}" type="pres">
      <dgm:prSet presAssocID="{37DD686F-6B10-4CBF-9181-37E02D13D782}" presName="spacer" presStyleCnt="0"/>
      <dgm:spPr/>
    </dgm:pt>
    <dgm:pt modelId="{114BD3F6-9CAE-42B5-810A-3A975AE94B1B}" type="pres">
      <dgm:prSet presAssocID="{26F515B6-3E07-4980-BF45-B8EC74A909C4}" presName="parentText" presStyleLbl="node1" presStyleIdx="1" presStyleCnt="2">
        <dgm:presLayoutVars>
          <dgm:chMax val="0"/>
          <dgm:bulletEnabled val="1"/>
        </dgm:presLayoutVars>
      </dgm:prSet>
      <dgm:spPr/>
      <dgm:t>
        <a:bodyPr/>
        <a:lstStyle/>
        <a:p>
          <a:endParaRPr lang="en-US"/>
        </a:p>
      </dgm:t>
    </dgm:pt>
  </dgm:ptLst>
  <dgm:cxnLst>
    <dgm:cxn modelId="{7440BD34-F01E-4174-A40A-1E4ACF5BB694}" type="presOf" srcId="{C1AA48E0-E692-496A-B1C1-455ADA25FA40}" destId="{AE131C79-A4EC-49B5-ACD3-A5E71F605CD8}" srcOrd="0" destOrd="0" presId="urn:microsoft.com/office/officeart/2005/8/layout/vList2"/>
    <dgm:cxn modelId="{DABF2FF4-1E60-4A46-AE6C-DFB5E37AB403}" type="presOf" srcId="{F7F6E924-85B8-499C-9642-FFA5DEB68A8E}" destId="{84CA6D4D-F7D4-4ECA-B1A0-21AE2D99E3DE}" srcOrd="0" destOrd="0" presId="urn:microsoft.com/office/officeart/2005/8/layout/vList2"/>
    <dgm:cxn modelId="{323217A1-4C57-45AD-A6B1-30E72242A146}" srcId="{C1AA48E0-E692-496A-B1C1-455ADA25FA40}" destId="{F7F6E924-85B8-499C-9642-FFA5DEB68A8E}" srcOrd="0" destOrd="0" parTransId="{760F0AC3-E6DF-4B71-BC91-6EEAA9E9CFE9}" sibTransId="{37DD686F-6B10-4CBF-9181-37E02D13D782}"/>
    <dgm:cxn modelId="{5A388300-C268-441A-AB35-378C822D14F1}" srcId="{C1AA48E0-E692-496A-B1C1-455ADA25FA40}" destId="{26F515B6-3E07-4980-BF45-B8EC74A909C4}" srcOrd="1" destOrd="0" parTransId="{6B1C144D-7700-4F3E-8BC1-68725F7BEBDC}" sibTransId="{42447444-40F3-49D8-9C1F-DC22707AF9C2}"/>
    <dgm:cxn modelId="{330417C5-B471-4DF7-A9F7-EF89F512FE7A}" type="presOf" srcId="{26F515B6-3E07-4980-BF45-B8EC74A909C4}" destId="{114BD3F6-9CAE-42B5-810A-3A975AE94B1B}" srcOrd="0" destOrd="0" presId="urn:microsoft.com/office/officeart/2005/8/layout/vList2"/>
    <dgm:cxn modelId="{2EE82E8B-BDD9-42FF-9F4B-526A54C63513}" type="presParOf" srcId="{AE131C79-A4EC-49B5-ACD3-A5E71F605CD8}" destId="{84CA6D4D-F7D4-4ECA-B1A0-21AE2D99E3DE}" srcOrd="0" destOrd="0" presId="urn:microsoft.com/office/officeart/2005/8/layout/vList2"/>
    <dgm:cxn modelId="{5085A8C7-40C7-4881-B737-884AD9438661}" type="presParOf" srcId="{AE131C79-A4EC-49B5-ACD3-A5E71F605CD8}" destId="{9196F693-7B01-4CCE-856D-035A93CB95B1}" srcOrd="1" destOrd="0" presId="urn:microsoft.com/office/officeart/2005/8/layout/vList2"/>
    <dgm:cxn modelId="{A8DF05B1-255C-4E43-BF2E-86BEA0CDD438}" type="presParOf" srcId="{AE131C79-A4EC-49B5-ACD3-A5E71F605CD8}" destId="{114BD3F6-9CAE-42B5-810A-3A975AE94B1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A6D4D-F7D4-4ECA-B1A0-21AE2D99E3DE}">
      <dsp:nvSpPr>
        <dsp:cNvPr id="0" name=""/>
        <dsp:cNvSpPr/>
      </dsp:nvSpPr>
      <dsp:spPr>
        <a:xfrm>
          <a:off x="0" y="9298"/>
          <a:ext cx="5928344" cy="25459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l" defTabSz="2844800">
            <a:lnSpc>
              <a:spcPct val="90000"/>
            </a:lnSpc>
            <a:spcBef>
              <a:spcPct val="0"/>
            </a:spcBef>
            <a:spcAft>
              <a:spcPct val="35000"/>
            </a:spcAft>
          </a:pPr>
          <a:r>
            <a:rPr lang="en-US" sz="6400" b="1" kern="1200" dirty="0"/>
            <a:t>Rules of Improv </a:t>
          </a:r>
          <a:endParaRPr lang="en-US" sz="6400" kern="1200" dirty="0"/>
        </a:p>
      </dsp:txBody>
      <dsp:txXfrm>
        <a:off x="124282" y="133580"/>
        <a:ext cx="5679780" cy="2297356"/>
      </dsp:txXfrm>
    </dsp:sp>
    <dsp:sp modelId="{114BD3F6-9CAE-42B5-810A-3A975AE94B1B}">
      <dsp:nvSpPr>
        <dsp:cNvPr id="0" name=""/>
        <dsp:cNvSpPr/>
      </dsp:nvSpPr>
      <dsp:spPr>
        <a:xfrm>
          <a:off x="0" y="2739538"/>
          <a:ext cx="5928344" cy="25459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l" defTabSz="2844800">
            <a:lnSpc>
              <a:spcPct val="90000"/>
            </a:lnSpc>
            <a:spcBef>
              <a:spcPct val="0"/>
            </a:spcBef>
            <a:spcAft>
              <a:spcPct val="35000"/>
            </a:spcAft>
          </a:pPr>
          <a:r>
            <a:rPr lang="en-US" sz="6400" kern="1200"/>
            <a:t>By Christopher Farlow</a:t>
          </a:r>
        </a:p>
      </dsp:txBody>
      <dsp:txXfrm>
        <a:off x="124282" y="2863820"/>
        <a:ext cx="5679780" cy="22973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60498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208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8753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477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54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57505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389831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61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67345-2558-425A-8533-9BFDBCE15005}" type="datetime1">
              <a:rPr lang="en-US" smtClean="0"/>
              <a:t>4/20/2020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816233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BEA474-078D-4E9B-9B14-09A87B19DC46}" type="datetime1">
              <a:rPr lang="en-US" smtClean="0"/>
              <a:t>4/20/2020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465981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323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D6E202-B606-4609-B914-27C9371A1F6D}" type="datetime1">
              <a:rPr lang="en-US" smtClean="0"/>
              <a:t>4/20/2020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146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Umt21TqHw4&amp;list=RDJkDenyslF84&amp;index=20" TargetMode="External"/><Relationship Id="rId2" Type="http://schemas.openxmlformats.org/officeDocument/2006/relationships/hyperlink" Target="https://www.youtube.com/watch?v=StESLTnGyHM" TargetMode="External"/><Relationship Id="rId1" Type="http://schemas.openxmlformats.org/officeDocument/2006/relationships/slideLayout" Target="../slideLayouts/slideLayout2.xml"/><Relationship Id="rId6" Type="http://schemas.openxmlformats.org/officeDocument/2006/relationships/hyperlink" Target="https://vimeo.com/84647481" TargetMode="External"/><Relationship Id="rId5" Type="http://schemas.openxmlformats.org/officeDocument/2006/relationships/hyperlink" Target="https://www.google.com/search?q=self+directed+learning&amp;rlz=1C1CHBF_enTT883TT886&amp;sxsrf=ALeKk02x1tJI6dkz0r2iBcMfb7KlEdHayg:1585502358852&amp;tbm=isch&amp;source=iu&amp;ictx=1&amp;fir=_8fmahQt1mja6M%253A%252CFMoXHvqhSBSwYM%252C_&amp;vet=1&amp;usg=AI4_-kSf3Aj3kG-9EGFrgQkhhwcBGQtl1g&amp;sa=X&amp;ved=2ahUKEwiC3Y7HmMDoAhWxTd8KHZKhAzMQ9QEwAXoECAYQAw#imgrc=Aw1MzH7m1OnkzM" TargetMode="External"/><Relationship Id="rId4" Type="http://schemas.openxmlformats.org/officeDocument/2006/relationships/hyperlink" Target="https://study.com/academy/lesson/self-direct-learning-definition-strategies.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youtube.com/watch?v=StESLTnGyHM" TargetMode="Externa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72267" y="1041401"/>
            <a:ext cx="6528018" cy="2345264"/>
          </a:xfrm>
        </p:spPr>
        <p:txBody>
          <a:bodyPr vert="horz" lIns="91440" tIns="45720" rIns="91440" bIns="45720" rtlCol="0" anchor="b">
            <a:normAutofit/>
          </a:bodyPr>
          <a:lstStyle/>
          <a:p>
            <a:r>
              <a:rPr lang="en-US" sz="5400" dirty="0">
                <a:solidFill>
                  <a:schemeClr val="tx1"/>
                </a:solidFill>
              </a:rPr>
              <a:t>Improvisation (Improv)</a:t>
            </a:r>
            <a:br>
              <a:rPr lang="en-US" sz="5400" dirty="0">
                <a:solidFill>
                  <a:schemeClr val="tx1"/>
                </a:solidFill>
              </a:rPr>
            </a:br>
            <a:r>
              <a:rPr lang="en-US" sz="2400" dirty="0">
                <a:solidFill>
                  <a:schemeClr val="tx1"/>
                </a:solidFill>
              </a:rPr>
              <a:t>Prepared by </a:t>
            </a:r>
            <a:r>
              <a:rPr lang="en-US" sz="2400" dirty="0" err="1">
                <a:solidFill>
                  <a:schemeClr val="tx1"/>
                </a:solidFill>
              </a:rPr>
              <a:t>Kerwyn</a:t>
            </a:r>
            <a:r>
              <a:rPr lang="en-US" sz="2400" dirty="0">
                <a:solidFill>
                  <a:schemeClr val="tx1"/>
                </a:solidFill>
              </a:rPr>
              <a:t> Curt Allan Turnbull</a:t>
            </a: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417" r="1673"/>
          <a:stretch/>
        </p:blipFill>
        <p:spPr>
          <a:xfrm>
            <a:off x="8077199" y="1041400"/>
            <a:ext cx="3059206" cy="4775200"/>
          </a:xfrm>
          <a:prstGeom prst="rect">
            <a:avLst/>
          </a:prstGeom>
          <a:noFill/>
          <a:ln w="57150" cmpd="thickThin">
            <a:solidFill>
              <a:schemeClr val="tx1">
                <a:lumMod val="50000"/>
                <a:lumOff val="50000"/>
              </a:schemeClr>
            </a:solidFill>
            <a:miter lim="800000"/>
          </a:ln>
        </p:spPr>
      </p:pic>
      <p:sp>
        <p:nvSpPr>
          <p:cNvPr id="3" name="TextBox 2">
            <a:extLst>
              <a:ext uri="{FF2B5EF4-FFF2-40B4-BE49-F238E27FC236}">
                <a16:creationId xmlns:a16="http://schemas.microsoft.com/office/drawing/2014/main" id="{A8A79D0E-3210-41C7-9099-F85CA6496FD5}"/>
              </a:ext>
            </a:extLst>
          </p:cNvPr>
          <p:cNvSpPr txBox="1"/>
          <p:nvPr/>
        </p:nvSpPr>
        <p:spPr>
          <a:xfrm>
            <a:off x="1286465" y="4091152"/>
            <a:ext cx="10113264" cy="609600"/>
          </a:xfrm>
          <a:prstGeom prst="rect">
            <a:avLst/>
          </a:prstGeom>
        </p:spPr>
        <p:txBody>
          <a:bodyPr rtlCol="0">
            <a:normAutofit/>
          </a:bodyPr>
          <a:lstStyle/>
          <a:p>
            <a:pPr>
              <a:spcAft>
                <a:spcPts val="600"/>
              </a:spcAft>
            </a:pPr>
            <a:r>
              <a:rPr lang="en-US" b="1" dirty="0"/>
              <a:t>EMPOWERING THE SELF DIRECTED LEARNER</a:t>
            </a:r>
            <a:endParaRPr lang="en-TT" b="1" dirty="0"/>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713C-998A-4325-9E0E-D737D1439912}"/>
              </a:ext>
            </a:extLst>
          </p:cNvPr>
          <p:cNvSpPr>
            <a:spLocks noGrp="1"/>
          </p:cNvSpPr>
          <p:nvPr>
            <p:ph type="title"/>
          </p:nvPr>
        </p:nvSpPr>
        <p:spPr>
          <a:xfrm>
            <a:off x="1097280" y="286603"/>
            <a:ext cx="10058400" cy="800075"/>
          </a:xfrm>
        </p:spPr>
        <p:txBody>
          <a:bodyPr/>
          <a:lstStyle/>
          <a:p>
            <a:pPr algn="ctr"/>
            <a:r>
              <a:rPr lang="en-US" b="1" dirty="0">
                <a:solidFill>
                  <a:schemeClr val="accent1">
                    <a:lumMod val="75000"/>
                  </a:schemeClr>
                </a:solidFill>
              </a:rPr>
              <a:t>Improv in Action continued.</a:t>
            </a:r>
            <a:endParaRPr lang="en-TT" b="1" dirty="0">
              <a:solidFill>
                <a:schemeClr val="accent1">
                  <a:lumMod val="75000"/>
                </a:schemeClr>
              </a:solidFill>
            </a:endParaRPr>
          </a:p>
        </p:txBody>
      </p:sp>
      <p:pic>
        <p:nvPicPr>
          <p:cNvPr id="4" name="VIDEO-2020-04-03-17-06-38">
            <a:hlinkClick r:id="" action="ppaction://media"/>
            <a:extLst>
              <a:ext uri="{FF2B5EF4-FFF2-40B4-BE49-F238E27FC236}">
                <a16:creationId xmlns:a16="http://schemas.microsoft.com/office/drawing/2014/main" id="{9907B6C6-72CD-4834-B4EE-5D03529F8F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26294" y="1421656"/>
            <a:ext cx="4081671" cy="2296075"/>
          </a:xfrm>
        </p:spPr>
      </p:pic>
      <p:sp>
        <p:nvSpPr>
          <p:cNvPr id="3" name="TextBox 2">
            <a:extLst>
              <a:ext uri="{FF2B5EF4-FFF2-40B4-BE49-F238E27FC236}">
                <a16:creationId xmlns:a16="http://schemas.microsoft.com/office/drawing/2014/main" id="{9EA2E29D-F9D8-405B-A397-8D3A99D4BCC6}"/>
              </a:ext>
            </a:extLst>
          </p:cNvPr>
          <p:cNvSpPr txBox="1"/>
          <p:nvPr/>
        </p:nvSpPr>
        <p:spPr>
          <a:xfrm>
            <a:off x="1195754" y="3867179"/>
            <a:ext cx="9512003" cy="2308324"/>
          </a:xfrm>
          <a:prstGeom prst="rect">
            <a:avLst/>
          </a:prstGeom>
          <a:noFill/>
        </p:spPr>
        <p:txBody>
          <a:bodyPr wrap="square" rtlCol="0">
            <a:spAutoFit/>
          </a:bodyPr>
          <a:lstStyle/>
          <a:p>
            <a:pPr algn="ctr"/>
            <a:endParaRPr lang="en-TT" b="1" dirty="0"/>
          </a:p>
          <a:p>
            <a:pPr algn="ctr"/>
            <a:r>
              <a:rPr lang="en-TT" b="1" dirty="0">
                <a:solidFill>
                  <a:srgbClr val="FFC000"/>
                </a:solidFill>
              </a:rPr>
              <a:t>What to do and what not to do when building improv?</a:t>
            </a:r>
            <a:endParaRPr lang="en-TT" dirty="0">
              <a:solidFill>
                <a:srgbClr val="FFC000"/>
              </a:solidFill>
            </a:endParaRPr>
          </a:p>
          <a:p>
            <a:r>
              <a:rPr lang="en-TT" dirty="0"/>
              <a:t>This is an excellent way to build dialogue for your improvisation scene:</a:t>
            </a:r>
          </a:p>
          <a:p>
            <a:r>
              <a:rPr lang="en-TT" dirty="0"/>
              <a:t> </a:t>
            </a:r>
            <a:r>
              <a:rPr lang="en-TT" b="1" i="1" dirty="0"/>
              <a:t>Who, What Where, When, Why and sometimes How?</a:t>
            </a:r>
          </a:p>
          <a:p>
            <a:r>
              <a:rPr lang="en-TT" dirty="0"/>
              <a:t>In the above video, the student automatically adds to the improv using the accent used by the teacher.</a:t>
            </a:r>
          </a:p>
          <a:p>
            <a:r>
              <a:rPr lang="en-TT" dirty="0"/>
              <a:t>In every instance the student jumped in and ran with what was happening.</a:t>
            </a:r>
          </a:p>
          <a:p>
            <a:r>
              <a:rPr lang="en-TT" dirty="0"/>
              <a:t>When you plan your improv, try this, to see where it leads you and your group.</a:t>
            </a:r>
          </a:p>
        </p:txBody>
      </p:sp>
    </p:spTree>
    <p:extLst>
      <p:ext uri="{BB962C8B-B14F-4D97-AF65-F5344CB8AC3E}">
        <p14:creationId xmlns:p14="http://schemas.microsoft.com/office/powerpoint/2010/main" val="301847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97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8204-59F1-419B-AE1C-4CB4C20DEB91}"/>
              </a:ext>
            </a:extLst>
          </p:cNvPr>
          <p:cNvSpPr>
            <a:spLocks noGrp="1"/>
          </p:cNvSpPr>
          <p:nvPr>
            <p:ph type="title"/>
          </p:nvPr>
        </p:nvSpPr>
        <p:spPr>
          <a:xfrm>
            <a:off x="1066800" y="127578"/>
            <a:ext cx="10058400" cy="866335"/>
          </a:xfrm>
        </p:spPr>
        <p:txBody>
          <a:bodyPr/>
          <a:lstStyle/>
          <a:p>
            <a:pPr algn="ctr"/>
            <a:r>
              <a:rPr lang="en-TT" b="1" dirty="0">
                <a:solidFill>
                  <a:schemeClr val="accent1">
                    <a:lumMod val="75000"/>
                  </a:schemeClr>
                </a:solidFill>
              </a:rPr>
              <a:t>Improv in Action continued.</a:t>
            </a:r>
          </a:p>
        </p:txBody>
      </p:sp>
      <p:pic>
        <p:nvPicPr>
          <p:cNvPr id="4" name="VIDEO-2020-04-03-17-08-35">
            <a:hlinkClick r:id="" action="ppaction://media"/>
            <a:extLst>
              <a:ext uri="{FF2B5EF4-FFF2-40B4-BE49-F238E27FC236}">
                <a16:creationId xmlns:a16="http://schemas.microsoft.com/office/drawing/2014/main" id="{1AFF0F6F-11D1-4AB4-9C54-DA9CDC7016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2420785"/>
            <a:ext cx="3659946" cy="2016429"/>
          </a:xfrm>
          <a:prstGeom prst="rect">
            <a:avLst/>
          </a:prstGeom>
        </p:spPr>
      </p:pic>
      <p:sp>
        <p:nvSpPr>
          <p:cNvPr id="5" name="TextBox 4">
            <a:extLst>
              <a:ext uri="{FF2B5EF4-FFF2-40B4-BE49-F238E27FC236}">
                <a16:creationId xmlns:a16="http://schemas.microsoft.com/office/drawing/2014/main" id="{0C72B268-9834-48D0-8B91-20969BC3D467}"/>
              </a:ext>
            </a:extLst>
          </p:cNvPr>
          <p:cNvSpPr txBox="1"/>
          <p:nvPr/>
        </p:nvSpPr>
        <p:spPr>
          <a:xfrm>
            <a:off x="1604722" y="988049"/>
            <a:ext cx="8386207" cy="923330"/>
          </a:xfrm>
          <a:prstGeom prst="rect">
            <a:avLst/>
          </a:prstGeom>
          <a:noFill/>
        </p:spPr>
        <p:txBody>
          <a:bodyPr wrap="none" rtlCol="0">
            <a:spAutoFit/>
          </a:bodyPr>
          <a:lstStyle/>
          <a:p>
            <a:r>
              <a:rPr lang="en-TT" dirty="0"/>
              <a:t>Pay attention to the use of the body and voice. The student in the video uses the mind. </a:t>
            </a:r>
          </a:p>
          <a:p>
            <a:r>
              <a:rPr lang="en-TT" dirty="0"/>
              <a:t>She thinks and uses the information from the teacher’s dialogue to build the improv.</a:t>
            </a:r>
          </a:p>
          <a:p>
            <a:endParaRPr lang="en-TT" dirty="0"/>
          </a:p>
        </p:txBody>
      </p:sp>
      <p:sp>
        <p:nvSpPr>
          <p:cNvPr id="6" name="TextBox 5">
            <a:extLst>
              <a:ext uri="{FF2B5EF4-FFF2-40B4-BE49-F238E27FC236}">
                <a16:creationId xmlns:a16="http://schemas.microsoft.com/office/drawing/2014/main" id="{76E00682-AF23-401D-A120-5E4F5D7F7DB3}"/>
              </a:ext>
            </a:extLst>
          </p:cNvPr>
          <p:cNvSpPr txBox="1"/>
          <p:nvPr/>
        </p:nvSpPr>
        <p:spPr>
          <a:xfrm>
            <a:off x="4951828" y="1759558"/>
            <a:ext cx="7033846" cy="5078313"/>
          </a:xfrm>
          <a:prstGeom prst="rect">
            <a:avLst/>
          </a:prstGeom>
          <a:noFill/>
        </p:spPr>
        <p:txBody>
          <a:bodyPr wrap="square" rtlCol="0" anchor="t">
            <a:spAutoFit/>
          </a:bodyPr>
          <a:lstStyle/>
          <a:p>
            <a:pPr algn="ctr"/>
            <a:r>
              <a:rPr lang="en-TT" b="1" dirty="0">
                <a:solidFill>
                  <a:schemeClr val="accent1">
                    <a:lumMod val="60000"/>
                    <a:lumOff val="40000"/>
                  </a:schemeClr>
                </a:solidFill>
              </a:rPr>
              <a:t>Q &amp;A based on the first activity in the video</a:t>
            </a:r>
          </a:p>
          <a:p>
            <a:pPr marL="285750" indent="-285750">
              <a:buFont typeface="Arial" panose="020B0604020202020204" pitchFamily="34" charset="0"/>
              <a:buChar char="•"/>
            </a:pPr>
            <a:r>
              <a:rPr lang="en-TT" b="1" i="1" dirty="0"/>
              <a:t>Who</a:t>
            </a:r>
            <a:r>
              <a:rPr lang="en-TT" dirty="0"/>
              <a:t> are the characters in the scene?</a:t>
            </a:r>
          </a:p>
          <a:p>
            <a:pPr marL="450850"/>
            <a:r>
              <a:rPr lang="en-TT" dirty="0"/>
              <a:t>Two elderly women.</a:t>
            </a:r>
          </a:p>
          <a:p>
            <a:pPr marL="285750" indent="-285750">
              <a:buFont typeface="Arial" panose="020B0604020202020204" pitchFamily="34" charset="0"/>
              <a:buChar char="•"/>
            </a:pPr>
            <a:r>
              <a:rPr lang="en-TT" b="1" i="1" dirty="0"/>
              <a:t>What</a:t>
            </a:r>
            <a:r>
              <a:rPr lang="en-TT" dirty="0"/>
              <a:t> were they engaged in? </a:t>
            </a:r>
          </a:p>
          <a:p>
            <a:pPr lvl="1"/>
            <a:r>
              <a:rPr lang="en-TT" dirty="0"/>
              <a:t>Pre lunch conversation.</a:t>
            </a:r>
          </a:p>
          <a:p>
            <a:pPr marL="285750" indent="-285750">
              <a:buFont typeface="Arial" panose="020B0604020202020204" pitchFamily="34" charset="0"/>
              <a:buChar char="•"/>
            </a:pPr>
            <a:r>
              <a:rPr lang="en-TT" b="1" i="1" dirty="0"/>
              <a:t>Where</a:t>
            </a:r>
            <a:r>
              <a:rPr lang="en-TT" dirty="0"/>
              <a:t> were they?</a:t>
            </a:r>
          </a:p>
          <a:p>
            <a:pPr marL="450850" indent="-450850"/>
            <a:r>
              <a:rPr lang="en-TT" dirty="0"/>
              <a:t>	In an old folks home.</a:t>
            </a:r>
          </a:p>
          <a:p>
            <a:pPr marL="285750" indent="-285750">
              <a:buFont typeface="Arial" panose="020B0604020202020204" pitchFamily="34" charset="0"/>
              <a:buChar char="•"/>
            </a:pPr>
            <a:r>
              <a:rPr lang="en-TT" b="1" i="1" dirty="0"/>
              <a:t>When</a:t>
            </a:r>
            <a:r>
              <a:rPr lang="en-TT" dirty="0"/>
              <a:t>? </a:t>
            </a:r>
          </a:p>
          <a:p>
            <a:r>
              <a:rPr lang="en-TT" dirty="0"/>
              <a:t>	Before lunch.</a:t>
            </a:r>
            <a:endParaRPr lang="en-TT" dirty="0">
              <a:cs typeface="Calibri"/>
            </a:endParaRPr>
          </a:p>
          <a:p>
            <a:pPr marL="285750" indent="-285750">
              <a:buFont typeface="Arial" panose="020B0604020202020204" pitchFamily="34" charset="0"/>
              <a:buChar char="•"/>
            </a:pPr>
            <a:r>
              <a:rPr lang="en-TT" b="1" i="1" dirty="0"/>
              <a:t>Why</a:t>
            </a:r>
            <a:r>
              <a:rPr lang="en-TT" b="1" dirty="0"/>
              <a:t>? </a:t>
            </a:r>
          </a:p>
          <a:p>
            <a:pPr marL="450850" indent="-450850"/>
            <a:r>
              <a:rPr lang="en-TT" b="1" dirty="0"/>
              <a:t>	</a:t>
            </a:r>
            <a:r>
              <a:rPr lang="en-TT" dirty="0"/>
              <a:t>Because she is seeing her friend moving around for the fist time after surgery.</a:t>
            </a:r>
          </a:p>
          <a:p>
            <a:pPr marL="285750" indent="-285750">
              <a:buFont typeface="Arial" panose="020B0604020202020204" pitchFamily="34" charset="0"/>
              <a:buChar char="•"/>
            </a:pPr>
            <a:r>
              <a:rPr lang="en-TT" b="1" i="1" dirty="0"/>
              <a:t>How</a:t>
            </a:r>
            <a:r>
              <a:rPr lang="en-TT" dirty="0"/>
              <a:t> did they get there?</a:t>
            </a:r>
          </a:p>
          <a:p>
            <a:r>
              <a:rPr lang="en-TT" dirty="0"/>
              <a:t>	Because they know it is lunch time</a:t>
            </a:r>
          </a:p>
          <a:p>
            <a:pPr marL="285750" indent="-285750">
              <a:buFont typeface="Arial" panose="020B0604020202020204" pitchFamily="34" charset="0"/>
              <a:buChar char="•"/>
            </a:pPr>
            <a:r>
              <a:rPr lang="en-TT" b="1" i="1" dirty="0"/>
              <a:t>What</a:t>
            </a:r>
            <a:r>
              <a:rPr lang="en-TT" dirty="0"/>
              <a:t> did they use to move the improv forward? </a:t>
            </a:r>
          </a:p>
          <a:p>
            <a:pPr marL="450850"/>
            <a:r>
              <a:rPr lang="en-TT" dirty="0"/>
              <a:t>By one character using the line “Would you help me get to the lunch line?”</a:t>
            </a:r>
          </a:p>
          <a:p>
            <a:endParaRPr lang="en-TT" dirty="0"/>
          </a:p>
        </p:txBody>
      </p:sp>
    </p:spTree>
    <p:extLst>
      <p:ext uri="{BB962C8B-B14F-4D97-AF65-F5344CB8AC3E}">
        <p14:creationId xmlns:p14="http://schemas.microsoft.com/office/powerpoint/2010/main" val="30352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A6F9-DB5F-415A-81CF-ECC11FC598BC}"/>
              </a:ext>
            </a:extLst>
          </p:cNvPr>
          <p:cNvSpPr>
            <a:spLocks noGrp="1"/>
          </p:cNvSpPr>
          <p:nvPr>
            <p:ph type="title"/>
          </p:nvPr>
        </p:nvSpPr>
        <p:spPr>
          <a:xfrm>
            <a:off x="1295401" y="823107"/>
            <a:ext cx="9601196" cy="1043616"/>
          </a:xfrm>
        </p:spPr>
        <p:txBody>
          <a:bodyPr/>
          <a:lstStyle/>
          <a:p>
            <a:pPr algn="ctr"/>
            <a:r>
              <a:rPr lang="en-US" b="1" dirty="0">
                <a:solidFill>
                  <a:srgbClr val="C00000"/>
                </a:solidFill>
              </a:rPr>
              <a:t>Activities</a:t>
            </a:r>
            <a:endParaRPr lang="en-TT" b="1" dirty="0">
              <a:solidFill>
                <a:srgbClr val="C00000"/>
              </a:solidFill>
            </a:endParaRPr>
          </a:p>
        </p:txBody>
      </p:sp>
      <p:sp>
        <p:nvSpPr>
          <p:cNvPr id="3" name="Content Placeholder 2">
            <a:extLst>
              <a:ext uri="{FF2B5EF4-FFF2-40B4-BE49-F238E27FC236}">
                <a16:creationId xmlns:a16="http://schemas.microsoft.com/office/drawing/2014/main" id="{5FA751AB-F30C-4C26-9A52-C91E8B886C92}"/>
              </a:ext>
            </a:extLst>
          </p:cNvPr>
          <p:cNvSpPr>
            <a:spLocks noGrp="1"/>
          </p:cNvSpPr>
          <p:nvPr>
            <p:ph idx="1"/>
          </p:nvPr>
        </p:nvSpPr>
        <p:spPr>
          <a:xfrm>
            <a:off x="1295401" y="2317781"/>
            <a:ext cx="9601196" cy="3318936"/>
          </a:xfrm>
        </p:spPr>
        <p:txBody>
          <a:bodyPr>
            <a:normAutofit/>
          </a:bodyPr>
          <a:lstStyle/>
          <a:p>
            <a:pPr marL="457200" indent="-457200">
              <a:buAutoNum type="arabicPeriod"/>
            </a:pPr>
            <a:r>
              <a:rPr lang="en-US" dirty="0"/>
              <a:t>Using a stimuli from each section on slide 6 (objects, proverbs/saying and situation), brainstorm and jot ideas for an improv scene. </a:t>
            </a:r>
          </a:p>
          <a:p>
            <a:pPr marL="457200" indent="-457200">
              <a:buFont typeface="Calibri" panose="020F0502020204030204" pitchFamily="34" charset="0"/>
              <a:buAutoNum type="arabicPeriod"/>
            </a:pPr>
            <a:r>
              <a:rPr lang="en-US" dirty="0"/>
              <a:t>Using 3-5 members of your family, create ONE improv scene (3-5 mins long) from the brainstormed ideas. Video/audio record your improvised scene.</a:t>
            </a:r>
          </a:p>
          <a:p>
            <a:pPr marL="457200" indent="-457200">
              <a:buFont typeface="Calibri" panose="020F0502020204030204" pitchFamily="34" charset="0"/>
              <a:buAutoNum type="arabicPeriod"/>
            </a:pPr>
            <a:r>
              <a:rPr lang="en-US" dirty="0"/>
              <a:t>Create a group chat with 3-5 of your classmates. Discuss with the aim of creating an improv piece based on </a:t>
            </a:r>
            <a:r>
              <a:rPr lang="en-US" b="1" dirty="0"/>
              <a:t>ONE OTHER</a:t>
            </a:r>
            <a:r>
              <a:rPr lang="en-US" dirty="0"/>
              <a:t> stimuli from slide 6.</a:t>
            </a:r>
            <a:endParaRPr lang="en-TT" dirty="0"/>
          </a:p>
          <a:p>
            <a:pPr marL="457200" indent="-457200">
              <a:buFont typeface="Arial"/>
              <a:buAutoNum type="arabicPeriod"/>
            </a:pPr>
            <a:r>
              <a:rPr lang="en-US" dirty="0"/>
              <a:t>Journal the process and reflect on the experience.</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TT" dirty="0"/>
          </a:p>
        </p:txBody>
      </p:sp>
    </p:spTree>
    <p:extLst>
      <p:ext uri="{BB962C8B-B14F-4D97-AF65-F5344CB8AC3E}">
        <p14:creationId xmlns:p14="http://schemas.microsoft.com/office/powerpoint/2010/main" val="3178597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C97D8-5EB1-4CE6-944E-2F36DD20A56A}"/>
              </a:ext>
            </a:extLst>
          </p:cNvPr>
          <p:cNvSpPr>
            <a:spLocks noGrp="1"/>
          </p:cNvSpPr>
          <p:nvPr>
            <p:ph type="title"/>
          </p:nvPr>
        </p:nvSpPr>
        <p:spPr/>
        <p:txBody>
          <a:bodyPr/>
          <a:lstStyle/>
          <a:p>
            <a:pPr algn="ctr"/>
            <a:r>
              <a:rPr lang="en-US" b="1" dirty="0">
                <a:solidFill>
                  <a:srgbClr val="C00000"/>
                </a:solidFill>
              </a:rPr>
              <a:t>Assessment</a:t>
            </a:r>
            <a:r>
              <a:rPr lang="en-US" dirty="0"/>
              <a:t> </a:t>
            </a:r>
            <a:endParaRPr lang="en-TT" dirty="0"/>
          </a:p>
        </p:txBody>
      </p:sp>
      <p:sp>
        <p:nvSpPr>
          <p:cNvPr id="3" name="Content Placeholder 2">
            <a:extLst>
              <a:ext uri="{FF2B5EF4-FFF2-40B4-BE49-F238E27FC236}">
                <a16:creationId xmlns:a16="http://schemas.microsoft.com/office/drawing/2014/main" id="{0FEA25F0-32F7-4C29-971C-80A47AA007B2}"/>
              </a:ext>
            </a:extLst>
          </p:cNvPr>
          <p:cNvSpPr>
            <a:spLocks noGrp="1"/>
          </p:cNvSpPr>
          <p:nvPr>
            <p:ph idx="1"/>
          </p:nvPr>
        </p:nvSpPr>
        <p:spPr/>
        <p:txBody>
          <a:bodyPr/>
          <a:lstStyle/>
          <a:p>
            <a:pPr marL="457200" indent="-457200">
              <a:buAutoNum type="arabicPeriod"/>
            </a:pPr>
            <a:r>
              <a:rPr lang="en-US" dirty="0"/>
              <a:t>In your own words define the term improvisation. </a:t>
            </a:r>
            <a:r>
              <a:rPr lang="en-US" b="1" dirty="0"/>
              <a:t>(2 </a:t>
            </a:r>
            <a:r>
              <a:rPr lang="en-US" b="1" dirty="0" err="1"/>
              <a:t>mks</a:t>
            </a:r>
            <a:r>
              <a:rPr lang="en-US" b="1" dirty="0"/>
              <a:t>)</a:t>
            </a:r>
          </a:p>
          <a:p>
            <a:pPr marL="457200" indent="-457200">
              <a:buAutoNum type="arabicPeriod"/>
            </a:pPr>
            <a:r>
              <a:rPr lang="en-US" dirty="0"/>
              <a:t>What are three ways to build improv? (</a:t>
            </a:r>
            <a:r>
              <a:rPr lang="en-US" b="1" dirty="0"/>
              <a:t>6 </a:t>
            </a:r>
            <a:r>
              <a:rPr lang="en-US" b="1" dirty="0" err="1"/>
              <a:t>mks</a:t>
            </a:r>
            <a:r>
              <a:rPr lang="en-US" b="1" dirty="0"/>
              <a:t>)</a:t>
            </a:r>
          </a:p>
          <a:p>
            <a:pPr marL="457200" indent="-457200">
              <a:buAutoNum type="arabicPeriod"/>
            </a:pPr>
            <a:r>
              <a:rPr lang="en-US" dirty="0"/>
              <a:t>Create a list of three objects, three local sayings, three situations which you can use to build improv scenes. (</a:t>
            </a:r>
            <a:r>
              <a:rPr lang="en-US" b="1" dirty="0"/>
              <a:t>9 </a:t>
            </a:r>
            <a:r>
              <a:rPr lang="en-US" b="1" dirty="0" err="1"/>
              <a:t>mks</a:t>
            </a:r>
            <a:r>
              <a:rPr lang="en-US" b="1" dirty="0"/>
              <a:t>)</a:t>
            </a:r>
          </a:p>
          <a:p>
            <a:pPr marL="457200" indent="-457200">
              <a:buAutoNum type="arabicPeriod"/>
            </a:pPr>
            <a:r>
              <a:rPr lang="en-US" dirty="0"/>
              <a:t>(</a:t>
            </a:r>
            <a:r>
              <a:rPr lang="en-US" dirty="0" err="1"/>
              <a:t>i</a:t>
            </a:r>
            <a:r>
              <a:rPr lang="en-US" dirty="0"/>
              <a:t>) Using the picture of the mask from slide 6, in point form state your process for creating an improvisation scene using the picture. </a:t>
            </a:r>
            <a:r>
              <a:rPr lang="en-US" b="1" dirty="0"/>
              <a:t>(6 </a:t>
            </a:r>
            <a:r>
              <a:rPr lang="en-US" b="1" dirty="0" err="1"/>
              <a:t>mks</a:t>
            </a:r>
            <a:r>
              <a:rPr lang="en-US" b="1" dirty="0"/>
              <a:t>)</a:t>
            </a:r>
          </a:p>
          <a:p>
            <a:pPr marL="450850" indent="-450850">
              <a:buNone/>
            </a:pPr>
            <a:r>
              <a:rPr lang="en-US" dirty="0"/>
              <a:t> 	(ii) Create a simple dialogue for the above improvisation scene. (</a:t>
            </a:r>
            <a:r>
              <a:rPr lang="en-US" b="1" dirty="0"/>
              <a:t>7 </a:t>
            </a:r>
            <a:r>
              <a:rPr lang="en-US" b="1" dirty="0" err="1"/>
              <a:t>mks</a:t>
            </a:r>
            <a:r>
              <a:rPr lang="en-US" b="1" dirty="0"/>
              <a:t>)</a:t>
            </a:r>
          </a:p>
          <a:p>
            <a:pPr marL="450850" indent="-450850">
              <a:buNone/>
            </a:pPr>
            <a:r>
              <a:rPr lang="en-US" dirty="0">
                <a:solidFill>
                  <a:schemeClr val="accent1">
                    <a:lumMod val="60000"/>
                    <a:lumOff val="40000"/>
                  </a:schemeClr>
                </a:solidFill>
              </a:rPr>
              <a:t>5</a:t>
            </a:r>
            <a:r>
              <a:rPr lang="en-US" dirty="0">
                <a:solidFill>
                  <a:srgbClr val="C00000"/>
                </a:solidFill>
              </a:rPr>
              <a:t>. </a:t>
            </a:r>
            <a:r>
              <a:rPr lang="en-US" dirty="0"/>
              <a:t>Write an e-mail to your class teacher informing him or her of the advantages associated with using improv in theatre. (</a:t>
            </a:r>
            <a:r>
              <a:rPr lang="en-US" b="1" dirty="0"/>
              <a:t>10 </a:t>
            </a:r>
            <a:r>
              <a:rPr lang="en-US" b="1" dirty="0" err="1"/>
              <a:t>mks</a:t>
            </a:r>
            <a:r>
              <a:rPr lang="en-US" b="1" dirty="0"/>
              <a:t>)</a:t>
            </a:r>
          </a:p>
          <a:p>
            <a:pPr marL="457200" indent="-457200">
              <a:buAutoNum type="arabicPeriod"/>
            </a:pPr>
            <a:endParaRPr lang="en-TT" dirty="0"/>
          </a:p>
        </p:txBody>
      </p:sp>
    </p:spTree>
    <p:extLst>
      <p:ext uri="{BB962C8B-B14F-4D97-AF65-F5344CB8AC3E}">
        <p14:creationId xmlns:p14="http://schemas.microsoft.com/office/powerpoint/2010/main" val="229456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A3E9-7E34-4169-AFF6-0D9B62EF324F}"/>
              </a:ext>
            </a:extLst>
          </p:cNvPr>
          <p:cNvSpPr>
            <a:spLocks noGrp="1"/>
          </p:cNvSpPr>
          <p:nvPr>
            <p:ph type="title"/>
          </p:nvPr>
        </p:nvSpPr>
        <p:spPr/>
        <p:txBody>
          <a:bodyPr/>
          <a:lstStyle/>
          <a:p>
            <a:pPr algn="ctr"/>
            <a:r>
              <a:rPr lang="en-TT" b="1" dirty="0">
                <a:solidFill>
                  <a:srgbClr val="C00000"/>
                </a:solidFill>
              </a:rPr>
              <a:t>References</a:t>
            </a:r>
          </a:p>
        </p:txBody>
      </p:sp>
      <p:sp>
        <p:nvSpPr>
          <p:cNvPr id="3" name="Content Placeholder 2">
            <a:extLst>
              <a:ext uri="{FF2B5EF4-FFF2-40B4-BE49-F238E27FC236}">
                <a16:creationId xmlns:a16="http://schemas.microsoft.com/office/drawing/2014/main" id="{DB512D3C-912B-4485-8F5E-B78DAA6A3146}"/>
              </a:ext>
            </a:extLst>
          </p:cNvPr>
          <p:cNvSpPr>
            <a:spLocks noGrp="1"/>
          </p:cNvSpPr>
          <p:nvPr>
            <p:ph idx="1"/>
          </p:nvPr>
        </p:nvSpPr>
        <p:spPr>
          <a:xfrm>
            <a:off x="534572" y="1845734"/>
            <a:ext cx="11071274" cy="4301848"/>
          </a:xfrm>
        </p:spPr>
        <p:txBody>
          <a:bodyPr>
            <a:normAutofit lnSpcReduction="10000"/>
          </a:bodyPr>
          <a:lstStyle/>
          <a:p>
            <a:pPr marL="0" indent="0">
              <a:buNone/>
            </a:pPr>
            <a:r>
              <a:rPr lang="en-TT" dirty="0"/>
              <a:t>Farlow, C. (2015). Rules of Improv. Retrieved from: </a:t>
            </a:r>
            <a:r>
              <a:rPr lang="en-TT" dirty="0">
                <a:solidFill>
                  <a:srgbClr val="FFFFFF"/>
                </a:solidFill>
                <a:hlinkClick r:id="rId2"/>
              </a:rPr>
              <a:t>https://www.youtube.com/watch?v=StESLTnGyHM</a:t>
            </a:r>
            <a:r>
              <a:rPr lang="en-TT" dirty="0">
                <a:solidFill>
                  <a:srgbClr val="FFFFFF"/>
                </a:solidFill>
              </a:rPr>
              <a:t>n</a:t>
            </a:r>
            <a:endParaRPr lang="en-TT" dirty="0"/>
          </a:p>
          <a:p>
            <a:pPr marL="534988" indent="-534988">
              <a:buNone/>
            </a:pPr>
            <a:r>
              <a:rPr lang="en-TT" dirty="0" err="1"/>
              <a:t>IsDePanInM</a:t>
            </a:r>
            <a:endParaRPr lang="en-TT" dirty="0"/>
          </a:p>
          <a:p>
            <a:pPr marL="534988" indent="-534988">
              <a:buNone/>
            </a:pPr>
            <a:r>
              <a:rPr lang="en-TT" dirty="0"/>
              <a:t> (2011). Mighty Bomber – Proverbs. Retrieved from: </a:t>
            </a:r>
            <a:r>
              <a:rPr lang="en-TT" dirty="0">
                <a:hlinkClick r:id="rId3"/>
              </a:rPr>
              <a:t>https://www.youtube.com/watch?v=DUmt21TqHw4&amp;list=RDJkDenyslF84&amp;index=20</a:t>
            </a:r>
            <a:endParaRPr lang="en-TT" dirty="0"/>
          </a:p>
          <a:p>
            <a:pPr marL="534988" indent="-534988">
              <a:buNone/>
            </a:pPr>
            <a:r>
              <a:rPr lang="en-TT" dirty="0"/>
              <a:t>Study.com (</a:t>
            </a:r>
            <a:r>
              <a:rPr lang="en-TT" dirty="0" err="1"/>
              <a:t>n.,d</a:t>
            </a:r>
            <a:r>
              <a:rPr lang="en-TT" dirty="0"/>
              <a:t>). What is Self-directed learning. Retrieved from: </a:t>
            </a:r>
            <a:r>
              <a:rPr lang="en-TT" dirty="0">
                <a:hlinkClick r:id="rId4"/>
              </a:rPr>
              <a:t>https://study.com/academy/lesson/self-direct-learning-definition-strategies.html</a:t>
            </a:r>
            <a:endParaRPr lang="en-TT" dirty="0"/>
          </a:p>
          <a:p>
            <a:pPr marL="84138" indent="-84138">
              <a:tabLst>
                <a:tab pos="182563" algn="l"/>
              </a:tabLst>
            </a:pPr>
            <a:r>
              <a:rPr lang="en-TT" dirty="0"/>
              <a:t>Vora, T. (</a:t>
            </a:r>
            <a:r>
              <a:rPr lang="en-TT" dirty="0" err="1"/>
              <a:t>n.d</a:t>
            </a:r>
            <a:r>
              <a:rPr lang="en-TT" dirty="0"/>
              <a:t>). 3L’s of Self-</a:t>
            </a:r>
            <a:r>
              <a:rPr lang="en-TT" dirty="0" err="1"/>
              <a:t>Directd</a:t>
            </a:r>
            <a:r>
              <a:rPr lang="en-TT" dirty="0"/>
              <a:t> learning. Retrieved from 			 		 	</a:t>
            </a:r>
            <a:r>
              <a:rPr lang="en-TT" dirty="0">
                <a:hlinkClick r:id="rId5"/>
              </a:rPr>
              <a:t>https://www.google.com/search?q=self+directed+learning&amp;rlz=1C1CHBF_enTT883TT886&amp;sxsrf=ALeKk02x1tJI6dkz0r2iBcMfb7KlEdHayg:1585502358852&amp;tbm=isch&amp;source=iu&amp;ictx=1&amp;fir=_8fmahQt1mja6M%253A%252CFMoXHvqhSBSwYM%252C_&amp;vet=1&amp;usg=AI4_-kSf3Aj3kG-9EGFrgQkhhwcBGQtl1g&amp;sa=X&amp;ved=2ahUKEwiC3Y7HmMDoAhWxTd8KHZKhAzMQ9QEwAXoECAYQAw#imgrc=Aw1MzH7m1OnkzM</a:t>
            </a:r>
            <a:r>
              <a:rPr lang="en-TT" dirty="0"/>
              <a:t>  </a:t>
            </a:r>
          </a:p>
          <a:p>
            <a:r>
              <a:rPr lang="en-TT" dirty="0"/>
              <a:t>Flynn, R. (2014). </a:t>
            </a:r>
            <a:r>
              <a:rPr lang="en-US" dirty="0"/>
              <a:t>Introducing Improvisation in the Classroom. Retrieved from: </a:t>
            </a:r>
            <a:r>
              <a:rPr lang="en-US" u="sng" dirty="0">
                <a:hlinkClick r:id="rId6"/>
              </a:rPr>
              <a:t>ttps://vimeo.com/84647481</a:t>
            </a:r>
            <a:endParaRPr lang="en-TT" dirty="0"/>
          </a:p>
          <a:p>
            <a:pPr marL="0" indent="0">
              <a:buNone/>
            </a:pPr>
            <a:endParaRPr lang="en-TT" dirty="0"/>
          </a:p>
          <a:p>
            <a:endParaRPr lang="en-TT" dirty="0"/>
          </a:p>
        </p:txBody>
      </p:sp>
    </p:spTree>
    <p:extLst>
      <p:ext uri="{BB962C8B-B14F-4D97-AF65-F5344CB8AC3E}">
        <p14:creationId xmlns:p14="http://schemas.microsoft.com/office/powerpoint/2010/main" val="366377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5447-ED55-4080-800C-028F70EEB83A}"/>
              </a:ext>
            </a:extLst>
          </p:cNvPr>
          <p:cNvSpPr>
            <a:spLocks noGrp="1"/>
          </p:cNvSpPr>
          <p:nvPr>
            <p:ph type="title"/>
          </p:nvPr>
        </p:nvSpPr>
        <p:spPr>
          <a:xfrm>
            <a:off x="815927" y="1340599"/>
            <a:ext cx="10058400" cy="1450757"/>
          </a:xfrm>
        </p:spPr>
        <p:txBody>
          <a:bodyPr>
            <a:noAutofit/>
          </a:bodyPr>
          <a:lstStyle/>
          <a:p>
            <a:pPr algn="ctr"/>
            <a:r>
              <a:rPr lang="en-TT" sz="6600" dirty="0">
                <a:solidFill>
                  <a:schemeClr val="accent2"/>
                </a:solidFill>
              </a:rPr>
              <a:t/>
            </a:r>
            <a:br>
              <a:rPr lang="en-TT" sz="6600" dirty="0">
                <a:solidFill>
                  <a:schemeClr val="accent2"/>
                </a:solidFill>
              </a:rPr>
            </a:br>
            <a:r>
              <a:rPr lang="en-TT" sz="6600" dirty="0">
                <a:solidFill>
                  <a:schemeClr val="accent2"/>
                </a:solidFill>
              </a:rPr>
              <a:t>Thank You.</a:t>
            </a:r>
            <a:r>
              <a:rPr lang="en-TT" sz="6600" dirty="0"/>
              <a:t/>
            </a:r>
            <a:br>
              <a:rPr lang="en-TT" sz="6600" dirty="0"/>
            </a:br>
            <a:endParaRPr lang="en-TT" sz="6600" dirty="0"/>
          </a:p>
        </p:txBody>
      </p:sp>
      <p:sp>
        <p:nvSpPr>
          <p:cNvPr id="3" name="Content Placeholder 2">
            <a:extLst>
              <a:ext uri="{FF2B5EF4-FFF2-40B4-BE49-F238E27FC236}">
                <a16:creationId xmlns:a16="http://schemas.microsoft.com/office/drawing/2014/main" id="{D5778835-424D-40A1-AF4F-6421AB3A9510}"/>
              </a:ext>
            </a:extLst>
          </p:cNvPr>
          <p:cNvSpPr>
            <a:spLocks noGrp="1"/>
          </p:cNvSpPr>
          <p:nvPr>
            <p:ph idx="1"/>
          </p:nvPr>
        </p:nvSpPr>
        <p:spPr/>
        <p:txBody>
          <a:bodyPr>
            <a:normAutofit/>
          </a:bodyPr>
          <a:lstStyle/>
          <a:p>
            <a:r>
              <a:rPr lang="en-TT" sz="8800" b="1" i="1" dirty="0">
                <a:solidFill>
                  <a:schemeClr val="accent1"/>
                </a:solidFill>
              </a:rPr>
              <a:t>Be wise….improvise!</a:t>
            </a:r>
          </a:p>
        </p:txBody>
      </p:sp>
    </p:spTree>
    <p:extLst>
      <p:ext uri="{BB962C8B-B14F-4D97-AF65-F5344CB8AC3E}">
        <p14:creationId xmlns:p14="http://schemas.microsoft.com/office/powerpoint/2010/main" val="104953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lf-Directed Learning: Definition &amp; Strategies - Video &amp; Lesson ...">
            <a:extLst>
              <a:ext uri="{FF2B5EF4-FFF2-40B4-BE49-F238E27FC236}">
                <a16:creationId xmlns:a16="http://schemas.microsoft.com/office/drawing/2014/main" id="{484065AE-71EE-456B-BAF0-2F550EC73B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48740" y="1846263"/>
            <a:ext cx="7154846" cy="4022725"/>
          </a:xfrm>
          <a:prstGeom prst="rect">
            <a:avLst/>
          </a:prstGeom>
          <a:solidFill>
            <a:srgbClr val="FFFFFF"/>
          </a:solidFill>
        </p:spPr>
      </p:pic>
      <p:sp>
        <p:nvSpPr>
          <p:cNvPr id="6" name="TextBox 5">
            <a:extLst>
              <a:ext uri="{FF2B5EF4-FFF2-40B4-BE49-F238E27FC236}">
                <a16:creationId xmlns:a16="http://schemas.microsoft.com/office/drawing/2014/main" id="{C8AEDF9D-8195-4BE1-8E25-715FDFFD3336}"/>
              </a:ext>
            </a:extLst>
          </p:cNvPr>
          <p:cNvSpPr txBox="1"/>
          <p:nvPr/>
        </p:nvSpPr>
        <p:spPr>
          <a:xfrm>
            <a:off x="1076179" y="443131"/>
            <a:ext cx="9777046" cy="1323439"/>
          </a:xfrm>
          <a:prstGeom prst="rect">
            <a:avLst/>
          </a:prstGeom>
          <a:noFill/>
        </p:spPr>
        <p:txBody>
          <a:bodyPr wrap="square" rtlCol="0">
            <a:spAutoFit/>
          </a:bodyPr>
          <a:lstStyle/>
          <a:p>
            <a:pPr algn="ctr"/>
            <a:r>
              <a:rPr lang="en-US" sz="3600" b="1" dirty="0"/>
              <a:t>WHO IS A SELF DIRECTED LEARNER?</a:t>
            </a:r>
          </a:p>
          <a:p>
            <a:pPr algn="ctr"/>
            <a:r>
              <a:rPr lang="en-US" sz="4400" b="1" i="1" dirty="0"/>
              <a:t>YOU ARE!</a:t>
            </a:r>
            <a:endParaRPr lang="en-TT" sz="4400" b="1" i="1" dirty="0"/>
          </a:p>
        </p:txBody>
      </p:sp>
    </p:spTree>
    <p:extLst>
      <p:ext uri="{BB962C8B-B14F-4D97-AF65-F5344CB8AC3E}">
        <p14:creationId xmlns:p14="http://schemas.microsoft.com/office/powerpoint/2010/main" val="323424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Ls of Self-Directed Learning: Insights from My TEDx Talk QAspire ...">
            <a:extLst>
              <a:ext uri="{FF2B5EF4-FFF2-40B4-BE49-F238E27FC236}">
                <a16:creationId xmlns:a16="http://schemas.microsoft.com/office/drawing/2014/main" id="{07ABF1D8-4A71-4D1B-89B1-732E448274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3270" y="300951"/>
            <a:ext cx="8680173" cy="556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947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1369-58B9-472F-AE3A-03C72B3EE8A3}"/>
              </a:ext>
            </a:extLst>
          </p:cNvPr>
          <p:cNvSpPr>
            <a:spLocks noGrp="1"/>
          </p:cNvSpPr>
          <p:nvPr>
            <p:ph type="title"/>
          </p:nvPr>
        </p:nvSpPr>
        <p:spPr/>
        <p:txBody>
          <a:bodyPr>
            <a:normAutofit/>
          </a:bodyPr>
          <a:lstStyle/>
          <a:p>
            <a:pPr algn="ctr"/>
            <a:r>
              <a:rPr lang="en-US" sz="2800" b="1" i="1" dirty="0">
                <a:solidFill>
                  <a:schemeClr val="tx2"/>
                </a:solidFill>
              </a:rPr>
              <a:t>Objectives</a:t>
            </a:r>
            <a:r>
              <a:rPr lang="en-US" sz="2800" i="1" dirty="0">
                <a:solidFill>
                  <a:schemeClr val="tx2"/>
                </a:solidFill>
              </a:rPr>
              <a:t/>
            </a:r>
            <a:br>
              <a:rPr lang="en-US" sz="2800" i="1" dirty="0">
                <a:solidFill>
                  <a:schemeClr val="tx2"/>
                </a:solidFill>
              </a:rPr>
            </a:br>
            <a:r>
              <a:rPr lang="en-US" sz="2800" i="1" dirty="0">
                <a:solidFill>
                  <a:schemeClr val="tx2"/>
                </a:solidFill>
              </a:rPr>
              <a:t>(This is a revision lesson for you because you were already exposed to the basics of improv in forms three and term 1 &amp; 2 in form four.)</a:t>
            </a:r>
            <a:endParaRPr lang="en-TT" sz="2800" dirty="0"/>
          </a:p>
        </p:txBody>
      </p:sp>
      <p:sp>
        <p:nvSpPr>
          <p:cNvPr id="3" name="Content Placeholder 2">
            <a:extLst>
              <a:ext uri="{FF2B5EF4-FFF2-40B4-BE49-F238E27FC236}">
                <a16:creationId xmlns:a16="http://schemas.microsoft.com/office/drawing/2014/main" id="{5FF4A843-131B-4323-AE7F-272EE6D11668}"/>
              </a:ext>
            </a:extLst>
          </p:cNvPr>
          <p:cNvSpPr>
            <a:spLocks noGrp="1"/>
          </p:cNvSpPr>
          <p:nvPr>
            <p:ph idx="1"/>
          </p:nvPr>
        </p:nvSpPr>
        <p:spPr/>
        <p:txBody>
          <a:bodyPr/>
          <a:lstStyle/>
          <a:p>
            <a:pPr>
              <a:buFont typeface="Wingdings 3" panose="05040102010807070707" pitchFamily="18" charset="2"/>
              <a:buChar char=""/>
            </a:pPr>
            <a:r>
              <a:rPr lang="en-US" sz="2400" dirty="0">
                <a:solidFill>
                  <a:schemeClr val="tx1"/>
                </a:solidFill>
              </a:rPr>
              <a:t>1. Define the term improvisation (</a:t>
            </a:r>
            <a:r>
              <a:rPr lang="en-US" sz="2400" i="1" dirty="0">
                <a:solidFill>
                  <a:schemeClr val="tx1"/>
                </a:solidFill>
              </a:rPr>
              <a:t>Cognitive)</a:t>
            </a:r>
          </a:p>
          <a:p>
            <a:pPr>
              <a:buFont typeface="Wingdings 3" panose="05040102010807070707" pitchFamily="18" charset="2"/>
              <a:buChar char=""/>
            </a:pPr>
            <a:r>
              <a:rPr lang="en-US" sz="2400" dirty="0">
                <a:solidFill>
                  <a:schemeClr val="tx1"/>
                </a:solidFill>
              </a:rPr>
              <a:t>2. Apply drama skills for prepared or impromptu improvisations (the tools). (</a:t>
            </a:r>
            <a:r>
              <a:rPr lang="en-US" sz="2400" i="1" dirty="0">
                <a:solidFill>
                  <a:schemeClr val="tx1"/>
                </a:solidFill>
              </a:rPr>
              <a:t>Cognitive</a:t>
            </a:r>
            <a:r>
              <a:rPr lang="en-US" sz="2400" dirty="0">
                <a:solidFill>
                  <a:schemeClr val="tx1"/>
                </a:solidFill>
              </a:rPr>
              <a:t>)</a:t>
            </a:r>
          </a:p>
          <a:p>
            <a:pPr>
              <a:buFont typeface="Wingdings 3" panose="05040102010807070707" pitchFamily="18" charset="2"/>
              <a:buChar char=""/>
            </a:pPr>
            <a:r>
              <a:rPr lang="en-US" sz="2400" dirty="0">
                <a:solidFill>
                  <a:schemeClr val="tx1"/>
                </a:solidFill>
              </a:rPr>
              <a:t>3. Create and present simple improvisation scenes for short plays. (</a:t>
            </a:r>
            <a:r>
              <a:rPr lang="en-US" sz="2400" i="1" dirty="0">
                <a:solidFill>
                  <a:schemeClr val="tx1"/>
                </a:solidFill>
              </a:rPr>
              <a:t>Cognitive, Psychomotor, Affective</a:t>
            </a:r>
            <a:r>
              <a:rPr lang="en-US" sz="2400" dirty="0">
                <a:solidFill>
                  <a:schemeClr val="tx1"/>
                </a:solidFill>
              </a:rPr>
              <a:t>)</a:t>
            </a:r>
          </a:p>
          <a:p>
            <a:pPr>
              <a:buFont typeface="Wingdings 3" panose="05040102010807070707" pitchFamily="18" charset="2"/>
              <a:buChar char=""/>
            </a:pPr>
            <a:r>
              <a:rPr lang="en-US" sz="2400" dirty="0">
                <a:solidFill>
                  <a:schemeClr val="tx1"/>
                </a:solidFill>
              </a:rPr>
              <a:t> 4. Demonstrate an appreciation for creating and using improvisation to build plays. (</a:t>
            </a:r>
            <a:r>
              <a:rPr lang="en-US" sz="2400" i="1" dirty="0">
                <a:solidFill>
                  <a:schemeClr val="tx1"/>
                </a:solidFill>
              </a:rPr>
              <a:t>Affective</a:t>
            </a:r>
            <a:r>
              <a:rPr lang="en-US" sz="2400" dirty="0">
                <a:solidFill>
                  <a:schemeClr val="tx1"/>
                </a:solidFill>
              </a:rPr>
              <a:t>)</a:t>
            </a:r>
          </a:p>
          <a:p>
            <a:endParaRPr lang="en-TT" dirty="0"/>
          </a:p>
        </p:txBody>
      </p:sp>
    </p:spTree>
    <p:extLst>
      <p:ext uri="{BB962C8B-B14F-4D97-AF65-F5344CB8AC3E}">
        <p14:creationId xmlns:p14="http://schemas.microsoft.com/office/powerpoint/2010/main" val="3180144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BCDF-FAD3-4B32-A1D1-F125298DD47C}"/>
              </a:ext>
            </a:extLst>
          </p:cNvPr>
          <p:cNvSpPr>
            <a:spLocks noGrp="1"/>
          </p:cNvSpPr>
          <p:nvPr>
            <p:ph type="title"/>
          </p:nvPr>
        </p:nvSpPr>
        <p:spPr>
          <a:xfrm>
            <a:off x="1036320" y="795906"/>
            <a:ext cx="10058400" cy="951354"/>
          </a:xfrm>
        </p:spPr>
        <p:txBody>
          <a:bodyPr>
            <a:normAutofit/>
          </a:bodyPr>
          <a:lstStyle/>
          <a:p>
            <a:pPr algn="ctr"/>
            <a:r>
              <a:rPr lang="en-TT" sz="3600" b="1" dirty="0">
                <a:solidFill>
                  <a:schemeClr val="tx1">
                    <a:alpha val="80000"/>
                  </a:schemeClr>
                </a:solidFill>
              </a:rPr>
              <a:t>DEFINITION</a:t>
            </a:r>
            <a:endParaRPr lang="en-TT" sz="3600" dirty="0"/>
          </a:p>
        </p:txBody>
      </p:sp>
      <p:sp>
        <p:nvSpPr>
          <p:cNvPr id="3" name="Content Placeholder 2">
            <a:extLst>
              <a:ext uri="{FF2B5EF4-FFF2-40B4-BE49-F238E27FC236}">
                <a16:creationId xmlns:a16="http://schemas.microsoft.com/office/drawing/2014/main" id="{C1DE3E40-6C8E-4935-BB33-96B153469DAA}"/>
              </a:ext>
            </a:extLst>
          </p:cNvPr>
          <p:cNvSpPr>
            <a:spLocks noGrp="1"/>
          </p:cNvSpPr>
          <p:nvPr>
            <p:ph idx="1"/>
          </p:nvPr>
        </p:nvSpPr>
        <p:spPr>
          <a:xfrm>
            <a:off x="1097280" y="1747260"/>
            <a:ext cx="10058400" cy="4023360"/>
          </a:xfrm>
        </p:spPr>
        <p:txBody>
          <a:bodyPr/>
          <a:lstStyle/>
          <a:p>
            <a:r>
              <a:rPr lang="en-US" sz="2800" b="1" dirty="0">
                <a:solidFill>
                  <a:schemeClr val="tx1"/>
                </a:solidFill>
              </a:rPr>
              <a:t>1. Improvisation is devising (creating) on the spot.</a:t>
            </a:r>
            <a:br>
              <a:rPr lang="en-US" sz="2800" b="1" dirty="0">
                <a:solidFill>
                  <a:schemeClr val="tx1"/>
                </a:solidFill>
              </a:rPr>
            </a:br>
            <a:r>
              <a:rPr lang="en-US" sz="2800" b="1" dirty="0">
                <a:solidFill>
                  <a:schemeClr val="tx1"/>
                </a:solidFill>
              </a:rPr>
              <a:t/>
            </a:r>
            <a:br>
              <a:rPr lang="en-US" sz="2800" b="1" dirty="0">
                <a:solidFill>
                  <a:schemeClr val="tx1"/>
                </a:solidFill>
              </a:rPr>
            </a:br>
            <a:r>
              <a:rPr lang="en-US" sz="2800" b="1" dirty="0">
                <a:solidFill>
                  <a:schemeClr val="tx1"/>
                </a:solidFill>
              </a:rPr>
              <a:t>			</a:t>
            </a:r>
            <a:br>
              <a:rPr lang="en-US" sz="2800" b="1" dirty="0">
                <a:solidFill>
                  <a:schemeClr val="tx1"/>
                </a:solidFill>
              </a:rPr>
            </a:br>
            <a:r>
              <a:rPr lang="en-US" sz="2800" b="1" dirty="0">
                <a:solidFill>
                  <a:schemeClr val="tx1"/>
                </a:solidFill>
              </a:rPr>
              <a:t>2. Improvisation is the spontaneous use of movement and speech to create a character (person or animal) or object in a particular situation.</a:t>
            </a:r>
            <a:br>
              <a:rPr lang="en-US" sz="2800" b="1" dirty="0">
                <a:solidFill>
                  <a:schemeClr val="tx1"/>
                </a:solidFill>
              </a:rPr>
            </a:br>
            <a:r>
              <a:rPr lang="en-US" sz="2800" b="1" dirty="0">
                <a:solidFill>
                  <a:schemeClr val="tx1"/>
                </a:solidFill>
              </a:rPr>
              <a:t/>
            </a:r>
            <a:br>
              <a:rPr lang="en-US" sz="2800" b="1" dirty="0">
                <a:solidFill>
                  <a:schemeClr val="tx1"/>
                </a:solidFill>
              </a:rPr>
            </a:br>
            <a:r>
              <a:rPr lang="en-US" sz="2800" b="1" dirty="0">
                <a:solidFill>
                  <a:schemeClr val="tx1"/>
                </a:solidFill>
              </a:rPr>
              <a:t/>
            </a:r>
            <a:br>
              <a:rPr lang="en-US" sz="2800" b="1" dirty="0">
                <a:solidFill>
                  <a:schemeClr val="tx1"/>
                </a:solidFill>
              </a:rPr>
            </a:br>
            <a:r>
              <a:rPr lang="en-US" b="1" dirty="0">
                <a:solidFill>
                  <a:schemeClr val="tx1"/>
                </a:solidFill>
              </a:rPr>
              <a:t>Adapted from (© Ministry of Education Published in 2014 by the Curriculum Development Division Ministry of Education </a:t>
            </a:r>
            <a:r>
              <a:rPr lang="en-US" b="1" dirty="0" err="1">
                <a:solidFill>
                  <a:schemeClr val="tx1"/>
                </a:solidFill>
              </a:rPr>
              <a:t>Rudranath</a:t>
            </a:r>
            <a:r>
              <a:rPr lang="en-US" b="1" dirty="0">
                <a:solidFill>
                  <a:schemeClr val="tx1"/>
                </a:solidFill>
              </a:rPr>
              <a:t> </a:t>
            </a:r>
            <a:r>
              <a:rPr lang="en-US" b="1" dirty="0" err="1">
                <a:solidFill>
                  <a:schemeClr val="tx1"/>
                </a:solidFill>
              </a:rPr>
              <a:t>Capildeo</a:t>
            </a:r>
            <a:r>
              <a:rPr lang="en-US" b="1" dirty="0">
                <a:solidFill>
                  <a:schemeClr val="tx1"/>
                </a:solidFill>
              </a:rPr>
              <a:t> Learning Resource Centre Mc Bean, Couva Republic of Trinidad and Tobago)</a:t>
            </a:r>
            <a:endParaRPr lang="en-TT" dirty="0"/>
          </a:p>
        </p:txBody>
      </p:sp>
    </p:spTree>
    <p:extLst>
      <p:ext uri="{BB962C8B-B14F-4D97-AF65-F5344CB8AC3E}">
        <p14:creationId xmlns:p14="http://schemas.microsoft.com/office/powerpoint/2010/main" val="3877756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D165-F051-44B2-8AC5-BB9101E1E5D6}"/>
              </a:ext>
            </a:extLst>
          </p:cNvPr>
          <p:cNvSpPr>
            <a:spLocks noGrp="1"/>
          </p:cNvSpPr>
          <p:nvPr>
            <p:ph type="title"/>
          </p:nvPr>
        </p:nvSpPr>
        <p:spPr>
          <a:xfrm>
            <a:off x="1295402" y="319405"/>
            <a:ext cx="9601196" cy="1303867"/>
          </a:xfrm>
        </p:spPr>
        <p:txBody>
          <a:bodyPr/>
          <a:lstStyle/>
          <a:p>
            <a:r>
              <a:rPr lang="en-US" dirty="0"/>
              <a:t>Using items to make improv</a:t>
            </a:r>
            <a:endParaRPr lang="en-TT" dirty="0"/>
          </a:p>
        </p:txBody>
      </p:sp>
      <p:sp>
        <p:nvSpPr>
          <p:cNvPr id="3" name="Content Placeholder 2">
            <a:extLst>
              <a:ext uri="{FF2B5EF4-FFF2-40B4-BE49-F238E27FC236}">
                <a16:creationId xmlns:a16="http://schemas.microsoft.com/office/drawing/2014/main" id="{F64F0D57-1AAB-4EFA-9CC9-772658E7D6F1}"/>
              </a:ext>
            </a:extLst>
          </p:cNvPr>
          <p:cNvSpPr>
            <a:spLocks noGrp="1"/>
          </p:cNvSpPr>
          <p:nvPr>
            <p:ph idx="1"/>
          </p:nvPr>
        </p:nvSpPr>
        <p:spPr>
          <a:xfrm>
            <a:off x="602974" y="1623272"/>
            <a:ext cx="10986052" cy="3760891"/>
          </a:xfrm>
        </p:spPr>
        <p:txBody>
          <a:bodyPr>
            <a:normAutofit/>
          </a:bodyPr>
          <a:lstStyle/>
          <a:p>
            <a:r>
              <a:rPr lang="en-US" dirty="0"/>
              <a:t>Different objects, proverbs (sayings) and situations can be used as stimuli for improvisation.</a:t>
            </a:r>
          </a:p>
          <a:p>
            <a:r>
              <a:rPr lang="en-US" dirty="0"/>
              <a:t>				</a:t>
            </a:r>
            <a:r>
              <a:rPr lang="en-US" b="1" dirty="0"/>
              <a:t>			</a:t>
            </a:r>
            <a:r>
              <a:rPr lang="en-US" dirty="0"/>
              <a:t>				</a:t>
            </a:r>
          </a:p>
          <a:p>
            <a:pPr marL="0" indent="0">
              <a:buNone/>
            </a:pPr>
            <a:r>
              <a:rPr lang="en-US" dirty="0"/>
              <a:t>								</a:t>
            </a:r>
          </a:p>
          <a:p>
            <a:pPr marL="0" indent="0">
              <a:buNone/>
            </a:pPr>
            <a:endParaRPr lang="en-US" dirty="0"/>
          </a:p>
        </p:txBody>
      </p:sp>
      <p:graphicFrame>
        <p:nvGraphicFramePr>
          <p:cNvPr id="4" name="Table 4">
            <a:extLst>
              <a:ext uri="{FF2B5EF4-FFF2-40B4-BE49-F238E27FC236}">
                <a16:creationId xmlns:a16="http://schemas.microsoft.com/office/drawing/2014/main" id="{60F50414-3554-4E3A-9422-65DCB4E8956A}"/>
              </a:ext>
            </a:extLst>
          </p:cNvPr>
          <p:cNvGraphicFramePr>
            <a:graphicFrameLocks noGrp="1"/>
          </p:cNvGraphicFramePr>
          <p:nvPr>
            <p:extLst>
              <p:ext uri="{D42A27DB-BD31-4B8C-83A1-F6EECF244321}">
                <p14:modId xmlns:p14="http://schemas.microsoft.com/office/powerpoint/2010/main" val="1305982266"/>
              </p:ext>
            </p:extLst>
          </p:nvPr>
        </p:nvGraphicFramePr>
        <p:xfrm>
          <a:off x="834888" y="2577252"/>
          <a:ext cx="10866783" cy="3813950"/>
        </p:xfrm>
        <a:graphic>
          <a:graphicData uri="http://schemas.openxmlformats.org/drawingml/2006/table">
            <a:tbl>
              <a:tblPr firstRow="1" bandRow="1">
                <a:tableStyleId>{5C22544A-7EE6-4342-B048-85BDC9FD1C3A}</a:tableStyleId>
              </a:tblPr>
              <a:tblGrid>
                <a:gridCol w="3622261">
                  <a:extLst>
                    <a:ext uri="{9D8B030D-6E8A-4147-A177-3AD203B41FA5}">
                      <a16:colId xmlns:a16="http://schemas.microsoft.com/office/drawing/2014/main" val="1182021902"/>
                    </a:ext>
                  </a:extLst>
                </a:gridCol>
                <a:gridCol w="3622261">
                  <a:extLst>
                    <a:ext uri="{9D8B030D-6E8A-4147-A177-3AD203B41FA5}">
                      <a16:colId xmlns:a16="http://schemas.microsoft.com/office/drawing/2014/main" val="2570496235"/>
                    </a:ext>
                  </a:extLst>
                </a:gridCol>
                <a:gridCol w="3622261">
                  <a:extLst>
                    <a:ext uri="{9D8B030D-6E8A-4147-A177-3AD203B41FA5}">
                      <a16:colId xmlns:a16="http://schemas.microsoft.com/office/drawing/2014/main" val="3570586832"/>
                    </a:ext>
                  </a:extLst>
                </a:gridCol>
              </a:tblGrid>
              <a:tr h="797765">
                <a:tc>
                  <a:txBody>
                    <a:bodyPr/>
                    <a:lstStyle/>
                    <a:p>
                      <a:r>
                        <a:rPr lang="en-US" b="1" dirty="0"/>
                        <a:t>Objects </a:t>
                      </a:r>
                      <a:endParaRPr lang="en-TT" dirty="0"/>
                    </a:p>
                  </a:txBody>
                  <a:tcPr/>
                </a:tc>
                <a:tc>
                  <a:txBody>
                    <a:bodyPr/>
                    <a:lstStyle/>
                    <a:p>
                      <a:r>
                        <a:rPr lang="en-US" b="1" dirty="0"/>
                        <a:t>Proverbs/ Sayings</a:t>
                      </a:r>
                      <a:endParaRPr lang="en-T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Situations</a:t>
                      </a:r>
                    </a:p>
                    <a:p>
                      <a:endParaRPr lang="en-TT" dirty="0"/>
                    </a:p>
                  </a:txBody>
                  <a:tcPr/>
                </a:tc>
                <a:extLst>
                  <a:ext uri="{0D108BD9-81ED-4DB2-BD59-A6C34878D82A}">
                    <a16:rowId xmlns:a16="http://schemas.microsoft.com/office/drawing/2014/main" val="260130219"/>
                  </a:ext>
                </a:extLst>
              </a:tr>
              <a:tr h="25072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bunch of keys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bottle of hand sanitizer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mask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TT" dirty="0"/>
                    </a:p>
                    <a:p>
                      <a:pPr marL="285750" indent="-285750">
                        <a:buFont typeface="Arial" panose="020B0604020202020204" pitchFamily="34" charset="0"/>
                        <a:buChar char="•"/>
                      </a:pPr>
                      <a:endParaRPr lang="en-TT" dirty="0"/>
                    </a:p>
                    <a:p>
                      <a:pPr marL="285750" indent="-285750">
                        <a:buFont typeface="Arial" panose="020B0604020202020204" pitchFamily="34" charset="0"/>
                        <a:buChar char="•"/>
                      </a:pPr>
                      <a:endParaRPr lang="en-TT" dirty="0"/>
                    </a:p>
                    <a:p>
                      <a:pPr marL="285750" indent="-285750">
                        <a:buFont typeface="Arial" panose="020B0604020202020204" pitchFamily="34" charset="0"/>
                        <a:buChar char="•"/>
                      </a:pPr>
                      <a:endParaRPr lang="en-TT" dirty="0"/>
                    </a:p>
                  </a:txBody>
                  <a:tcPr/>
                </a:tc>
                <a:tc>
                  <a:txBody>
                    <a:bodyPr/>
                    <a:lstStyle/>
                    <a:p>
                      <a:pPr marL="285750" indent="-285750">
                        <a:buFont typeface="Arial" panose="020B0604020202020204" pitchFamily="34" charset="0"/>
                        <a:buChar char="•"/>
                      </a:pPr>
                      <a:r>
                        <a:rPr lang="en-US" i="0" dirty="0" err="1"/>
                        <a:t>Yuh</a:t>
                      </a:r>
                      <a:r>
                        <a:rPr lang="en-US" i="0" dirty="0"/>
                        <a:t> never miss de water till de well runs dry.</a:t>
                      </a:r>
                    </a:p>
                    <a:p>
                      <a:pPr marL="285750" indent="-285750">
                        <a:buFont typeface="Arial" panose="020B0604020202020204" pitchFamily="34" charset="0"/>
                        <a:buChar char="•"/>
                      </a:pPr>
                      <a:r>
                        <a:rPr lang="en-US" i="0" dirty="0"/>
                        <a:t>De longest rope has an end.</a:t>
                      </a:r>
                    </a:p>
                    <a:p>
                      <a:pPr marL="285750" indent="-285750">
                        <a:buFont typeface="Arial" panose="020B0604020202020204" pitchFamily="34" charset="0"/>
                        <a:buChar char="•"/>
                      </a:pPr>
                      <a:r>
                        <a:rPr lang="en-US" i="0" dirty="0"/>
                        <a:t>How </a:t>
                      </a:r>
                      <a:r>
                        <a:rPr lang="en-US" i="0" dirty="0" err="1"/>
                        <a:t>yuh</a:t>
                      </a:r>
                      <a:r>
                        <a:rPr lang="en-US" i="0" dirty="0"/>
                        <a:t> make </a:t>
                      </a:r>
                      <a:r>
                        <a:rPr lang="en-US" i="0" dirty="0" err="1"/>
                        <a:t>yuh</a:t>
                      </a:r>
                      <a:r>
                        <a:rPr lang="en-US" i="0" dirty="0"/>
                        <a:t> bed so </a:t>
                      </a:r>
                      <a:r>
                        <a:rPr lang="en-US" i="0" dirty="0" err="1"/>
                        <a:t>yuh</a:t>
                      </a:r>
                      <a:r>
                        <a:rPr lang="en-US" i="0" dirty="0"/>
                        <a:t> lie.</a:t>
                      </a:r>
                    </a:p>
                    <a:p>
                      <a:pPr marL="0" indent="0">
                        <a:buFont typeface="Arial" panose="020B0604020202020204" pitchFamily="34" charset="0"/>
                        <a:buNone/>
                      </a:pPr>
                      <a:endParaRPr lang="en-TT" dirty="0"/>
                    </a:p>
                    <a:p>
                      <a:pPr marL="0" indent="0">
                        <a:buFont typeface="Arial" panose="020B0604020202020204" pitchFamily="34" charset="0"/>
                        <a:buNone/>
                      </a:pPr>
                      <a:r>
                        <a:rPr lang="en-TT" dirty="0"/>
                        <a:t>https://www.youtube.com/watch?v=DUmt21TqHw4&amp;list=RDJkDenyslF84&amp;index=20</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the cricket match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see someone wearing a mask in public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TT" dirty="0"/>
                    </a:p>
                  </a:txBody>
                  <a:tcPr/>
                </a:tc>
                <a:extLst>
                  <a:ext uri="{0D108BD9-81ED-4DB2-BD59-A6C34878D82A}">
                    <a16:rowId xmlns:a16="http://schemas.microsoft.com/office/drawing/2014/main" val="4028590806"/>
                  </a:ext>
                </a:extLst>
              </a:tr>
              <a:tr h="455865">
                <a:tc>
                  <a:txBody>
                    <a:bodyPr/>
                    <a:lstStyle/>
                    <a:p>
                      <a:endParaRPr lang="en-TT" dirty="0"/>
                    </a:p>
                  </a:txBody>
                  <a:tcPr/>
                </a:tc>
                <a:tc>
                  <a:txBody>
                    <a:bodyPr/>
                    <a:lstStyle/>
                    <a:p>
                      <a:endParaRPr lang="en-TT" dirty="0"/>
                    </a:p>
                  </a:txBody>
                  <a:tcPr/>
                </a:tc>
                <a:tc>
                  <a:txBody>
                    <a:bodyPr/>
                    <a:lstStyle/>
                    <a:p>
                      <a:endParaRPr lang="en-TT" dirty="0"/>
                    </a:p>
                  </a:txBody>
                  <a:tcPr/>
                </a:tc>
                <a:extLst>
                  <a:ext uri="{0D108BD9-81ED-4DB2-BD59-A6C34878D82A}">
                    <a16:rowId xmlns:a16="http://schemas.microsoft.com/office/drawing/2014/main" val="1639507330"/>
                  </a:ext>
                </a:extLst>
              </a:tr>
            </a:tbl>
          </a:graphicData>
        </a:graphic>
      </p:graphicFrame>
      <p:pic>
        <p:nvPicPr>
          <p:cNvPr id="6" name="Picture 2" descr="Bunch Keys Images, Stock Photos &amp; Vectors | Shutterstock">
            <a:extLst>
              <a:ext uri="{FF2B5EF4-FFF2-40B4-BE49-F238E27FC236}">
                <a16:creationId xmlns:a16="http://schemas.microsoft.com/office/drawing/2014/main" id="{6CEC7BB8-7247-4E18-873E-7175833D5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92" y="4329853"/>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0176BE-DF81-4137-99D3-DCB6A21408F9}"/>
              </a:ext>
            </a:extLst>
          </p:cNvPr>
          <p:cNvPicPr>
            <a:picLocks noChangeAspect="1"/>
          </p:cNvPicPr>
          <p:nvPr/>
        </p:nvPicPr>
        <p:blipFill rotWithShape="1">
          <a:blip r:embed="rId3"/>
          <a:srcRect l="-1" t="34118" r="-8402"/>
          <a:stretch/>
        </p:blipFill>
        <p:spPr>
          <a:xfrm>
            <a:off x="9041443" y="4603284"/>
            <a:ext cx="1507287" cy="1628568"/>
          </a:xfrm>
          <a:prstGeom prst="rect">
            <a:avLst/>
          </a:prstGeom>
        </p:spPr>
      </p:pic>
    </p:spTree>
    <p:extLst>
      <p:ext uri="{BB962C8B-B14F-4D97-AF65-F5344CB8AC3E}">
        <p14:creationId xmlns:p14="http://schemas.microsoft.com/office/powerpoint/2010/main" val="67566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title"/>
          </p:nvPr>
        </p:nvSpPr>
        <p:spPr/>
        <p:txBody>
          <a:bodyPr anchor="b">
            <a:normAutofit/>
          </a:bodyPr>
          <a:lstStyle/>
          <a:p>
            <a:r>
              <a:rPr lang="en-US"/>
              <a:t>			</a:t>
            </a:r>
            <a:br>
              <a:rPr lang="en-US"/>
            </a:br>
            <a:endParaRPr lang="en-US" i="1"/>
          </a:p>
        </p:txBody>
      </p:sp>
      <p:sp>
        <p:nvSpPr>
          <p:cNvPr id="3" name="TextBox 2">
            <a:extLst>
              <a:ext uri="{FF2B5EF4-FFF2-40B4-BE49-F238E27FC236}">
                <a16:creationId xmlns:a16="http://schemas.microsoft.com/office/drawing/2014/main" id="{FAC638C0-C2AC-48D1-B4E8-0EED02441800}"/>
              </a:ext>
            </a:extLst>
          </p:cNvPr>
          <p:cNvSpPr txBox="1"/>
          <p:nvPr/>
        </p:nvSpPr>
        <p:spPr>
          <a:xfrm>
            <a:off x="198172" y="2797046"/>
            <a:ext cx="3718455" cy="1263907"/>
          </a:xfrm>
          <a:prstGeom prst="rect">
            <a:avLst/>
          </a:prstGeom>
        </p:spPr>
        <p:txBody>
          <a:bodyPr rtlCol="0">
            <a:normAutofit/>
          </a:bodyPr>
          <a:lstStyle/>
          <a:p>
            <a:pPr>
              <a:spcAft>
                <a:spcPts val="600"/>
              </a:spcAft>
            </a:pPr>
            <a:r>
              <a:rPr lang="en-TT" dirty="0">
                <a:solidFill>
                  <a:srgbClr val="FFFFFF"/>
                </a:solidFill>
                <a:hlinkClick r:id="rId2"/>
              </a:rPr>
              <a:t>https://www.youtube.com/watch?v=StESLTnGyHM</a:t>
            </a:r>
            <a:endParaRPr lang="en-TT" dirty="0">
              <a:solidFill>
                <a:srgbClr val="FFFFFF"/>
              </a:solidFill>
            </a:endParaRPr>
          </a:p>
          <a:p>
            <a:pPr>
              <a:spcAft>
                <a:spcPts val="600"/>
              </a:spcAft>
            </a:pPr>
            <a:endParaRPr lang="en-US" dirty="0">
              <a:solidFill>
                <a:srgbClr val="FFFFFF"/>
              </a:solidFill>
            </a:endParaRPr>
          </a:p>
        </p:txBody>
      </p:sp>
      <p:graphicFrame>
        <p:nvGraphicFramePr>
          <p:cNvPr id="59" name="TextBox 3">
            <a:extLst>
              <a:ext uri="{FF2B5EF4-FFF2-40B4-BE49-F238E27FC236}">
                <a16:creationId xmlns:a16="http://schemas.microsoft.com/office/drawing/2014/main" id="{94AC6359-C632-4367-81F5-BF8CE5865C4C}"/>
              </a:ext>
            </a:extLst>
          </p:cNvPr>
          <p:cNvGraphicFramePr/>
          <p:nvPr>
            <p:extLst>
              <p:ext uri="{D42A27DB-BD31-4B8C-83A1-F6EECF244321}">
                <p14:modId xmlns:p14="http://schemas.microsoft.com/office/powerpoint/2010/main" val="2637875418"/>
              </p:ext>
            </p:extLst>
          </p:nvPr>
        </p:nvGraphicFramePr>
        <p:xfrm>
          <a:off x="5458984" y="812799"/>
          <a:ext cx="5928344" cy="5294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44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21E90-8BAD-4A45-905B-93E857BF03F4}"/>
              </a:ext>
            </a:extLst>
          </p:cNvPr>
          <p:cNvSpPr>
            <a:spLocks noGrp="1"/>
          </p:cNvSpPr>
          <p:nvPr>
            <p:ph type="title"/>
          </p:nvPr>
        </p:nvSpPr>
        <p:spPr>
          <a:xfrm>
            <a:off x="6084114" y="4487332"/>
            <a:ext cx="4205003" cy="1507067"/>
          </a:xfrm>
        </p:spPr>
        <p:txBody>
          <a:bodyPr>
            <a:normAutofit/>
          </a:bodyPr>
          <a:lstStyle/>
          <a:p>
            <a:r>
              <a:rPr lang="en-US" sz="3200" dirty="0">
                <a:solidFill>
                  <a:srgbClr val="FFFFFF"/>
                </a:solidFill>
              </a:rPr>
              <a:t>Building improv…</a:t>
            </a:r>
            <a:endParaRPr lang="en-TT" sz="3200" dirty="0">
              <a:solidFill>
                <a:srgbClr val="FFFFFF"/>
              </a:solidFill>
            </a:endParaRPr>
          </a:p>
        </p:txBody>
      </p:sp>
      <p:sp>
        <p:nvSpPr>
          <p:cNvPr id="3080" name="Content Placeholder 3079">
            <a:extLst>
              <a:ext uri="{FF2B5EF4-FFF2-40B4-BE49-F238E27FC236}">
                <a16:creationId xmlns:a16="http://schemas.microsoft.com/office/drawing/2014/main" id="{84F81B4D-7700-457B-AC6E-6272C1A9AFDB}"/>
              </a:ext>
            </a:extLst>
          </p:cNvPr>
          <p:cNvSpPr>
            <a:spLocks noGrp="1"/>
          </p:cNvSpPr>
          <p:nvPr>
            <p:ph idx="1"/>
          </p:nvPr>
        </p:nvSpPr>
        <p:spPr>
          <a:xfrm>
            <a:off x="5976728" y="768257"/>
            <a:ext cx="5128594" cy="4509052"/>
          </a:xfrm>
        </p:spPr>
        <p:txBody>
          <a:bodyPr>
            <a:normAutofit/>
          </a:bodyPr>
          <a:lstStyle/>
          <a:p>
            <a:r>
              <a:rPr lang="en-US" sz="3200" dirty="0">
                <a:solidFill>
                  <a:srgbClr val="0F496F"/>
                </a:solidFill>
              </a:rPr>
              <a:t>In this picture the word BUT causes the story to come to an abrupt end. The alternative is to use “AND” to progress the improv. Using “YES AND” helps to build the plot for the improv, taking it to its high point and successfully to it’s ending, where everyone is  happy.</a:t>
            </a:r>
          </a:p>
        </p:txBody>
      </p:sp>
      <p:pic>
        <p:nvPicPr>
          <p:cNvPr id="3076" name="Picture 4" descr="Image preview">
            <a:extLst>
              <a:ext uri="{FF2B5EF4-FFF2-40B4-BE49-F238E27FC236}">
                <a16:creationId xmlns:a16="http://schemas.microsoft.com/office/drawing/2014/main" id="{1C1ECA2E-4EB9-46F6-88BF-1812A902D2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45" r="-3" b="-3"/>
          <a:stretch/>
        </p:blipFill>
        <p:spPr bwMode="auto">
          <a:xfrm>
            <a:off x="961978" y="685800"/>
            <a:ext cx="4887466" cy="4509052"/>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0CCDC5-A63D-4269-BCAC-5FB626798A8D}"/>
              </a:ext>
            </a:extLst>
          </p:cNvPr>
          <p:cNvSpPr txBox="1"/>
          <p:nvPr/>
        </p:nvSpPr>
        <p:spPr>
          <a:xfrm>
            <a:off x="1718152" y="5194852"/>
            <a:ext cx="2066057" cy="369332"/>
          </a:xfrm>
          <a:prstGeom prst="rect">
            <a:avLst/>
          </a:prstGeom>
          <a:noFill/>
        </p:spPr>
        <p:txBody>
          <a:bodyPr wrap="square" rtlCol="0">
            <a:spAutoFit/>
          </a:bodyPr>
          <a:lstStyle/>
          <a:p>
            <a:r>
              <a:rPr lang="en-TT" dirty="0"/>
              <a:t>Illustrator unknown</a:t>
            </a:r>
          </a:p>
        </p:txBody>
      </p:sp>
    </p:spTree>
    <p:extLst>
      <p:ext uri="{BB962C8B-B14F-4D97-AF65-F5344CB8AC3E}">
        <p14:creationId xmlns:p14="http://schemas.microsoft.com/office/powerpoint/2010/main" val="131988286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8FDC9-8B34-4117-A7E4-AF3FCF739236}"/>
              </a:ext>
            </a:extLst>
          </p:cNvPr>
          <p:cNvSpPr>
            <a:spLocks noGrp="1"/>
          </p:cNvSpPr>
          <p:nvPr>
            <p:ph type="title"/>
          </p:nvPr>
        </p:nvSpPr>
        <p:spPr>
          <a:xfrm>
            <a:off x="1066800" y="500829"/>
            <a:ext cx="10058400" cy="850894"/>
          </a:xfrm>
        </p:spPr>
        <p:txBody>
          <a:bodyPr/>
          <a:lstStyle/>
          <a:p>
            <a:pPr algn="ctr"/>
            <a:r>
              <a:rPr lang="en-TT" b="1" dirty="0">
                <a:solidFill>
                  <a:schemeClr val="accent1">
                    <a:lumMod val="75000"/>
                  </a:schemeClr>
                </a:solidFill>
              </a:rPr>
              <a:t>Improv in Action</a:t>
            </a:r>
          </a:p>
        </p:txBody>
      </p:sp>
      <p:pic>
        <p:nvPicPr>
          <p:cNvPr id="4" name="VIDEO-2020-04-03-17-12-34">
            <a:hlinkClick r:id="" action="ppaction://media"/>
            <a:extLst>
              <a:ext uri="{FF2B5EF4-FFF2-40B4-BE49-F238E27FC236}">
                <a16:creationId xmlns:a16="http://schemas.microsoft.com/office/drawing/2014/main" id="{D1FDA4A1-FC96-45D6-8CD8-1DFEB19AE0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52969" y="3429000"/>
            <a:ext cx="4525618" cy="2545598"/>
          </a:xfrm>
        </p:spPr>
      </p:pic>
      <p:sp>
        <p:nvSpPr>
          <p:cNvPr id="3" name="TextBox 2">
            <a:extLst>
              <a:ext uri="{FF2B5EF4-FFF2-40B4-BE49-F238E27FC236}">
                <a16:creationId xmlns:a16="http://schemas.microsoft.com/office/drawing/2014/main" id="{72F6C6F2-BA13-461B-971E-8830441290F5}"/>
              </a:ext>
            </a:extLst>
          </p:cNvPr>
          <p:cNvSpPr txBox="1"/>
          <p:nvPr/>
        </p:nvSpPr>
        <p:spPr>
          <a:xfrm>
            <a:off x="1066800" y="1351723"/>
            <a:ext cx="8497956" cy="2677656"/>
          </a:xfrm>
          <a:prstGeom prst="rect">
            <a:avLst/>
          </a:prstGeom>
          <a:noFill/>
        </p:spPr>
        <p:txBody>
          <a:bodyPr wrap="square" rtlCol="0">
            <a:spAutoFit/>
          </a:bodyPr>
          <a:lstStyle/>
          <a:p>
            <a:pPr algn="ctr"/>
            <a:r>
              <a:rPr lang="en-TT" sz="2400" b="1" dirty="0">
                <a:solidFill>
                  <a:srgbClr val="FFC000"/>
                </a:solidFill>
              </a:rPr>
              <a:t>Start with a warm up. </a:t>
            </a:r>
          </a:p>
          <a:p>
            <a:pPr marL="285750" indent="-285750">
              <a:buFont typeface="Arial" panose="020B0604020202020204" pitchFamily="34" charset="0"/>
              <a:buChar char="•"/>
            </a:pPr>
            <a:r>
              <a:rPr lang="en-TT" dirty="0"/>
              <a:t>Tell the body that work for creating an improv is about to happen.</a:t>
            </a:r>
          </a:p>
          <a:p>
            <a:pPr marL="285750" indent="-285750">
              <a:buFont typeface="Arial" panose="020B0604020202020204" pitchFamily="34" charset="0"/>
              <a:buChar char="•"/>
            </a:pPr>
            <a:r>
              <a:rPr lang="en-TT" dirty="0"/>
              <a:t> Brainstorm ideas for the improv. </a:t>
            </a:r>
          </a:p>
          <a:p>
            <a:pPr marL="285750" indent="-285750">
              <a:buFont typeface="Arial" panose="020B0604020202020204" pitchFamily="34" charset="0"/>
              <a:buChar char="•"/>
            </a:pPr>
            <a:endParaRPr lang="en-TT" dirty="0"/>
          </a:p>
          <a:p>
            <a:r>
              <a:rPr lang="en-TT" dirty="0"/>
              <a:t>In this activity participants are creating lines for the improv idea. In each instance, that idea can be used to create the improv or add to the improv.</a:t>
            </a:r>
          </a:p>
          <a:p>
            <a:endParaRPr lang="en-TT" dirty="0"/>
          </a:p>
          <a:p>
            <a:endParaRPr lang="en-TT" dirty="0"/>
          </a:p>
          <a:p>
            <a:endParaRPr lang="en-TT" dirty="0"/>
          </a:p>
        </p:txBody>
      </p:sp>
    </p:spTree>
    <p:extLst>
      <p:ext uri="{BB962C8B-B14F-4D97-AF65-F5344CB8AC3E}">
        <p14:creationId xmlns:p14="http://schemas.microsoft.com/office/powerpoint/2010/main" val="18315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0</TotalTime>
  <Words>1020</Words>
  <Application>Microsoft Office PowerPoint</Application>
  <PresentationFormat>Widescreen</PresentationFormat>
  <Paragraphs>95</Paragraphs>
  <Slides>15</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 3</vt:lpstr>
      <vt:lpstr>Retrospect</vt:lpstr>
      <vt:lpstr>Improvisation (Improv) Prepared by Kerwyn Curt Allan Turnbull</vt:lpstr>
      <vt:lpstr>PowerPoint Presentation</vt:lpstr>
      <vt:lpstr>PowerPoint Presentation</vt:lpstr>
      <vt:lpstr>Objectives (This is a revision lesson for you because you were already exposed to the basics of improv in forms three and term 1 &amp; 2 in form four.)</vt:lpstr>
      <vt:lpstr>DEFINITION</vt:lpstr>
      <vt:lpstr>Using items to make improv</vt:lpstr>
      <vt:lpstr>    </vt:lpstr>
      <vt:lpstr>Building improv…</vt:lpstr>
      <vt:lpstr>Improv in Action</vt:lpstr>
      <vt:lpstr>Improv in Action continued.</vt:lpstr>
      <vt:lpstr>Improv in Action continued.</vt:lpstr>
      <vt:lpstr>Activities</vt:lpstr>
      <vt:lpstr>Assessment </vt:lpstr>
      <vt:lpstr>References</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Improvisation (Improv) Prepared by</dc:title>
  <dc:creator/>
  <cp:lastModifiedBy/>
  <cp:revision>8</cp:revision>
  <dcterms:created xsi:type="dcterms:W3CDTF">2020-03-31T19:28:00Z</dcterms:created>
  <dcterms:modified xsi:type="dcterms:W3CDTF">2020-04-20T05:10:10Z</dcterms:modified>
</cp:coreProperties>
</file>