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10"/>
  </p:notesMasterIdLst>
  <p:sldIdLst>
    <p:sldId id="256" r:id="rId2"/>
    <p:sldId id="257" r:id="rId3"/>
    <p:sldId id="258" r:id="rId4"/>
    <p:sldId id="259" r:id="rId5"/>
    <p:sldId id="260" r:id="rId6"/>
    <p:sldId id="261" r:id="rId7"/>
    <p:sldId id="263" r:id="rId8"/>
    <p:sldId id="26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46" d="100"/>
          <a:sy n="46" d="100"/>
        </p:scale>
        <p:origin x="780"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01D0254-060A-429E-83AE-EA8A378931FE}" type="datetimeFigureOut">
              <a:rPr lang="en-US" smtClean="0"/>
              <a:t>8/28/2020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2C5134F-65CA-4CB6-BE4A-9599F7E3EDE1}" type="slidenum">
              <a:rPr lang="en-US" smtClean="0"/>
              <a:t>‹#›</a:t>
            </a:fld>
            <a:endParaRPr lang="en-US"/>
          </a:p>
        </p:txBody>
      </p:sp>
    </p:spTree>
    <p:extLst>
      <p:ext uri="{BB962C8B-B14F-4D97-AF65-F5344CB8AC3E}">
        <p14:creationId xmlns:p14="http://schemas.microsoft.com/office/powerpoint/2010/main" val="17957616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253C059F-14D4-421F-9BEE-4703A3236CAF}" type="datetime1">
              <a:rPr lang="en-US" smtClean="0"/>
              <a:t>8/28/2020</a:t>
            </a:fld>
            <a:endParaRPr lang="en-US"/>
          </a:p>
        </p:txBody>
      </p:sp>
      <p:sp>
        <p:nvSpPr>
          <p:cNvPr id="8" name="Footer Placeholder 7"/>
          <p:cNvSpPr>
            <a:spLocks noGrp="1"/>
          </p:cNvSpPr>
          <p:nvPr>
            <p:ph type="ftr" sz="quarter" idx="11"/>
          </p:nvPr>
        </p:nvSpPr>
        <p:spPr/>
        <p:txBody>
          <a:bodyPr/>
          <a:lstStyle/>
          <a:p>
            <a:r>
              <a:rPr lang="en-US" smtClean="0"/>
              <a:t>CPDD MOE 2020</a:t>
            </a:r>
            <a:endParaRPr lang="en-US"/>
          </a:p>
        </p:txBody>
      </p:sp>
      <p:sp>
        <p:nvSpPr>
          <p:cNvPr id="9" name="Slide Number Placeholder 8"/>
          <p:cNvSpPr>
            <a:spLocks noGrp="1"/>
          </p:cNvSpPr>
          <p:nvPr>
            <p:ph type="sldNum" sz="quarter" idx="12"/>
          </p:nvPr>
        </p:nvSpPr>
        <p:spPr/>
        <p:txBody>
          <a:bodyPr/>
          <a:lstStyle/>
          <a:p>
            <a:fld id="{3A4F10CD-7DAB-4C6A-95FC-F257784AC5A8}" type="slidenum">
              <a:rPr lang="en-US" smtClean="0"/>
              <a:t>‹#›</a:t>
            </a:fld>
            <a:endParaRPr lang="en-US"/>
          </a:p>
        </p:txBody>
      </p:sp>
    </p:spTree>
    <p:extLst>
      <p:ext uri="{BB962C8B-B14F-4D97-AF65-F5344CB8AC3E}">
        <p14:creationId xmlns:p14="http://schemas.microsoft.com/office/powerpoint/2010/main" val="13169511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C078460-671E-40F4-AD11-23F8E7059A6C}" type="datetime1">
              <a:rPr lang="en-US" smtClean="0"/>
              <a:t>8/28/2020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3A4F10CD-7DAB-4C6A-95FC-F257784AC5A8}" type="slidenum">
              <a:rPr lang="en-US" smtClean="0"/>
              <a:t>‹#›</a:t>
            </a:fld>
            <a:endParaRPr lang="en-US"/>
          </a:p>
        </p:txBody>
      </p:sp>
    </p:spTree>
    <p:extLst>
      <p:ext uri="{BB962C8B-B14F-4D97-AF65-F5344CB8AC3E}">
        <p14:creationId xmlns:p14="http://schemas.microsoft.com/office/powerpoint/2010/main" val="3965645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AF999A2-C731-44A3-AA07-1BFA93F32673}" type="datetime1">
              <a:rPr lang="en-US" smtClean="0"/>
              <a:t>8/28/2020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3A4F10CD-7DAB-4C6A-95FC-F257784AC5A8}" type="slidenum">
              <a:rPr lang="en-US" smtClean="0"/>
              <a:t>‹#›</a:t>
            </a:fld>
            <a:endParaRPr lang="en-US"/>
          </a:p>
        </p:txBody>
      </p:sp>
    </p:spTree>
    <p:extLst>
      <p:ext uri="{BB962C8B-B14F-4D97-AF65-F5344CB8AC3E}">
        <p14:creationId xmlns:p14="http://schemas.microsoft.com/office/powerpoint/2010/main" val="35945823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3AD0C73-4643-46B4-A8F5-226521FB4826}" type="datetime1">
              <a:rPr lang="en-US" smtClean="0"/>
              <a:t>8/28/2020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3A4F10CD-7DAB-4C6A-95FC-F257784AC5A8}" type="slidenum">
              <a:rPr lang="en-US" smtClean="0"/>
              <a:t>‹#›</a:t>
            </a:fld>
            <a:endParaRPr lang="en-US"/>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2616302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en-US" smtClean="0"/>
              <a:t>Click to edit Master title style</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11DD1F2-7E22-4761-8ACB-85E26A02D9E6}" type="datetime1">
              <a:rPr lang="en-US" smtClean="0"/>
              <a:t>8/28/2020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3A4F10CD-7DAB-4C6A-95FC-F257784AC5A8}" type="slidenum">
              <a:rPr lang="en-US" smtClean="0"/>
              <a:t>‹#›</a:t>
            </a:fld>
            <a:endParaRPr lang="en-US"/>
          </a:p>
        </p:txBody>
      </p:sp>
    </p:spTree>
    <p:extLst>
      <p:ext uri="{BB962C8B-B14F-4D97-AF65-F5344CB8AC3E}">
        <p14:creationId xmlns:p14="http://schemas.microsoft.com/office/powerpoint/2010/main" val="37667760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smtClean="0"/>
              <a:t>Edit Master text styles</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smtClean="0"/>
              <a:t>Edit Master text styles</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E1C746A8-0794-46B7-A06D-7EE825310797}" type="datetime1">
              <a:rPr lang="en-US" smtClean="0"/>
              <a:t>8/28/2020</a:t>
            </a:fld>
            <a:endParaRPr lang="en-US"/>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Slide Number Placeholder 4"/>
          <p:cNvSpPr>
            <a:spLocks noGrp="1"/>
          </p:cNvSpPr>
          <p:nvPr>
            <p:ph type="sldNum" sz="quarter" idx="12"/>
          </p:nvPr>
        </p:nvSpPr>
        <p:spPr/>
        <p:txBody>
          <a:bodyPr/>
          <a:lstStyle/>
          <a:p>
            <a:fld id="{3A4F10CD-7DAB-4C6A-95FC-F257784AC5A8}" type="slidenum">
              <a:rPr lang="en-US" smtClean="0"/>
              <a:t>‹#›</a:t>
            </a:fld>
            <a:endParaRPr lang="en-US"/>
          </a:p>
        </p:txBody>
      </p:sp>
    </p:spTree>
    <p:extLst>
      <p:ext uri="{BB962C8B-B14F-4D97-AF65-F5344CB8AC3E}">
        <p14:creationId xmlns:p14="http://schemas.microsoft.com/office/powerpoint/2010/main" val="3086307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DE1AE91A-2B49-4B27-890E-75AD01051F87}" type="datetime1">
              <a:rPr lang="en-US" smtClean="0"/>
              <a:t>8/28/2020</a:t>
            </a:fld>
            <a:endParaRPr lang="en-US"/>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Slide Number Placeholder 4"/>
          <p:cNvSpPr>
            <a:spLocks noGrp="1"/>
          </p:cNvSpPr>
          <p:nvPr>
            <p:ph type="sldNum" sz="quarter" idx="12"/>
          </p:nvPr>
        </p:nvSpPr>
        <p:spPr/>
        <p:txBody>
          <a:bodyPr/>
          <a:lstStyle/>
          <a:p>
            <a:fld id="{3A4F10CD-7DAB-4C6A-95FC-F257784AC5A8}" type="slidenum">
              <a:rPr lang="en-US" smtClean="0"/>
              <a:t>‹#›</a:t>
            </a:fld>
            <a:endParaRPr lang="en-US"/>
          </a:p>
        </p:txBody>
      </p:sp>
    </p:spTree>
    <p:extLst>
      <p:ext uri="{BB962C8B-B14F-4D97-AF65-F5344CB8AC3E}">
        <p14:creationId xmlns:p14="http://schemas.microsoft.com/office/powerpoint/2010/main" val="17300340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FD64149-5941-4D92-AA6B-7C87FB49BBB2}" type="datetime1">
              <a:rPr lang="en-US" smtClean="0"/>
              <a:t>8/28/2020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3A4F10CD-7DAB-4C6A-95FC-F257784AC5A8}" type="slidenum">
              <a:rPr lang="en-US" smtClean="0"/>
              <a:t>‹#›</a:t>
            </a:fld>
            <a:endParaRPr lang="en-US"/>
          </a:p>
        </p:txBody>
      </p:sp>
    </p:spTree>
    <p:extLst>
      <p:ext uri="{BB962C8B-B14F-4D97-AF65-F5344CB8AC3E}">
        <p14:creationId xmlns:p14="http://schemas.microsoft.com/office/powerpoint/2010/main" val="36012693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47B0D18-84A5-4F3A-913F-9953B6FE5B56}" type="datetime1">
              <a:rPr lang="en-US" smtClean="0"/>
              <a:t>8/28/2020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3A4F10CD-7DAB-4C6A-95FC-F257784AC5A8}" type="slidenum">
              <a:rPr lang="en-US" smtClean="0"/>
              <a:t>‹#›</a:t>
            </a:fld>
            <a:endParaRPr lang="en-US"/>
          </a:p>
        </p:txBody>
      </p:sp>
    </p:spTree>
    <p:extLst>
      <p:ext uri="{BB962C8B-B14F-4D97-AF65-F5344CB8AC3E}">
        <p14:creationId xmlns:p14="http://schemas.microsoft.com/office/powerpoint/2010/main" val="2212729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339CD28-D77B-43F5-954C-64ADDB692CB2}" type="datetime1">
              <a:rPr lang="en-US" smtClean="0"/>
              <a:t>8/28/2020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3A4F10CD-7DAB-4C6A-95FC-F257784AC5A8}" type="slidenum">
              <a:rPr lang="en-US" smtClean="0"/>
              <a:t>‹#›</a:t>
            </a:fld>
            <a:endParaRPr lang="en-US"/>
          </a:p>
        </p:txBody>
      </p:sp>
    </p:spTree>
    <p:extLst>
      <p:ext uri="{BB962C8B-B14F-4D97-AF65-F5344CB8AC3E}">
        <p14:creationId xmlns:p14="http://schemas.microsoft.com/office/powerpoint/2010/main" val="2236281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smtClean="0"/>
              <a:t>Click to edit Master title style</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E902DF0-6B01-4F0E-8175-5E4E87465791}" type="datetime1">
              <a:rPr lang="en-US" smtClean="0"/>
              <a:t>8/28/2020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3A4F10CD-7DAB-4C6A-95FC-F257784AC5A8}" type="slidenum">
              <a:rPr lang="en-US" smtClean="0"/>
              <a:t>‹#›</a:t>
            </a:fld>
            <a:endParaRPr lang="en-US"/>
          </a:p>
        </p:txBody>
      </p:sp>
    </p:spTree>
    <p:extLst>
      <p:ext uri="{BB962C8B-B14F-4D97-AF65-F5344CB8AC3E}">
        <p14:creationId xmlns:p14="http://schemas.microsoft.com/office/powerpoint/2010/main" val="41557410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24D1F624-44FE-4920-ACB5-FD58D13B1B9B}" type="datetime1">
              <a:rPr lang="en-US" smtClean="0"/>
              <a:t>8/28/2020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3A4F10CD-7DAB-4C6A-95FC-F257784AC5A8}" type="slidenum">
              <a:rPr lang="en-US" smtClean="0"/>
              <a:t>‹#›</a:t>
            </a:fld>
            <a:endParaRPr lang="en-US"/>
          </a:p>
        </p:txBody>
      </p:sp>
    </p:spTree>
    <p:extLst>
      <p:ext uri="{BB962C8B-B14F-4D97-AF65-F5344CB8AC3E}">
        <p14:creationId xmlns:p14="http://schemas.microsoft.com/office/powerpoint/2010/main" val="6078424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20000" y="2505075"/>
            <a:ext cx="5025216"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smtClean="0"/>
              <a:t>Edit Master text styles</a:t>
            </a:r>
          </a:p>
        </p:txBody>
      </p:sp>
      <p:sp>
        <p:nvSpPr>
          <p:cNvPr id="6" name="Content Placeholder 5"/>
          <p:cNvSpPr>
            <a:spLocks noGrp="1"/>
          </p:cNvSpPr>
          <p:nvPr>
            <p:ph sz="quarter" idx="4"/>
          </p:nvPr>
        </p:nvSpPr>
        <p:spPr>
          <a:xfrm>
            <a:off x="6319840" y="2505075"/>
            <a:ext cx="503554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F675768-3D2F-465E-8912-129EB12D4BE0}" type="datetime1">
              <a:rPr lang="en-US" smtClean="0"/>
              <a:t>8/28/2020</a:t>
            </a:fld>
            <a:endParaRPr lang="en-US"/>
          </a:p>
        </p:txBody>
      </p:sp>
      <p:sp>
        <p:nvSpPr>
          <p:cNvPr id="8" name="Footer Placeholder 7"/>
          <p:cNvSpPr>
            <a:spLocks noGrp="1"/>
          </p:cNvSpPr>
          <p:nvPr>
            <p:ph type="ftr" sz="quarter" idx="11"/>
          </p:nvPr>
        </p:nvSpPr>
        <p:spPr/>
        <p:txBody>
          <a:bodyPr/>
          <a:lstStyle/>
          <a:p>
            <a:r>
              <a:rPr lang="en-US" smtClean="0"/>
              <a:t>CPDD MOE 2020</a:t>
            </a:r>
            <a:endParaRPr lang="en-US"/>
          </a:p>
        </p:txBody>
      </p:sp>
      <p:sp>
        <p:nvSpPr>
          <p:cNvPr id="9" name="Slide Number Placeholder 8"/>
          <p:cNvSpPr>
            <a:spLocks noGrp="1"/>
          </p:cNvSpPr>
          <p:nvPr>
            <p:ph type="sldNum" sz="quarter" idx="12"/>
          </p:nvPr>
        </p:nvSpPr>
        <p:spPr/>
        <p:txBody>
          <a:bodyPr/>
          <a:lstStyle/>
          <a:p>
            <a:fld id="{3A4F10CD-7DAB-4C6A-95FC-F257784AC5A8}" type="slidenum">
              <a:rPr lang="en-US" smtClean="0"/>
              <a:t>‹#›</a:t>
            </a:fld>
            <a:endParaRPr lang="en-US"/>
          </a:p>
        </p:txBody>
      </p:sp>
    </p:spTree>
    <p:extLst>
      <p:ext uri="{BB962C8B-B14F-4D97-AF65-F5344CB8AC3E}">
        <p14:creationId xmlns:p14="http://schemas.microsoft.com/office/powerpoint/2010/main" val="9528048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84750B4-649F-4857-87D5-8A1D48B43060}" type="datetime1">
              <a:rPr lang="en-US" smtClean="0"/>
              <a:t>8/28/2020</a:t>
            </a:fld>
            <a:endParaRPr lang="en-US"/>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Slide Number Placeholder 4"/>
          <p:cNvSpPr>
            <a:spLocks noGrp="1"/>
          </p:cNvSpPr>
          <p:nvPr>
            <p:ph type="sldNum" sz="quarter" idx="12"/>
          </p:nvPr>
        </p:nvSpPr>
        <p:spPr/>
        <p:txBody>
          <a:bodyPr/>
          <a:lstStyle/>
          <a:p>
            <a:fld id="{3A4F10CD-7DAB-4C6A-95FC-F257784AC5A8}" type="slidenum">
              <a:rPr lang="en-US" smtClean="0"/>
              <a:t>‹#›</a:t>
            </a:fld>
            <a:endParaRPr lang="en-US"/>
          </a:p>
        </p:txBody>
      </p:sp>
    </p:spTree>
    <p:extLst>
      <p:ext uri="{BB962C8B-B14F-4D97-AF65-F5344CB8AC3E}">
        <p14:creationId xmlns:p14="http://schemas.microsoft.com/office/powerpoint/2010/main" val="34421662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983816C-681C-4FB2-9764-F09616142518}" type="datetime1">
              <a:rPr lang="en-US" smtClean="0"/>
              <a:t>8/28/2020</a:t>
            </a:fld>
            <a:endParaRPr lang="en-US"/>
          </a:p>
        </p:txBody>
      </p:sp>
      <p:sp>
        <p:nvSpPr>
          <p:cNvPr id="3" name="Footer Placeholder 2"/>
          <p:cNvSpPr>
            <a:spLocks noGrp="1"/>
          </p:cNvSpPr>
          <p:nvPr>
            <p:ph type="ftr" sz="quarter" idx="11"/>
          </p:nvPr>
        </p:nvSpPr>
        <p:spPr/>
        <p:txBody>
          <a:bodyPr/>
          <a:lstStyle/>
          <a:p>
            <a:r>
              <a:rPr lang="en-US" smtClean="0"/>
              <a:t>CPDD MOE 2020</a:t>
            </a:r>
            <a:endParaRPr lang="en-US"/>
          </a:p>
        </p:txBody>
      </p:sp>
      <p:sp>
        <p:nvSpPr>
          <p:cNvPr id="4" name="Slide Number Placeholder 3"/>
          <p:cNvSpPr>
            <a:spLocks noGrp="1"/>
          </p:cNvSpPr>
          <p:nvPr>
            <p:ph type="sldNum" sz="quarter" idx="12"/>
          </p:nvPr>
        </p:nvSpPr>
        <p:spPr/>
        <p:txBody>
          <a:bodyPr/>
          <a:lstStyle/>
          <a:p>
            <a:fld id="{3A4F10CD-7DAB-4C6A-95FC-F257784AC5A8}" type="slidenum">
              <a:rPr lang="en-US" smtClean="0"/>
              <a:t>‹#›</a:t>
            </a:fld>
            <a:endParaRPr lang="en-US"/>
          </a:p>
        </p:txBody>
      </p:sp>
    </p:spTree>
    <p:extLst>
      <p:ext uri="{BB962C8B-B14F-4D97-AF65-F5344CB8AC3E}">
        <p14:creationId xmlns:p14="http://schemas.microsoft.com/office/powerpoint/2010/main" val="3684239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1C5C327-B6B4-47F1-BB24-CB1BE1698BCE}" type="datetime1">
              <a:rPr lang="en-US" smtClean="0"/>
              <a:t>8/28/2020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3A4F10CD-7DAB-4C6A-95FC-F257784AC5A8}" type="slidenum">
              <a:rPr lang="en-US" smtClean="0"/>
              <a:t>‹#›</a:t>
            </a:fld>
            <a:endParaRPr lang="en-US"/>
          </a:p>
        </p:txBody>
      </p:sp>
    </p:spTree>
    <p:extLst>
      <p:ext uri="{BB962C8B-B14F-4D97-AF65-F5344CB8AC3E}">
        <p14:creationId xmlns:p14="http://schemas.microsoft.com/office/powerpoint/2010/main" val="969111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715654-3564-4E3F-BE25-EF27F4F8BF81}" type="datetime1">
              <a:rPr lang="en-US" smtClean="0"/>
              <a:t>8/28/2020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3A4F10CD-7DAB-4C6A-95FC-F257784AC5A8}" type="slidenum">
              <a:rPr lang="en-US" smtClean="0"/>
              <a:t>‹#›</a:t>
            </a:fld>
            <a:endParaRPr lang="en-US"/>
          </a:p>
        </p:txBody>
      </p:sp>
    </p:spTree>
    <p:extLst>
      <p:ext uri="{BB962C8B-B14F-4D97-AF65-F5344CB8AC3E}">
        <p14:creationId xmlns:p14="http://schemas.microsoft.com/office/powerpoint/2010/main" val="26840979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EE162B7C-02D4-4C09-A342-AE204EA7793F}" type="datetime1">
              <a:rPr lang="en-US" smtClean="0"/>
              <a:t>8/28/2020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r>
              <a:rPr lang="en-US" smtClean="0"/>
              <a:t>CPDD MOE 2020</a:t>
            </a: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3A4F10CD-7DAB-4C6A-95FC-F257784AC5A8}" type="slidenum">
              <a:rPr lang="en-US" smtClean="0"/>
              <a:t>‹#›</a:t>
            </a:fld>
            <a:endParaRPr lang="en-US"/>
          </a:p>
        </p:txBody>
      </p:sp>
    </p:spTree>
    <p:extLst>
      <p:ext uri="{BB962C8B-B14F-4D97-AF65-F5344CB8AC3E}">
        <p14:creationId xmlns:p14="http://schemas.microsoft.com/office/powerpoint/2010/main" val="123838830"/>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hf sldNum="0" hdr="0" dt="0"/>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bing.com/videos/search?q=the+supply+chain+operation&amp;&amp;view=detail&amp;mid=1DF37A8751D3E36B62E61DF37A8751D3E36B62E6&amp;&amp;FORM=VRDGAR&amp;ru=/videos/search?q%3Dthe%2Bsupply%2Bchain%2Boperation%26FORM%3DHDRSC4"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12229" y="755031"/>
            <a:ext cx="11272604" cy="5016758"/>
          </a:xfrm>
          <a:prstGeom prst="rect">
            <a:avLst/>
          </a:prstGeom>
        </p:spPr>
        <p:txBody>
          <a:bodyPr wrap="square">
            <a:spAutoFit/>
          </a:bodyPr>
          <a:lstStyle/>
          <a:p>
            <a:endParaRPr lang="en-TT" sz="3200" dirty="0" smtClean="0">
              <a:latin typeface="Times New Roman" panose="02020603050405020304" pitchFamily="18" charset="0"/>
              <a:ea typeface="Times New Roman" panose="02020603050405020304" pitchFamily="18" charset="0"/>
              <a:cs typeface="Times New Roman" panose="02020603050405020304" pitchFamily="18" charset="0"/>
            </a:endParaRPr>
          </a:p>
          <a:p>
            <a:r>
              <a:rPr lang="en-TT" sz="3200" dirty="0" smtClean="0">
                <a:latin typeface="Times New Roman" panose="02020603050405020304" pitchFamily="18" charset="0"/>
                <a:ea typeface="Times New Roman" panose="02020603050405020304" pitchFamily="18" charset="0"/>
                <a:cs typeface="Times New Roman" panose="02020603050405020304" pitchFamily="18" charset="0"/>
              </a:rPr>
              <a:t>Subject </a:t>
            </a:r>
            <a:r>
              <a:rPr lang="en-TT" sz="3200" dirty="0">
                <a:latin typeface="Times New Roman" panose="02020603050405020304" pitchFamily="18" charset="0"/>
                <a:ea typeface="Times New Roman" panose="02020603050405020304" pitchFamily="18" charset="0"/>
                <a:cs typeface="Times New Roman" panose="02020603050405020304" pitchFamily="18" charset="0"/>
              </a:rPr>
              <a:t>Area:		</a:t>
            </a:r>
            <a:r>
              <a:rPr lang="en-TT" sz="3200" dirty="0" smtClean="0">
                <a:latin typeface="Times New Roman" panose="02020603050405020304" pitchFamily="18" charset="0"/>
                <a:ea typeface="Times New Roman" panose="02020603050405020304" pitchFamily="18" charset="0"/>
                <a:cs typeface="Times New Roman" panose="02020603050405020304" pitchFamily="18" charset="0"/>
              </a:rPr>
              <a:t>	Logistics and Supply Chain Operations</a:t>
            </a:r>
            <a:r>
              <a:rPr lang="en-US" sz="3200" dirty="0">
                <a:latin typeface="Calibri" panose="020F0502020204030204" pitchFamily="34" charset="0"/>
                <a:ea typeface="Calibri" panose="020F0502020204030204" pitchFamily="34" charset="0"/>
                <a:cs typeface="Times New Roman" panose="02020603050405020304" pitchFamily="18" charset="0"/>
              </a:rPr>
              <a:t/>
            </a:r>
            <a:br>
              <a:rPr lang="en-US" sz="3200" dirty="0">
                <a:latin typeface="Calibri" panose="020F0502020204030204" pitchFamily="34" charset="0"/>
                <a:ea typeface="Calibri" panose="020F0502020204030204" pitchFamily="34" charset="0"/>
                <a:cs typeface="Times New Roman" panose="02020603050405020304" pitchFamily="18" charset="0"/>
              </a:rPr>
            </a:br>
            <a:r>
              <a:rPr lang="en-TT" sz="3200" dirty="0">
                <a:latin typeface="Times New Roman" panose="02020603050405020304" pitchFamily="18" charset="0"/>
                <a:ea typeface="Times New Roman" panose="02020603050405020304" pitchFamily="18" charset="0"/>
                <a:cs typeface="Times New Roman" panose="02020603050405020304" pitchFamily="18" charset="0"/>
              </a:rPr>
              <a:t>Level: 			</a:t>
            </a:r>
            <a:r>
              <a:rPr lang="en-TT" sz="3200" dirty="0" smtClean="0">
                <a:latin typeface="Times New Roman" panose="02020603050405020304" pitchFamily="18" charset="0"/>
                <a:ea typeface="Times New Roman" panose="02020603050405020304" pitchFamily="18" charset="0"/>
                <a:cs typeface="Times New Roman" panose="02020603050405020304" pitchFamily="18" charset="0"/>
              </a:rPr>
              <a:t>		CAPE </a:t>
            </a:r>
            <a:r>
              <a:rPr lang="en-US" sz="3200" dirty="0">
                <a:latin typeface="Calibri" panose="020F0502020204030204" pitchFamily="34" charset="0"/>
                <a:ea typeface="Calibri" panose="020F0502020204030204" pitchFamily="34" charset="0"/>
                <a:cs typeface="Times New Roman" panose="02020603050405020304" pitchFamily="18" charset="0"/>
              </a:rPr>
              <a:t/>
            </a:r>
            <a:br>
              <a:rPr lang="en-US" sz="3200" dirty="0">
                <a:latin typeface="Calibri" panose="020F0502020204030204" pitchFamily="34" charset="0"/>
                <a:ea typeface="Calibri" panose="020F0502020204030204" pitchFamily="34" charset="0"/>
                <a:cs typeface="Times New Roman" panose="02020603050405020304" pitchFamily="18" charset="0"/>
              </a:rPr>
            </a:br>
            <a:r>
              <a:rPr lang="en-TT" sz="3200" dirty="0">
                <a:latin typeface="Times New Roman" panose="02020603050405020304" pitchFamily="18" charset="0"/>
                <a:ea typeface="Times New Roman" panose="02020603050405020304" pitchFamily="18" charset="0"/>
                <a:cs typeface="Times New Roman" panose="02020603050405020304" pitchFamily="18" charset="0"/>
              </a:rPr>
              <a:t>Curriculum Topic:	</a:t>
            </a:r>
            <a:r>
              <a:rPr lang="en-TT" sz="3200" dirty="0" smtClean="0">
                <a:latin typeface="Times New Roman" panose="02020603050405020304" pitchFamily="18" charset="0"/>
                <a:ea typeface="Times New Roman" panose="02020603050405020304" pitchFamily="18" charset="0"/>
                <a:cs typeface="Times New Roman" panose="02020603050405020304" pitchFamily="18" charset="0"/>
              </a:rPr>
              <a:t>Logistics and Supply Chain Operations</a:t>
            </a:r>
          </a:p>
          <a:p>
            <a:r>
              <a:rPr lang="en-TT" sz="3200" dirty="0">
                <a:latin typeface="Times New Roman" panose="02020603050405020304" pitchFamily="18" charset="0"/>
                <a:ea typeface="Times New Roman" panose="02020603050405020304" pitchFamily="18" charset="0"/>
                <a:cs typeface="Times New Roman" panose="02020603050405020304" pitchFamily="18" charset="0"/>
              </a:rPr>
              <a:t>	</a:t>
            </a:r>
            <a:r>
              <a:rPr lang="en-TT" sz="3200" dirty="0" smtClean="0">
                <a:latin typeface="Times New Roman" panose="02020603050405020304" pitchFamily="18" charset="0"/>
                <a:ea typeface="Times New Roman" panose="02020603050405020304" pitchFamily="18" charset="0"/>
                <a:cs typeface="Times New Roman" panose="02020603050405020304" pitchFamily="18" charset="0"/>
              </a:rPr>
              <a:t>						Unit 1	 Module 2</a:t>
            </a:r>
            <a:r>
              <a:rPr lang="en-TT" sz="3200" dirty="0">
                <a:latin typeface="Times New Roman" panose="02020603050405020304" pitchFamily="18" charset="0"/>
                <a:ea typeface="Calibri" panose="020F0502020204030204" pitchFamily="34" charset="0"/>
                <a:cs typeface="Times New Roman" panose="02020603050405020304" pitchFamily="18" charset="0"/>
              </a:rPr>
              <a:t>		</a:t>
            </a:r>
            <a:r>
              <a:rPr lang="en-TT" sz="3200" dirty="0" smtClean="0">
                <a:latin typeface="Times New Roman" panose="02020603050405020304" pitchFamily="18" charset="0"/>
                <a:ea typeface="Calibri" panose="020F0502020204030204" pitchFamily="34" charset="0"/>
                <a:cs typeface="Times New Roman" panose="02020603050405020304" pitchFamily="18" charset="0"/>
              </a:rPr>
              <a:t>Objective 3</a:t>
            </a:r>
            <a:r>
              <a:rPr lang="en-TT" sz="3200" dirty="0">
                <a:latin typeface="Times New Roman" panose="02020603050405020304" pitchFamily="18" charset="0"/>
                <a:ea typeface="Calibri" panose="020F0502020204030204" pitchFamily="34" charset="0"/>
                <a:cs typeface="Times New Roman" panose="02020603050405020304" pitchFamily="18" charset="0"/>
              </a:rPr>
              <a:t/>
            </a:r>
            <a:br>
              <a:rPr lang="en-TT" sz="3200" dirty="0">
                <a:latin typeface="Times New Roman" panose="02020603050405020304" pitchFamily="18" charset="0"/>
                <a:ea typeface="Calibri" panose="020F0502020204030204" pitchFamily="34" charset="0"/>
                <a:cs typeface="Times New Roman" panose="02020603050405020304" pitchFamily="18" charset="0"/>
              </a:rPr>
            </a:br>
            <a:endParaRPr lang="en-TT" sz="3200" dirty="0" smtClean="0">
              <a:latin typeface="Times New Roman" panose="02020603050405020304" pitchFamily="18" charset="0"/>
              <a:ea typeface="Calibri" panose="020F0502020204030204" pitchFamily="34" charset="0"/>
              <a:cs typeface="Times New Roman" panose="02020603050405020304" pitchFamily="18" charset="0"/>
            </a:endParaRPr>
          </a:p>
          <a:p>
            <a:endParaRPr lang="en-TT" sz="3200" dirty="0" smtClean="0">
              <a:latin typeface="Times New Roman" panose="02020603050405020304" pitchFamily="18" charset="0"/>
              <a:ea typeface="Calibri" panose="020F0502020204030204" pitchFamily="34" charset="0"/>
              <a:cs typeface="Times New Roman" panose="02020603050405020304" pitchFamily="18" charset="0"/>
            </a:endParaRPr>
          </a:p>
          <a:p>
            <a:endParaRPr lang="en-TT" sz="3200" dirty="0">
              <a:latin typeface="Times New Roman" panose="02020603050405020304" pitchFamily="18" charset="0"/>
              <a:ea typeface="Calibri" panose="020F0502020204030204" pitchFamily="34" charset="0"/>
              <a:cs typeface="Times New Roman" panose="02020603050405020304" pitchFamily="18" charset="0"/>
            </a:endParaRPr>
          </a:p>
          <a:p>
            <a:r>
              <a:rPr lang="en-TT" sz="3200" dirty="0">
                <a:latin typeface="Times New Roman" panose="02020603050405020304" pitchFamily="18" charset="0"/>
                <a:ea typeface="Calibri" panose="020F0502020204030204" pitchFamily="34" charset="0"/>
                <a:cs typeface="Times New Roman" panose="02020603050405020304" pitchFamily="18" charset="0"/>
              </a:rPr>
              <a:t>Key Teaching Points:</a:t>
            </a:r>
            <a:br>
              <a:rPr lang="en-TT" sz="3200" dirty="0">
                <a:latin typeface="Times New Roman" panose="02020603050405020304" pitchFamily="18" charset="0"/>
                <a:ea typeface="Calibri" panose="020F0502020204030204" pitchFamily="34" charset="0"/>
                <a:cs typeface="Times New Roman" panose="02020603050405020304" pitchFamily="18" charset="0"/>
              </a:rPr>
            </a:br>
            <a:r>
              <a:rPr lang="en-TT" sz="3200" dirty="0">
                <a:latin typeface="Times New Roman" panose="02020603050405020304" pitchFamily="18" charset="0"/>
                <a:ea typeface="Calibri" panose="020F0502020204030204" pitchFamily="34" charset="0"/>
                <a:cs typeface="Times New Roman" panose="02020603050405020304" pitchFamily="18" charset="0"/>
              </a:rPr>
              <a:t>	</a:t>
            </a:r>
            <a:r>
              <a:rPr lang="en-TT" sz="3200" dirty="0" smtClean="0">
                <a:latin typeface="Times New Roman" panose="02020603050405020304" pitchFamily="18" charset="0"/>
                <a:ea typeface="Calibri" panose="020F0502020204030204" pitchFamily="34" charset="0"/>
                <a:cs typeface="Times New Roman" panose="02020603050405020304" pitchFamily="18" charset="0"/>
              </a:rPr>
              <a:t>(1) Explain the concept of supply chain operations</a:t>
            </a:r>
            <a:endParaRPr lang="en-US" sz="3200" dirty="0"/>
          </a:p>
        </p:txBody>
      </p:sp>
      <p:sp>
        <p:nvSpPr>
          <p:cNvPr id="2" name="Footer Placeholder 1"/>
          <p:cNvSpPr>
            <a:spLocks noGrp="1"/>
          </p:cNvSpPr>
          <p:nvPr>
            <p:ph type="ftr" sz="quarter" idx="11"/>
          </p:nvPr>
        </p:nvSpPr>
        <p:spPr>
          <a:xfrm>
            <a:off x="352269" y="6302547"/>
            <a:ext cx="6400800" cy="365125"/>
          </a:xfrm>
        </p:spPr>
        <p:txBody>
          <a:bodyPr/>
          <a:lstStyle/>
          <a:p>
            <a:r>
              <a:rPr lang="en-US" dirty="0" smtClean="0"/>
              <a:t>CPDD MOE 2020</a:t>
            </a:r>
            <a:endParaRPr lang="en-US" dirty="0"/>
          </a:p>
        </p:txBody>
      </p:sp>
    </p:spTree>
    <p:extLst>
      <p:ext uri="{BB962C8B-B14F-4D97-AF65-F5344CB8AC3E}">
        <p14:creationId xmlns:p14="http://schemas.microsoft.com/office/powerpoint/2010/main" val="13640130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a:t>
            </a:r>
            <a:endParaRPr lang="en-US" dirty="0"/>
          </a:p>
        </p:txBody>
      </p:sp>
      <p:sp>
        <p:nvSpPr>
          <p:cNvPr id="3" name="Content Placeholder 2"/>
          <p:cNvSpPr>
            <a:spLocks noGrp="1"/>
          </p:cNvSpPr>
          <p:nvPr>
            <p:ph idx="1"/>
          </p:nvPr>
        </p:nvSpPr>
        <p:spPr>
          <a:xfrm>
            <a:off x="1120000" y="2563317"/>
            <a:ext cx="10233800" cy="3613645"/>
          </a:xfrm>
        </p:spPr>
        <p:txBody>
          <a:bodyPr>
            <a:normAutofit/>
          </a:bodyPr>
          <a:lstStyle/>
          <a:p>
            <a:pPr marL="0" indent="0">
              <a:buNone/>
            </a:pPr>
            <a:r>
              <a:rPr lang="en-US" sz="4000" dirty="0" smtClean="0"/>
              <a:t>Supply chain operations are any systems involved in moving goods and services from the supplier to the consumer.</a:t>
            </a:r>
            <a:endParaRPr lang="en-US" sz="4000"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291483690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ounded Rectangle 12"/>
          <p:cNvSpPr/>
          <p:nvPr/>
        </p:nvSpPr>
        <p:spPr>
          <a:xfrm>
            <a:off x="538843" y="2120947"/>
            <a:ext cx="10433957" cy="453918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 name="Title 1"/>
          <p:cNvSpPr>
            <a:spLocks noGrp="1"/>
          </p:cNvSpPr>
          <p:nvPr>
            <p:ph type="title"/>
          </p:nvPr>
        </p:nvSpPr>
        <p:spPr>
          <a:xfrm>
            <a:off x="838200" y="365125"/>
            <a:ext cx="10515600" cy="746553"/>
          </a:xfrm>
        </p:spPr>
        <p:txBody>
          <a:bodyPr>
            <a:normAutofit fontScale="90000"/>
          </a:bodyPr>
          <a:lstStyle/>
          <a:p>
            <a:r>
              <a:rPr lang="en-US" dirty="0" smtClean="0"/>
              <a:t>Activity 1</a:t>
            </a:r>
            <a:endParaRPr lang="en-US" dirty="0"/>
          </a:p>
        </p:txBody>
      </p:sp>
      <p:sp>
        <p:nvSpPr>
          <p:cNvPr id="4" name="Footer Placeholder 3"/>
          <p:cNvSpPr>
            <a:spLocks noGrp="1"/>
          </p:cNvSpPr>
          <p:nvPr>
            <p:ph type="ftr" sz="quarter" idx="11"/>
          </p:nvPr>
        </p:nvSpPr>
        <p:spPr>
          <a:xfrm>
            <a:off x="10484375" y="6254864"/>
            <a:ext cx="1608619" cy="504199"/>
          </a:xfrm>
        </p:spPr>
        <p:txBody>
          <a:bodyPr/>
          <a:lstStyle/>
          <a:p>
            <a:r>
              <a:rPr lang="en-US" dirty="0" smtClean="0"/>
              <a:t>CPDD MOE 2020</a:t>
            </a:r>
            <a:endParaRPr lang="en-US" dirty="0"/>
          </a:p>
        </p:txBody>
      </p:sp>
      <p:pic>
        <p:nvPicPr>
          <p:cNvPr id="1026" name="Picture 2" descr="https://www.goodfreephotos.com/cache/vector-images/truck-vector-clipart.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4992" y="3621683"/>
            <a:ext cx="2129852" cy="1261938"/>
          </a:xfrm>
          <a:prstGeom prst="rect">
            <a:avLst/>
          </a:prstGeom>
          <a:noFill/>
          <a:extLst>
            <a:ext uri="{909E8E84-426E-40DD-AFC4-6F175D3DCCD1}">
              <a14:hiddenFill xmlns:a14="http://schemas.microsoft.com/office/drawing/2010/main">
                <a:solidFill>
                  <a:srgbClr val="FFFFFF"/>
                </a:solidFill>
              </a14:hiddenFill>
            </a:ext>
          </a:extLst>
        </p:spPr>
      </p:pic>
      <p:sp>
        <p:nvSpPr>
          <p:cNvPr id="7" name="Right Arrow 6"/>
          <p:cNvSpPr/>
          <p:nvPr/>
        </p:nvSpPr>
        <p:spPr>
          <a:xfrm rot="20291916">
            <a:off x="2707167" y="3286875"/>
            <a:ext cx="1558977" cy="61181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8" name="Picture 4" descr="Vector illustration of factor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92347" y="2338077"/>
            <a:ext cx="2122930" cy="1736557"/>
          </a:xfrm>
          <a:prstGeom prst="rect">
            <a:avLst/>
          </a:prstGeom>
          <a:noFill/>
          <a:extLst>
            <a:ext uri="{909E8E84-426E-40DD-AFC4-6F175D3DCCD1}">
              <a14:hiddenFill xmlns:a14="http://schemas.microsoft.com/office/drawing/2010/main">
                <a:solidFill>
                  <a:srgbClr val="FFFFFF"/>
                </a:solidFill>
              </a14:hiddenFill>
            </a:ext>
          </a:extLst>
        </p:spPr>
      </p:pic>
      <p:sp>
        <p:nvSpPr>
          <p:cNvPr id="8" name="Right Arrow 7"/>
          <p:cNvSpPr/>
          <p:nvPr/>
        </p:nvSpPr>
        <p:spPr>
          <a:xfrm rot="963065">
            <a:off x="6639924" y="2957162"/>
            <a:ext cx="1888761" cy="67357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0" name="Picture 6" descr="Warehouse icon"/>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509172" y="2534280"/>
            <a:ext cx="1975203" cy="1813236"/>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Vector illustration of storefront v"/>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066128" y="4503228"/>
            <a:ext cx="1811377" cy="2003736"/>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ompras carro mujer corriendo correr comprar almacenar carretilla venta tienda de comestibles cesta consumismo estilo de vida cliente consumidor compra supermercado mercado tienda Comprando silueta icono símbolo carrito de compras vehículo clipart en blanco y negro arte lineal"/>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632076" y="4786944"/>
            <a:ext cx="1690948" cy="1690948"/>
          </a:xfrm>
          <a:prstGeom prst="rect">
            <a:avLst/>
          </a:prstGeom>
          <a:noFill/>
          <a:extLst>
            <a:ext uri="{909E8E84-426E-40DD-AFC4-6F175D3DCCD1}">
              <a14:hiddenFill xmlns:a14="http://schemas.microsoft.com/office/drawing/2010/main">
                <a:solidFill>
                  <a:srgbClr val="FFFFFF"/>
                </a:solidFill>
              </a14:hiddenFill>
            </a:ext>
          </a:extLst>
        </p:spPr>
      </p:pic>
      <p:sp>
        <p:nvSpPr>
          <p:cNvPr id="9" name="Right Arrow 8"/>
          <p:cNvSpPr/>
          <p:nvPr/>
        </p:nvSpPr>
        <p:spPr>
          <a:xfrm rot="9001067">
            <a:off x="8957357" y="4664275"/>
            <a:ext cx="1290917" cy="72976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Left Arrow 10"/>
          <p:cNvSpPr/>
          <p:nvPr/>
        </p:nvSpPr>
        <p:spPr>
          <a:xfrm>
            <a:off x="5586291" y="5262365"/>
            <a:ext cx="1103843" cy="618565"/>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907439" y="1192361"/>
            <a:ext cx="9357704" cy="830997"/>
          </a:xfrm>
          <a:prstGeom prst="rect">
            <a:avLst/>
          </a:prstGeom>
          <a:noFill/>
        </p:spPr>
        <p:txBody>
          <a:bodyPr wrap="square" rtlCol="0">
            <a:spAutoFit/>
          </a:bodyPr>
          <a:lstStyle/>
          <a:p>
            <a:r>
              <a:rPr lang="en-US" sz="2400" dirty="0" smtClean="0"/>
              <a:t>Label the supply chain operation below using the terms: consumer, producer, supplier, wholesaler, retailer</a:t>
            </a:r>
            <a:endParaRPr lang="en-US" sz="2400" dirty="0"/>
          </a:p>
        </p:txBody>
      </p:sp>
      <p:sp>
        <p:nvSpPr>
          <p:cNvPr id="14" name="TextBox 13"/>
          <p:cNvSpPr txBox="1"/>
          <p:nvPr/>
        </p:nvSpPr>
        <p:spPr>
          <a:xfrm>
            <a:off x="907440" y="3293948"/>
            <a:ext cx="974636" cy="369332"/>
          </a:xfrm>
          <a:prstGeom prst="rect">
            <a:avLst/>
          </a:prstGeom>
          <a:noFill/>
        </p:spPr>
        <p:txBody>
          <a:bodyPr wrap="square" rtlCol="0">
            <a:spAutoFit/>
          </a:bodyPr>
          <a:lstStyle/>
          <a:p>
            <a:r>
              <a:rPr lang="en-US" dirty="0" smtClean="0">
                <a:solidFill>
                  <a:schemeClr val="bg1"/>
                </a:solidFill>
              </a:rPr>
              <a:t>Supplier</a:t>
            </a:r>
            <a:endParaRPr lang="en-US" dirty="0">
              <a:solidFill>
                <a:schemeClr val="bg1"/>
              </a:solidFill>
            </a:endParaRPr>
          </a:p>
        </p:txBody>
      </p:sp>
      <p:sp>
        <p:nvSpPr>
          <p:cNvPr id="20" name="TextBox 19"/>
          <p:cNvSpPr txBox="1"/>
          <p:nvPr/>
        </p:nvSpPr>
        <p:spPr>
          <a:xfrm>
            <a:off x="3755571" y="6137631"/>
            <a:ext cx="1274840" cy="369332"/>
          </a:xfrm>
          <a:prstGeom prst="rect">
            <a:avLst/>
          </a:prstGeom>
          <a:noFill/>
        </p:spPr>
        <p:txBody>
          <a:bodyPr wrap="square" rtlCol="0">
            <a:spAutoFit/>
          </a:bodyPr>
          <a:lstStyle/>
          <a:p>
            <a:r>
              <a:rPr lang="en-US" dirty="0" smtClean="0">
                <a:solidFill>
                  <a:schemeClr val="bg1"/>
                </a:solidFill>
              </a:rPr>
              <a:t>Consumer</a:t>
            </a:r>
            <a:endParaRPr lang="en-US" dirty="0">
              <a:solidFill>
                <a:schemeClr val="bg1"/>
              </a:solidFill>
            </a:endParaRPr>
          </a:p>
        </p:txBody>
      </p:sp>
      <p:sp>
        <p:nvSpPr>
          <p:cNvPr id="21" name="TextBox 20"/>
          <p:cNvSpPr txBox="1"/>
          <p:nvPr/>
        </p:nvSpPr>
        <p:spPr>
          <a:xfrm>
            <a:off x="7877053" y="6108560"/>
            <a:ext cx="974636" cy="369332"/>
          </a:xfrm>
          <a:prstGeom prst="rect">
            <a:avLst/>
          </a:prstGeom>
          <a:noFill/>
        </p:spPr>
        <p:txBody>
          <a:bodyPr wrap="square" rtlCol="0">
            <a:spAutoFit/>
          </a:bodyPr>
          <a:lstStyle/>
          <a:p>
            <a:r>
              <a:rPr lang="en-US" dirty="0" smtClean="0">
                <a:solidFill>
                  <a:schemeClr val="bg1"/>
                </a:solidFill>
              </a:rPr>
              <a:t>Retailer</a:t>
            </a:r>
            <a:endParaRPr lang="en-US" dirty="0">
              <a:solidFill>
                <a:schemeClr val="bg1"/>
              </a:solidFill>
            </a:endParaRPr>
          </a:p>
        </p:txBody>
      </p:sp>
      <p:sp>
        <p:nvSpPr>
          <p:cNvPr id="22" name="TextBox 21"/>
          <p:cNvSpPr txBox="1"/>
          <p:nvPr/>
        </p:nvSpPr>
        <p:spPr>
          <a:xfrm>
            <a:off x="8905184" y="2924616"/>
            <a:ext cx="1255688" cy="369332"/>
          </a:xfrm>
          <a:prstGeom prst="rect">
            <a:avLst/>
          </a:prstGeom>
          <a:noFill/>
        </p:spPr>
        <p:txBody>
          <a:bodyPr wrap="square" rtlCol="0">
            <a:spAutoFit/>
          </a:bodyPr>
          <a:lstStyle/>
          <a:p>
            <a:r>
              <a:rPr lang="en-US" dirty="0" smtClean="0">
                <a:solidFill>
                  <a:schemeClr val="bg1"/>
                </a:solidFill>
              </a:rPr>
              <a:t>Wholesaler</a:t>
            </a:r>
            <a:endParaRPr lang="en-US" dirty="0">
              <a:solidFill>
                <a:schemeClr val="bg1"/>
              </a:solidFill>
            </a:endParaRPr>
          </a:p>
        </p:txBody>
      </p:sp>
      <p:sp>
        <p:nvSpPr>
          <p:cNvPr id="23" name="TextBox 22"/>
          <p:cNvSpPr txBox="1"/>
          <p:nvPr/>
        </p:nvSpPr>
        <p:spPr>
          <a:xfrm>
            <a:off x="5023582" y="4074634"/>
            <a:ext cx="1095683" cy="369332"/>
          </a:xfrm>
          <a:prstGeom prst="rect">
            <a:avLst/>
          </a:prstGeom>
          <a:noFill/>
        </p:spPr>
        <p:txBody>
          <a:bodyPr wrap="square" rtlCol="0">
            <a:spAutoFit/>
          </a:bodyPr>
          <a:lstStyle/>
          <a:p>
            <a:r>
              <a:rPr lang="en-US" dirty="0" smtClean="0">
                <a:solidFill>
                  <a:schemeClr val="bg1"/>
                </a:solidFill>
              </a:rPr>
              <a:t>Producer</a:t>
            </a:r>
            <a:endParaRPr lang="en-US" dirty="0">
              <a:solidFill>
                <a:schemeClr val="bg1"/>
              </a:solidFill>
            </a:endParaRPr>
          </a:p>
        </p:txBody>
      </p:sp>
      <p:pic>
        <p:nvPicPr>
          <p:cNvPr id="25" name="Picture 2" descr="https://www.goodfreephotos.com/cache/vector-images/truck-vector-clipart.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rot="20299833">
            <a:off x="3090985" y="3242629"/>
            <a:ext cx="404993" cy="239959"/>
          </a:xfrm>
          <a:prstGeom prst="rect">
            <a:avLst/>
          </a:prstGeom>
          <a:noFill/>
          <a:extLst>
            <a:ext uri="{909E8E84-426E-40DD-AFC4-6F175D3DCCD1}">
              <a14:hiddenFill xmlns:a14="http://schemas.microsoft.com/office/drawing/2010/main">
                <a:solidFill>
                  <a:srgbClr val="FFFFFF"/>
                </a:solidFill>
              </a14:hiddenFill>
            </a:ext>
          </a:extLst>
        </p:spPr>
      </p:pic>
      <p:pic>
        <p:nvPicPr>
          <p:cNvPr id="27" name="Picture 2" descr="https://www.goodfreephotos.com/cache/vector-images/truck-vector-clipart.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rot="1261903">
            <a:off x="7363323" y="2843887"/>
            <a:ext cx="441961" cy="2618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348869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1000"/>
                                        <p:tgtEl>
                                          <p:spTgt spid="14"/>
                                        </p:tgtEl>
                                      </p:cBhvr>
                                    </p:animEffect>
                                    <p:anim calcmode="lin" valueType="num">
                                      <p:cBhvr>
                                        <p:cTn id="8" dur="1000" fill="hold"/>
                                        <p:tgtEl>
                                          <p:spTgt spid="14"/>
                                        </p:tgtEl>
                                        <p:attrNameLst>
                                          <p:attrName>ppt_x</p:attrName>
                                        </p:attrNameLst>
                                      </p:cBhvr>
                                      <p:tavLst>
                                        <p:tav tm="0">
                                          <p:val>
                                            <p:strVal val="#ppt_x"/>
                                          </p:val>
                                        </p:tav>
                                        <p:tav tm="100000">
                                          <p:val>
                                            <p:strVal val="#ppt_x"/>
                                          </p:val>
                                        </p:tav>
                                      </p:tavLst>
                                    </p:anim>
                                    <p:anim calcmode="lin" valueType="num">
                                      <p:cBhvr>
                                        <p:cTn id="9"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3"/>
                                        </p:tgtEl>
                                        <p:attrNameLst>
                                          <p:attrName>style.visibility</p:attrName>
                                        </p:attrNameLst>
                                      </p:cBhvr>
                                      <p:to>
                                        <p:strVal val="visible"/>
                                      </p:to>
                                    </p:set>
                                    <p:animEffect transition="in" filter="fade">
                                      <p:cBhvr>
                                        <p:cTn id="14" dur="1000"/>
                                        <p:tgtEl>
                                          <p:spTgt spid="23"/>
                                        </p:tgtEl>
                                      </p:cBhvr>
                                    </p:animEffect>
                                    <p:anim calcmode="lin" valueType="num">
                                      <p:cBhvr>
                                        <p:cTn id="15" dur="1000" fill="hold"/>
                                        <p:tgtEl>
                                          <p:spTgt spid="23"/>
                                        </p:tgtEl>
                                        <p:attrNameLst>
                                          <p:attrName>ppt_x</p:attrName>
                                        </p:attrNameLst>
                                      </p:cBhvr>
                                      <p:tavLst>
                                        <p:tav tm="0">
                                          <p:val>
                                            <p:strVal val="#ppt_x"/>
                                          </p:val>
                                        </p:tav>
                                        <p:tav tm="100000">
                                          <p:val>
                                            <p:strVal val="#ppt_x"/>
                                          </p:val>
                                        </p:tav>
                                      </p:tavLst>
                                    </p:anim>
                                    <p:anim calcmode="lin" valueType="num">
                                      <p:cBhvr>
                                        <p:cTn id="16"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2"/>
                                        </p:tgtEl>
                                        <p:attrNameLst>
                                          <p:attrName>style.visibility</p:attrName>
                                        </p:attrNameLst>
                                      </p:cBhvr>
                                      <p:to>
                                        <p:strVal val="visible"/>
                                      </p:to>
                                    </p:set>
                                    <p:animEffect transition="in" filter="fade">
                                      <p:cBhvr>
                                        <p:cTn id="21" dur="1000"/>
                                        <p:tgtEl>
                                          <p:spTgt spid="22"/>
                                        </p:tgtEl>
                                      </p:cBhvr>
                                    </p:animEffect>
                                    <p:anim calcmode="lin" valueType="num">
                                      <p:cBhvr>
                                        <p:cTn id="22" dur="1000" fill="hold"/>
                                        <p:tgtEl>
                                          <p:spTgt spid="22"/>
                                        </p:tgtEl>
                                        <p:attrNameLst>
                                          <p:attrName>ppt_x</p:attrName>
                                        </p:attrNameLst>
                                      </p:cBhvr>
                                      <p:tavLst>
                                        <p:tav tm="0">
                                          <p:val>
                                            <p:strVal val="#ppt_x"/>
                                          </p:val>
                                        </p:tav>
                                        <p:tav tm="100000">
                                          <p:val>
                                            <p:strVal val="#ppt_x"/>
                                          </p:val>
                                        </p:tav>
                                      </p:tavLst>
                                    </p:anim>
                                    <p:anim calcmode="lin" valueType="num">
                                      <p:cBhvr>
                                        <p:cTn id="23" dur="1000" fill="hold"/>
                                        <p:tgtEl>
                                          <p:spTgt spid="22"/>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1"/>
                                        </p:tgtEl>
                                        <p:attrNameLst>
                                          <p:attrName>style.visibility</p:attrName>
                                        </p:attrNameLst>
                                      </p:cBhvr>
                                      <p:to>
                                        <p:strVal val="visible"/>
                                      </p:to>
                                    </p:set>
                                    <p:animEffect transition="in" filter="fade">
                                      <p:cBhvr>
                                        <p:cTn id="28" dur="1000"/>
                                        <p:tgtEl>
                                          <p:spTgt spid="21"/>
                                        </p:tgtEl>
                                      </p:cBhvr>
                                    </p:animEffect>
                                    <p:anim calcmode="lin" valueType="num">
                                      <p:cBhvr>
                                        <p:cTn id="29" dur="1000" fill="hold"/>
                                        <p:tgtEl>
                                          <p:spTgt spid="21"/>
                                        </p:tgtEl>
                                        <p:attrNameLst>
                                          <p:attrName>ppt_x</p:attrName>
                                        </p:attrNameLst>
                                      </p:cBhvr>
                                      <p:tavLst>
                                        <p:tav tm="0">
                                          <p:val>
                                            <p:strVal val="#ppt_x"/>
                                          </p:val>
                                        </p:tav>
                                        <p:tav tm="100000">
                                          <p:val>
                                            <p:strVal val="#ppt_x"/>
                                          </p:val>
                                        </p:tav>
                                      </p:tavLst>
                                    </p:anim>
                                    <p:anim calcmode="lin" valueType="num">
                                      <p:cBhvr>
                                        <p:cTn id="30" dur="1000" fill="hold"/>
                                        <p:tgtEl>
                                          <p:spTgt spid="21"/>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0"/>
                                        </p:tgtEl>
                                        <p:attrNameLst>
                                          <p:attrName>style.visibility</p:attrName>
                                        </p:attrNameLst>
                                      </p:cBhvr>
                                      <p:to>
                                        <p:strVal val="visible"/>
                                      </p:to>
                                    </p:set>
                                    <p:animEffect transition="in" filter="fade">
                                      <p:cBhvr>
                                        <p:cTn id="35" dur="1000"/>
                                        <p:tgtEl>
                                          <p:spTgt spid="20"/>
                                        </p:tgtEl>
                                      </p:cBhvr>
                                    </p:animEffect>
                                    <p:anim calcmode="lin" valueType="num">
                                      <p:cBhvr>
                                        <p:cTn id="36" dur="1000" fill="hold"/>
                                        <p:tgtEl>
                                          <p:spTgt spid="20"/>
                                        </p:tgtEl>
                                        <p:attrNameLst>
                                          <p:attrName>ppt_x</p:attrName>
                                        </p:attrNameLst>
                                      </p:cBhvr>
                                      <p:tavLst>
                                        <p:tav tm="0">
                                          <p:val>
                                            <p:strVal val="#ppt_x"/>
                                          </p:val>
                                        </p:tav>
                                        <p:tav tm="100000">
                                          <p:val>
                                            <p:strVal val="#ppt_x"/>
                                          </p:val>
                                        </p:tav>
                                      </p:tavLst>
                                    </p:anim>
                                    <p:anim calcmode="lin" valueType="num">
                                      <p:cBhvr>
                                        <p:cTn id="37"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20" grpId="0"/>
      <p:bldP spid="21" grpId="0"/>
      <p:bldP spid="22" grpId="0"/>
      <p:bldP spid="2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Intermediaries</a:t>
            </a:r>
            <a:endParaRPr lang="en-US" dirty="0"/>
          </a:p>
        </p:txBody>
      </p:sp>
      <p:sp>
        <p:nvSpPr>
          <p:cNvPr id="3" name="Content Placeholder 2"/>
          <p:cNvSpPr>
            <a:spLocks noGrp="1"/>
          </p:cNvSpPr>
          <p:nvPr>
            <p:ph idx="1"/>
          </p:nvPr>
        </p:nvSpPr>
        <p:spPr>
          <a:xfrm>
            <a:off x="674557" y="1499016"/>
            <a:ext cx="10679243" cy="4677947"/>
          </a:xfrm>
        </p:spPr>
        <p:txBody>
          <a:bodyPr>
            <a:normAutofit fontScale="92500"/>
          </a:bodyPr>
          <a:lstStyle/>
          <a:p>
            <a:r>
              <a:rPr lang="en-US" dirty="0" smtClean="0"/>
              <a:t>Manufacturer – One who produces goods for resale or use.</a:t>
            </a:r>
          </a:p>
          <a:p>
            <a:endParaRPr lang="en-US" dirty="0"/>
          </a:p>
          <a:p>
            <a:r>
              <a:rPr lang="en-US" dirty="0" smtClean="0"/>
              <a:t>Wholesaler – A person or business that buys from the manufacturer in large quantities and so gets cheaper prices.   The bulk is then broken up into smaller quantities and sold to the retailer or consumer.  The retailer is able to get desired quantities and the consumer gets cheaper prices from the wholesaler than buying from retailer.  The manufacturer does not need to source warehouses of his own as the wholesaler provides storage facilities.</a:t>
            </a:r>
          </a:p>
          <a:p>
            <a:endParaRPr lang="en-US" dirty="0"/>
          </a:p>
          <a:p>
            <a:r>
              <a:rPr lang="en-US" dirty="0" smtClean="0"/>
              <a:t>Retailer – Sells goods to consumers.  Quantities are normally small and goods are for consumption and not resale.</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14340962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Intermediaries</a:t>
            </a:r>
            <a:endParaRPr lang="en-US" dirty="0"/>
          </a:p>
        </p:txBody>
      </p:sp>
      <p:sp>
        <p:nvSpPr>
          <p:cNvPr id="3" name="Content Placeholder 2"/>
          <p:cNvSpPr>
            <a:spLocks noGrp="1"/>
          </p:cNvSpPr>
          <p:nvPr>
            <p:ph idx="1"/>
          </p:nvPr>
        </p:nvSpPr>
        <p:spPr/>
        <p:txBody>
          <a:bodyPr/>
          <a:lstStyle/>
          <a:p>
            <a:r>
              <a:rPr lang="en-US" sz="3600" dirty="0" smtClean="0"/>
              <a:t>Transport Operator (marine, air, road, rail) – person or business responsible for all vehicles or means of transport operating from supplier to consumer to ensure goods reach their final destination.  Responsibility includes the fleet of transport, documentation, drivers, loaders etc.</a:t>
            </a:r>
          </a:p>
          <a:p>
            <a:endParaRPr lang="en-US" dirty="0"/>
          </a:p>
          <a:p>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15558427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Intermediaries</a:t>
            </a:r>
            <a:endParaRPr lang="en-US" dirty="0"/>
          </a:p>
        </p:txBody>
      </p:sp>
      <p:sp>
        <p:nvSpPr>
          <p:cNvPr id="3" name="Content Placeholder 2"/>
          <p:cNvSpPr>
            <a:spLocks noGrp="1"/>
          </p:cNvSpPr>
          <p:nvPr>
            <p:ph idx="1"/>
          </p:nvPr>
        </p:nvSpPr>
        <p:spPr/>
        <p:txBody>
          <a:bodyPr>
            <a:normAutofit/>
          </a:bodyPr>
          <a:lstStyle/>
          <a:p>
            <a:r>
              <a:rPr lang="en-US" sz="3600" dirty="0" smtClean="0"/>
              <a:t>Suppliers – These persons or businesses provide raw materials to be used in production.</a:t>
            </a:r>
          </a:p>
          <a:p>
            <a:endParaRPr lang="en-US" sz="3600" dirty="0"/>
          </a:p>
          <a:p>
            <a:r>
              <a:rPr lang="en-US" sz="3600" dirty="0" smtClean="0"/>
              <a:t>Warehouse operators – Persons who control the functions of the warehouse so that all systems flow smoothly.</a:t>
            </a:r>
            <a:endParaRPr lang="en-US" sz="3600"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17583088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39880"/>
            <a:ext cx="10515600" cy="1325563"/>
          </a:xfrm>
        </p:spPr>
        <p:txBody>
          <a:bodyPr>
            <a:normAutofit fontScale="90000"/>
          </a:bodyPr>
          <a:lstStyle/>
          <a:p>
            <a:r>
              <a:rPr lang="en-US" dirty="0" smtClean="0"/>
              <a:t>Media Centre</a:t>
            </a:r>
            <a:br>
              <a:rPr lang="en-US" dirty="0" smtClean="0"/>
            </a:br>
            <a:endParaRPr lang="en-US" dirty="0"/>
          </a:p>
        </p:txBody>
      </p:sp>
      <p:sp>
        <p:nvSpPr>
          <p:cNvPr id="3" name="Content Placeholder 2"/>
          <p:cNvSpPr>
            <a:spLocks noGrp="1"/>
          </p:cNvSpPr>
          <p:nvPr>
            <p:ph idx="1"/>
          </p:nvPr>
        </p:nvSpPr>
        <p:spPr>
          <a:xfrm>
            <a:off x="1120000" y="3177915"/>
            <a:ext cx="10233800" cy="2999048"/>
          </a:xfrm>
        </p:spPr>
        <p:txBody>
          <a:bodyPr/>
          <a:lstStyle/>
          <a:p>
            <a:pPr marL="0" indent="0">
              <a:buNone/>
            </a:pPr>
            <a:r>
              <a:rPr lang="en-US" dirty="0">
                <a:hlinkClick r:id="rId2"/>
              </a:rPr>
              <a:t>https://www.bing.com/videos/search?q=the+supply+chain+operation&amp;&amp;view=detail&amp;mid=1DF37A8751D3E36B62E61DF37A8751D3E36B62E6&amp;&amp;FORM=VRDGAR&amp;ru=%2Fvideos%2Fsearch%3Fq%3Dthe%2Bsupply%2Bchain%2Boperation%26FORM%3DHDRSC4</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TextBox 4"/>
          <p:cNvSpPr txBox="1"/>
          <p:nvPr/>
        </p:nvSpPr>
        <p:spPr>
          <a:xfrm>
            <a:off x="1257042" y="1912096"/>
            <a:ext cx="9959715" cy="954107"/>
          </a:xfrm>
          <a:prstGeom prst="rect">
            <a:avLst/>
          </a:prstGeom>
          <a:noFill/>
        </p:spPr>
        <p:txBody>
          <a:bodyPr wrap="square" rtlCol="0">
            <a:spAutoFit/>
          </a:bodyPr>
          <a:lstStyle/>
          <a:p>
            <a:r>
              <a:rPr lang="en-US" sz="2800" dirty="0" smtClean="0"/>
              <a:t>Click on the following link to see how the supply chain operations function effectively for Starbucks, a leading international brand. </a:t>
            </a:r>
            <a:endParaRPr lang="en-US" sz="2800" dirty="0"/>
          </a:p>
        </p:txBody>
      </p:sp>
    </p:spTree>
    <p:extLst>
      <p:ext uri="{BB962C8B-B14F-4D97-AF65-F5344CB8AC3E}">
        <p14:creationId xmlns:p14="http://schemas.microsoft.com/office/powerpoint/2010/main" val="3999502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Activity 2</a:t>
            </a:r>
            <a:endParaRPr lang="en-US" dirty="0"/>
          </a:p>
        </p:txBody>
      </p:sp>
      <p:sp>
        <p:nvSpPr>
          <p:cNvPr id="3" name="Content Placeholder 2"/>
          <p:cNvSpPr>
            <a:spLocks noGrp="1"/>
          </p:cNvSpPr>
          <p:nvPr>
            <p:ph idx="1"/>
          </p:nvPr>
        </p:nvSpPr>
        <p:spPr>
          <a:xfrm>
            <a:off x="838200" y="1690689"/>
            <a:ext cx="10515600" cy="4486274"/>
          </a:xfrm>
        </p:spPr>
        <p:txBody>
          <a:bodyPr>
            <a:normAutofit/>
          </a:bodyPr>
          <a:lstStyle/>
          <a:p>
            <a:pPr marL="457200" indent="-457200">
              <a:buAutoNum type="arabicPeriod"/>
            </a:pPr>
            <a:r>
              <a:rPr lang="en-US" sz="3200" dirty="0" smtClean="0"/>
              <a:t>Make a list of all intermediaries in the supply chain process.</a:t>
            </a:r>
          </a:p>
          <a:p>
            <a:pPr marL="457200" indent="-457200">
              <a:buNone/>
            </a:pPr>
            <a:r>
              <a:rPr lang="en-US" sz="3200" dirty="0"/>
              <a:t>	</a:t>
            </a:r>
            <a:r>
              <a:rPr lang="en-US" sz="3200" dirty="0" smtClean="0"/>
              <a:t>Manufacturer, wholesaler, retailer, transport operator, warehouse operator, supplier</a:t>
            </a:r>
          </a:p>
          <a:p>
            <a:pPr marL="457200" indent="-457200">
              <a:buNone/>
            </a:pPr>
            <a:endParaRPr lang="en-US" sz="3200" dirty="0"/>
          </a:p>
          <a:p>
            <a:pPr marL="0" indent="0" defTabSz="465138">
              <a:buNone/>
            </a:pPr>
            <a:r>
              <a:rPr lang="en-US" sz="3200" dirty="0" smtClean="0"/>
              <a:t>2.	Clearly identify the functions of each intermediary.</a:t>
            </a:r>
          </a:p>
          <a:p>
            <a:pPr marL="457200" lvl="1" indent="-457200">
              <a:buNone/>
            </a:pPr>
            <a:r>
              <a:rPr lang="en-US" sz="3200" dirty="0" smtClean="0"/>
              <a:t>	Slides 4-6</a:t>
            </a:r>
            <a:endParaRPr lang="en-US" sz="3200"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3641843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TM04033923[[fn=Depth]]</Template>
  <TotalTime>414</TotalTime>
  <Words>314</Words>
  <Application>Microsoft Office PowerPoint</Application>
  <PresentationFormat>Widescreen</PresentationFormat>
  <Paragraphs>44</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Corbel</vt:lpstr>
      <vt:lpstr>Times New Roman</vt:lpstr>
      <vt:lpstr>Depth</vt:lpstr>
      <vt:lpstr>PowerPoint Presentation</vt:lpstr>
      <vt:lpstr>Definition</vt:lpstr>
      <vt:lpstr>Activity 1</vt:lpstr>
      <vt:lpstr>Intermediaries</vt:lpstr>
      <vt:lpstr>Intermediaries</vt:lpstr>
      <vt:lpstr>Intermediaries</vt:lpstr>
      <vt:lpstr>Media Centre </vt:lpstr>
      <vt:lpstr>Activity 2</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MOECurriculum</dc:creator>
  <cp:lastModifiedBy>Moe User</cp:lastModifiedBy>
  <cp:revision>48</cp:revision>
  <dcterms:created xsi:type="dcterms:W3CDTF">2020-06-05T21:04:06Z</dcterms:created>
  <dcterms:modified xsi:type="dcterms:W3CDTF">2020-08-28T15:36:21Z</dcterms:modified>
</cp:coreProperties>
</file>