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57" r:id="rId4"/>
    <p:sldId id="258" r:id="rId5"/>
    <p:sldId id="259" r:id="rId6"/>
    <p:sldId id="263" r:id="rId7"/>
    <p:sldId id="274" r:id="rId8"/>
    <p:sldId id="260" r:id="rId9"/>
    <p:sldId id="273" r:id="rId10"/>
    <p:sldId id="261" r:id="rId11"/>
    <p:sldId id="276" r:id="rId12"/>
    <p:sldId id="262" r:id="rId13"/>
    <p:sldId id="275" r:id="rId14"/>
    <p:sldId id="264" r:id="rId15"/>
    <p:sldId id="277" r:id="rId16"/>
    <p:sldId id="266" r:id="rId17"/>
    <p:sldId id="267" r:id="rId18"/>
    <p:sldId id="278" r:id="rId19"/>
    <p:sldId id="268" r:id="rId20"/>
    <p:sldId id="271" r:id="rId21"/>
    <p:sldId id="279" r:id="rId22"/>
    <p:sldId id="280" r:id="rId23"/>
    <p:sldId id="281" r:id="rId24"/>
    <p:sldId id="272"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51854-DC67-4071-901E-69541D84A1D8}" type="datetimeFigureOut">
              <a:rPr lang="en-TT" smtClean="0"/>
              <a:t>10/06/2020</a:t>
            </a:fld>
            <a:endParaRPr lang="en-T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3C3-D37A-4B52-A28A-ACA6D78827E5}" type="slidenum">
              <a:rPr lang="en-TT" smtClean="0"/>
              <a:t>‹#›</a:t>
            </a:fld>
            <a:endParaRPr lang="en-TT"/>
          </a:p>
        </p:txBody>
      </p:sp>
    </p:spTree>
    <p:extLst>
      <p:ext uri="{BB962C8B-B14F-4D97-AF65-F5344CB8AC3E}">
        <p14:creationId xmlns:p14="http://schemas.microsoft.com/office/powerpoint/2010/main" val="231738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FE01E-9DFB-4F9A-9858-8C08D6574F31}" type="datetime1">
              <a:rPr lang="en-US" smtClean="0"/>
              <a:t>6/10/2020</a:t>
            </a:fld>
            <a:endParaRPr lang="en-US"/>
          </a:p>
        </p:txBody>
      </p:sp>
      <p:sp>
        <p:nvSpPr>
          <p:cNvPr id="5" name="Footer Placeholder 4"/>
          <p:cNvSpPr>
            <a:spLocks noGrp="1"/>
          </p:cNvSpPr>
          <p:nvPr>
            <p:ph type="ftr" sz="quarter" idx="11"/>
          </p:nvPr>
        </p:nvSpPr>
        <p:spPr/>
        <p:txBody>
          <a:bodyPr/>
          <a:lstStyle/>
          <a:p>
            <a:r>
              <a:rPr lang="en-US"/>
              <a:t>CPDD 2020</a:t>
            </a:r>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874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E4D86-5A7A-48FA-B440-8BEF3436D229}" type="datetime1">
              <a:rPr lang="en-US" smtClean="0"/>
              <a:t>6/10/2020</a:t>
            </a:fld>
            <a:endParaRPr lang="en-US"/>
          </a:p>
        </p:txBody>
      </p:sp>
      <p:sp>
        <p:nvSpPr>
          <p:cNvPr id="5" name="Footer Placeholder 4"/>
          <p:cNvSpPr>
            <a:spLocks noGrp="1"/>
          </p:cNvSpPr>
          <p:nvPr>
            <p:ph type="ftr" sz="quarter" idx="11"/>
          </p:nvPr>
        </p:nvSpPr>
        <p:spPr/>
        <p:txBody>
          <a:bodyPr/>
          <a:lstStyle/>
          <a:p>
            <a:r>
              <a:rPr lang="en-US"/>
              <a:t>CPDD 2020</a:t>
            </a:r>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274399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98133-D6C9-4482-B9F4-8605AA304E7F}" type="datetime1">
              <a:rPr lang="en-US" smtClean="0"/>
              <a:t>6/10/2020</a:t>
            </a:fld>
            <a:endParaRPr lang="en-US"/>
          </a:p>
        </p:txBody>
      </p:sp>
      <p:sp>
        <p:nvSpPr>
          <p:cNvPr id="5" name="Footer Placeholder 4"/>
          <p:cNvSpPr>
            <a:spLocks noGrp="1"/>
          </p:cNvSpPr>
          <p:nvPr>
            <p:ph type="ftr" sz="quarter" idx="11"/>
          </p:nvPr>
        </p:nvSpPr>
        <p:spPr/>
        <p:txBody>
          <a:bodyPr/>
          <a:lstStyle/>
          <a:p>
            <a:r>
              <a:rPr lang="en-US"/>
              <a:t>CPDD 2020</a:t>
            </a:r>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6987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7CD039-3E58-4ABB-89ED-6261FE62ADE9}" type="datetime1">
              <a:rPr lang="en-US" smtClean="0"/>
              <a:t>6/10/2020</a:t>
            </a:fld>
            <a:endParaRPr lang="en-US"/>
          </a:p>
        </p:txBody>
      </p:sp>
      <p:sp>
        <p:nvSpPr>
          <p:cNvPr id="5" name="Footer Placeholder 4"/>
          <p:cNvSpPr>
            <a:spLocks noGrp="1"/>
          </p:cNvSpPr>
          <p:nvPr>
            <p:ph type="ftr" sz="quarter" idx="11"/>
          </p:nvPr>
        </p:nvSpPr>
        <p:spPr/>
        <p:txBody>
          <a:bodyPr/>
          <a:lstStyle/>
          <a:p>
            <a:r>
              <a:rPr lang="en-US"/>
              <a:t>CPDD 2020</a:t>
            </a:r>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245253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DCD718-64A3-418A-A0AE-FB3FEDC8687E}" type="datetime1">
              <a:rPr lang="en-US" smtClean="0"/>
              <a:t>6/10/2020</a:t>
            </a:fld>
            <a:endParaRPr lang="en-US"/>
          </a:p>
        </p:txBody>
      </p:sp>
      <p:sp>
        <p:nvSpPr>
          <p:cNvPr id="5" name="Footer Placeholder 4"/>
          <p:cNvSpPr>
            <a:spLocks noGrp="1"/>
          </p:cNvSpPr>
          <p:nvPr>
            <p:ph type="ftr" sz="quarter" idx="11"/>
          </p:nvPr>
        </p:nvSpPr>
        <p:spPr/>
        <p:txBody>
          <a:bodyPr/>
          <a:lstStyle/>
          <a:p>
            <a:r>
              <a:rPr lang="en-US"/>
              <a:t>CPDD 2020</a:t>
            </a:r>
          </a:p>
        </p:txBody>
      </p:sp>
      <p:sp>
        <p:nvSpPr>
          <p:cNvPr id="6" name="Slide Number Placeholder 5"/>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45387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D4E4F-2866-41DE-9C42-A9E6D49ABB23}" type="datetime1">
              <a:rPr lang="en-US" smtClean="0"/>
              <a:t>6/10/2020</a:t>
            </a:fld>
            <a:endParaRPr lang="en-US"/>
          </a:p>
        </p:txBody>
      </p:sp>
      <p:sp>
        <p:nvSpPr>
          <p:cNvPr id="6" name="Footer Placeholder 5"/>
          <p:cNvSpPr>
            <a:spLocks noGrp="1"/>
          </p:cNvSpPr>
          <p:nvPr>
            <p:ph type="ftr" sz="quarter" idx="11"/>
          </p:nvPr>
        </p:nvSpPr>
        <p:spPr/>
        <p:txBody>
          <a:bodyPr/>
          <a:lstStyle/>
          <a:p>
            <a:r>
              <a:rPr lang="en-US"/>
              <a:t>CPDD 2020</a:t>
            </a:r>
          </a:p>
        </p:txBody>
      </p:sp>
      <p:sp>
        <p:nvSpPr>
          <p:cNvPr id="7" name="Slide Number Placeholder 6"/>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96363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1C222-4E80-41E9-A51C-80FE321166B3}" type="datetime1">
              <a:rPr lang="en-US" smtClean="0"/>
              <a:t>6/10/2020</a:t>
            </a:fld>
            <a:endParaRPr lang="en-US"/>
          </a:p>
        </p:txBody>
      </p:sp>
      <p:sp>
        <p:nvSpPr>
          <p:cNvPr id="8" name="Footer Placeholder 7"/>
          <p:cNvSpPr>
            <a:spLocks noGrp="1"/>
          </p:cNvSpPr>
          <p:nvPr>
            <p:ph type="ftr" sz="quarter" idx="11"/>
          </p:nvPr>
        </p:nvSpPr>
        <p:spPr/>
        <p:txBody>
          <a:bodyPr/>
          <a:lstStyle/>
          <a:p>
            <a:r>
              <a:rPr lang="en-US"/>
              <a:t>CPDD 2020</a:t>
            </a:r>
          </a:p>
        </p:txBody>
      </p:sp>
      <p:sp>
        <p:nvSpPr>
          <p:cNvPr id="9" name="Slide Number Placeholder 8"/>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410661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2180C6-D5D6-4FCE-A4F2-82C79BCEE80F}" type="datetime1">
              <a:rPr lang="en-US" smtClean="0"/>
              <a:t>6/10/2020</a:t>
            </a:fld>
            <a:endParaRPr lang="en-US"/>
          </a:p>
        </p:txBody>
      </p:sp>
      <p:sp>
        <p:nvSpPr>
          <p:cNvPr id="4" name="Footer Placeholder 3"/>
          <p:cNvSpPr>
            <a:spLocks noGrp="1"/>
          </p:cNvSpPr>
          <p:nvPr>
            <p:ph type="ftr" sz="quarter" idx="11"/>
          </p:nvPr>
        </p:nvSpPr>
        <p:spPr/>
        <p:txBody>
          <a:bodyPr/>
          <a:lstStyle/>
          <a:p>
            <a:r>
              <a:rPr lang="en-US"/>
              <a:t>CPDD 2020</a:t>
            </a:r>
          </a:p>
        </p:txBody>
      </p:sp>
      <p:sp>
        <p:nvSpPr>
          <p:cNvPr id="5" name="Slide Number Placeholder 4"/>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86300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0351-C679-4D51-8AA3-0E5A7A1B9C14}" type="datetime1">
              <a:rPr lang="en-US" smtClean="0"/>
              <a:t>6/10/2020</a:t>
            </a:fld>
            <a:endParaRPr lang="en-US"/>
          </a:p>
        </p:txBody>
      </p:sp>
      <p:sp>
        <p:nvSpPr>
          <p:cNvPr id="3" name="Footer Placeholder 2"/>
          <p:cNvSpPr>
            <a:spLocks noGrp="1"/>
          </p:cNvSpPr>
          <p:nvPr>
            <p:ph type="ftr" sz="quarter" idx="11"/>
          </p:nvPr>
        </p:nvSpPr>
        <p:spPr/>
        <p:txBody>
          <a:bodyPr/>
          <a:lstStyle/>
          <a:p>
            <a:r>
              <a:rPr lang="en-US"/>
              <a:t>CPDD 2020</a:t>
            </a:r>
          </a:p>
        </p:txBody>
      </p:sp>
      <p:sp>
        <p:nvSpPr>
          <p:cNvPr id="4" name="Slide Number Placeholder 3"/>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3857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81B1C-DCA3-4F90-B95D-A4CD4C957821}" type="datetime1">
              <a:rPr lang="en-US" smtClean="0"/>
              <a:t>6/10/2020</a:t>
            </a:fld>
            <a:endParaRPr lang="en-US"/>
          </a:p>
        </p:txBody>
      </p:sp>
      <p:sp>
        <p:nvSpPr>
          <p:cNvPr id="6" name="Footer Placeholder 5"/>
          <p:cNvSpPr>
            <a:spLocks noGrp="1"/>
          </p:cNvSpPr>
          <p:nvPr>
            <p:ph type="ftr" sz="quarter" idx="11"/>
          </p:nvPr>
        </p:nvSpPr>
        <p:spPr/>
        <p:txBody>
          <a:bodyPr/>
          <a:lstStyle/>
          <a:p>
            <a:r>
              <a:rPr lang="en-US"/>
              <a:t>CPDD 2020</a:t>
            </a:r>
          </a:p>
        </p:txBody>
      </p:sp>
      <p:sp>
        <p:nvSpPr>
          <p:cNvPr id="7" name="Slide Number Placeholder 6"/>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4287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1ACC1-9B3D-4451-8A50-880823481827}" type="datetime1">
              <a:rPr lang="en-US" smtClean="0"/>
              <a:t>6/10/2020</a:t>
            </a:fld>
            <a:endParaRPr lang="en-US"/>
          </a:p>
        </p:txBody>
      </p:sp>
      <p:sp>
        <p:nvSpPr>
          <p:cNvPr id="6" name="Footer Placeholder 5"/>
          <p:cNvSpPr>
            <a:spLocks noGrp="1"/>
          </p:cNvSpPr>
          <p:nvPr>
            <p:ph type="ftr" sz="quarter" idx="11"/>
          </p:nvPr>
        </p:nvSpPr>
        <p:spPr/>
        <p:txBody>
          <a:bodyPr/>
          <a:lstStyle/>
          <a:p>
            <a:r>
              <a:rPr lang="en-US"/>
              <a:t>CPDD 2020</a:t>
            </a:r>
          </a:p>
        </p:txBody>
      </p:sp>
      <p:sp>
        <p:nvSpPr>
          <p:cNvPr id="7" name="Slide Number Placeholder 6"/>
          <p:cNvSpPr>
            <a:spLocks noGrp="1"/>
          </p:cNvSpPr>
          <p:nvPr>
            <p:ph type="sldNum" sz="quarter" idx="12"/>
          </p:nvPr>
        </p:nvSpPr>
        <p:spPr/>
        <p:txBody>
          <a:bodyPr/>
          <a:lstStyle/>
          <a:p>
            <a:fld id="{70F39441-3F62-4836-84D4-181CCD9B671D}" type="slidenum">
              <a:rPr lang="en-US" smtClean="0"/>
              <a:t>‹#›</a:t>
            </a:fld>
            <a:endParaRPr lang="en-US"/>
          </a:p>
        </p:txBody>
      </p:sp>
    </p:spTree>
    <p:extLst>
      <p:ext uri="{BB962C8B-B14F-4D97-AF65-F5344CB8AC3E}">
        <p14:creationId xmlns:p14="http://schemas.microsoft.com/office/powerpoint/2010/main" val="114096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947F7-3875-49C4-9144-A721C9F098A8}" type="datetime1">
              <a:rPr lang="en-US" smtClean="0"/>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CPDD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39441-3F62-4836-84D4-181CCD9B671D}" type="slidenum">
              <a:rPr lang="en-US" smtClean="0"/>
              <a:t>‹#›</a:t>
            </a:fld>
            <a:endParaRPr lang="en-US"/>
          </a:p>
        </p:txBody>
      </p:sp>
    </p:spTree>
    <p:extLst>
      <p:ext uri="{BB962C8B-B14F-4D97-AF65-F5344CB8AC3E}">
        <p14:creationId xmlns:p14="http://schemas.microsoft.com/office/powerpoint/2010/main" val="265047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ypi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2S3lhm8LaZo?feature=oembed" TargetMode="External"/><Relationship Id="rId4" Type="http://schemas.openxmlformats.org/officeDocument/2006/relationships/hyperlink" Target="https://youtu.be/2S3lhm8LaZo"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eM0DXw2-GZE" TargetMode="External"/><Relationship Id="rId2" Type="http://schemas.openxmlformats.org/officeDocument/2006/relationships/slideLayout" Target="../slideLayouts/slideLayout2.xml"/><Relationship Id="rId1" Type="http://schemas.openxmlformats.org/officeDocument/2006/relationships/video" Target="https://www.youtube.com/embed/eM0DXw2-GZE?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apidtyping.com/downloads.html" TargetMode="External"/><Relationship Id="rId1" Type="http://schemas.openxmlformats.org/officeDocument/2006/relationships/slideLayout" Target="../slideLayouts/slideLayout4.xml"/><Relationship Id="rId4" Type="http://schemas.openxmlformats.org/officeDocument/2006/relationships/hyperlink" Target="https://tecnologiahabitual.blogspot.com/2014/02/aprender-teclear-mas-rapido.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rapidtyping.com/img/screenshots/ver-5/sub-1/current-lesson.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apidtyping.com/online-typing-test.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8M9HtW_SAQM" TargetMode="External"/><Relationship Id="rId2" Type="http://schemas.openxmlformats.org/officeDocument/2006/relationships/slideLayout" Target="../slideLayouts/slideLayout4.xml"/><Relationship Id="rId1" Type="http://schemas.openxmlformats.org/officeDocument/2006/relationships/video" Target="https://www.youtube.com/embed/8M9HtW_SAQM?feature=oembed" TargetMode="Externa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skatechteacher.com/category/keyboardi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PcsoeDpUSrs" TargetMode="External"/><Relationship Id="rId2" Type="http://schemas.openxmlformats.org/officeDocument/2006/relationships/slideLayout" Target="../slideLayouts/slideLayout2.xml"/><Relationship Id="rId1" Type="http://schemas.openxmlformats.org/officeDocument/2006/relationships/video" Target="https://www.youtube.com/embed/PcsoeDpUSrs?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iedAF7sD6jk?feature=oembed" TargetMode="External"/><Relationship Id="rId4" Type="http://schemas.openxmlformats.org/officeDocument/2006/relationships/hyperlink" Target="https://youtu.be/iedAF7sD6j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F06FF6-E647-4B90-9587-92A23CD1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hand using a computer mouse and keyboard&#10;&#10;Description generated with very high confidence">
            <a:extLst>
              <a:ext uri="{FF2B5EF4-FFF2-40B4-BE49-F238E27FC236}">
                <a16:creationId xmlns:a16="http://schemas.microsoft.com/office/drawing/2014/main" id="{10F56013-6A95-46A1-9742-8DBEFCBA760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086" r="24583" b="2"/>
          <a:stretch/>
        </p:blipFill>
        <p:spPr>
          <a:xfrm>
            <a:off x="4807336" y="1625600"/>
            <a:ext cx="3378830" cy="4261260"/>
          </a:xfrm>
          <a:prstGeom prst="rect">
            <a:avLst/>
          </a:prstGeom>
        </p:spPr>
      </p:pic>
      <p:sp>
        <p:nvSpPr>
          <p:cNvPr id="18" name="Freeform 5">
            <a:extLst>
              <a:ext uri="{FF2B5EF4-FFF2-40B4-BE49-F238E27FC236}">
                <a16:creationId xmlns:a16="http://schemas.microsoft.com/office/drawing/2014/main" id="{2EF921D5-511C-4DC5-B790-F7BD0854E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7336"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E66D192E-0493-427F-AD26-8AA2E6C7C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3303922-F214-4A45-B3DE-04644F74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5679EF62-F54A-461E-AC2A-53AAE743A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4144" y="1118007"/>
            <a:ext cx="4225721"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177841" y="1426969"/>
            <a:ext cx="3869230" cy="3005883"/>
          </a:xfrm>
        </p:spPr>
        <p:txBody>
          <a:bodyPr>
            <a:normAutofit/>
          </a:bodyPr>
          <a:lstStyle/>
          <a:p>
            <a:pPr algn="l"/>
            <a:r>
              <a:rPr lang="en-US" sz="4700" dirty="0">
                <a:solidFill>
                  <a:srgbClr val="FFFFFF"/>
                </a:solidFill>
              </a:rPr>
              <a:t>CVQ General Office Administration</a:t>
            </a:r>
            <a:endParaRPr lang="en-US" sz="4700" dirty="0">
              <a:solidFill>
                <a:srgbClr val="FFFFFF"/>
              </a:solidFill>
              <a:cs typeface="Calibri"/>
            </a:endParaRPr>
          </a:p>
        </p:txBody>
      </p:sp>
      <p:sp>
        <p:nvSpPr>
          <p:cNvPr id="3" name="Subtitle 2"/>
          <p:cNvSpPr>
            <a:spLocks noGrp="1"/>
          </p:cNvSpPr>
          <p:nvPr>
            <p:ph type="subTitle" idx="1"/>
          </p:nvPr>
        </p:nvSpPr>
        <p:spPr>
          <a:xfrm>
            <a:off x="1143000" y="4810308"/>
            <a:ext cx="3429000" cy="1076551"/>
          </a:xfrm>
        </p:spPr>
        <p:txBody>
          <a:bodyPr>
            <a:normAutofit/>
          </a:bodyPr>
          <a:lstStyle/>
          <a:p>
            <a:pPr algn="r"/>
            <a:r>
              <a:rPr lang="en-US" sz="1700" dirty="0"/>
              <a:t>Develop Keyboarding Skills</a:t>
            </a:r>
          </a:p>
          <a:p>
            <a:pPr algn="r"/>
            <a:r>
              <a:rPr lang="en-US" sz="1700" dirty="0"/>
              <a:t>Using Rapid Typing 5</a:t>
            </a:r>
          </a:p>
        </p:txBody>
      </p:sp>
      <p:sp>
        <p:nvSpPr>
          <p:cNvPr id="5" name="Footer Placeholder 4">
            <a:extLst>
              <a:ext uri="{FF2B5EF4-FFF2-40B4-BE49-F238E27FC236}">
                <a16:creationId xmlns:a16="http://schemas.microsoft.com/office/drawing/2014/main" id="{9BA2CDB8-32B8-4C18-B694-F85C079EF8B6}"/>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95663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Picture 6">
            <a:hlinkClick r:id="" action="ppaction://media"/>
            <a:extLst>
              <a:ext uri="{FF2B5EF4-FFF2-40B4-BE49-F238E27FC236}">
                <a16:creationId xmlns:a16="http://schemas.microsoft.com/office/drawing/2014/main" id="{EC8CF127-B83C-4ED2-876F-B2B24FAF9CA5}"/>
              </a:ext>
            </a:extLst>
          </p:cNvPr>
          <p:cNvPicPr>
            <a:picLocks noRot="1" noChangeAspect="1"/>
          </p:cNvPicPr>
          <p:nvPr>
            <a:videoFile r:link="rId1"/>
          </p:nvPr>
        </p:nvPicPr>
        <p:blipFill>
          <a:blip r:embed="rId3"/>
          <a:stretch>
            <a:fillRect/>
          </a:stretch>
        </p:blipFill>
        <p:spPr>
          <a:xfrm>
            <a:off x="1700663" y="320040"/>
            <a:ext cx="5740388" cy="4305291"/>
          </a:xfrm>
          <a:prstGeom prst="rect">
            <a:avLst/>
          </a:prstGeom>
        </p:spPr>
      </p:pic>
      <p:sp>
        <p:nvSpPr>
          <p:cNvPr id="15" name="Rectangle 14">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6" y="5010912"/>
            <a:ext cx="2167128" cy="1344168"/>
          </a:xfrm>
        </p:spPr>
        <p:txBody>
          <a:bodyPr anchor="ctr">
            <a:normAutofit/>
          </a:bodyPr>
          <a:lstStyle/>
          <a:p>
            <a:r>
              <a:rPr lang="en-US" sz="2300" dirty="0">
                <a:solidFill>
                  <a:schemeClr val="bg1"/>
                </a:solidFill>
              </a:rPr>
              <a:t>Step 3</a:t>
            </a:r>
            <a:endParaRPr lang="en-US" sz="2300" dirty="0">
              <a:solidFill>
                <a:schemeClr val="bg1"/>
              </a:solidFill>
              <a:cs typeface="Calibri"/>
            </a:endParaRPr>
          </a:p>
        </p:txBody>
      </p:sp>
      <p:cxnSp>
        <p:nvCxnSpPr>
          <p:cNvPr id="17" name="Straight Connector 16">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43B6307-6C55-48BA-8203-2B77B3BED4BA}"/>
              </a:ext>
            </a:extLst>
          </p:cNvPr>
          <p:cNvSpPr>
            <a:spLocks noGrp="1"/>
          </p:cNvSpPr>
          <p:nvPr>
            <p:ph idx="1"/>
          </p:nvPr>
        </p:nvSpPr>
        <p:spPr>
          <a:xfrm>
            <a:off x="3284982" y="5010912"/>
            <a:ext cx="5232654" cy="1344168"/>
          </a:xfrm>
        </p:spPr>
        <p:txBody>
          <a:bodyPr anchor="ctr">
            <a:normAutofit/>
          </a:bodyPr>
          <a:lstStyle/>
          <a:p>
            <a:r>
              <a:rPr lang="en-US" sz="2800" dirty="0">
                <a:solidFill>
                  <a:schemeClr val="bg1"/>
                </a:solidFill>
                <a:cs typeface="Calibri"/>
                <a:hlinkClick r:id="rId4"/>
              </a:rPr>
              <a:t>Learn</a:t>
            </a:r>
            <a:r>
              <a:rPr lang="en-US" sz="2800" dirty="0">
                <a:solidFill>
                  <a:schemeClr val="bg1"/>
                </a:solidFill>
                <a:cs typeface="Calibri"/>
              </a:rPr>
              <a:t> to type</a:t>
            </a:r>
          </a:p>
        </p:txBody>
      </p:sp>
      <p:sp>
        <p:nvSpPr>
          <p:cNvPr id="3" name="Footer Placeholder 2">
            <a:extLst>
              <a:ext uri="{FF2B5EF4-FFF2-40B4-BE49-F238E27FC236}">
                <a16:creationId xmlns:a16="http://schemas.microsoft.com/office/drawing/2014/main" id="{370D12D4-68EB-48AC-B65C-D1EB5B0AB39E}"/>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8882989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353681" cy="359901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0197FA73-731F-466D-969F-703CBAEB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82600-E0E0-4752-86B5-7BAA1E8079A1}"/>
              </a:ext>
            </a:extLst>
          </p:cNvPr>
          <p:cNvSpPr>
            <a:spLocks noGrp="1"/>
          </p:cNvSpPr>
          <p:nvPr>
            <p:ph type="title"/>
          </p:nvPr>
        </p:nvSpPr>
        <p:spPr>
          <a:xfrm>
            <a:off x="316608" y="3873157"/>
            <a:ext cx="3970719" cy="2165331"/>
          </a:xfrm>
        </p:spPr>
        <p:txBody>
          <a:bodyPr anchor="t">
            <a:normAutofit/>
          </a:bodyPr>
          <a:lstStyle/>
          <a:p>
            <a:r>
              <a:rPr lang="en-US" sz="4200" dirty="0">
                <a:cs typeface="Calibri"/>
              </a:rPr>
              <a:t>Step 4: </a:t>
            </a:r>
            <a:br>
              <a:rPr lang="en-US" sz="4200" dirty="0">
                <a:cs typeface="Calibri"/>
              </a:rPr>
            </a:br>
            <a:r>
              <a:rPr lang="en-US" sz="4200" dirty="0">
                <a:cs typeface="Calibri"/>
              </a:rPr>
              <a:t>Create a Finger Chart</a:t>
            </a:r>
            <a:endParaRPr lang="en-US" sz="4200" dirty="0"/>
          </a:p>
        </p:txBody>
      </p:sp>
      <p:sp>
        <p:nvSpPr>
          <p:cNvPr id="3" name="Content Placeholder 2">
            <a:extLst>
              <a:ext uri="{FF2B5EF4-FFF2-40B4-BE49-F238E27FC236}">
                <a16:creationId xmlns:a16="http://schemas.microsoft.com/office/drawing/2014/main" id="{DC4DEED0-10E4-487C-9160-4B21AC5D6ACD}"/>
              </a:ext>
            </a:extLst>
          </p:cNvPr>
          <p:cNvSpPr>
            <a:spLocks noGrp="1"/>
          </p:cNvSpPr>
          <p:nvPr>
            <p:ph idx="1"/>
          </p:nvPr>
        </p:nvSpPr>
        <p:spPr>
          <a:xfrm>
            <a:off x="4502988" y="3853131"/>
            <a:ext cx="3717312" cy="2029609"/>
          </a:xfrm>
        </p:spPr>
        <p:txBody>
          <a:bodyPr vert="horz" lIns="91440" tIns="45720" rIns="91440" bIns="45720" rtlCol="0" anchor="t">
            <a:normAutofit/>
          </a:bodyPr>
          <a:lstStyle/>
          <a:p>
            <a:r>
              <a:rPr lang="en-US" sz="2400">
                <a:cs typeface="Calibri"/>
              </a:rPr>
              <a:t>Draw your hand</a:t>
            </a:r>
          </a:p>
          <a:p>
            <a:r>
              <a:rPr lang="en-US" sz="2400">
                <a:cs typeface="Calibri"/>
              </a:rPr>
              <a:t>Label each finger to denote the position of the keys</a:t>
            </a: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4" descr="A picture containing drawing&#10;&#10;Description generated with very high confidence">
            <a:extLst>
              <a:ext uri="{FF2B5EF4-FFF2-40B4-BE49-F238E27FC236}">
                <a16:creationId xmlns:a16="http://schemas.microsoft.com/office/drawing/2014/main" id="{3D061E98-D56D-483C-A656-C9BF5C50B211}"/>
              </a:ext>
            </a:extLst>
          </p:cNvPr>
          <p:cNvPicPr>
            <a:picLocks noChangeAspect="1"/>
          </p:cNvPicPr>
          <p:nvPr/>
        </p:nvPicPr>
        <p:blipFill rotWithShape="1">
          <a:blip r:embed="rId2"/>
          <a:srcRect t="16842" b="20901"/>
          <a:stretch/>
        </p:blipFill>
        <p:spPr>
          <a:xfrm>
            <a:off x="353682" y="10"/>
            <a:ext cx="8170808" cy="3599011"/>
          </a:xfrm>
          <a:prstGeom prst="rect">
            <a:avLst/>
          </a:prstGeom>
        </p:spPr>
      </p:pic>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D25B33F7-A1E1-4781-910E-38CC0CC1820C}"/>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83894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78679AEA-B1FA-470F-9FCA-771A904D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10;&#10;Description generated with very high confidence">
            <a:extLst>
              <a:ext uri="{FF2B5EF4-FFF2-40B4-BE49-F238E27FC236}">
                <a16:creationId xmlns:a16="http://schemas.microsoft.com/office/drawing/2014/main" id="{4BEDAED7-52B2-484F-BB46-702040A2BE25}"/>
              </a:ext>
            </a:extLst>
          </p:cNvPr>
          <p:cNvPicPr>
            <a:picLocks noGrp="1" noChangeAspect="1"/>
          </p:cNvPicPr>
          <p:nvPr>
            <p:ph idx="1"/>
          </p:nvPr>
        </p:nvPicPr>
        <p:blipFill rotWithShape="1">
          <a:blip r:embed="rId2"/>
          <a:srcRect r="1000"/>
          <a:stretch/>
        </p:blipFill>
        <p:spPr>
          <a:xfrm>
            <a:off x="383876" y="10717"/>
            <a:ext cx="8140612" cy="6105458"/>
          </a:xfrm>
          <a:prstGeom prst="rect">
            <a:avLst/>
          </a:prstGeom>
        </p:spPr>
      </p:pic>
      <p:cxnSp>
        <p:nvCxnSpPr>
          <p:cNvPr id="17" name="Straight Connector 16">
            <a:extLst>
              <a:ext uri="{FF2B5EF4-FFF2-40B4-BE49-F238E27FC236}">
                <a16:creationId xmlns:a16="http://schemas.microsoft.com/office/drawing/2014/main" id="{7F31F680-B796-4BB9-B054-0657B8D6C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27AE7A-BC24-4CE5-8BAD-FAF9010509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0963876-BDB4-4CDF-940A-054394623773}"/>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49671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25909-2F96-440C-AA59-4A225C6E5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33305-5364-44CB-B416-2D1D10928CD5}"/>
              </a:ext>
            </a:extLst>
          </p:cNvPr>
          <p:cNvSpPr>
            <a:spLocks noGrp="1"/>
          </p:cNvSpPr>
          <p:nvPr>
            <p:ph type="title"/>
          </p:nvPr>
        </p:nvSpPr>
        <p:spPr>
          <a:xfrm>
            <a:off x="6027325" y="891541"/>
            <a:ext cx="2574890" cy="4074074"/>
          </a:xfrm>
        </p:spPr>
        <p:txBody>
          <a:bodyPr vert="horz" lIns="91440" tIns="45720" rIns="91440" bIns="45720" rtlCol="0" anchor="b">
            <a:normAutofit/>
          </a:bodyPr>
          <a:lstStyle/>
          <a:p>
            <a:pPr algn="l">
              <a:lnSpc>
                <a:spcPct val="90000"/>
              </a:lnSpc>
            </a:pPr>
            <a:r>
              <a:rPr lang="en-US" sz="3300" dirty="0"/>
              <a:t>Utilize</a:t>
            </a:r>
            <a:r>
              <a:rPr lang="en-US" sz="3300" kern="1200" dirty="0">
                <a:latin typeface="+mj-lt"/>
                <a:ea typeface="+mj-ea"/>
                <a:cs typeface="+mj-cs"/>
              </a:rPr>
              <a:t> Good Keyboarding </a:t>
            </a:r>
            <a:r>
              <a:rPr lang="en-US" sz="3300" kern="1200" dirty="0">
                <a:latin typeface="+mj-lt"/>
                <a:ea typeface="+mj-ea"/>
                <a:cs typeface="+mj-cs"/>
                <a:hlinkClick r:id="rId3"/>
              </a:rPr>
              <a:t>Techniques</a:t>
            </a:r>
            <a:endParaRPr lang="en-US" sz="3300" kern="1200" dirty="0">
              <a:latin typeface="+mj-lt"/>
              <a:ea typeface="+mj-ea"/>
              <a:cs typeface="+mj-cs"/>
            </a:endParaRPr>
          </a:p>
        </p:txBody>
      </p:sp>
      <p:sp>
        <p:nvSpPr>
          <p:cNvPr id="11" name="Rectangle 10">
            <a:extLst>
              <a:ext uri="{FF2B5EF4-FFF2-40B4-BE49-F238E27FC236}">
                <a16:creationId xmlns:a16="http://schemas.microsoft.com/office/drawing/2014/main" id="{16D99491-70BE-4B1A-B91F-A5A23F3A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F9246139-6A21-4DD4-88E2-88584803FAF7}"/>
              </a:ext>
            </a:extLst>
          </p:cNvPr>
          <p:cNvPicPr>
            <a:picLocks noGrp="1" noRot="1" noChangeAspect="1"/>
          </p:cNvPicPr>
          <p:nvPr>
            <p:ph idx="1"/>
            <a:videoFile r:link="rId1"/>
          </p:nvPr>
        </p:nvPicPr>
        <p:blipFill>
          <a:blip r:embed="rId4"/>
          <a:stretch>
            <a:fillRect/>
          </a:stretch>
        </p:blipFill>
        <p:spPr>
          <a:xfrm>
            <a:off x="783081" y="1652912"/>
            <a:ext cx="4731154" cy="3548365"/>
          </a:xfrm>
          <a:prstGeom prst="rect">
            <a:avLst/>
          </a:prstGeom>
          <a:effectLst>
            <a:outerShdw blurRad="406400" dist="317500" dir="5400000" sx="89000" sy="89000" rotWithShape="0">
              <a:prstClr val="black">
                <a:alpha val="15000"/>
              </a:prstClr>
            </a:outerShdw>
          </a:effectLst>
        </p:spPr>
      </p:pic>
      <p:sp>
        <p:nvSpPr>
          <p:cNvPr id="3" name="Footer Placeholder 2">
            <a:extLst>
              <a:ext uri="{FF2B5EF4-FFF2-40B4-BE49-F238E27FC236}">
                <a16:creationId xmlns:a16="http://schemas.microsoft.com/office/drawing/2014/main" id="{503793D4-8FD5-492D-87BB-64DC4250CE56}"/>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31560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r>
              <a:rPr lang="en-US" sz="3500" dirty="0">
                <a:solidFill>
                  <a:srgbClr val="FFFFFF"/>
                </a:solidFill>
              </a:rPr>
              <a:t>Step 5: Download Rapid Typing 5.3</a:t>
            </a:r>
          </a:p>
        </p:txBody>
      </p:sp>
      <p:sp>
        <p:nvSpPr>
          <p:cNvPr id="3" name="Content Placeholder 2"/>
          <p:cNvSpPr>
            <a:spLocks noGrp="1"/>
          </p:cNvSpPr>
          <p:nvPr>
            <p:ph sz="half" idx="1"/>
          </p:nvPr>
        </p:nvSpPr>
        <p:spPr>
          <a:xfrm>
            <a:off x="1068678" y="2494450"/>
            <a:ext cx="3040158" cy="3563159"/>
          </a:xfrm>
        </p:spPr>
        <p:txBody>
          <a:bodyPr vert="horz" lIns="91440" tIns="45720" rIns="91440" bIns="45720" rtlCol="0" anchor="t">
            <a:normAutofit/>
          </a:bodyPr>
          <a:lstStyle/>
          <a:p>
            <a:pPr marL="0" indent="-228600">
              <a:lnSpc>
                <a:spcPct val="90000"/>
              </a:lnSpc>
              <a:spcBef>
                <a:spcPts val="1000"/>
              </a:spcBef>
            </a:pPr>
            <a:r>
              <a:rPr lang="en-US" sz="2100" b="1" dirty="0">
                <a:hlinkClick r:id="rId2"/>
              </a:rPr>
              <a:t>https://rapidtyping.com/downloads.html</a:t>
            </a:r>
          </a:p>
          <a:p>
            <a:pPr marL="0" indent="-228600">
              <a:lnSpc>
                <a:spcPct val="90000"/>
              </a:lnSpc>
              <a:spcBef>
                <a:spcPts val="1000"/>
              </a:spcBef>
            </a:pPr>
            <a:r>
              <a:rPr lang="en-US" sz="2100" b="1"/>
              <a:t>Select the x64 version for faster processors</a:t>
            </a:r>
          </a:p>
          <a:p>
            <a:pPr marL="0" indent="-228600">
              <a:lnSpc>
                <a:spcPct val="90000"/>
              </a:lnSpc>
              <a:spcBef>
                <a:spcPts val="1000"/>
              </a:spcBef>
            </a:pPr>
            <a:r>
              <a:rPr lang="en-US" sz="2100" b="1"/>
              <a:t>Select the x32 version for slower processors</a:t>
            </a:r>
          </a:p>
        </p:txBody>
      </p:sp>
      <p:pic>
        <p:nvPicPr>
          <p:cNvPr id="5" name="Picture 5" descr="A screenshot of a video game&#10;&#10;Description generated with high confidence">
            <a:extLst>
              <a:ext uri="{FF2B5EF4-FFF2-40B4-BE49-F238E27FC236}">
                <a16:creationId xmlns:a16="http://schemas.microsoft.com/office/drawing/2014/main" id="{887670CD-89B2-491B-8022-69B9BABC29F7}"/>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13971" r="10221" b="1"/>
          <a:stretch/>
        </p:blipFill>
        <p:spPr>
          <a:xfrm>
            <a:off x="4574169" y="2492376"/>
            <a:ext cx="3601803" cy="3563372"/>
          </a:xfrm>
          <a:prstGeom prst="rect">
            <a:avLst/>
          </a:prstGeom>
        </p:spPr>
      </p:pic>
      <p:sp>
        <p:nvSpPr>
          <p:cNvPr id="4" name="Footer Placeholder 3">
            <a:extLst>
              <a:ext uri="{FF2B5EF4-FFF2-40B4-BE49-F238E27FC236}">
                <a16:creationId xmlns:a16="http://schemas.microsoft.com/office/drawing/2014/main" id="{529320F4-FCC4-42FC-9330-BFBE62522EB0}"/>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421200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9109A945-0013-483F-A34F-6D9BEF595485}"/>
              </a:ext>
            </a:extLst>
          </p:cNvPr>
          <p:cNvPicPr>
            <a:picLocks noChangeAspect="1"/>
          </p:cNvPicPr>
          <p:nvPr/>
        </p:nvPicPr>
        <p:blipFill rotWithShape="1">
          <a:blip r:embed="rId2"/>
          <a:srcRect l="8775" t="9091" r="23043"/>
          <a:stretch/>
        </p:blipFill>
        <p:spPr>
          <a:xfrm>
            <a:off x="20" y="10"/>
            <a:ext cx="9143980" cy="6857990"/>
          </a:xfrm>
          <a:prstGeom prst="rect">
            <a:avLst/>
          </a:prstGeom>
        </p:spPr>
      </p:pic>
      <p:sp>
        <p:nvSpPr>
          <p:cNvPr id="34" name="Rectangle 3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FC4A35-A452-4440-B460-C82837BCC4B4}"/>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algn="l">
              <a:lnSpc>
                <a:spcPct val="90000"/>
              </a:lnSpc>
            </a:pPr>
            <a:r>
              <a:rPr lang="en-US" sz="5700"/>
              <a:t>Select your Keyboard</a:t>
            </a:r>
          </a:p>
        </p:txBody>
      </p:sp>
      <p:sp>
        <p:nvSpPr>
          <p:cNvPr id="36" name="Rectangle: Rounded Corners 3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578894D-1875-4D32-91AB-22D083994EF2}"/>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5881862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Explore Rapid Typing User Interface</a:t>
            </a:r>
          </a:p>
        </p:txBody>
      </p:sp>
      <p:grpSp>
        <p:nvGrpSpPr>
          <p:cNvPr id="7" name="Group 6"/>
          <p:cNvGrpSpPr/>
          <p:nvPr/>
        </p:nvGrpSpPr>
        <p:grpSpPr>
          <a:xfrm>
            <a:off x="451449" y="1219200"/>
            <a:ext cx="8171228" cy="5334000"/>
            <a:chOff x="-51219" y="0"/>
            <a:chExt cx="5779158" cy="3838755"/>
          </a:xfrm>
        </p:grpSpPr>
        <p:pic>
          <p:nvPicPr>
            <p:cNvPr id="8" name="Picture 7" descr="typing test for novices">
              <a:hlinkClick r:id="rId2" tooltip="&quot;typing test for novices&quo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422" y="569344"/>
              <a:ext cx="4675517" cy="3269411"/>
            </a:xfrm>
            <a:prstGeom prst="rect">
              <a:avLst/>
            </a:prstGeom>
            <a:noFill/>
            <a:ln>
              <a:noFill/>
            </a:ln>
          </p:spPr>
        </p:pic>
        <p:cxnSp>
          <p:nvCxnSpPr>
            <p:cNvPr id="9" name="Straight Arrow Connector 8"/>
            <p:cNvCxnSpPr/>
            <p:nvPr/>
          </p:nvCxnSpPr>
          <p:spPr>
            <a:xfrm>
              <a:off x="517584" y="621102"/>
              <a:ext cx="595223"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561381" y="319177"/>
              <a:ext cx="8626" cy="34505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1923690" y="276045"/>
              <a:ext cx="8255" cy="34480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4830792" y="276045"/>
              <a:ext cx="8626" cy="344805"/>
            </a:xfrm>
            <a:prstGeom prst="straightConnector1">
              <a:avLst/>
            </a:prstGeom>
            <a:ln>
              <a:headEnd type="arrow"/>
              <a:tailEnd type="none"/>
            </a:ln>
          </p:spPr>
          <p:style>
            <a:lnRef idx="1">
              <a:schemeClr val="accent2"/>
            </a:lnRef>
            <a:fillRef idx="0">
              <a:schemeClr val="accent2"/>
            </a:fillRef>
            <a:effectRef idx="0">
              <a:schemeClr val="accent2"/>
            </a:effectRef>
            <a:fontRef idx="minor">
              <a:schemeClr val="tx1"/>
            </a:fontRef>
          </p:style>
        </p:cxnSp>
        <p:sp>
          <p:nvSpPr>
            <p:cNvPr id="13" name="Text Box 2"/>
            <p:cNvSpPr txBox="1">
              <a:spLocks noChangeArrowheads="1"/>
            </p:cNvSpPr>
            <p:nvPr/>
          </p:nvSpPr>
          <p:spPr bwMode="auto">
            <a:xfrm>
              <a:off x="-51219" y="555036"/>
              <a:ext cx="982873" cy="34480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Current Lesson</a:t>
              </a:r>
              <a:endParaRPr lang="en-US" sz="1100">
                <a:solidFill>
                  <a:srgbClr val="404040"/>
                </a:solidFill>
                <a:effectLst/>
                <a:latin typeface="Segoe UI"/>
                <a:ea typeface="Segoe UI"/>
                <a:cs typeface="Times New Roman"/>
              </a:endParaRPr>
            </a:p>
          </p:txBody>
        </p:sp>
        <p:sp>
          <p:nvSpPr>
            <p:cNvPr id="14" name="Text Box 2"/>
            <p:cNvSpPr txBox="1">
              <a:spLocks noChangeArrowheads="1"/>
            </p:cNvSpPr>
            <p:nvPr/>
          </p:nvSpPr>
          <p:spPr bwMode="auto">
            <a:xfrm>
              <a:off x="931652" y="0"/>
              <a:ext cx="1095555" cy="4140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Student Statistics</a:t>
              </a:r>
              <a:endParaRPr lang="en-US" sz="1100">
                <a:solidFill>
                  <a:srgbClr val="404040"/>
                </a:solidFill>
                <a:effectLst/>
                <a:latin typeface="Segoe UI"/>
                <a:ea typeface="Segoe UI"/>
                <a:cs typeface="Times New Roman"/>
              </a:endParaRPr>
            </a:p>
          </p:txBody>
        </p:sp>
        <p:sp>
          <p:nvSpPr>
            <p:cNvPr id="15" name="Text Box 2"/>
            <p:cNvSpPr txBox="1">
              <a:spLocks noChangeArrowheads="1"/>
            </p:cNvSpPr>
            <p:nvPr/>
          </p:nvSpPr>
          <p:spPr bwMode="auto">
            <a:xfrm>
              <a:off x="1880558" y="0"/>
              <a:ext cx="914400" cy="414068"/>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Lesson Editor</a:t>
              </a:r>
              <a:endParaRPr lang="en-US" sz="1100">
                <a:solidFill>
                  <a:srgbClr val="404040"/>
                </a:solidFill>
                <a:effectLst/>
                <a:latin typeface="Segoe UI"/>
                <a:ea typeface="Segoe UI"/>
                <a:cs typeface="Times New Roman"/>
              </a:endParaRPr>
            </a:p>
          </p:txBody>
        </p:sp>
        <p:sp>
          <p:nvSpPr>
            <p:cNvPr id="16" name="Text Box 2"/>
            <p:cNvSpPr txBox="1">
              <a:spLocks noChangeArrowheads="1"/>
            </p:cNvSpPr>
            <p:nvPr/>
          </p:nvSpPr>
          <p:spPr bwMode="auto">
            <a:xfrm>
              <a:off x="4520241" y="0"/>
              <a:ext cx="1078230" cy="4140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000">
                  <a:solidFill>
                    <a:srgbClr val="404040"/>
                  </a:solidFill>
                  <a:effectLst/>
                  <a:latin typeface="Times New Roman"/>
                  <a:ea typeface="Segoe UI"/>
                  <a:cs typeface="Times New Roman"/>
                </a:rPr>
                <a:t>Options</a:t>
              </a:r>
              <a:endParaRPr lang="en-US" sz="1100">
                <a:solidFill>
                  <a:srgbClr val="404040"/>
                </a:solidFill>
                <a:effectLst/>
                <a:latin typeface="Segoe UI"/>
                <a:ea typeface="Segoe UI"/>
                <a:cs typeface="Times New Roman"/>
              </a:endParaRPr>
            </a:p>
          </p:txBody>
        </p:sp>
      </p:grpSp>
      <p:sp>
        <p:nvSpPr>
          <p:cNvPr id="2" name="Footer Placeholder 1">
            <a:extLst>
              <a:ext uri="{FF2B5EF4-FFF2-40B4-BE49-F238E27FC236}">
                <a16:creationId xmlns:a16="http://schemas.microsoft.com/office/drawing/2014/main" id="{6E8A30E1-22BC-464C-B57E-7C33DAB88175}"/>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79435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Explore Rapid Typing Options Menu</a:t>
            </a:r>
          </a:p>
        </p:txBody>
      </p:sp>
      <p:pic>
        <p:nvPicPr>
          <p:cNvPr id="4" name="Picture 29"/>
          <p:cNvPicPr>
            <a:picLocks noChangeAspect="1" noChangeArrowheads="1"/>
          </p:cNvPicPr>
          <p:nvPr/>
        </p:nvPicPr>
        <p:blipFill>
          <a:blip r:embed="rId2">
            <a:extLst>
              <a:ext uri="{28A0092B-C50C-407E-A947-70E740481C1C}">
                <a14:useLocalDpi xmlns:a14="http://schemas.microsoft.com/office/drawing/2010/main" val="0"/>
              </a:ext>
            </a:extLst>
          </a:blip>
          <a:srcRect l="7690" t="4559" r="2405" b="10207"/>
          <a:stretch>
            <a:fillRect/>
          </a:stretch>
        </p:blipFill>
        <p:spPr bwMode="auto">
          <a:xfrm>
            <a:off x="76200" y="1752600"/>
            <a:ext cx="9067800" cy="483292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F6D420C0-BF7D-4942-9C02-271E5986D79F}"/>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346086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6F1855D-3584-476F-BC14-77507949D51C}"/>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Disable the backspace key</a:t>
            </a:r>
            <a:endParaRPr lang="en-US" sz="3500">
              <a:solidFill>
                <a:srgbClr val="FFFFFF"/>
              </a:solidFill>
            </a:endParaRPr>
          </a:p>
        </p:txBody>
      </p:sp>
      <p:sp>
        <p:nvSpPr>
          <p:cNvPr id="3" name="Content Placeholder 2">
            <a:extLst>
              <a:ext uri="{FF2B5EF4-FFF2-40B4-BE49-F238E27FC236}">
                <a16:creationId xmlns:a16="http://schemas.microsoft.com/office/drawing/2014/main" id="{A09FF602-C458-491F-83E6-DA6208E46B05}"/>
              </a:ext>
            </a:extLst>
          </p:cNvPr>
          <p:cNvSpPr>
            <a:spLocks noGrp="1"/>
          </p:cNvSpPr>
          <p:nvPr>
            <p:ph idx="1"/>
          </p:nvPr>
        </p:nvSpPr>
        <p:spPr>
          <a:xfrm>
            <a:off x="1068678" y="2494450"/>
            <a:ext cx="3040158" cy="3563159"/>
          </a:xfrm>
        </p:spPr>
        <p:txBody>
          <a:bodyPr vert="horz" lIns="91440" tIns="45720" rIns="91440" bIns="45720" rtlCol="0" anchor="t">
            <a:normAutofit lnSpcReduction="10000"/>
          </a:bodyPr>
          <a:lstStyle/>
          <a:p>
            <a:pPr marL="0" indent="0">
              <a:buNone/>
            </a:pPr>
            <a:r>
              <a:rPr lang="en-US" sz="2100" dirty="0">
                <a:cs typeface="Calibri"/>
              </a:rPr>
              <a:t>Disabling the backspace key will allow you to enhance accuracy during practice sessions.</a:t>
            </a:r>
          </a:p>
          <a:p>
            <a:r>
              <a:rPr lang="en-US" sz="2100" dirty="0">
                <a:cs typeface="Calibri"/>
              </a:rPr>
              <a:t>Go to lesson editor</a:t>
            </a:r>
            <a:endParaRPr lang="en-US" dirty="0"/>
          </a:p>
          <a:p>
            <a:r>
              <a:rPr lang="en-US" sz="2100" dirty="0">
                <a:cs typeface="Calibri"/>
              </a:rPr>
              <a:t>Select Course Options</a:t>
            </a:r>
          </a:p>
          <a:p>
            <a:r>
              <a:rPr lang="en-US" sz="2100" dirty="0">
                <a:cs typeface="Calibri"/>
              </a:rPr>
              <a:t>Go to the section titled "to continue the lesson"</a:t>
            </a:r>
          </a:p>
          <a:p>
            <a:r>
              <a:rPr lang="en-US" sz="2100" dirty="0">
                <a:cs typeface="Calibri"/>
              </a:rPr>
              <a:t>Select disable backspace key </a:t>
            </a:r>
          </a:p>
        </p:txBody>
      </p:sp>
      <p:pic>
        <p:nvPicPr>
          <p:cNvPr id="4" name="Picture 4" descr="A screenshot of a cell phone&#10;&#10;Description generated with very high confidence">
            <a:extLst>
              <a:ext uri="{FF2B5EF4-FFF2-40B4-BE49-F238E27FC236}">
                <a16:creationId xmlns:a16="http://schemas.microsoft.com/office/drawing/2014/main" id="{3B8867D0-B0F5-4D9C-8126-60B6DEF2C803}"/>
              </a:ext>
            </a:extLst>
          </p:cNvPr>
          <p:cNvPicPr>
            <a:picLocks noChangeAspect="1"/>
          </p:cNvPicPr>
          <p:nvPr/>
        </p:nvPicPr>
        <p:blipFill rotWithShape="1">
          <a:blip r:embed="rId2"/>
          <a:srcRect l="9751" r="33333" b="5645"/>
          <a:stretch/>
        </p:blipFill>
        <p:spPr>
          <a:xfrm>
            <a:off x="4574169" y="2492376"/>
            <a:ext cx="3605553" cy="3362183"/>
          </a:xfrm>
          <a:prstGeom prst="rect">
            <a:avLst/>
          </a:prstGeom>
        </p:spPr>
      </p:pic>
      <p:sp>
        <p:nvSpPr>
          <p:cNvPr id="6" name="Oval 5">
            <a:extLst>
              <a:ext uri="{FF2B5EF4-FFF2-40B4-BE49-F238E27FC236}">
                <a16:creationId xmlns:a16="http://schemas.microsoft.com/office/drawing/2014/main" id="{A8B04E7F-0503-481B-9937-A63702CCF034}"/>
              </a:ext>
            </a:extLst>
          </p:cNvPr>
          <p:cNvSpPr/>
          <p:nvPr/>
        </p:nvSpPr>
        <p:spPr>
          <a:xfrm>
            <a:off x="4905555" y="4179498"/>
            <a:ext cx="2530413" cy="12795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0C64B1F-A4BC-4C0D-8D01-28C713C26834}"/>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52838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Interpreting Rapid Typing Statistics </a:t>
            </a:r>
            <a:endParaRPr lang="en-US">
              <a:cs typeface="Calibri"/>
            </a:endParaRPr>
          </a:p>
        </p:txBody>
      </p:sp>
      <p:grpSp>
        <p:nvGrpSpPr>
          <p:cNvPr id="4" name="Group 3"/>
          <p:cNvGrpSpPr/>
          <p:nvPr/>
        </p:nvGrpSpPr>
        <p:grpSpPr>
          <a:xfrm>
            <a:off x="632496" y="1905000"/>
            <a:ext cx="8511504" cy="3923537"/>
            <a:chOff x="685800" y="2361061"/>
            <a:chExt cx="8511504" cy="3923537"/>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7" t="4851" r="7694" b="10448"/>
            <a:stretch/>
          </p:blipFill>
          <p:spPr bwMode="auto">
            <a:xfrm>
              <a:off x="685800" y="2361061"/>
              <a:ext cx="6974217" cy="39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7477686" y="3657600"/>
              <a:ext cx="102358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8880" y="3657600"/>
              <a:ext cx="1378424" cy="10372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Student receives starts for successful completion of the lesson</a:t>
              </a:r>
            </a:p>
          </p:txBody>
        </p:sp>
        <p:cxnSp>
          <p:nvCxnSpPr>
            <p:cNvPr id="8" name="Straight Arrow Connector 7"/>
            <p:cNvCxnSpPr/>
            <p:nvPr/>
          </p:nvCxnSpPr>
          <p:spPr>
            <a:xfrm flipV="1">
              <a:off x="6454104" y="3029803"/>
              <a:ext cx="1535373" cy="136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89477" y="2620370"/>
              <a:ext cx="1207827" cy="80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Accuracy and Speed displayed</a:t>
              </a:r>
            </a:p>
          </p:txBody>
        </p:sp>
      </p:grpSp>
      <p:sp>
        <p:nvSpPr>
          <p:cNvPr id="3" name="Footer Placeholder 2">
            <a:extLst>
              <a:ext uri="{FF2B5EF4-FFF2-40B4-BE49-F238E27FC236}">
                <a16:creationId xmlns:a16="http://schemas.microsoft.com/office/drawing/2014/main" id="{4C03E7BE-35E8-44FE-A305-FA28F5A08AA8}"/>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40520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2582-2961-43F3-8F72-587BA7B7C0CF}"/>
              </a:ext>
            </a:extLst>
          </p:cNvPr>
          <p:cNvSpPr>
            <a:spLocks noGrp="1"/>
          </p:cNvSpPr>
          <p:nvPr>
            <p:ph type="title"/>
          </p:nvPr>
        </p:nvSpPr>
        <p:spPr>
          <a:xfrm>
            <a:off x="840699" y="687480"/>
            <a:ext cx="5605629" cy="994172"/>
          </a:xfrm>
        </p:spPr>
        <p:txBody>
          <a:bodyPr>
            <a:normAutofit/>
          </a:bodyPr>
          <a:lstStyle/>
          <a:p>
            <a:r>
              <a:rPr lang="en-TT" sz="3850" dirty="0"/>
              <a:t>Competency Descriptor</a:t>
            </a:r>
          </a:p>
        </p:txBody>
      </p:sp>
      <p:sp>
        <p:nvSpPr>
          <p:cNvPr id="3" name="Content Placeholder 2">
            <a:extLst>
              <a:ext uri="{FF2B5EF4-FFF2-40B4-BE49-F238E27FC236}">
                <a16:creationId xmlns:a16="http://schemas.microsoft.com/office/drawing/2014/main" id="{3C6F534A-360B-4B88-B1CA-B8B75CA6B239}"/>
              </a:ext>
            </a:extLst>
          </p:cNvPr>
          <p:cNvSpPr>
            <a:spLocks noGrp="1"/>
          </p:cNvSpPr>
          <p:nvPr>
            <p:ph idx="1"/>
          </p:nvPr>
        </p:nvSpPr>
        <p:spPr>
          <a:xfrm>
            <a:off x="852321" y="2227943"/>
            <a:ext cx="5033221" cy="3788227"/>
          </a:xfrm>
        </p:spPr>
        <p:txBody>
          <a:bodyPr anchor="ctr">
            <a:normAutofit/>
          </a:bodyPr>
          <a:lstStyle/>
          <a:p>
            <a:pPr marL="0" indent="0">
              <a:buNone/>
            </a:pPr>
            <a:r>
              <a:rPr lang="en-TT" sz="2100" dirty="0"/>
              <a:t>This unit deals with the development of basic keyboarding skills using touch-typing techniques.</a:t>
            </a:r>
          </a:p>
          <a:p>
            <a:pPr marL="0" indent="0">
              <a:buNone/>
            </a:pPr>
            <a:r>
              <a:rPr lang="en-TT" sz="2100" b="1" dirty="0"/>
              <a:t>Elements of Competency</a:t>
            </a:r>
          </a:p>
          <a:p>
            <a:r>
              <a:rPr lang="en-TT" sz="2100" dirty="0"/>
              <a:t>Use safe work practices</a:t>
            </a:r>
          </a:p>
          <a:p>
            <a:r>
              <a:rPr lang="en-TT" sz="2100" dirty="0"/>
              <a:t>Identify and develop keyboarding skills</a:t>
            </a:r>
          </a:p>
          <a:p>
            <a:r>
              <a:rPr lang="en-TT" sz="2100" dirty="0"/>
              <a:t>Check accuracy</a:t>
            </a:r>
          </a:p>
        </p:txBody>
      </p:sp>
      <p:sp>
        <p:nvSpPr>
          <p:cNvPr id="4" name="Footer Placeholder 3">
            <a:extLst>
              <a:ext uri="{FF2B5EF4-FFF2-40B4-BE49-F238E27FC236}">
                <a16:creationId xmlns:a16="http://schemas.microsoft.com/office/drawing/2014/main" id="{A43D8F61-CAD9-4E2B-BB03-5A8BEEFAE547}"/>
              </a:ext>
            </a:extLst>
          </p:cNvPr>
          <p:cNvSpPr>
            <a:spLocks noGrp="1"/>
          </p:cNvSpPr>
          <p:nvPr>
            <p:ph type="ftr" sz="quarter" idx="11"/>
          </p:nvPr>
        </p:nvSpPr>
        <p:spPr>
          <a:xfrm>
            <a:off x="307916" y="6423463"/>
            <a:ext cx="3670627" cy="273844"/>
          </a:xfrm>
        </p:spPr>
        <p:txBody>
          <a:bodyPr>
            <a:normAutofit/>
          </a:bodyPr>
          <a:lstStyle/>
          <a:p>
            <a:pPr algn="l">
              <a:spcAft>
                <a:spcPts val="600"/>
              </a:spcAft>
            </a:pPr>
            <a:r>
              <a:rPr lang="en-US" sz="920">
                <a:solidFill>
                  <a:schemeClr val="tx1">
                    <a:lumMod val="75000"/>
                    <a:lumOff val="25000"/>
                  </a:schemeClr>
                </a:solidFill>
              </a:rPr>
              <a:t>CPDD 2020</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Head with Gears">
            <a:extLst>
              <a:ext uri="{FF2B5EF4-FFF2-40B4-BE49-F238E27FC236}">
                <a16:creationId xmlns:a16="http://schemas.microsoft.com/office/drawing/2014/main" id="{4A06D15D-23D6-4077-8154-AF136BA87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95135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40263"/>
            <a:ext cx="2866644" cy="1344975"/>
          </a:xfrm>
        </p:spPr>
        <p:txBody>
          <a:bodyPr>
            <a:normAutofit/>
          </a:bodyPr>
          <a:lstStyle/>
          <a:p>
            <a:r>
              <a:rPr lang="en-US" sz="3100">
                <a:solidFill>
                  <a:schemeClr val="bg1"/>
                </a:solidFill>
              </a:rPr>
              <a:t>Take a typing test</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5207" y="2121763"/>
            <a:ext cx="2866644" cy="3773010"/>
          </a:xfrm>
        </p:spPr>
        <p:txBody>
          <a:bodyPr vert="horz" lIns="91440" tIns="45720" rIns="91440" bIns="45720" rtlCol="0">
            <a:noAutofit/>
          </a:bodyPr>
          <a:lstStyle/>
          <a:p>
            <a:r>
              <a:rPr lang="en-US" sz="1700">
                <a:solidFill>
                  <a:schemeClr val="bg1"/>
                </a:solidFill>
                <a:cs typeface="Calibri"/>
              </a:rPr>
              <a:t>Go to the following </a:t>
            </a:r>
            <a:r>
              <a:rPr lang="en-US" sz="1700">
                <a:solidFill>
                  <a:schemeClr val="bg1"/>
                </a:solidFill>
                <a:cs typeface="Calibri"/>
                <a:hlinkClick r:id="rId2"/>
              </a:rPr>
              <a:t>link</a:t>
            </a:r>
            <a:r>
              <a:rPr lang="en-US" sz="1700">
                <a:solidFill>
                  <a:schemeClr val="bg1"/>
                </a:solidFill>
                <a:cs typeface="Calibri"/>
              </a:rPr>
              <a:t> and take a test to determine how fast you are typing</a:t>
            </a:r>
          </a:p>
          <a:p>
            <a:r>
              <a:rPr lang="en-US" sz="1700">
                <a:solidFill>
                  <a:schemeClr val="bg1"/>
                </a:solidFill>
                <a:cs typeface="Calibri"/>
              </a:rPr>
              <a:t>When you receive your results consult the table to determine the most appropriate level to begin your keyboarding practice. </a:t>
            </a:r>
          </a:p>
        </p:txBody>
      </p:sp>
      <p:graphicFrame>
        <p:nvGraphicFramePr>
          <p:cNvPr id="4" name="Table 4">
            <a:extLst>
              <a:ext uri="{FF2B5EF4-FFF2-40B4-BE49-F238E27FC236}">
                <a16:creationId xmlns:a16="http://schemas.microsoft.com/office/drawing/2014/main" id="{103819F4-31BB-4068-ADF4-E92EE0887C6C}"/>
              </a:ext>
            </a:extLst>
          </p:cNvPr>
          <p:cNvGraphicFramePr>
            <a:graphicFrameLocks noGrp="1"/>
          </p:cNvGraphicFramePr>
          <p:nvPr>
            <p:extLst>
              <p:ext uri="{D42A27DB-BD31-4B8C-83A1-F6EECF244321}">
                <p14:modId xmlns:p14="http://schemas.microsoft.com/office/powerpoint/2010/main" val="1123307995"/>
              </p:ext>
            </p:extLst>
          </p:nvPr>
        </p:nvGraphicFramePr>
        <p:xfrm>
          <a:off x="3833037" y="738383"/>
          <a:ext cx="4947490" cy="5225787"/>
        </p:xfrm>
        <a:graphic>
          <a:graphicData uri="http://schemas.openxmlformats.org/drawingml/2006/table">
            <a:tbl>
              <a:tblPr firstRow="1" bandRow="1">
                <a:tableStyleId>{5C22544A-7EE6-4342-B048-85BDC9FD1C3A}</a:tableStyleId>
              </a:tblPr>
              <a:tblGrid>
                <a:gridCol w="1963060">
                  <a:extLst>
                    <a:ext uri="{9D8B030D-6E8A-4147-A177-3AD203B41FA5}">
                      <a16:colId xmlns:a16="http://schemas.microsoft.com/office/drawing/2014/main" val="2415919844"/>
                    </a:ext>
                  </a:extLst>
                </a:gridCol>
                <a:gridCol w="1849321">
                  <a:extLst>
                    <a:ext uri="{9D8B030D-6E8A-4147-A177-3AD203B41FA5}">
                      <a16:colId xmlns:a16="http://schemas.microsoft.com/office/drawing/2014/main" val="2146781469"/>
                    </a:ext>
                  </a:extLst>
                </a:gridCol>
                <a:gridCol w="1135109">
                  <a:extLst>
                    <a:ext uri="{9D8B030D-6E8A-4147-A177-3AD203B41FA5}">
                      <a16:colId xmlns:a16="http://schemas.microsoft.com/office/drawing/2014/main" val="2727347121"/>
                    </a:ext>
                  </a:extLst>
                </a:gridCol>
              </a:tblGrid>
              <a:tr h="788241">
                <a:tc>
                  <a:txBody>
                    <a:bodyPr/>
                    <a:lstStyle/>
                    <a:p>
                      <a:r>
                        <a:rPr lang="en-US" sz="2100"/>
                        <a:t>Speed (Words per Minute)</a:t>
                      </a:r>
                    </a:p>
                  </a:txBody>
                  <a:tcPr marL="107413" marR="107413" marT="53706" marB="53706"/>
                </a:tc>
                <a:tc>
                  <a:txBody>
                    <a:bodyPr/>
                    <a:lstStyle/>
                    <a:p>
                      <a:r>
                        <a:rPr lang="en-US" sz="2100"/>
                        <a:t>Level to start</a:t>
                      </a:r>
                    </a:p>
                  </a:txBody>
                  <a:tcPr marL="107413" marR="107413" marT="53706" marB="53706"/>
                </a:tc>
                <a:tc>
                  <a:txBody>
                    <a:bodyPr/>
                    <a:lstStyle/>
                    <a:p>
                      <a:pPr lvl="0">
                        <a:buNone/>
                      </a:pPr>
                      <a:r>
                        <a:rPr lang="en-US" sz="2100"/>
                        <a:t>Goal Speed</a:t>
                      </a:r>
                    </a:p>
                  </a:txBody>
                  <a:tcPr marL="107413" marR="107413" marT="53706" marB="53706"/>
                </a:tc>
                <a:extLst>
                  <a:ext uri="{0D108BD9-81ED-4DB2-BD59-A6C34878D82A}">
                    <a16:rowId xmlns:a16="http://schemas.microsoft.com/office/drawing/2014/main" val="1494855370"/>
                  </a:ext>
                </a:extLst>
              </a:tr>
              <a:tr h="788241">
                <a:tc>
                  <a:txBody>
                    <a:bodyPr/>
                    <a:lstStyle/>
                    <a:p>
                      <a:r>
                        <a:rPr lang="en-US" sz="2100"/>
                        <a:t>Less than 20 w.p.m</a:t>
                      </a:r>
                    </a:p>
                  </a:txBody>
                  <a:tcPr marL="107413" marR="107413" marT="53706" marB="53706"/>
                </a:tc>
                <a:tc>
                  <a:txBody>
                    <a:bodyPr/>
                    <a:lstStyle/>
                    <a:p>
                      <a:r>
                        <a:rPr lang="en-US" sz="2100"/>
                        <a:t>Introduction</a:t>
                      </a:r>
                    </a:p>
                  </a:txBody>
                  <a:tcPr marL="107413" marR="107413" marT="53706" marB="53706"/>
                </a:tc>
                <a:tc>
                  <a:txBody>
                    <a:bodyPr/>
                    <a:lstStyle/>
                    <a:p>
                      <a:pPr lvl="0">
                        <a:buNone/>
                      </a:pPr>
                      <a:r>
                        <a:rPr lang="en-US" sz="2100"/>
                        <a:t>20 w.p.m</a:t>
                      </a:r>
                    </a:p>
                  </a:txBody>
                  <a:tcPr marL="107413" marR="107413" marT="53706" marB="53706"/>
                </a:tc>
                <a:extLst>
                  <a:ext uri="{0D108BD9-81ED-4DB2-BD59-A6C34878D82A}">
                    <a16:rowId xmlns:a16="http://schemas.microsoft.com/office/drawing/2014/main" val="2266891676"/>
                  </a:ext>
                </a:extLst>
              </a:tr>
              <a:tr h="1430532">
                <a:tc>
                  <a:txBody>
                    <a:bodyPr/>
                    <a:lstStyle/>
                    <a:p>
                      <a:r>
                        <a:rPr lang="en-US" sz="2100"/>
                        <a:t>Greater than 20 w.p.m but less than 25 w.p.m</a:t>
                      </a:r>
                    </a:p>
                  </a:txBody>
                  <a:tcPr marL="107413" marR="107413" marT="53706" marB="53706"/>
                </a:tc>
                <a:tc>
                  <a:txBody>
                    <a:bodyPr/>
                    <a:lstStyle/>
                    <a:p>
                      <a:r>
                        <a:rPr lang="en-US" sz="2100"/>
                        <a:t>Beginner</a:t>
                      </a:r>
                    </a:p>
                  </a:txBody>
                  <a:tcPr marL="107413" marR="107413" marT="53706" marB="53706"/>
                </a:tc>
                <a:tc>
                  <a:txBody>
                    <a:bodyPr/>
                    <a:lstStyle/>
                    <a:p>
                      <a:pPr lvl="0">
                        <a:buNone/>
                      </a:pPr>
                      <a:r>
                        <a:rPr lang="en-US" sz="2100"/>
                        <a:t>25 w.p.m</a:t>
                      </a:r>
                    </a:p>
                  </a:txBody>
                  <a:tcPr marL="107413" marR="107413" marT="53706" marB="53706"/>
                </a:tc>
                <a:extLst>
                  <a:ext uri="{0D108BD9-81ED-4DB2-BD59-A6C34878D82A}">
                    <a16:rowId xmlns:a16="http://schemas.microsoft.com/office/drawing/2014/main" val="407410409"/>
                  </a:ext>
                </a:extLst>
              </a:tr>
              <a:tr h="1430532">
                <a:tc>
                  <a:txBody>
                    <a:bodyPr/>
                    <a:lstStyle/>
                    <a:p>
                      <a:r>
                        <a:rPr lang="en-US" sz="2100"/>
                        <a:t>Greater than 25 w.p.m. but less than 30 w.p.m</a:t>
                      </a:r>
                    </a:p>
                  </a:txBody>
                  <a:tcPr marL="107413" marR="107413" marT="53706" marB="53706"/>
                </a:tc>
                <a:tc>
                  <a:txBody>
                    <a:bodyPr/>
                    <a:lstStyle/>
                    <a:p>
                      <a:r>
                        <a:rPr lang="en-US" sz="2100"/>
                        <a:t>Experienced</a:t>
                      </a:r>
                    </a:p>
                  </a:txBody>
                  <a:tcPr marL="107413" marR="107413" marT="53706" marB="53706"/>
                </a:tc>
                <a:tc>
                  <a:txBody>
                    <a:bodyPr/>
                    <a:lstStyle/>
                    <a:p>
                      <a:pPr lvl="0">
                        <a:buNone/>
                      </a:pPr>
                      <a:r>
                        <a:rPr lang="en-US" sz="2100"/>
                        <a:t>30 w.p.m</a:t>
                      </a:r>
                    </a:p>
                  </a:txBody>
                  <a:tcPr marL="107413" marR="107413" marT="53706" marB="53706"/>
                </a:tc>
                <a:extLst>
                  <a:ext uri="{0D108BD9-81ED-4DB2-BD59-A6C34878D82A}">
                    <a16:rowId xmlns:a16="http://schemas.microsoft.com/office/drawing/2014/main" val="3951711923"/>
                  </a:ext>
                </a:extLst>
              </a:tr>
              <a:tr h="788241">
                <a:tc>
                  <a:txBody>
                    <a:bodyPr/>
                    <a:lstStyle/>
                    <a:p>
                      <a:pPr lvl="0">
                        <a:buNone/>
                      </a:pPr>
                      <a:r>
                        <a:rPr lang="en-US" sz="2100"/>
                        <a:t>Greater than 30 w.p.m</a:t>
                      </a:r>
                    </a:p>
                  </a:txBody>
                  <a:tcPr marL="107413" marR="107413" marT="53706" marB="53706"/>
                </a:tc>
                <a:tc>
                  <a:txBody>
                    <a:bodyPr/>
                    <a:lstStyle/>
                    <a:p>
                      <a:pPr lvl="0">
                        <a:buNone/>
                      </a:pPr>
                      <a:r>
                        <a:rPr lang="en-US" sz="2100"/>
                        <a:t>Advanced</a:t>
                      </a:r>
                    </a:p>
                  </a:txBody>
                  <a:tcPr marL="107413" marR="107413" marT="53706" marB="53706"/>
                </a:tc>
                <a:tc>
                  <a:txBody>
                    <a:bodyPr/>
                    <a:lstStyle/>
                    <a:p>
                      <a:pPr lvl="0">
                        <a:buNone/>
                      </a:pPr>
                      <a:r>
                        <a:rPr lang="en-US" sz="2100"/>
                        <a:t>35 w.p.m</a:t>
                      </a:r>
                    </a:p>
                  </a:txBody>
                  <a:tcPr marL="107413" marR="107413" marT="53706" marB="53706"/>
                </a:tc>
                <a:extLst>
                  <a:ext uri="{0D108BD9-81ED-4DB2-BD59-A6C34878D82A}">
                    <a16:rowId xmlns:a16="http://schemas.microsoft.com/office/drawing/2014/main" val="1763055299"/>
                  </a:ext>
                </a:extLst>
              </a:tr>
            </a:tbl>
          </a:graphicData>
        </a:graphic>
      </p:graphicFrame>
      <p:sp>
        <p:nvSpPr>
          <p:cNvPr id="5" name="Footer Placeholder 4">
            <a:extLst>
              <a:ext uri="{FF2B5EF4-FFF2-40B4-BE49-F238E27FC236}">
                <a16:creationId xmlns:a16="http://schemas.microsoft.com/office/drawing/2014/main" id="{754DE7D8-AD0F-4EE2-A27D-47E4BF89BB4C}"/>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74157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7EC55-104F-4202-9092-F4704039F446}"/>
              </a:ext>
            </a:extLst>
          </p:cNvPr>
          <p:cNvSpPr>
            <a:spLocks noGrp="1"/>
          </p:cNvSpPr>
          <p:nvPr>
            <p:ph type="title"/>
          </p:nvPr>
        </p:nvSpPr>
        <p:spPr>
          <a:xfrm>
            <a:off x="628650" y="171162"/>
            <a:ext cx="2130136" cy="2371148"/>
          </a:xfrm>
        </p:spPr>
        <p:txBody>
          <a:bodyPr>
            <a:normAutofit/>
          </a:bodyPr>
          <a:lstStyle/>
          <a:p>
            <a:r>
              <a:rPr lang="en-US" sz="2800" dirty="0">
                <a:solidFill>
                  <a:srgbClr val="FFFFFF"/>
                </a:solidFill>
                <a:cs typeface="Calibri"/>
              </a:rPr>
              <a:t>Introduction </a:t>
            </a:r>
            <a:r>
              <a:rPr lang="en-US" sz="2800">
                <a:solidFill>
                  <a:srgbClr val="FFFFFF"/>
                </a:solidFill>
                <a:cs typeface="Calibri"/>
              </a:rPr>
              <a:t>Level</a:t>
            </a:r>
            <a:endParaRPr lang="en-US" sz="2800" dirty="0">
              <a:solidFill>
                <a:srgbClr val="FFFFFF"/>
              </a:solidFill>
              <a:cs typeface="Calibri"/>
            </a:endParaRPr>
          </a:p>
        </p:txBody>
      </p:sp>
      <p:graphicFrame>
        <p:nvGraphicFramePr>
          <p:cNvPr id="4" name="Table 3">
            <a:extLst>
              <a:ext uri="{FF2B5EF4-FFF2-40B4-BE49-F238E27FC236}">
                <a16:creationId xmlns:a16="http://schemas.microsoft.com/office/drawing/2014/main" id="{8E1A82CA-E240-445E-8D47-AB659B14F569}"/>
              </a:ext>
            </a:extLst>
          </p:cNvPr>
          <p:cNvGraphicFramePr>
            <a:graphicFrameLocks noGrp="1"/>
          </p:cNvGraphicFramePr>
          <p:nvPr>
            <p:extLst>
              <p:ext uri="{D42A27DB-BD31-4B8C-83A1-F6EECF244321}">
                <p14:modId xmlns:p14="http://schemas.microsoft.com/office/powerpoint/2010/main" val="3351560806"/>
              </p:ext>
            </p:extLst>
          </p:nvPr>
        </p:nvGraphicFramePr>
        <p:xfrm>
          <a:off x="3350514" y="640080"/>
          <a:ext cx="5121525" cy="5578832"/>
        </p:xfrm>
        <a:graphic>
          <a:graphicData uri="http://schemas.openxmlformats.org/drawingml/2006/table">
            <a:tbl>
              <a:tblPr firstRow="1" firstCol="1" bandRow="1">
                <a:tableStyleId>{3B4B98B0-60AC-42C2-AFA5-B58CD77FA1E5}</a:tableStyleId>
              </a:tblPr>
              <a:tblGrid>
                <a:gridCol w="3295554">
                  <a:extLst>
                    <a:ext uri="{9D8B030D-6E8A-4147-A177-3AD203B41FA5}">
                      <a16:colId xmlns:a16="http://schemas.microsoft.com/office/drawing/2014/main" val="449334466"/>
                    </a:ext>
                  </a:extLst>
                </a:gridCol>
                <a:gridCol w="577623">
                  <a:extLst>
                    <a:ext uri="{9D8B030D-6E8A-4147-A177-3AD203B41FA5}">
                      <a16:colId xmlns:a16="http://schemas.microsoft.com/office/drawing/2014/main" val="763008711"/>
                    </a:ext>
                  </a:extLst>
                </a:gridCol>
                <a:gridCol w="265287">
                  <a:extLst>
                    <a:ext uri="{9D8B030D-6E8A-4147-A177-3AD203B41FA5}">
                      <a16:colId xmlns:a16="http://schemas.microsoft.com/office/drawing/2014/main" val="3831949695"/>
                    </a:ext>
                  </a:extLst>
                </a:gridCol>
                <a:gridCol w="335362">
                  <a:extLst>
                    <a:ext uri="{9D8B030D-6E8A-4147-A177-3AD203B41FA5}">
                      <a16:colId xmlns:a16="http://schemas.microsoft.com/office/drawing/2014/main" val="3296553515"/>
                    </a:ext>
                  </a:extLst>
                </a:gridCol>
                <a:gridCol w="647699">
                  <a:extLst>
                    <a:ext uri="{9D8B030D-6E8A-4147-A177-3AD203B41FA5}">
                      <a16:colId xmlns:a16="http://schemas.microsoft.com/office/drawing/2014/main" val="1924457204"/>
                    </a:ext>
                  </a:extLst>
                </a:gridCol>
              </a:tblGrid>
              <a:tr h="338766">
                <a:tc>
                  <a:txBody>
                    <a:bodyPr/>
                    <a:lstStyle/>
                    <a:p>
                      <a:pPr algn="ctr">
                        <a:spcAft>
                          <a:spcPts val="0"/>
                        </a:spcAft>
                      </a:pPr>
                      <a:r>
                        <a:rPr lang="en-US" sz="1400">
                          <a:effectLst/>
                        </a:rPr>
                        <a:t>Level</a:t>
                      </a:r>
                    </a:p>
                  </a:txBody>
                  <a:tcPr marL="54058" marR="54058" marT="0" marB="0"/>
                </a:tc>
                <a:tc rowSpan="2" gridSpan="4">
                  <a:txBody>
                    <a:bodyPr/>
                    <a:lstStyle/>
                    <a:p>
                      <a:pPr algn="ctr">
                        <a:spcAft>
                          <a:spcPts val="0"/>
                        </a:spcAft>
                      </a:pPr>
                      <a:r>
                        <a:rPr lang="en-US" sz="1400">
                          <a:effectLst/>
                        </a:rPr>
                        <a:t>Automaticity Goal Achieved (Y/N)</a:t>
                      </a:r>
                    </a:p>
                    <a:p>
                      <a:pPr algn="ctr">
                        <a:spcAft>
                          <a:spcPts val="0"/>
                        </a:spcAft>
                      </a:pPr>
                      <a:r>
                        <a:rPr lang="en-US" sz="1400">
                          <a:effectLst/>
                        </a:rPr>
                        <a:t>20 wpm</a:t>
                      </a:r>
                    </a:p>
                  </a:txBody>
                  <a:tcPr marL="54058" marR="54058"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495093226"/>
                  </a:ext>
                </a:extLst>
              </a:tr>
              <a:tr h="338766">
                <a:tc>
                  <a:txBody>
                    <a:bodyPr/>
                    <a:lstStyle/>
                    <a:p>
                      <a:pPr algn="ctr">
                        <a:spcAft>
                          <a:spcPts val="0"/>
                        </a:spcAft>
                      </a:pPr>
                      <a:r>
                        <a:rPr lang="en-US" sz="1400">
                          <a:effectLst/>
                        </a:rPr>
                        <a:t>Introduction </a:t>
                      </a:r>
                    </a:p>
                  </a:txBody>
                  <a:tcPr marL="54058" marR="54058" marT="0" marB="0"/>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32414391"/>
                  </a:ext>
                </a:extLst>
              </a:tr>
              <a:tr h="245065">
                <a:tc>
                  <a:txBody>
                    <a:bodyPr/>
                    <a:lstStyle/>
                    <a:p>
                      <a:pPr>
                        <a:spcAft>
                          <a:spcPts val="0"/>
                        </a:spcAft>
                      </a:pPr>
                      <a:r>
                        <a:rPr lang="en-US" sz="1400">
                          <a:effectLst/>
                        </a:rPr>
                        <a:t>Introduction Lesson 1 &amp; Shift Lesson 1</a:t>
                      </a:r>
                    </a:p>
                  </a:txBody>
                  <a:tcPr marL="54058" marR="54058" marT="0" marB="0"/>
                </a:tc>
                <a:tc gridSpan="2">
                  <a:txBody>
                    <a:bodyPr/>
                    <a:lstStyle/>
                    <a:p>
                      <a:pPr>
                        <a:spcAft>
                          <a:spcPts val="0"/>
                        </a:spcAft>
                      </a:pPr>
                      <a:r>
                        <a:rPr lang="en-US" sz="1400">
                          <a:effectLst/>
                        </a:rPr>
                        <a:t>f j d k</a:t>
                      </a:r>
                    </a:p>
                  </a:txBody>
                  <a:tcPr marL="54058" marR="54058" marT="0" marB="0"/>
                </a:tc>
                <a:tc hMerge="1">
                  <a:txBody>
                    <a:bodyPr/>
                    <a:lstStyle/>
                    <a:p>
                      <a:endParaRPr lang="en-US"/>
                    </a:p>
                  </a:txBody>
                  <a:tcPr/>
                </a:tc>
                <a:tc gridSpan="2">
                  <a:txBody>
                    <a:bodyPr/>
                    <a:lstStyle/>
                    <a:p>
                      <a:pPr>
                        <a:spcAft>
                          <a:spcPts val="0"/>
                        </a:spcAft>
                      </a:pPr>
                      <a:r>
                        <a:rPr lang="en-US" sz="1400">
                          <a:effectLst/>
                        </a:rPr>
                        <a:t>F J D K</a:t>
                      </a:r>
                    </a:p>
                  </a:txBody>
                  <a:tcPr marL="54058" marR="54058" marT="0" marB="0"/>
                </a:tc>
                <a:tc hMerge="1">
                  <a:txBody>
                    <a:bodyPr/>
                    <a:lstStyle/>
                    <a:p>
                      <a:endParaRPr lang="en-US"/>
                    </a:p>
                  </a:txBody>
                  <a:tcPr/>
                </a:tc>
                <a:extLst>
                  <a:ext uri="{0D108BD9-81ED-4DB2-BD59-A6C34878D82A}">
                    <a16:rowId xmlns:a16="http://schemas.microsoft.com/office/drawing/2014/main" val="958555281"/>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413705968"/>
                  </a:ext>
                </a:extLst>
              </a:tr>
              <a:tr h="245065">
                <a:tc>
                  <a:txBody>
                    <a:bodyPr/>
                    <a:lstStyle/>
                    <a:p>
                      <a:pPr>
                        <a:spcAft>
                          <a:spcPts val="0"/>
                        </a:spcAft>
                      </a:pPr>
                      <a:r>
                        <a:rPr lang="en-US" sz="1400">
                          <a:effectLst/>
                        </a:rPr>
                        <a:t>Introduction Lesson 2 &amp; Shift Lesson 2</a:t>
                      </a:r>
                    </a:p>
                  </a:txBody>
                  <a:tcPr marL="54058" marR="54058" marT="0" marB="0"/>
                </a:tc>
                <a:tc gridSpan="2">
                  <a:txBody>
                    <a:bodyPr/>
                    <a:lstStyle/>
                    <a:p>
                      <a:pPr>
                        <a:spcAft>
                          <a:spcPts val="0"/>
                        </a:spcAft>
                      </a:pPr>
                      <a:r>
                        <a:rPr lang="en-US" sz="1400">
                          <a:effectLst/>
                        </a:rPr>
                        <a:t>s l a ;</a:t>
                      </a:r>
                    </a:p>
                  </a:txBody>
                  <a:tcPr marL="54058" marR="54058" marT="0" marB="0"/>
                </a:tc>
                <a:tc hMerge="1">
                  <a:txBody>
                    <a:bodyPr/>
                    <a:lstStyle/>
                    <a:p>
                      <a:endParaRPr lang="en-US"/>
                    </a:p>
                  </a:txBody>
                  <a:tcPr/>
                </a:tc>
                <a:tc gridSpan="2">
                  <a:txBody>
                    <a:bodyPr/>
                    <a:lstStyle/>
                    <a:p>
                      <a:pPr>
                        <a:spcAft>
                          <a:spcPts val="0"/>
                        </a:spcAft>
                      </a:pPr>
                      <a:r>
                        <a:rPr lang="en-US" sz="1400">
                          <a:effectLst/>
                        </a:rPr>
                        <a:t>S L A :</a:t>
                      </a:r>
                    </a:p>
                  </a:txBody>
                  <a:tcPr marL="54058" marR="54058" marT="0" marB="0"/>
                </a:tc>
                <a:tc hMerge="1">
                  <a:txBody>
                    <a:bodyPr/>
                    <a:lstStyle/>
                    <a:p>
                      <a:endParaRPr lang="en-US"/>
                    </a:p>
                  </a:txBody>
                  <a:tcPr/>
                </a:tc>
                <a:extLst>
                  <a:ext uri="{0D108BD9-81ED-4DB2-BD59-A6C34878D82A}">
                    <a16:rowId xmlns:a16="http://schemas.microsoft.com/office/drawing/2014/main" val="424837389"/>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638651593"/>
                  </a:ext>
                </a:extLst>
              </a:tr>
              <a:tr h="245065">
                <a:tc>
                  <a:txBody>
                    <a:bodyPr/>
                    <a:lstStyle/>
                    <a:p>
                      <a:pPr>
                        <a:spcAft>
                          <a:spcPts val="0"/>
                        </a:spcAft>
                      </a:pPr>
                      <a:r>
                        <a:rPr lang="en-US" sz="1400">
                          <a:effectLst/>
                        </a:rPr>
                        <a:t>Introduction Lesson 3 &amp; Shift Lesson 3</a:t>
                      </a:r>
                    </a:p>
                  </a:txBody>
                  <a:tcPr marL="54058" marR="54058" marT="0" marB="0"/>
                </a:tc>
                <a:tc gridSpan="2">
                  <a:txBody>
                    <a:bodyPr/>
                    <a:lstStyle/>
                    <a:p>
                      <a:pPr>
                        <a:spcAft>
                          <a:spcPts val="0"/>
                        </a:spcAft>
                      </a:pPr>
                      <a:r>
                        <a:rPr lang="en-US" sz="1400">
                          <a:effectLst/>
                        </a:rPr>
                        <a:t>g h t y</a:t>
                      </a:r>
                    </a:p>
                  </a:txBody>
                  <a:tcPr marL="54058" marR="54058" marT="0" marB="0"/>
                </a:tc>
                <a:tc hMerge="1">
                  <a:txBody>
                    <a:bodyPr/>
                    <a:lstStyle/>
                    <a:p>
                      <a:endParaRPr lang="en-US"/>
                    </a:p>
                  </a:txBody>
                  <a:tcPr/>
                </a:tc>
                <a:tc gridSpan="2">
                  <a:txBody>
                    <a:bodyPr/>
                    <a:lstStyle/>
                    <a:p>
                      <a:pPr>
                        <a:spcAft>
                          <a:spcPts val="0"/>
                        </a:spcAft>
                      </a:pPr>
                      <a:r>
                        <a:rPr lang="en-US" sz="1400">
                          <a:effectLst/>
                        </a:rPr>
                        <a:t>G H T Y</a:t>
                      </a:r>
                    </a:p>
                  </a:txBody>
                  <a:tcPr marL="54058" marR="54058" marT="0" marB="0"/>
                </a:tc>
                <a:tc hMerge="1">
                  <a:txBody>
                    <a:bodyPr/>
                    <a:lstStyle/>
                    <a:p>
                      <a:endParaRPr lang="en-US"/>
                    </a:p>
                  </a:txBody>
                  <a:tcPr/>
                </a:tc>
                <a:extLst>
                  <a:ext uri="{0D108BD9-81ED-4DB2-BD59-A6C34878D82A}">
                    <a16:rowId xmlns:a16="http://schemas.microsoft.com/office/drawing/2014/main" val="168922417"/>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1146678938"/>
                  </a:ext>
                </a:extLst>
              </a:tr>
              <a:tr h="245065">
                <a:tc>
                  <a:txBody>
                    <a:bodyPr/>
                    <a:lstStyle/>
                    <a:p>
                      <a:pPr>
                        <a:spcAft>
                          <a:spcPts val="0"/>
                        </a:spcAft>
                      </a:pPr>
                      <a:r>
                        <a:rPr lang="en-US" sz="1400">
                          <a:effectLst/>
                        </a:rPr>
                        <a:t>Introduction Lesson 4 &amp; Shift Lesson 4</a:t>
                      </a:r>
                    </a:p>
                  </a:txBody>
                  <a:tcPr marL="54058" marR="54058" marT="0" marB="0"/>
                </a:tc>
                <a:tc gridSpan="2">
                  <a:txBody>
                    <a:bodyPr/>
                    <a:lstStyle/>
                    <a:p>
                      <a:pPr>
                        <a:spcAft>
                          <a:spcPts val="0"/>
                        </a:spcAft>
                      </a:pPr>
                      <a:r>
                        <a:rPr lang="en-US" sz="1400">
                          <a:effectLst/>
                        </a:rPr>
                        <a:t>v m b n</a:t>
                      </a:r>
                    </a:p>
                  </a:txBody>
                  <a:tcPr marL="54058" marR="54058" marT="0" marB="0"/>
                </a:tc>
                <a:tc hMerge="1">
                  <a:txBody>
                    <a:bodyPr/>
                    <a:lstStyle/>
                    <a:p>
                      <a:endParaRPr lang="en-US"/>
                    </a:p>
                  </a:txBody>
                  <a:tcPr/>
                </a:tc>
                <a:tc gridSpan="2">
                  <a:txBody>
                    <a:bodyPr/>
                    <a:lstStyle/>
                    <a:p>
                      <a:pPr>
                        <a:spcAft>
                          <a:spcPts val="0"/>
                        </a:spcAft>
                      </a:pPr>
                      <a:r>
                        <a:rPr lang="en-US" sz="1400">
                          <a:effectLst/>
                        </a:rPr>
                        <a:t>V M B N</a:t>
                      </a:r>
                    </a:p>
                  </a:txBody>
                  <a:tcPr marL="54058" marR="54058" marT="0" marB="0"/>
                </a:tc>
                <a:tc hMerge="1">
                  <a:txBody>
                    <a:bodyPr/>
                    <a:lstStyle/>
                    <a:p>
                      <a:endParaRPr lang="en-US"/>
                    </a:p>
                  </a:txBody>
                  <a:tcPr/>
                </a:tc>
                <a:extLst>
                  <a:ext uri="{0D108BD9-81ED-4DB2-BD59-A6C34878D82A}">
                    <a16:rowId xmlns:a16="http://schemas.microsoft.com/office/drawing/2014/main" val="1689331062"/>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915136426"/>
                  </a:ext>
                </a:extLst>
              </a:tr>
              <a:tr h="245065">
                <a:tc>
                  <a:txBody>
                    <a:bodyPr/>
                    <a:lstStyle/>
                    <a:p>
                      <a:pPr>
                        <a:spcAft>
                          <a:spcPts val="0"/>
                        </a:spcAft>
                      </a:pPr>
                      <a:r>
                        <a:rPr lang="en-US" sz="1400">
                          <a:effectLst/>
                        </a:rPr>
                        <a:t>Introduction Lesson 5 &amp; Shift Lesson 5</a:t>
                      </a:r>
                    </a:p>
                  </a:txBody>
                  <a:tcPr marL="54058" marR="54058" marT="0" marB="0"/>
                </a:tc>
                <a:tc gridSpan="2">
                  <a:txBody>
                    <a:bodyPr/>
                    <a:lstStyle/>
                    <a:p>
                      <a:pPr>
                        <a:spcAft>
                          <a:spcPts val="0"/>
                        </a:spcAft>
                      </a:pPr>
                      <a:r>
                        <a:rPr lang="en-US" sz="1400">
                          <a:effectLst/>
                        </a:rPr>
                        <a:t>r u e i</a:t>
                      </a:r>
                    </a:p>
                  </a:txBody>
                  <a:tcPr marL="54058" marR="54058" marT="0" marB="0"/>
                </a:tc>
                <a:tc hMerge="1">
                  <a:txBody>
                    <a:bodyPr/>
                    <a:lstStyle/>
                    <a:p>
                      <a:endParaRPr lang="en-US"/>
                    </a:p>
                  </a:txBody>
                  <a:tcPr/>
                </a:tc>
                <a:tc gridSpan="2">
                  <a:txBody>
                    <a:bodyPr/>
                    <a:lstStyle/>
                    <a:p>
                      <a:pPr>
                        <a:spcAft>
                          <a:spcPts val="0"/>
                        </a:spcAft>
                      </a:pPr>
                      <a:r>
                        <a:rPr lang="en-US" sz="1400">
                          <a:effectLst/>
                        </a:rPr>
                        <a:t>R U E I</a:t>
                      </a:r>
                    </a:p>
                  </a:txBody>
                  <a:tcPr marL="54058" marR="54058" marT="0" marB="0"/>
                </a:tc>
                <a:tc hMerge="1">
                  <a:txBody>
                    <a:bodyPr/>
                    <a:lstStyle/>
                    <a:p>
                      <a:endParaRPr lang="en-US"/>
                    </a:p>
                  </a:txBody>
                  <a:tcPr/>
                </a:tc>
                <a:extLst>
                  <a:ext uri="{0D108BD9-81ED-4DB2-BD59-A6C34878D82A}">
                    <a16:rowId xmlns:a16="http://schemas.microsoft.com/office/drawing/2014/main" val="2802740750"/>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377838118"/>
                  </a:ext>
                </a:extLst>
              </a:tr>
              <a:tr h="245065">
                <a:tc>
                  <a:txBody>
                    <a:bodyPr/>
                    <a:lstStyle/>
                    <a:p>
                      <a:pPr>
                        <a:spcAft>
                          <a:spcPts val="0"/>
                        </a:spcAft>
                      </a:pPr>
                      <a:r>
                        <a:rPr lang="en-US" sz="1400">
                          <a:effectLst/>
                        </a:rPr>
                        <a:t>Introduction Lesson 6 &amp; Shift Lesson 6</a:t>
                      </a:r>
                    </a:p>
                  </a:txBody>
                  <a:tcPr marL="54058" marR="54058" marT="0" marB="0"/>
                </a:tc>
                <a:tc gridSpan="2">
                  <a:txBody>
                    <a:bodyPr/>
                    <a:lstStyle/>
                    <a:p>
                      <a:pPr>
                        <a:spcAft>
                          <a:spcPts val="0"/>
                        </a:spcAft>
                      </a:pPr>
                      <a:r>
                        <a:rPr lang="en-US" sz="1400">
                          <a:effectLst/>
                        </a:rPr>
                        <a:t>w o q p </a:t>
                      </a:r>
                    </a:p>
                  </a:txBody>
                  <a:tcPr marL="54058" marR="54058" marT="0" marB="0"/>
                </a:tc>
                <a:tc hMerge="1">
                  <a:txBody>
                    <a:bodyPr/>
                    <a:lstStyle/>
                    <a:p>
                      <a:endParaRPr lang="en-US"/>
                    </a:p>
                  </a:txBody>
                  <a:tcPr/>
                </a:tc>
                <a:tc gridSpan="2">
                  <a:txBody>
                    <a:bodyPr/>
                    <a:lstStyle/>
                    <a:p>
                      <a:pPr>
                        <a:spcAft>
                          <a:spcPts val="0"/>
                        </a:spcAft>
                      </a:pPr>
                      <a:r>
                        <a:rPr lang="en-US" sz="1400">
                          <a:effectLst/>
                        </a:rPr>
                        <a:t>W O Q P </a:t>
                      </a:r>
                    </a:p>
                  </a:txBody>
                  <a:tcPr marL="54058" marR="54058" marT="0" marB="0"/>
                </a:tc>
                <a:tc hMerge="1">
                  <a:txBody>
                    <a:bodyPr/>
                    <a:lstStyle/>
                    <a:p>
                      <a:endParaRPr lang="en-US"/>
                    </a:p>
                  </a:txBody>
                  <a:tcPr/>
                </a:tc>
                <a:extLst>
                  <a:ext uri="{0D108BD9-81ED-4DB2-BD59-A6C34878D82A}">
                    <a16:rowId xmlns:a16="http://schemas.microsoft.com/office/drawing/2014/main" val="965128446"/>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1318102543"/>
                  </a:ext>
                </a:extLst>
              </a:tr>
              <a:tr h="245065">
                <a:tc>
                  <a:txBody>
                    <a:bodyPr/>
                    <a:lstStyle/>
                    <a:p>
                      <a:pPr>
                        <a:spcAft>
                          <a:spcPts val="0"/>
                        </a:spcAft>
                      </a:pPr>
                      <a:r>
                        <a:rPr lang="en-US" sz="1400">
                          <a:effectLst/>
                        </a:rPr>
                        <a:t>Introduction Lesson 7 &amp; Shift Lesson 7</a:t>
                      </a:r>
                    </a:p>
                  </a:txBody>
                  <a:tcPr marL="54058" marR="54058" marT="0" marB="0"/>
                </a:tc>
                <a:tc gridSpan="2">
                  <a:txBody>
                    <a:bodyPr/>
                    <a:lstStyle/>
                    <a:p>
                      <a:pPr>
                        <a:spcAft>
                          <a:spcPts val="0"/>
                        </a:spcAft>
                      </a:pPr>
                      <a:r>
                        <a:rPr lang="en-US" sz="1400">
                          <a:effectLst/>
                        </a:rPr>
                        <a:t>c , x . </a:t>
                      </a:r>
                    </a:p>
                  </a:txBody>
                  <a:tcPr marL="54058" marR="54058" marT="0" marB="0"/>
                </a:tc>
                <a:tc hMerge="1">
                  <a:txBody>
                    <a:bodyPr/>
                    <a:lstStyle/>
                    <a:p>
                      <a:endParaRPr lang="en-US"/>
                    </a:p>
                  </a:txBody>
                  <a:tcPr/>
                </a:tc>
                <a:tc gridSpan="2">
                  <a:txBody>
                    <a:bodyPr/>
                    <a:lstStyle/>
                    <a:p>
                      <a:pPr>
                        <a:spcAft>
                          <a:spcPts val="0"/>
                        </a:spcAft>
                      </a:pPr>
                      <a:r>
                        <a:rPr lang="en-US" sz="1400">
                          <a:effectLst/>
                        </a:rPr>
                        <a:t>C &lt; X &gt; </a:t>
                      </a:r>
                    </a:p>
                  </a:txBody>
                  <a:tcPr marL="54058" marR="54058" marT="0" marB="0"/>
                </a:tc>
                <a:tc hMerge="1">
                  <a:txBody>
                    <a:bodyPr/>
                    <a:lstStyle/>
                    <a:p>
                      <a:endParaRPr lang="en-US"/>
                    </a:p>
                  </a:txBody>
                  <a:tcPr/>
                </a:tc>
                <a:extLst>
                  <a:ext uri="{0D108BD9-81ED-4DB2-BD59-A6C34878D82A}">
                    <a16:rowId xmlns:a16="http://schemas.microsoft.com/office/drawing/2014/main" val="801435824"/>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1001916160"/>
                  </a:ext>
                </a:extLst>
              </a:tr>
              <a:tr h="245065">
                <a:tc>
                  <a:txBody>
                    <a:bodyPr/>
                    <a:lstStyle/>
                    <a:p>
                      <a:pPr>
                        <a:spcAft>
                          <a:spcPts val="0"/>
                        </a:spcAft>
                      </a:pPr>
                      <a:r>
                        <a:rPr lang="en-US" sz="1400">
                          <a:effectLst/>
                        </a:rPr>
                        <a:t>Introduction Lesson 8 &amp; Shift Lesson 8</a:t>
                      </a:r>
                    </a:p>
                  </a:txBody>
                  <a:tcPr marL="54058" marR="54058" marT="0" marB="0"/>
                </a:tc>
                <a:tc gridSpan="2">
                  <a:txBody>
                    <a:bodyPr/>
                    <a:lstStyle/>
                    <a:p>
                      <a:pPr>
                        <a:spcAft>
                          <a:spcPts val="0"/>
                        </a:spcAft>
                      </a:pPr>
                      <a:r>
                        <a:rPr lang="en-US" sz="1400">
                          <a:effectLst/>
                        </a:rPr>
                        <a:t>z / ‘ \</a:t>
                      </a:r>
                    </a:p>
                  </a:txBody>
                  <a:tcPr marL="54058" marR="54058" marT="0" marB="0"/>
                </a:tc>
                <a:tc hMerge="1">
                  <a:txBody>
                    <a:bodyPr/>
                    <a:lstStyle/>
                    <a:p>
                      <a:endParaRPr lang="en-US"/>
                    </a:p>
                  </a:txBody>
                  <a:tcPr/>
                </a:tc>
                <a:tc gridSpan="2">
                  <a:txBody>
                    <a:bodyPr/>
                    <a:lstStyle/>
                    <a:p>
                      <a:pPr>
                        <a:spcAft>
                          <a:spcPts val="0"/>
                        </a:spcAft>
                      </a:pPr>
                      <a:r>
                        <a:rPr lang="en-US" sz="1400">
                          <a:effectLst/>
                        </a:rPr>
                        <a:t>Z ? “ |</a:t>
                      </a:r>
                    </a:p>
                  </a:txBody>
                  <a:tcPr marL="54058" marR="54058" marT="0" marB="0"/>
                </a:tc>
                <a:tc hMerge="1">
                  <a:txBody>
                    <a:bodyPr/>
                    <a:lstStyle/>
                    <a:p>
                      <a:endParaRPr lang="en-US"/>
                    </a:p>
                  </a:txBody>
                  <a:tcPr/>
                </a:tc>
                <a:extLst>
                  <a:ext uri="{0D108BD9-81ED-4DB2-BD59-A6C34878D82A}">
                    <a16:rowId xmlns:a16="http://schemas.microsoft.com/office/drawing/2014/main" val="883846957"/>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498672938"/>
                  </a:ext>
                </a:extLst>
              </a:tr>
              <a:tr h="245065">
                <a:tc>
                  <a:txBody>
                    <a:bodyPr/>
                    <a:lstStyle/>
                    <a:p>
                      <a:pPr>
                        <a:spcAft>
                          <a:spcPts val="0"/>
                        </a:spcAft>
                      </a:pPr>
                      <a:r>
                        <a:rPr lang="en-US" sz="1400">
                          <a:effectLst/>
                        </a:rPr>
                        <a:t>Introduction Lesson 9 &amp; Shift Lesson 9</a:t>
                      </a:r>
                    </a:p>
                  </a:txBody>
                  <a:tcPr marL="54058" marR="54058" marT="0" marB="0"/>
                </a:tc>
                <a:tc gridSpan="2">
                  <a:txBody>
                    <a:bodyPr/>
                    <a:lstStyle/>
                    <a:p>
                      <a:pPr>
                        <a:spcAft>
                          <a:spcPts val="0"/>
                        </a:spcAft>
                      </a:pPr>
                      <a:r>
                        <a:rPr lang="en-US" sz="1400">
                          <a:effectLst/>
                        </a:rPr>
                        <a:t>‘ [  ] =</a:t>
                      </a:r>
                    </a:p>
                  </a:txBody>
                  <a:tcPr marL="54058" marR="54058" marT="0" marB="0"/>
                </a:tc>
                <a:tc hMerge="1">
                  <a:txBody>
                    <a:bodyPr/>
                    <a:lstStyle/>
                    <a:p>
                      <a:endParaRPr lang="en-US"/>
                    </a:p>
                  </a:txBody>
                  <a:tcPr/>
                </a:tc>
                <a:tc gridSpan="2">
                  <a:txBody>
                    <a:bodyPr/>
                    <a:lstStyle/>
                    <a:p>
                      <a:pPr>
                        <a:spcAft>
                          <a:spcPts val="0"/>
                        </a:spcAft>
                      </a:pPr>
                      <a:r>
                        <a:rPr lang="en-US" sz="1400">
                          <a:effectLst/>
                        </a:rPr>
                        <a:t>~ { } +</a:t>
                      </a:r>
                    </a:p>
                  </a:txBody>
                  <a:tcPr marL="54058" marR="54058" marT="0" marB="0"/>
                </a:tc>
                <a:tc hMerge="1">
                  <a:txBody>
                    <a:bodyPr/>
                    <a:lstStyle/>
                    <a:p>
                      <a:endParaRPr lang="en-US"/>
                    </a:p>
                  </a:txBody>
                  <a:tcPr/>
                </a:tc>
                <a:extLst>
                  <a:ext uri="{0D108BD9-81ED-4DB2-BD59-A6C34878D82A}">
                    <a16:rowId xmlns:a16="http://schemas.microsoft.com/office/drawing/2014/main" val="1649541581"/>
                  </a:ext>
                </a:extLst>
              </a:tr>
              <a:tr h="245065">
                <a:tc>
                  <a:txBody>
                    <a:bodyPr/>
                    <a:lstStyle/>
                    <a:p>
                      <a:pPr>
                        <a:spcAft>
                          <a:spcPts val="0"/>
                        </a:spcAft>
                      </a:pPr>
                      <a:r>
                        <a:rPr lang="en-US" sz="1400">
                          <a:effectLst/>
                        </a:rPr>
                        <a:t>Date completed</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gridSpan="2">
                  <a:txBody>
                    <a:bodyPr/>
                    <a:lstStyle/>
                    <a:p>
                      <a:pPr>
                        <a:spcAft>
                          <a:spcPts val="0"/>
                        </a:spcAft>
                      </a:pPr>
                      <a:r>
                        <a:rPr lang="en-US" sz="1400">
                          <a:effectLst/>
                        </a:rPr>
                        <a:t> </a:t>
                      </a:r>
                    </a:p>
                  </a:txBody>
                  <a:tcPr marL="54058" marR="54058" marT="0" marB="0"/>
                </a:tc>
                <a:tc hMerge="1">
                  <a:txBody>
                    <a:bodyPr/>
                    <a:lstStyle/>
                    <a:p>
                      <a:endParaRPr lang="en-US"/>
                    </a:p>
                  </a:txBody>
                  <a:tcPr/>
                </a:tc>
                <a:extLst>
                  <a:ext uri="{0D108BD9-81ED-4DB2-BD59-A6C34878D82A}">
                    <a16:rowId xmlns:a16="http://schemas.microsoft.com/office/drawing/2014/main" val="2420379127"/>
                  </a:ext>
                </a:extLst>
              </a:tr>
              <a:tr h="245065">
                <a:tc>
                  <a:txBody>
                    <a:bodyPr/>
                    <a:lstStyle/>
                    <a:p>
                      <a:pPr>
                        <a:spcAft>
                          <a:spcPts val="0"/>
                        </a:spcAft>
                      </a:pPr>
                      <a:r>
                        <a:rPr lang="en-US" sz="1400">
                          <a:effectLst/>
                        </a:rPr>
                        <a:t>Introduction Digit lessons 1-3</a:t>
                      </a:r>
                    </a:p>
                  </a:txBody>
                  <a:tcPr marL="54058" marR="54058" marT="0" marB="0"/>
                </a:tc>
                <a:tc>
                  <a:txBody>
                    <a:bodyPr/>
                    <a:lstStyle/>
                    <a:p>
                      <a:pPr>
                        <a:spcAft>
                          <a:spcPts val="0"/>
                        </a:spcAft>
                      </a:pPr>
                      <a:r>
                        <a:rPr lang="en-US" sz="1400">
                          <a:effectLst/>
                        </a:rPr>
                        <a:t>1</a:t>
                      </a:r>
                    </a:p>
                  </a:txBody>
                  <a:tcPr marL="54058" marR="54058" marT="0" marB="0"/>
                </a:tc>
                <a:tc gridSpan="2">
                  <a:txBody>
                    <a:bodyPr/>
                    <a:lstStyle/>
                    <a:p>
                      <a:pPr>
                        <a:spcAft>
                          <a:spcPts val="0"/>
                        </a:spcAft>
                      </a:pPr>
                      <a:r>
                        <a:rPr lang="en-US" sz="1400">
                          <a:effectLst/>
                        </a:rPr>
                        <a:t>2</a:t>
                      </a:r>
                    </a:p>
                  </a:txBody>
                  <a:tcPr marL="54058" marR="54058" marT="0" marB="0"/>
                </a:tc>
                <a:tc hMerge="1">
                  <a:txBody>
                    <a:bodyPr/>
                    <a:lstStyle/>
                    <a:p>
                      <a:endParaRPr lang="en-US"/>
                    </a:p>
                  </a:txBody>
                  <a:tcPr/>
                </a:tc>
                <a:tc>
                  <a:txBody>
                    <a:bodyPr/>
                    <a:lstStyle/>
                    <a:p>
                      <a:pPr>
                        <a:spcAft>
                          <a:spcPts val="0"/>
                        </a:spcAft>
                      </a:pPr>
                      <a:r>
                        <a:rPr lang="en-US" sz="1400">
                          <a:effectLst/>
                        </a:rPr>
                        <a:t>3</a:t>
                      </a:r>
                    </a:p>
                  </a:txBody>
                  <a:tcPr marL="54058" marR="54058" marT="0" marB="0"/>
                </a:tc>
                <a:extLst>
                  <a:ext uri="{0D108BD9-81ED-4DB2-BD59-A6C34878D82A}">
                    <a16:rowId xmlns:a16="http://schemas.microsoft.com/office/drawing/2014/main" val="3915496447"/>
                  </a:ext>
                </a:extLst>
              </a:tr>
              <a:tr h="245065">
                <a:tc>
                  <a:txBody>
                    <a:bodyPr/>
                    <a:lstStyle/>
                    <a:p>
                      <a:pPr>
                        <a:spcAft>
                          <a:spcPts val="0"/>
                        </a:spcAft>
                      </a:pPr>
                      <a:r>
                        <a:rPr lang="en-US" sz="1400">
                          <a:effectLst/>
                        </a:rPr>
                        <a:t>Date completed</a:t>
                      </a:r>
                    </a:p>
                  </a:txBody>
                  <a:tcPr marL="54058" marR="54058" marT="0" marB="0"/>
                </a:tc>
                <a:tc>
                  <a:txBody>
                    <a:bodyPr/>
                    <a:lstStyle/>
                    <a:p>
                      <a:pPr>
                        <a:spcAft>
                          <a:spcPts val="0"/>
                        </a:spcAft>
                      </a:pPr>
                      <a:r>
                        <a:rPr lang="en-US" sz="1400">
                          <a:effectLst/>
                        </a:rPr>
                        <a:t> </a:t>
                      </a:r>
                    </a:p>
                  </a:txBody>
                  <a:tcPr marL="54058" marR="54058" marT="0" marB="0"/>
                </a:tc>
                <a:tc gridSpan="2">
                  <a:txBody>
                    <a:bodyPr/>
                    <a:lstStyle/>
                    <a:p>
                      <a:pPr>
                        <a:spcAft>
                          <a:spcPts val="0"/>
                        </a:spcAft>
                      </a:pPr>
                      <a:r>
                        <a:rPr lang="en-US" sz="1400">
                          <a:effectLst/>
                        </a:rPr>
                        <a:t> </a:t>
                      </a:r>
                    </a:p>
                  </a:txBody>
                  <a:tcPr marL="54058" marR="54058" marT="0" marB="0"/>
                </a:tc>
                <a:tc hMerge="1">
                  <a:txBody>
                    <a:bodyPr/>
                    <a:lstStyle/>
                    <a:p>
                      <a:endParaRPr lang="en-US"/>
                    </a:p>
                  </a:txBody>
                  <a:tcPr/>
                </a:tc>
                <a:tc>
                  <a:txBody>
                    <a:bodyPr/>
                    <a:lstStyle/>
                    <a:p>
                      <a:pPr>
                        <a:spcAft>
                          <a:spcPts val="0"/>
                        </a:spcAft>
                      </a:pPr>
                      <a:r>
                        <a:rPr lang="en-US" sz="1400">
                          <a:effectLst/>
                        </a:rPr>
                        <a:t> </a:t>
                      </a:r>
                    </a:p>
                  </a:txBody>
                  <a:tcPr marL="54058" marR="54058" marT="0" marB="0"/>
                </a:tc>
                <a:extLst>
                  <a:ext uri="{0D108BD9-81ED-4DB2-BD59-A6C34878D82A}">
                    <a16:rowId xmlns:a16="http://schemas.microsoft.com/office/drawing/2014/main" val="67426039"/>
                  </a:ext>
                </a:extLst>
              </a:tr>
            </a:tbl>
          </a:graphicData>
        </a:graphic>
      </p:graphicFrame>
      <p:sp>
        <p:nvSpPr>
          <p:cNvPr id="5" name="TextBox 4">
            <a:extLst>
              <a:ext uri="{FF2B5EF4-FFF2-40B4-BE49-F238E27FC236}">
                <a16:creationId xmlns:a16="http://schemas.microsoft.com/office/drawing/2014/main" id="{77A77984-9933-4C77-84F3-613988794737}"/>
              </a:ext>
            </a:extLst>
          </p:cNvPr>
          <p:cNvSpPr txBox="1"/>
          <p:nvPr/>
        </p:nvSpPr>
        <p:spPr>
          <a:xfrm>
            <a:off x="280897" y="3745841"/>
            <a:ext cx="2743200"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Start at Introduction lesson 1, then proceed to Shift Lesson one.  Continue in this pattern until you have completed all the introduction lessons and all the shift lessons as displayed on the table</a:t>
            </a:r>
          </a:p>
        </p:txBody>
      </p:sp>
      <p:sp>
        <p:nvSpPr>
          <p:cNvPr id="3" name="Footer Placeholder 2">
            <a:extLst>
              <a:ext uri="{FF2B5EF4-FFF2-40B4-BE49-F238E27FC236}">
                <a16:creationId xmlns:a16="http://schemas.microsoft.com/office/drawing/2014/main" id="{9B60AB41-53E8-4E78-9876-58E39364690E}"/>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33882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DE4AD-830E-4CF3-83B9-19BCC06E269F}"/>
              </a:ext>
            </a:extLst>
          </p:cNvPr>
          <p:cNvSpPr>
            <a:spLocks noGrp="1"/>
          </p:cNvSpPr>
          <p:nvPr>
            <p:ph type="title"/>
          </p:nvPr>
        </p:nvSpPr>
        <p:spPr>
          <a:xfrm>
            <a:off x="628650" y="171162"/>
            <a:ext cx="2130136" cy="2371148"/>
          </a:xfrm>
        </p:spPr>
        <p:txBody>
          <a:bodyPr>
            <a:normAutofit/>
          </a:bodyPr>
          <a:lstStyle/>
          <a:p>
            <a:r>
              <a:rPr lang="en-US" sz="2800">
                <a:solidFill>
                  <a:srgbClr val="FFFFFF"/>
                </a:solidFill>
                <a:cs typeface="Calibri"/>
              </a:rPr>
              <a:t>Beginner Level</a:t>
            </a:r>
            <a:endParaRPr lang="en-US" sz="2800">
              <a:solidFill>
                <a:srgbClr val="FFFFFF"/>
              </a:solidFill>
            </a:endParaRPr>
          </a:p>
        </p:txBody>
      </p:sp>
      <p:graphicFrame>
        <p:nvGraphicFramePr>
          <p:cNvPr id="4" name="Table 3">
            <a:extLst>
              <a:ext uri="{FF2B5EF4-FFF2-40B4-BE49-F238E27FC236}">
                <a16:creationId xmlns:a16="http://schemas.microsoft.com/office/drawing/2014/main" id="{8FA3F5E6-EE08-4EF9-9548-254E84CB26AA}"/>
              </a:ext>
            </a:extLst>
          </p:cNvPr>
          <p:cNvGraphicFramePr>
            <a:graphicFrameLocks noGrp="1"/>
          </p:cNvGraphicFramePr>
          <p:nvPr>
            <p:extLst>
              <p:ext uri="{D42A27DB-BD31-4B8C-83A1-F6EECF244321}">
                <p14:modId xmlns:p14="http://schemas.microsoft.com/office/powerpoint/2010/main" val="1449548223"/>
              </p:ext>
            </p:extLst>
          </p:nvPr>
        </p:nvGraphicFramePr>
        <p:xfrm>
          <a:off x="3148641" y="388188"/>
          <a:ext cx="5527818" cy="6226782"/>
        </p:xfrm>
        <a:graphic>
          <a:graphicData uri="http://schemas.openxmlformats.org/drawingml/2006/table">
            <a:tbl>
              <a:tblPr firstRow="1" firstCol="1" bandRow="1">
                <a:tableStyleId>{3B4B98B0-60AC-42C2-AFA5-B58CD77FA1E5}</a:tableStyleId>
              </a:tblPr>
              <a:tblGrid>
                <a:gridCol w="3689504">
                  <a:extLst>
                    <a:ext uri="{9D8B030D-6E8A-4147-A177-3AD203B41FA5}">
                      <a16:colId xmlns:a16="http://schemas.microsoft.com/office/drawing/2014/main" val="764868575"/>
                    </a:ext>
                  </a:extLst>
                </a:gridCol>
                <a:gridCol w="686796">
                  <a:extLst>
                    <a:ext uri="{9D8B030D-6E8A-4147-A177-3AD203B41FA5}">
                      <a16:colId xmlns:a16="http://schemas.microsoft.com/office/drawing/2014/main" val="2894575707"/>
                    </a:ext>
                  </a:extLst>
                </a:gridCol>
                <a:gridCol w="300738">
                  <a:extLst>
                    <a:ext uri="{9D8B030D-6E8A-4147-A177-3AD203B41FA5}">
                      <a16:colId xmlns:a16="http://schemas.microsoft.com/office/drawing/2014/main" val="2157525295"/>
                    </a:ext>
                  </a:extLst>
                </a:gridCol>
                <a:gridCol w="232361">
                  <a:extLst>
                    <a:ext uri="{9D8B030D-6E8A-4147-A177-3AD203B41FA5}">
                      <a16:colId xmlns:a16="http://schemas.microsoft.com/office/drawing/2014/main" val="3939574403"/>
                    </a:ext>
                  </a:extLst>
                </a:gridCol>
                <a:gridCol w="618419">
                  <a:extLst>
                    <a:ext uri="{9D8B030D-6E8A-4147-A177-3AD203B41FA5}">
                      <a16:colId xmlns:a16="http://schemas.microsoft.com/office/drawing/2014/main" val="3312032729"/>
                    </a:ext>
                  </a:extLst>
                </a:gridCol>
              </a:tblGrid>
              <a:tr h="372041">
                <a:tc>
                  <a:txBody>
                    <a:bodyPr/>
                    <a:lstStyle/>
                    <a:p>
                      <a:pPr algn="ctr">
                        <a:spcAft>
                          <a:spcPts val="0"/>
                        </a:spcAft>
                      </a:pPr>
                      <a:r>
                        <a:rPr lang="en-US" sz="1100">
                          <a:effectLst/>
                        </a:rPr>
                        <a:t>Level</a:t>
                      </a:r>
                    </a:p>
                  </a:txBody>
                  <a:tcPr marL="43615" marR="43615" marT="0" marB="0"/>
                </a:tc>
                <a:tc rowSpan="2" gridSpan="4">
                  <a:txBody>
                    <a:bodyPr/>
                    <a:lstStyle/>
                    <a:p>
                      <a:pPr algn="ctr">
                        <a:spcAft>
                          <a:spcPts val="0"/>
                        </a:spcAft>
                      </a:pPr>
                      <a:r>
                        <a:rPr lang="en-US" sz="1100">
                          <a:effectLst/>
                        </a:rPr>
                        <a:t>Automaticity Goal</a:t>
                      </a:r>
                    </a:p>
                    <a:p>
                      <a:pPr algn="ctr">
                        <a:spcAft>
                          <a:spcPts val="0"/>
                        </a:spcAft>
                      </a:pPr>
                      <a:r>
                        <a:rPr lang="en-US" sz="1100">
                          <a:effectLst/>
                        </a:rPr>
                        <a:t>Achieved (Y/N)</a:t>
                      </a:r>
                    </a:p>
                    <a:p>
                      <a:pPr algn="ctr">
                        <a:spcAft>
                          <a:spcPts val="0"/>
                        </a:spcAft>
                      </a:pPr>
                      <a:r>
                        <a:rPr lang="en-US" sz="1100">
                          <a:effectLst/>
                        </a:rPr>
                        <a:t>25 wpm</a:t>
                      </a:r>
                    </a:p>
                  </a:txBody>
                  <a:tcPr marL="43615" marR="43615"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13128294"/>
                  </a:ext>
                </a:extLst>
              </a:tr>
              <a:tr h="372041">
                <a:tc>
                  <a:txBody>
                    <a:bodyPr/>
                    <a:lstStyle/>
                    <a:p>
                      <a:pPr algn="ctr">
                        <a:spcAft>
                          <a:spcPts val="0"/>
                        </a:spcAft>
                      </a:pPr>
                      <a:r>
                        <a:rPr lang="en-US" sz="1100">
                          <a:effectLst/>
                        </a:rPr>
                        <a:t>Beginner </a:t>
                      </a:r>
                    </a:p>
                  </a:txBody>
                  <a:tcPr marL="43615" marR="43615" marT="0" marB="0"/>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29645895"/>
                  </a:ext>
                </a:extLst>
              </a:tr>
              <a:tr h="274135">
                <a:tc>
                  <a:txBody>
                    <a:bodyPr/>
                    <a:lstStyle/>
                    <a:p>
                      <a:pPr>
                        <a:spcAft>
                          <a:spcPts val="0"/>
                        </a:spcAft>
                      </a:pPr>
                      <a:r>
                        <a:rPr lang="en-US" sz="1200" b="1">
                          <a:effectLst/>
                          <a:latin typeface="Times New Roman"/>
                        </a:rPr>
                        <a:t>Beginner Lesson 1 &amp; Shift Lesson 1</a:t>
                      </a:r>
                    </a:p>
                  </a:txBody>
                  <a:tcPr marL="43615" marR="43615" marT="0" marB="0"/>
                </a:tc>
                <a:tc gridSpan="2">
                  <a:txBody>
                    <a:bodyPr/>
                    <a:lstStyle/>
                    <a:p>
                      <a:pPr>
                        <a:spcAft>
                          <a:spcPts val="0"/>
                        </a:spcAft>
                      </a:pPr>
                      <a:r>
                        <a:rPr lang="en-US" sz="1200" b="1">
                          <a:effectLst/>
                          <a:latin typeface="Times New Roman"/>
                        </a:rPr>
                        <a:t>f j d k</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F J D K</a:t>
                      </a:r>
                    </a:p>
                  </a:txBody>
                  <a:tcPr marL="43615" marR="43615" marT="0" marB="0"/>
                </a:tc>
                <a:tc hMerge="1">
                  <a:txBody>
                    <a:bodyPr/>
                    <a:lstStyle/>
                    <a:p>
                      <a:endParaRPr lang="en-US"/>
                    </a:p>
                  </a:txBody>
                  <a:tcPr/>
                </a:tc>
                <a:extLst>
                  <a:ext uri="{0D108BD9-81ED-4DB2-BD59-A6C34878D82A}">
                    <a16:rowId xmlns:a16="http://schemas.microsoft.com/office/drawing/2014/main" val="2740405388"/>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770398790"/>
                  </a:ext>
                </a:extLst>
              </a:tr>
              <a:tr h="274135">
                <a:tc>
                  <a:txBody>
                    <a:bodyPr/>
                    <a:lstStyle/>
                    <a:p>
                      <a:pPr>
                        <a:spcAft>
                          <a:spcPts val="0"/>
                        </a:spcAft>
                      </a:pPr>
                      <a:r>
                        <a:rPr lang="en-US" sz="1200" b="1">
                          <a:effectLst/>
                          <a:latin typeface="Times New Roman"/>
                        </a:rPr>
                        <a:t>Beginner Lesson 2 &amp; Shift Lesson 2</a:t>
                      </a:r>
                    </a:p>
                  </a:txBody>
                  <a:tcPr marL="43615" marR="43615" marT="0" marB="0"/>
                </a:tc>
                <a:tc gridSpan="2">
                  <a:txBody>
                    <a:bodyPr/>
                    <a:lstStyle/>
                    <a:p>
                      <a:pPr>
                        <a:spcAft>
                          <a:spcPts val="0"/>
                        </a:spcAft>
                      </a:pPr>
                      <a:r>
                        <a:rPr lang="en-US" sz="1200" b="1">
                          <a:effectLst/>
                          <a:latin typeface="Times New Roman"/>
                        </a:rPr>
                        <a:t>s l a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S L A :</a:t>
                      </a:r>
                    </a:p>
                  </a:txBody>
                  <a:tcPr marL="43615" marR="43615" marT="0" marB="0"/>
                </a:tc>
                <a:tc hMerge="1">
                  <a:txBody>
                    <a:bodyPr/>
                    <a:lstStyle/>
                    <a:p>
                      <a:endParaRPr lang="en-US"/>
                    </a:p>
                  </a:txBody>
                  <a:tcPr/>
                </a:tc>
                <a:extLst>
                  <a:ext uri="{0D108BD9-81ED-4DB2-BD59-A6C34878D82A}">
                    <a16:rowId xmlns:a16="http://schemas.microsoft.com/office/drawing/2014/main" val="3432603937"/>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137256546"/>
                  </a:ext>
                </a:extLst>
              </a:tr>
              <a:tr h="274135">
                <a:tc>
                  <a:txBody>
                    <a:bodyPr/>
                    <a:lstStyle/>
                    <a:p>
                      <a:pPr>
                        <a:spcAft>
                          <a:spcPts val="0"/>
                        </a:spcAft>
                      </a:pPr>
                      <a:r>
                        <a:rPr lang="en-US" sz="1200" b="1">
                          <a:effectLst/>
                          <a:latin typeface="Times New Roman"/>
                        </a:rPr>
                        <a:t>Beginner Lesson 3 &amp;  Shift Lesson 3</a:t>
                      </a:r>
                    </a:p>
                  </a:txBody>
                  <a:tcPr marL="43615" marR="43615" marT="0" marB="0"/>
                </a:tc>
                <a:tc gridSpan="2">
                  <a:txBody>
                    <a:bodyPr/>
                    <a:lstStyle/>
                    <a:p>
                      <a:pPr>
                        <a:spcAft>
                          <a:spcPts val="0"/>
                        </a:spcAft>
                      </a:pPr>
                      <a:r>
                        <a:rPr lang="en-US" sz="1200" b="1">
                          <a:effectLst/>
                          <a:latin typeface="Times New Roman"/>
                        </a:rPr>
                        <a:t>g h t y</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G H T Y</a:t>
                      </a:r>
                    </a:p>
                  </a:txBody>
                  <a:tcPr marL="43615" marR="43615" marT="0" marB="0"/>
                </a:tc>
                <a:tc hMerge="1">
                  <a:txBody>
                    <a:bodyPr/>
                    <a:lstStyle/>
                    <a:p>
                      <a:endParaRPr lang="en-US"/>
                    </a:p>
                  </a:txBody>
                  <a:tcPr/>
                </a:tc>
                <a:extLst>
                  <a:ext uri="{0D108BD9-81ED-4DB2-BD59-A6C34878D82A}">
                    <a16:rowId xmlns:a16="http://schemas.microsoft.com/office/drawing/2014/main" val="2425896176"/>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707494379"/>
                  </a:ext>
                </a:extLst>
              </a:tr>
              <a:tr h="274135">
                <a:tc>
                  <a:txBody>
                    <a:bodyPr/>
                    <a:lstStyle/>
                    <a:p>
                      <a:pPr>
                        <a:spcAft>
                          <a:spcPts val="0"/>
                        </a:spcAft>
                      </a:pPr>
                      <a:r>
                        <a:rPr lang="en-US" sz="1200" b="1">
                          <a:effectLst/>
                          <a:latin typeface="Times New Roman"/>
                        </a:rPr>
                        <a:t>Beginner Lesson &amp; Shift Lesson 4</a:t>
                      </a:r>
                    </a:p>
                  </a:txBody>
                  <a:tcPr marL="43615" marR="43615" marT="0" marB="0"/>
                </a:tc>
                <a:tc gridSpan="2">
                  <a:txBody>
                    <a:bodyPr/>
                    <a:lstStyle/>
                    <a:p>
                      <a:pPr>
                        <a:spcAft>
                          <a:spcPts val="0"/>
                        </a:spcAft>
                      </a:pPr>
                      <a:r>
                        <a:rPr lang="en-US" sz="1200" b="1">
                          <a:effectLst/>
                          <a:latin typeface="Times New Roman"/>
                        </a:rPr>
                        <a:t>v m b n</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V M B N</a:t>
                      </a:r>
                    </a:p>
                  </a:txBody>
                  <a:tcPr marL="43615" marR="43615" marT="0" marB="0"/>
                </a:tc>
                <a:tc hMerge="1">
                  <a:txBody>
                    <a:bodyPr/>
                    <a:lstStyle/>
                    <a:p>
                      <a:endParaRPr lang="en-US"/>
                    </a:p>
                  </a:txBody>
                  <a:tcPr/>
                </a:tc>
                <a:extLst>
                  <a:ext uri="{0D108BD9-81ED-4DB2-BD59-A6C34878D82A}">
                    <a16:rowId xmlns:a16="http://schemas.microsoft.com/office/drawing/2014/main" val="4172858722"/>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40234236"/>
                  </a:ext>
                </a:extLst>
              </a:tr>
              <a:tr h="274135">
                <a:tc>
                  <a:txBody>
                    <a:bodyPr/>
                    <a:lstStyle/>
                    <a:p>
                      <a:pPr>
                        <a:spcAft>
                          <a:spcPts val="0"/>
                        </a:spcAft>
                      </a:pPr>
                      <a:r>
                        <a:rPr lang="en-US" sz="1200" b="1">
                          <a:effectLst/>
                          <a:latin typeface="Times New Roman"/>
                        </a:rPr>
                        <a:t>Beginner Lesson 5 &amp; Shift Lesson 5</a:t>
                      </a:r>
                    </a:p>
                  </a:txBody>
                  <a:tcPr marL="43615" marR="43615" marT="0" marB="0"/>
                </a:tc>
                <a:tc gridSpan="2">
                  <a:txBody>
                    <a:bodyPr/>
                    <a:lstStyle/>
                    <a:p>
                      <a:pPr>
                        <a:spcAft>
                          <a:spcPts val="0"/>
                        </a:spcAft>
                      </a:pPr>
                      <a:r>
                        <a:rPr lang="en-US" sz="1200" b="1">
                          <a:effectLst/>
                          <a:latin typeface="Times New Roman"/>
                        </a:rPr>
                        <a:t>r u e i</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R U E I</a:t>
                      </a:r>
                    </a:p>
                  </a:txBody>
                  <a:tcPr marL="43615" marR="43615" marT="0" marB="0"/>
                </a:tc>
                <a:tc hMerge="1">
                  <a:txBody>
                    <a:bodyPr/>
                    <a:lstStyle/>
                    <a:p>
                      <a:endParaRPr lang="en-US"/>
                    </a:p>
                  </a:txBody>
                  <a:tcPr/>
                </a:tc>
                <a:extLst>
                  <a:ext uri="{0D108BD9-81ED-4DB2-BD59-A6C34878D82A}">
                    <a16:rowId xmlns:a16="http://schemas.microsoft.com/office/drawing/2014/main" val="1806316846"/>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3702458860"/>
                  </a:ext>
                </a:extLst>
              </a:tr>
              <a:tr h="274135">
                <a:tc>
                  <a:txBody>
                    <a:bodyPr/>
                    <a:lstStyle/>
                    <a:p>
                      <a:pPr>
                        <a:spcAft>
                          <a:spcPts val="0"/>
                        </a:spcAft>
                      </a:pPr>
                      <a:r>
                        <a:rPr lang="en-US" sz="1200" b="1">
                          <a:effectLst/>
                          <a:latin typeface="Times New Roman"/>
                        </a:rPr>
                        <a:t>Beginner Lesson 6 &amp; Shift Lesson 6</a:t>
                      </a:r>
                    </a:p>
                  </a:txBody>
                  <a:tcPr marL="43615" marR="43615" marT="0" marB="0"/>
                </a:tc>
                <a:tc gridSpan="2">
                  <a:txBody>
                    <a:bodyPr/>
                    <a:lstStyle/>
                    <a:p>
                      <a:pPr>
                        <a:spcAft>
                          <a:spcPts val="0"/>
                        </a:spcAft>
                      </a:pPr>
                      <a:r>
                        <a:rPr lang="en-US" sz="1200" b="1">
                          <a:effectLst/>
                          <a:latin typeface="Times New Roman"/>
                        </a:rPr>
                        <a:t>w o q p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W O Q P </a:t>
                      </a:r>
                    </a:p>
                  </a:txBody>
                  <a:tcPr marL="43615" marR="43615" marT="0" marB="0"/>
                </a:tc>
                <a:tc hMerge="1">
                  <a:txBody>
                    <a:bodyPr/>
                    <a:lstStyle/>
                    <a:p>
                      <a:endParaRPr lang="en-US"/>
                    </a:p>
                  </a:txBody>
                  <a:tcPr/>
                </a:tc>
                <a:extLst>
                  <a:ext uri="{0D108BD9-81ED-4DB2-BD59-A6C34878D82A}">
                    <a16:rowId xmlns:a16="http://schemas.microsoft.com/office/drawing/2014/main" val="999531006"/>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684540022"/>
                  </a:ext>
                </a:extLst>
              </a:tr>
              <a:tr h="274135">
                <a:tc>
                  <a:txBody>
                    <a:bodyPr/>
                    <a:lstStyle/>
                    <a:p>
                      <a:pPr>
                        <a:spcAft>
                          <a:spcPts val="0"/>
                        </a:spcAft>
                      </a:pPr>
                      <a:r>
                        <a:rPr lang="en-US" sz="1200" b="1">
                          <a:effectLst/>
                          <a:latin typeface="Times New Roman"/>
                        </a:rPr>
                        <a:t>Beginner Lesson 7 &amp; Lesson 7</a:t>
                      </a:r>
                    </a:p>
                  </a:txBody>
                  <a:tcPr marL="43615" marR="43615" marT="0" marB="0"/>
                </a:tc>
                <a:tc gridSpan="2">
                  <a:txBody>
                    <a:bodyPr/>
                    <a:lstStyle/>
                    <a:p>
                      <a:pPr>
                        <a:spcAft>
                          <a:spcPts val="0"/>
                        </a:spcAft>
                      </a:pPr>
                      <a:r>
                        <a:rPr lang="en-US" sz="1200" b="1">
                          <a:effectLst/>
                          <a:latin typeface="Times New Roman"/>
                        </a:rPr>
                        <a:t>c , x .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C &lt; X &gt; </a:t>
                      </a:r>
                    </a:p>
                  </a:txBody>
                  <a:tcPr marL="43615" marR="43615" marT="0" marB="0"/>
                </a:tc>
                <a:tc hMerge="1">
                  <a:txBody>
                    <a:bodyPr/>
                    <a:lstStyle/>
                    <a:p>
                      <a:endParaRPr lang="en-US"/>
                    </a:p>
                  </a:txBody>
                  <a:tcPr/>
                </a:tc>
                <a:extLst>
                  <a:ext uri="{0D108BD9-81ED-4DB2-BD59-A6C34878D82A}">
                    <a16:rowId xmlns:a16="http://schemas.microsoft.com/office/drawing/2014/main" val="2677883831"/>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4237881156"/>
                  </a:ext>
                </a:extLst>
              </a:tr>
              <a:tr h="274135">
                <a:tc>
                  <a:txBody>
                    <a:bodyPr/>
                    <a:lstStyle/>
                    <a:p>
                      <a:pPr>
                        <a:spcAft>
                          <a:spcPts val="0"/>
                        </a:spcAft>
                      </a:pPr>
                      <a:r>
                        <a:rPr lang="en-US" sz="1200" b="1">
                          <a:effectLst/>
                          <a:latin typeface="Times New Roman"/>
                        </a:rPr>
                        <a:t>Beginner Lesson 8 &amp; Shift Lesson 8</a:t>
                      </a:r>
                    </a:p>
                  </a:txBody>
                  <a:tcPr marL="43615" marR="43615" marT="0" marB="0"/>
                </a:tc>
                <a:tc gridSpan="2">
                  <a:txBody>
                    <a:bodyPr/>
                    <a:lstStyle/>
                    <a:p>
                      <a:pPr>
                        <a:spcAft>
                          <a:spcPts val="0"/>
                        </a:spcAft>
                      </a:pPr>
                      <a:r>
                        <a:rPr lang="en-US" sz="1200" b="1">
                          <a:effectLst/>
                          <a:latin typeface="Times New Roman"/>
                        </a:rPr>
                        <a:t>z / ‘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Z ? “ |</a:t>
                      </a:r>
                    </a:p>
                  </a:txBody>
                  <a:tcPr marL="43615" marR="43615" marT="0" marB="0"/>
                </a:tc>
                <a:tc hMerge="1">
                  <a:txBody>
                    <a:bodyPr/>
                    <a:lstStyle/>
                    <a:p>
                      <a:endParaRPr lang="en-US"/>
                    </a:p>
                  </a:txBody>
                  <a:tcPr/>
                </a:tc>
                <a:extLst>
                  <a:ext uri="{0D108BD9-81ED-4DB2-BD59-A6C34878D82A}">
                    <a16:rowId xmlns:a16="http://schemas.microsoft.com/office/drawing/2014/main" val="2616270869"/>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1554476814"/>
                  </a:ext>
                </a:extLst>
              </a:tr>
              <a:tr h="274135">
                <a:tc>
                  <a:txBody>
                    <a:bodyPr/>
                    <a:lstStyle/>
                    <a:p>
                      <a:pPr>
                        <a:spcAft>
                          <a:spcPts val="0"/>
                        </a:spcAft>
                      </a:pPr>
                      <a:r>
                        <a:rPr lang="en-US" sz="1200" b="1">
                          <a:effectLst/>
                          <a:latin typeface="Times New Roman"/>
                        </a:rPr>
                        <a:t>Beginner Lesson 9 &amp; Shift Lesson 9</a:t>
                      </a:r>
                    </a:p>
                  </a:txBody>
                  <a:tcPr marL="43615" marR="43615" marT="0" marB="0"/>
                </a:tc>
                <a:tc gridSpan="2">
                  <a:txBody>
                    <a:bodyPr/>
                    <a:lstStyle/>
                    <a:p>
                      <a:pPr>
                        <a:spcAft>
                          <a:spcPts val="0"/>
                        </a:spcAft>
                      </a:pPr>
                      <a:r>
                        <a:rPr lang="en-US" sz="1200" b="1">
                          <a:effectLst/>
                          <a:latin typeface="Times New Roman"/>
                        </a:rPr>
                        <a:t>‘ [  ] =</a:t>
                      </a:r>
                    </a:p>
                  </a:txBody>
                  <a:tcPr marL="43615" marR="43615" marT="0" marB="0"/>
                </a:tc>
                <a:tc hMerge="1">
                  <a:txBody>
                    <a:bodyPr/>
                    <a:lstStyle/>
                    <a:p>
                      <a:endParaRPr lang="en-US"/>
                    </a:p>
                  </a:txBody>
                  <a:tcPr/>
                </a:tc>
                <a:tc gridSpan="2">
                  <a:txBody>
                    <a:bodyPr/>
                    <a:lstStyle/>
                    <a:p>
                      <a:pPr>
                        <a:spcAft>
                          <a:spcPts val="0"/>
                        </a:spcAft>
                      </a:pPr>
                      <a:r>
                        <a:rPr lang="en-US" sz="1200" b="1">
                          <a:effectLst/>
                          <a:latin typeface="Times New Roman"/>
                        </a:rPr>
                        <a:t>~ { } +</a:t>
                      </a:r>
                    </a:p>
                  </a:txBody>
                  <a:tcPr marL="43615" marR="43615" marT="0" marB="0"/>
                </a:tc>
                <a:tc hMerge="1">
                  <a:txBody>
                    <a:bodyPr/>
                    <a:lstStyle/>
                    <a:p>
                      <a:endParaRPr lang="en-US"/>
                    </a:p>
                  </a:txBody>
                  <a:tcPr/>
                </a:tc>
                <a:extLst>
                  <a:ext uri="{0D108BD9-81ED-4DB2-BD59-A6C34878D82A}">
                    <a16:rowId xmlns:a16="http://schemas.microsoft.com/office/drawing/2014/main" val="2086748527"/>
                  </a:ext>
                </a:extLst>
              </a:tr>
              <a:tr h="274135">
                <a:tc>
                  <a:txBody>
                    <a:bodyPr/>
                    <a:lstStyle/>
                    <a:p>
                      <a:pPr>
                        <a:spcAft>
                          <a:spcPts val="0"/>
                        </a:spcAft>
                      </a:pPr>
                      <a:r>
                        <a:rPr lang="en-US" sz="1200" b="1">
                          <a:effectLst/>
                          <a:latin typeface="Times New Roman"/>
                        </a:rPr>
                        <a:t>Date completed</a:t>
                      </a: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extLst>
                  <a:ext uri="{0D108BD9-81ED-4DB2-BD59-A6C34878D82A}">
                    <a16:rowId xmlns:a16="http://schemas.microsoft.com/office/drawing/2014/main" val="73766936"/>
                  </a:ext>
                </a:extLst>
              </a:tr>
              <a:tr h="274135">
                <a:tc>
                  <a:txBody>
                    <a:bodyPr/>
                    <a:lstStyle/>
                    <a:p>
                      <a:pPr>
                        <a:spcAft>
                          <a:spcPts val="0"/>
                        </a:spcAft>
                      </a:pPr>
                      <a:r>
                        <a:rPr lang="en-US" sz="1200" b="1">
                          <a:effectLst/>
                          <a:latin typeface="Times New Roman"/>
                        </a:rPr>
                        <a:t>Beginner Digit lessons 1-3</a:t>
                      </a:r>
                    </a:p>
                  </a:txBody>
                  <a:tcPr marL="43615" marR="43615" marT="0" marB="0"/>
                </a:tc>
                <a:tc>
                  <a:txBody>
                    <a:bodyPr/>
                    <a:lstStyle/>
                    <a:p>
                      <a:pPr>
                        <a:spcAft>
                          <a:spcPts val="0"/>
                        </a:spcAft>
                      </a:pPr>
                      <a:r>
                        <a:rPr lang="en-US" sz="1200" b="1">
                          <a:effectLst/>
                          <a:latin typeface="Times New Roman"/>
                        </a:rPr>
                        <a:t>1</a:t>
                      </a:r>
                    </a:p>
                  </a:txBody>
                  <a:tcPr marL="43615" marR="43615" marT="0" marB="0"/>
                </a:tc>
                <a:tc gridSpan="2">
                  <a:txBody>
                    <a:bodyPr/>
                    <a:lstStyle/>
                    <a:p>
                      <a:pPr>
                        <a:spcAft>
                          <a:spcPts val="0"/>
                        </a:spcAft>
                      </a:pPr>
                      <a:r>
                        <a:rPr lang="en-US" sz="1200" b="1">
                          <a:effectLst/>
                          <a:latin typeface="Times New Roman"/>
                        </a:rPr>
                        <a:t>2</a:t>
                      </a:r>
                    </a:p>
                  </a:txBody>
                  <a:tcPr marL="43615" marR="43615" marT="0" marB="0"/>
                </a:tc>
                <a:tc hMerge="1">
                  <a:txBody>
                    <a:bodyPr/>
                    <a:lstStyle/>
                    <a:p>
                      <a:endParaRPr lang="en-US"/>
                    </a:p>
                  </a:txBody>
                  <a:tcPr/>
                </a:tc>
                <a:tc>
                  <a:txBody>
                    <a:bodyPr/>
                    <a:lstStyle/>
                    <a:p>
                      <a:pPr>
                        <a:spcAft>
                          <a:spcPts val="0"/>
                        </a:spcAft>
                      </a:pPr>
                      <a:r>
                        <a:rPr lang="en-US" sz="1200" b="1">
                          <a:effectLst/>
                          <a:latin typeface="Times New Roman"/>
                        </a:rPr>
                        <a:t>3</a:t>
                      </a:r>
                    </a:p>
                  </a:txBody>
                  <a:tcPr marL="43615" marR="43615" marT="0" marB="0"/>
                </a:tc>
                <a:extLst>
                  <a:ext uri="{0D108BD9-81ED-4DB2-BD59-A6C34878D82A}">
                    <a16:rowId xmlns:a16="http://schemas.microsoft.com/office/drawing/2014/main" val="200928833"/>
                  </a:ext>
                </a:extLst>
              </a:tr>
              <a:tr h="274135">
                <a:tc>
                  <a:txBody>
                    <a:bodyPr/>
                    <a:lstStyle/>
                    <a:p>
                      <a:pPr>
                        <a:spcAft>
                          <a:spcPts val="0"/>
                        </a:spcAft>
                      </a:pPr>
                      <a:r>
                        <a:rPr lang="en-US" sz="1200" b="1">
                          <a:effectLst/>
                          <a:latin typeface="Times New Roman"/>
                        </a:rPr>
                        <a:t>Date completed</a:t>
                      </a:r>
                    </a:p>
                  </a:txBody>
                  <a:tcPr marL="43615" marR="43615" marT="0" marB="0"/>
                </a:tc>
                <a:tc>
                  <a:txBody>
                    <a:bodyPr/>
                    <a:lstStyle/>
                    <a:p>
                      <a:pPr>
                        <a:spcAft>
                          <a:spcPts val="0"/>
                        </a:spcAft>
                      </a:pPr>
                      <a:endParaRPr lang="en-US" sz="1200" b="1" dirty="0">
                        <a:effectLst/>
                        <a:latin typeface="Times New Roman"/>
                      </a:endParaRPr>
                    </a:p>
                  </a:txBody>
                  <a:tcPr marL="43615" marR="43615" marT="0" marB="0"/>
                </a:tc>
                <a:tc gridSpan="2">
                  <a:txBody>
                    <a:bodyPr/>
                    <a:lstStyle/>
                    <a:p>
                      <a:pPr>
                        <a:spcAft>
                          <a:spcPts val="0"/>
                        </a:spcAft>
                      </a:pPr>
                      <a:endParaRPr lang="en-US" sz="1200" b="1" dirty="0">
                        <a:effectLst/>
                        <a:latin typeface="Times New Roman"/>
                      </a:endParaRPr>
                    </a:p>
                  </a:txBody>
                  <a:tcPr marL="43615" marR="43615" marT="0" marB="0"/>
                </a:tc>
                <a:tc hMerge="1">
                  <a:txBody>
                    <a:bodyPr/>
                    <a:lstStyle/>
                    <a:p>
                      <a:endParaRPr lang="en-US"/>
                    </a:p>
                  </a:txBody>
                  <a:tcPr/>
                </a:tc>
                <a:tc>
                  <a:txBody>
                    <a:bodyPr/>
                    <a:lstStyle/>
                    <a:p>
                      <a:pPr>
                        <a:spcAft>
                          <a:spcPts val="0"/>
                        </a:spcAft>
                      </a:pPr>
                      <a:endParaRPr lang="en-US" sz="1200" b="1" dirty="0">
                        <a:effectLst/>
                        <a:latin typeface="Times New Roman"/>
                      </a:endParaRPr>
                    </a:p>
                  </a:txBody>
                  <a:tcPr marL="43615" marR="43615" marT="0" marB="0"/>
                </a:tc>
                <a:extLst>
                  <a:ext uri="{0D108BD9-81ED-4DB2-BD59-A6C34878D82A}">
                    <a16:rowId xmlns:a16="http://schemas.microsoft.com/office/drawing/2014/main" val="1661945543"/>
                  </a:ext>
                </a:extLst>
              </a:tr>
            </a:tbl>
          </a:graphicData>
        </a:graphic>
      </p:graphicFrame>
      <p:sp>
        <p:nvSpPr>
          <p:cNvPr id="3" name="TextBox 2">
            <a:extLst>
              <a:ext uri="{FF2B5EF4-FFF2-40B4-BE49-F238E27FC236}">
                <a16:creationId xmlns:a16="http://schemas.microsoft.com/office/drawing/2014/main" id="{8D1D5266-C34B-42F1-B6C8-A561C276A44E}"/>
              </a:ext>
            </a:extLst>
          </p:cNvPr>
          <p:cNvSpPr txBox="1"/>
          <p:nvPr/>
        </p:nvSpPr>
        <p:spPr>
          <a:xfrm>
            <a:off x="280897" y="3745841"/>
            <a:ext cx="2743200"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Start at Beginner lesson 1, then proceed to Beginner Shift Lesson one.  Continue in this pattern until you have completed all the beginner lessons and all the shift lessons as displayed on the table</a:t>
            </a:r>
          </a:p>
        </p:txBody>
      </p:sp>
      <p:sp>
        <p:nvSpPr>
          <p:cNvPr id="5" name="Footer Placeholder 4">
            <a:extLst>
              <a:ext uri="{FF2B5EF4-FFF2-40B4-BE49-F238E27FC236}">
                <a16:creationId xmlns:a16="http://schemas.microsoft.com/office/drawing/2014/main" id="{24E6A202-A528-44A4-8F4B-DA1D56EDAFF5}"/>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369799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E14AF-CCF6-4DF5-8B06-23E8DB58ADF5}"/>
              </a:ext>
            </a:extLst>
          </p:cNvPr>
          <p:cNvSpPr>
            <a:spLocks noGrp="1"/>
          </p:cNvSpPr>
          <p:nvPr>
            <p:ph type="title"/>
          </p:nvPr>
        </p:nvSpPr>
        <p:spPr>
          <a:xfrm>
            <a:off x="628650" y="171162"/>
            <a:ext cx="2130136" cy="2371148"/>
          </a:xfrm>
        </p:spPr>
        <p:txBody>
          <a:bodyPr>
            <a:normAutofit/>
          </a:bodyPr>
          <a:lstStyle/>
          <a:p>
            <a:r>
              <a:rPr lang="en-US" sz="2800">
                <a:solidFill>
                  <a:srgbClr val="FFFFFF"/>
                </a:solidFill>
                <a:cs typeface="Calibri"/>
              </a:rPr>
              <a:t>Experienced Level</a:t>
            </a:r>
            <a:endParaRPr lang="en-US" sz="2800">
              <a:solidFill>
                <a:srgbClr val="FFFFFF"/>
              </a:solidFill>
            </a:endParaRPr>
          </a:p>
        </p:txBody>
      </p:sp>
      <p:graphicFrame>
        <p:nvGraphicFramePr>
          <p:cNvPr id="4" name="Table 3">
            <a:extLst>
              <a:ext uri="{FF2B5EF4-FFF2-40B4-BE49-F238E27FC236}">
                <a16:creationId xmlns:a16="http://schemas.microsoft.com/office/drawing/2014/main" id="{E3283B63-D7D9-4A1B-850F-4719432A04FB}"/>
              </a:ext>
            </a:extLst>
          </p:cNvPr>
          <p:cNvGraphicFramePr>
            <a:graphicFrameLocks noGrp="1"/>
          </p:cNvGraphicFramePr>
          <p:nvPr>
            <p:extLst>
              <p:ext uri="{D42A27DB-BD31-4B8C-83A1-F6EECF244321}">
                <p14:modId xmlns:p14="http://schemas.microsoft.com/office/powerpoint/2010/main" val="1953246462"/>
              </p:ext>
            </p:extLst>
          </p:nvPr>
        </p:nvGraphicFramePr>
        <p:xfrm>
          <a:off x="3191773" y="646981"/>
          <a:ext cx="5405030" cy="3962400"/>
        </p:xfrm>
        <a:graphic>
          <a:graphicData uri="http://schemas.openxmlformats.org/drawingml/2006/table">
            <a:tbl>
              <a:tblPr firstRow="1" firstCol="1" bandRow="1">
                <a:tableStyleId>{3B4B98B0-60AC-42C2-AFA5-B58CD77FA1E5}</a:tableStyleId>
              </a:tblPr>
              <a:tblGrid>
                <a:gridCol w="3070746">
                  <a:extLst>
                    <a:ext uri="{9D8B030D-6E8A-4147-A177-3AD203B41FA5}">
                      <a16:colId xmlns:a16="http://schemas.microsoft.com/office/drawing/2014/main" val="2687985651"/>
                    </a:ext>
                  </a:extLst>
                </a:gridCol>
                <a:gridCol w="760219">
                  <a:extLst>
                    <a:ext uri="{9D8B030D-6E8A-4147-A177-3AD203B41FA5}">
                      <a16:colId xmlns:a16="http://schemas.microsoft.com/office/drawing/2014/main" val="105774233"/>
                    </a:ext>
                  </a:extLst>
                </a:gridCol>
                <a:gridCol w="813846">
                  <a:extLst>
                    <a:ext uri="{9D8B030D-6E8A-4147-A177-3AD203B41FA5}">
                      <a16:colId xmlns:a16="http://schemas.microsoft.com/office/drawing/2014/main" val="3932257830"/>
                    </a:ext>
                  </a:extLst>
                </a:gridCol>
                <a:gridCol w="760219">
                  <a:extLst>
                    <a:ext uri="{9D8B030D-6E8A-4147-A177-3AD203B41FA5}">
                      <a16:colId xmlns:a16="http://schemas.microsoft.com/office/drawing/2014/main" val="3049809362"/>
                    </a:ext>
                  </a:extLst>
                </a:gridCol>
              </a:tblGrid>
              <a:tr h="268836">
                <a:tc>
                  <a:txBody>
                    <a:bodyPr/>
                    <a:lstStyle/>
                    <a:p>
                      <a:pPr algn="ctr">
                        <a:spcAft>
                          <a:spcPts val="0"/>
                        </a:spcAft>
                      </a:pPr>
                      <a:r>
                        <a:rPr lang="en-US" sz="1200">
                          <a:effectLst/>
                          <a:latin typeface="Times New Roman"/>
                        </a:rPr>
                        <a:t>Level</a:t>
                      </a:r>
                    </a:p>
                  </a:txBody>
                  <a:tcPr marL="42899" marR="42899" marT="0" marB="0"/>
                </a:tc>
                <a:tc rowSpan="2" gridSpan="3">
                  <a:txBody>
                    <a:bodyPr/>
                    <a:lstStyle/>
                    <a:p>
                      <a:pPr algn="ctr">
                        <a:spcAft>
                          <a:spcPts val="0"/>
                        </a:spcAft>
                      </a:pPr>
                      <a:endParaRPr lang="en-US" sz="1200" dirty="0">
                        <a:effectLst/>
                        <a:latin typeface="Times New Roman"/>
                      </a:endParaRPr>
                    </a:p>
                    <a:p>
                      <a:pPr algn="ctr">
                        <a:spcAft>
                          <a:spcPts val="0"/>
                        </a:spcAft>
                      </a:pPr>
                      <a:r>
                        <a:rPr lang="en-US" sz="1200">
                          <a:effectLst/>
                          <a:latin typeface="Times New Roman"/>
                        </a:rPr>
                        <a:t>Automaticity Goal</a:t>
                      </a:r>
                    </a:p>
                    <a:p>
                      <a:pPr algn="ctr">
                        <a:spcAft>
                          <a:spcPts val="0"/>
                        </a:spcAft>
                      </a:pPr>
                      <a:r>
                        <a:rPr lang="en-US" sz="1200">
                          <a:effectLst/>
                          <a:latin typeface="Times New Roman"/>
                        </a:rPr>
                        <a:t>Achieved (Y/N)</a:t>
                      </a:r>
                    </a:p>
                    <a:p>
                      <a:pPr algn="ctr">
                        <a:spcAft>
                          <a:spcPts val="0"/>
                        </a:spcAft>
                      </a:pPr>
                      <a:r>
                        <a:rPr lang="en-US" sz="1200">
                          <a:effectLst/>
                          <a:latin typeface="Times New Roman"/>
                        </a:rPr>
                        <a:t>25 wpm</a:t>
                      </a:r>
                    </a:p>
                  </a:txBody>
                  <a:tcPr marL="42899" marR="42899" marT="0" marB="0"/>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573143852"/>
                  </a:ext>
                </a:extLst>
              </a:tr>
              <a:tr h="440433">
                <a:tc>
                  <a:txBody>
                    <a:bodyPr/>
                    <a:lstStyle/>
                    <a:p>
                      <a:pPr algn="ctr">
                        <a:spcAft>
                          <a:spcPts val="0"/>
                        </a:spcAft>
                      </a:pPr>
                      <a:endParaRPr lang="en-US" sz="1200" dirty="0">
                        <a:effectLst/>
                        <a:latin typeface="Times New Roman"/>
                      </a:endParaRPr>
                    </a:p>
                    <a:p>
                      <a:pPr algn="ctr">
                        <a:spcAft>
                          <a:spcPts val="0"/>
                        </a:spcAft>
                      </a:pPr>
                      <a:r>
                        <a:rPr lang="en-US" sz="1200">
                          <a:effectLst/>
                          <a:latin typeface="Times New Roman"/>
                        </a:rPr>
                        <a:t>Experienced </a:t>
                      </a:r>
                    </a:p>
                  </a:txBody>
                  <a:tcPr marL="42899" marR="42899" marT="0" marB="0"/>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05589966"/>
                  </a:ext>
                </a:extLst>
              </a:tr>
              <a:tr h="389907">
                <a:tc>
                  <a:txBody>
                    <a:bodyPr/>
                    <a:lstStyle/>
                    <a:p>
                      <a:pPr marL="0" marR="0">
                        <a:spcBef>
                          <a:spcPts val="300"/>
                        </a:spcBef>
                        <a:spcAft>
                          <a:spcPts val="0"/>
                        </a:spcAft>
                      </a:pPr>
                      <a:r>
                        <a:rPr lang="en-US" sz="1200">
                          <a:effectLst/>
                          <a:latin typeface="Times New Roman"/>
                        </a:rPr>
                        <a:t>Experienced – Letters to select (f d j k)</a:t>
                      </a:r>
                    </a:p>
                    <a:p>
                      <a:pPr marL="0" marR="0">
                        <a:spcBef>
                          <a:spcPts val="300"/>
                        </a:spcBef>
                        <a:spcAft>
                          <a:spcPts val="0"/>
                        </a:spcAft>
                      </a:pPr>
                      <a:r>
                        <a:rPr lang="en-US" sz="1200">
                          <a:effectLst/>
                          <a:latin typeface="Times New Roman"/>
                        </a:rPr>
                        <a:t>Date completed</a:t>
                      </a:r>
                    </a:p>
                  </a:txBody>
                  <a:tcPr marL="42899" marR="42899" marT="0" marB="0"/>
                </a:tc>
                <a:tc>
                  <a:txBody>
                    <a:bodyPr/>
                    <a:lstStyle/>
                    <a:p>
                      <a:pPr marL="0" marR="0">
                        <a:spcBef>
                          <a:spcPts val="300"/>
                        </a:spcBef>
                        <a:spcAft>
                          <a:spcPts val="0"/>
                        </a:spcAft>
                      </a:pPr>
                      <a:r>
                        <a:rPr lang="en-US" sz="1200">
                          <a:effectLst/>
                          <a:latin typeface="Times New Roman"/>
                        </a:rPr>
                        <a:t>Part 1</a:t>
                      </a:r>
                    </a:p>
                  </a:txBody>
                  <a:tcPr marL="42899" marR="42899" marT="0" marB="0"/>
                </a:tc>
                <a:tc>
                  <a:txBody>
                    <a:bodyPr/>
                    <a:lstStyle/>
                    <a:p>
                      <a:pPr marL="0" marR="0">
                        <a:spcBef>
                          <a:spcPts val="300"/>
                        </a:spcBef>
                        <a:spcAft>
                          <a:spcPts val="0"/>
                        </a:spcAft>
                      </a:pPr>
                      <a:r>
                        <a:rPr lang="en-US" sz="1200">
                          <a:effectLst/>
                          <a:latin typeface="Times New Roman"/>
                        </a:rPr>
                        <a:t>Part 2</a:t>
                      </a:r>
                    </a:p>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r>
                        <a:rPr lang="en-US" sz="1200">
                          <a:effectLst/>
                          <a:latin typeface="Times New Roman"/>
                        </a:rPr>
                        <a:t>Part 3</a:t>
                      </a:r>
                    </a:p>
                  </a:txBody>
                  <a:tcPr marL="42899" marR="42899" marT="0" marB="0"/>
                </a:tc>
                <a:extLst>
                  <a:ext uri="{0D108BD9-81ED-4DB2-BD59-A6C34878D82A}">
                    <a16:rowId xmlns:a16="http://schemas.microsoft.com/office/drawing/2014/main" val="3842785696"/>
                  </a:ext>
                </a:extLst>
              </a:tr>
              <a:tr h="389907">
                <a:tc>
                  <a:txBody>
                    <a:bodyPr/>
                    <a:lstStyle/>
                    <a:p>
                      <a:pPr marL="0" marR="0">
                        <a:spcBef>
                          <a:spcPts val="300"/>
                        </a:spcBef>
                        <a:spcAft>
                          <a:spcPts val="0"/>
                        </a:spcAft>
                      </a:pPr>
                      <a:r>
                        <a:rPr lang="en-US" sz="1200">
                          <a:effectLst/>
                          <a:latin typeface="Times New Roman"/>
                        </a:rPr>
                        <a:t>Experienced – Letters to select (s l a)</a:t>
                      </a:r>
                    </a:p>
                    <a:p>
                      <a:pPr marL="0" marR="0">
                        <a:spcBef>
                          <a:spcPts val="300"/>
                        </a:spcBef>
                        <a:spcAft>
                          <a:spcPts val="0"/>
                        </a:spcAft>
                      </a:pPr>
                      <a:r>
                        <a:rPr lang="en-US" sz="1200">
                          <a:effectLst/>
                          <a:latin typeface="Times New Roman"/>
                        </a:rPr>
                        <a:t>Date completed</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151788890"/>
                  </a:ext>
                </a:extLst>
              </a:tr>
              <a:tr h="389907">
                <a:tc>
                  <a:txBody>
                    <a:bodyPr/>
                    <a:lstStyle/>
                    <a:p>
                      <a:pPr marL="0" marR="0">
                        <a:spcBef>
                          <a:spcPts val="300"/>
                        </a:spcBef>
                        <a:spcAft>
                          <a:spcPts val="0"/>
                        </a:spcAft>
                      </a:pPr>
                      <a:r>
                        <a:rPr lang="en-US" sz="1200">
                          <a:effectLst/>
                          <a:latin typeface="Times New Roman"/>
                        </a:rPr>
                        <a:t>Experienced – Letters to select (g h t y)</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924147479"/>
                  </a:ext>
                </a:extLst>
              </a:tr>
              <a:tr h="389907">
                <a:tc>
                  <a:txBody>
                    <a:bodyPr/>
                    <a:lstStyle/>
                    <a:p>
                      <a:pPr marL="0" marR="0">
                        <a:spcBef>
                          <a:spcPts val="300"/>
                        </a:spcBef>
                        <a:spcAft>
                          <a:spcPts val="0"/>
                        </a:spcAft>
                      </a:pPr>
                      <a:r>
                        <a:rPr lang="en-US" sz="1200">
                          <a:effectLst/>
                          <a:latin typeface="Times New Roman"/>
                        </a:rPr>
                        <a:t>Experienced -  Letters to select (v m b n)</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4161729315"/>
                  </a:ext>
                </a:extLst>
              </a:tr>
              <a:tr h="389907">
                <a:tc>
                  <a:txBody>
                    <a:bodyPr/>
                    <a:lstStyle/>
                    <a:p>
                      <a:pPr marL="0" marR="0">
                        <a:spcBef>
                          <a:spcPts val="300"/>
                        </a:spcBef>
                        <a:spcAft>
                          <a:spcPts val="0"/>
                        </a:spcAft>
                      </a:pPr>
                      <a:r>
                        <a:rPr lang="en-US" sz="1200">
                          <a:effectLst/>
                          <a:latin typeface="Times New Roman"/>
                        </a:rPr>
                        <a:t>Experienced – Letters to select (r u e i)</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1566840862"/>
                  </a:ext>
                </a:extLst>
              </a:tr>
              <a:tr h="389907">
                <a:tc>
                  <a:txBody>
                    <a:bodyPr/>
                    <a:lstStyle/>
                    <a:p>
                      <a:pPr marL="0" marR="0">
                        <a:spcBef>
                          <a:spcPts val="300"/>
                        </a:spcBef>
                        <a:spcAft>
                          <a:spcPts val="0"/>
                        </a:spcAft>
                      </a:pPr>
                      <a:r>
                        <a:rPr lang="en-US" sz="1200">
                          <a:effectLst/>
                          <a:latin typeface="Times New Roman"/>
                        </a:rPr>
                        <a:t>Experienced – Letters to select (w o q p)</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3014164186"/>
                  </a:ext>
                </a:extLst>
              </a:tr>
              <a:tr h="389907">
                <a:tc>
                  <a:txBody>
                    <a:bodyPr/>
                    <a:lstStyle/>
                    <a:p>
                      <a:pPr marL="0" marR="0">
                        <a:spcBef>
                          <a:spcPts val="300"/>
                        </a:spcBef>
                        <a:spcAft>
                          <a:spcPts val="0"/>
                        </a:spcAft>
                      </a:pPr>
                      <a:r>
                        <a:rPr lang="en-US" sz="1200">
                          <a:effectLst/>
                          <a:latin typeface="Times New Roman"/>
                        </a:rPr>
                        <a:t>Experienced – Letters to select (c  x)</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3067061019"/>
                  </a:ext>
                </a:extLst>
              </a:tr>
              <a:tr h="389907">
                <a:tc>
                  <a:txBody>
                    <a:bodyPr/>
                    <a:lstStyle/>
                    <a:p>
                      <a:pPr marL="0" marR="0">
                        <a:spcBef>
                          <a:spcPts val="300"/>
                        </a:spcBef>
                        <a:spcAft>
                          <a:spcPts val="0"/>
                        </a:spcAft>
                      </a:pPr>
                      <a:r>
                        <a:rPr lang="en-US" sz="1200">
                          <a:effectLst/>
                          <a:latin typeface="Times New Roman"/>
                        </a:rPr>
                        <a:t>Experienced - Letter to select (Z)</a:t>
                      </a:r>
                    </a:p>
                    <a:p>
                      <a:pPr marL="0" marR="0">
                        <a:spcBef>
                          <a:spcPts val="300"/>
                        </a:spcBef>
                        <a:spcAft>
                          <a:spcPts val="0"/>
                        </a:spcAft>
                      </a:pPr>
                      <a:r>
                        <a:rPr lang="en-US" sz="1200">
                          <a:effectLst/>
                          <a:latin typeface="Times New Roman"/>
                        </a:rPr>
                        <a:t>Date</a:t>
                      </a: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tc>
                  <a:txBody>
                    <a:bodyPr/>
                    <a:lstStyle/>
                    <a:p>
                      <a:pPr marL="0" marR="0">
                        <a:spcBef>
                          <a:spcPts val="300"/>
                        </a:spcBef>
                        <a:spcAft>
                          <a:spcPts val="0"/>
                        </a:spcAft>
                      </a:pPr>
                      <a:endParaRPr lang="en-US" sz="1200" dirty="0">
                        <a:effectLst/>
                        <a:latin typeface="Times New Roman"/>
                      </a:endParaRPr>
                    </a:p>
                  </a:txBody>
                  <a:tcPr marL="42899" marR="42899" marT="0" marB="0"/>
                </a:tc>
                <a:extLst>
                  <a:ext uri="{0D108BD9-81ED-4DB2-BD59-A6C34878D82A}">
                    <a16:rowId xmlns:a16="http://schemas.microsoft.com/office/drawing/2014/main" val="1119691352"/>
                  </a:ext>
                </a:extLst>
              </a:tr>
            </a:tbl>
          </a:graphicData>
        </a:graphic>
      </p:graphicFrame>
      <p:sp>
        <p:nvSpPr>
          <p:cNvPr id="3" name="TextBox 2">
            <a:extLst>
              <a:ext uri="{FF2B5EF4-FFF2-40B4-BE49-F238E27FC236}">
                <a16:creationId xmlns:a16="http://schemas.microsoft.com/office/drawing/2014/main" id="{56D520D7-AF10-477B-83D1-3F352F025C33}"/>
              </a:ext>
            </a:extLst>
          </p:cNvPr>
          <p:cNvSpPr txBox="1"/>
          <p:nvPr/>
        </p:nvSpPr>
        <p:spPr>
          <a:xfrm>
            <a:off x="280897" y="3745841"/>
            <a:ext cx="2743200"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Start this level by practicing the letter groups identified for Part 1, Part 2 and Part 3.   Continue in this pattern until you have completed all the lessons in the experienced level as  displayed on the table</a:t>
            </a:r>
          </a:p>
        </p:txBody>
      </p:sp>
      <p:sp>
        <p:nvSpPr>
          <p:cNvPr id="5" name="Footer Placeholder 4">
            <a:extLst>
              <a:ext uri="{FF2B5EF4-FFF2-40B4-BE49-F238E27FC236}">
                <a16:creationId xmlns:a16="http://schemas.microsoft.com/office/drawing/2014/main" id="{EA14A2BF-8A8C-472A-99B5-2914A1948999}"/>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46265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Computer Health and Safety</a:t>
            </a:r>
          </a:p>
        </p:txBody>
      </p:sp>
      <p:sp>
        <p:nvSpPr>
          <p:cNvPr id="3" name="Content Placeholder 2"/>
          <p:cNvSpPr>
            <a:spLocks noGrp="1"/>
          </p:cNvSpPr>
          <p:nvPr>
            <p:ph sz="half" idx="1"/>
          </p:nvPr>
        </p:nvSpPr>
        <p:spPr>
          <a:xfrm>
            <a:off x="1068678" y="2494450"/>
            <a:ext cx="3040158" cy="3563159"/>
          </a:xfrm>
        </p:spPr>
        <p:txBody>
          <a:bodyPr vert="horz" lIns="91440" tIns="45720" rIns="91440" bIns="45720" rtlCol="0" anchor="t">
            <a:normAutofit/>
          </a:bodyPr>
          <a:lstStyle/>
          <a:p>
            <a:pPr marL="0" indent="0">
              <a:lnSpc>
                <a:spcPct val="90000"/>
              </a:lnSpc>
              <a:buNone/>
            </a:pPr>
            <a:r>
              <a:rPr lang="en-US" sz="2100" dirty="0"/>
              <a:t>To avoid the most common forms of computer related injuries use the correct:</a:t>
            </a:r>
            <a:endParaRPr lang="en-US" dirty="0"/>
          </a:p>
          <a:p>
            <a:pPr indent="-228600">
              <a:lnSpc>
                <a:spcPct val="90000"/>
              </a:lnSpc>
            </a:pPr>
            <a:r>
              <a:rPr lang="en-US" sz="2100" dirty="0"/>
              <a:t>posture</a:t>
            </a:r>
          </a:p>
          <a:p>
            <a:pPr indent="-228600">
              <a:lnSpc>
                <a:spcPct val="90000"/>
              </a:lnSpc>
            </a:pPr>
            <a:r>
              <a:rPr lang="en-US" sz="2100" dirty="0"/>
              <a:t>equipment and </a:t>
            </a:r>
          </a:p>
          <a:p>
            <a:pPr indent="-228600">
              <a:lnSpc>
                <a:spcPct val="90000"/>
              </a:lnSpc>
            </a:pPr>
            <a:r>
              <a:rPr lang="en-US" sz="2100" dirty="0"/>
              <a:t>working styles</a:t>
            </a:r>
          </a:p>
          <a:p>
            <a:pPr indent="-228600">
              <a:lnSpc>
                <a:spcPct val="90000"/>
              </a:lnSpc>
            </a:pPr>
            <a:r>
              <a:rPr lang="en-US" sz="2100" dirty="0"/>
              <a:t>Click the </a:t>
            </a:r>
            <a:r>
              <a:rPr lang="en-US" sz="2100" dirty="0">
                <a:hlinkClick r:id="rId3"/>
              </a:rPr>
              <a:t>link </a:t>
            </a:r>
            <a:r>
              <a:rPr lang="en-US" sz="2100" dirty="0"/>
              <a:t>to view the video</a:t>
            </a:r>
          </a:p>
          <a:p>
            <a:pPr indent="-228600">
              <a:lnSpc>
                <a:spcPct val="90000"/>
              </a:lnSpc>
            </a:pPr>
            <a:endParaRPr lang="en-US" sz="2100" dirty="0"/>
          </a:p>
        </p:txBody>
      </p:sp>
      <p:pic>
        <p:nvPicPr>
          <p:cNvPr id="5" name="Picture 5">
            <a:hlinkClick r:id="" action="ppaction://media"/>
            <a:extLst>
              <a:ext uri="{FF2B5EF4-FFF2-40B4-BE49-F238E27FC236}">
                <a16:creationId xmlns:a16="http://schemas.microsoft.com/office/drawing/2014/main" id="{5C8F0C68-F9AB-47EA-9CE5-6925BB3E9769}"/>
              </a:ext>
            </a:extLst>
          </p:cNvPr>
          <p:cNvPicPr>
            <a:picLocks noGrp="1" noRot="1" noChangeAspect="1"/>
          </p:cNvPicPr>
          <p:nvPr>
            <p:ph sz="half" idx="2"/>
            <a:videoFile r:link="rId1"/>
          </p:nvPr>
        </p:nvPicPr>
        <p:blipFill>
          <a:blip r:embed="rId4"/>
          <a:stretch>
            <a:fillRect/>
          </a:stretch>
        </p:blipFill>
        <p:spPr>
          <a:xfrm>
            <a:off x="4574169" y="2923386"/>
            <a:ext cx="3601803" cy="2701352"/>
          </a:xfrm>
          <a:prstGeom prst="rect">
            <a:avLst/>
          </a:prstGeom>
        </p:spPr>
      </p:pic>
      <p:sp>
        <p:nvSpPr>
          <p:cNvPr id="4" name="Footer Placeholder 3">
            <a:extLst>
              <a:ext uri="{FF2B5EF4-FFF2-40B4-BE49-F238E27FC236}">
                <a16:creationId xmlns:a16="http://schemas.microsoft.com/office/drawing/2014/main" id="{4B7A9C64-89BE-458B-B229-2284441ADAAC}"/>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378908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441178B-BE22-45FF-AA9E-4A918F55EE63}"/>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Keyboarding Tips &amp; Tricks</a:t>
            </a:r>
            <a:endParaRPr lang="en-US" sz="3500">
              <a:solidFill>
                <a:srgbClr val="FFFFFF"/>
              </a:solidFill>
            </a:endParaRPr>
          </a:p>
        </p:txBody>
      </p:sp>
      <p:sp>
        <p:nvSpPr>
          <p:cNvPr id="3" name="Content Placeholder 2">
            <a:extLst>
              <a:ext uri="{FF2B5EF4-FFF2-40B4-BE49-F238E27FC236}">
                <a16:creationId xmlns:a16="http://schemas.microsoft.com/office/drawing/2014/main" id="{85FF4D7E-CC3A-4727-AF8B-FE5BF6BDAFB9}"/>
              </a:ext>
            </a:extLst>
          </p:cNvPr>
          <p:cNvSpPr>
            <a:spLocks noGrp="1"/>
          </p:cNvSpPr>
          <p:nvPr>
            <p:ph idx="1"/>
          </p:nvPr>
        </p:nvSpPr>
        <p:spPr>
          <a:xfrm>
            <a:off x="1068678" y="2494450"/>
            <a:ext cx="3040158" cy="3563159"/>
          </a:xfrm>
        </p:spPr>
        <p:txBody>
          <a:bodyPr vert="horz" lIns="91440" tIns="45720" rIns="91440" bIns="45720" rtlCol="0" anchor="t">
            <a:normAutofit fontScale="92500" lnSpcReduction="20000"/>
          </a:bodyPr>
          <a:lstStyle/>
          <a:p>
            <a:pPr>
              <a:lnSpc>
                <a:spcPct val="90000"/>
              </a:lnSpc>
            </a:pPr>
            <a:r>
              <a:rPr lang="en-US" sz="1800" b="1" dirty="0">
                <a:ea typeface="+mn-lt"/>
                <a:cs typeface="+mn-lt"/>
              </a:rPr>
              <a:t>Covering the keyboard</a:t>
            </a:r>
            <a:r>
              <a:rPr lang="en-US" sz="1800" dirty="0">
                <a:ea typeface="+mn-lt"/>
                <a:cs typeface="+mn-lt"/>
              </a:rPr>
              <a:t> (</a:t>
            </a:r>
            <a:r>
              <a:rPr lang="en-US" sz="1800" b="1" i="1" dirty="0">
                <a:ea typeface="+mn-lt"/>
                <a:cs typeface="+mn-lt"/>
              </a:rPr>
              <a:t>tenting</a:t>
            </a:r>
            <a:r>
              <a:rPr lang="en-US" sz="1800" dirty="0">
                <a:ea typeface="+mn-lt"/>
                <a:cs typeface="+mn-lt"/>
              </a:rPr>
              <a:t>) – this  strategy requires students to work in pairs.  One student covers the keyboard with a sheet of paper while the other student attempts to type the characters displayed on the monitor.  This strategy tests the students’ ability to keep their hand on the home row as well as reach for the correct keys above and below the home row.  Once the student has completed the line, they check the statistics to review accuracy. </a:t>
            </a:r>
            <a:endParaRPr lang="en-US" sz="1800">
              <a:cs typeface="Calibri"/>
            </a:endParaRPr>
          </a:p>
        </p:txBody>
      </p:sp>
      <p:pic>
        <p:nvPicPr>
          <p:cNvPr id="4" name="Picture 4" descr="A picture containing table, woman&#10;&#10;Description generated with very high confidence">
            <a:extLst>
              <a:ext uri="{FF2B5EF4-FFF2-40B4-BE49-F238E27FC236}">
                <a16:creationId xmlns:a16="http://schemas.microsoft.com/office/drawing/2014/main" id="{1240C21F-AEF1-4877-84A9-F007D5E29BA8}"/>
              </a:ext>
            </a:extLst>
          </p:cNvPr>
          <p:cNvPicPr>
            <a:picLocks noChangeAspect="1"/>
          </p:cNvPicPr>
          <p:nvPr/>
        </p:nvPicPr>
        <p:blipFill rotWithShape="1">
          <a:blip r:embed="rId2"/>
          <a:srcRect l="16348" r="18247" b="-1"/>
          <a:stretch/>
        </p:blipFill>
        <p:spPr>
          <a:xfrm>
            <a:off x="4574169" y="2492376"/>
            <a:ext cx="3601803" cy="3563372"/>
          </a:xfrm>
          <a:prstGeom prst="rect">
            <a:avLst/>
          </a:prstGeom>
        </p:spPr>
      </p:pic>
      <p:sp>
        <p:nvSpPr>
          <p:cNvPr id="5" name="Footer Placeholder 4">
            <a:extLst>
              <a:ext uri="{FF2B5EF4-FFF2-40B4-BE49-F238E27FC236}">
                <a16:creationId xmlns:a16="http://schemas.microsoft.com/office/drawing/2014/main" id="{5C9944D4-DE80-407F-AAD1-C5A65B8489B6}"/>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89210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D8F6056-3A68-4795-A2BA-3F7D696A3CB3}"/>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Keyboarding Tips &amp; Tricks</a:t>
            </a:r>
            <a:endParaRPr lang="en-US" sz="3500">
              <a:solidFill>
                <a:srgbClr val="FFFFFF"/>
              </a:solidFill>
            </a:endParaRPr>
          </a:p>
        </p:txBody>
      </p:sp>
      <p:sp>
        <p:nvSpPr>
          <p:cNvPr id="3" name="Content Placeholder 2">
            <a:extLst>
              <a:ext uri="{FF2B5EF4-FFF2-40B4-BE49-F238E27FC236}">
                <a16:creationId xmlns:a16="http://schemas.microsoft.com/office/drawing/2014/main" id="{08EA0057-B08A-4555-89B9-858A2E810D1F}"/>
              </a:ext>
            </a:extLst>
          </p:cNvPr>
          <p:cNvSpPr>
            <a:spLocks noGrp="1"/>
          </p:cNvSpPr>
          <p:nvPr>
            <p:ph idx="1"/>
          </p:nvPr>
        </p:nvSpPr>
        <p:spPr>
          <a:xfrm>
            <a:off x="1068678" y="2494450"/>
            <a:ext cx="3040158" cy="3563159"/>
          </a:xfrm>
        </p:spPr>
        <p:txBody>
          <a:bodyPr vert="horz" lIns="91440" tIns="45720" rIns="91440" bIns="45720" rtlCol="0" anchor="t">
            <a:normAutofit/>
          </a:bodyPr>
          <a:lstStyle/>
          <a:p>
            <a:pPr>
              <a:lnSpc>
                <a:spcPct val="90000"/>
              </a:lnSpc>
            </a:pPr>
            <a:r>
              <a:rPr lang="en-US" sz="1900" b="1" dirty="0">
                <a:ea typeface="+mn-lt"/>
                <a:cs typeface="+mn-lt"/>
              </a:rPr>
              <a:t>Nickel test </a:t>
            </a:r>
            <a:r>
              <a:rPr lang="en-US" sz="1900" dirty="0">
                <a:ea typeface="+mn-lt"/>
                <a:cs typeface="+mn-lt"/>
              </a:rPr>
              <a:t>(</a:t>
            </a:r>
            <a:r>
              <a:rPr lang="en-US" sz="1900" i="1" dirty="0">
                <a:ea typeface="+mn-lt"/>
                <a:cs typeface="+mn-lt"/>
              </a:rPr>
              <a:t>like twenty-five cents coin</a:t>
            </a:r>
            <a:r>
              <a:rPr lang="en-US" sz="1900" dirty="0">
                <a:ea typeface="+mn-lt"/>
                <a:cs typeface="+mn-lt"/>
              </a:rPr>
              <a:t>) - involves putting a nickel on the back of each of the student’s hands and seeing if they can type without the nickels falling off. If they do it successfully, they have good form on the keyboard.  </a:t>
            </a:r>
            <a:endParaRPr lang="en-US" sz="1900" dirty="0"/>
          </a:p>
        </p:txBody>
      </p:sp>
      <p:pic>
        <p:nvPicPr>
          <p:cNvPr id="4" name="Picture 4" descr="A picture containing monitor, indoor, computer, keyboard&#10;&#10;Description generated with very high confidence">
            <a:extLst>
              <a:ext uri="{FF2B5EF4-FFF2-40B4-BE49-F238E27FC236}">
                <a16:creationId xmlns:a16="http://schemas.microsoft.com/office/drawing/2014/main" id="{39CFF986-BB8A-4F35-AE6B-3A152D3F4F3C}"/>
              </a:ext>
            </a:extLst>
          </p:cNvPr>
          <p:cNvPicPr>
            <a:picLocks noChangeAspect="1"/>
          </p:cNvPicPr>
          <p:nvPr/>
        </p:nvPicPr>
        <p:blipFill rotWithShape="1">
          <a:blip r:embed="rId2"/>
          <a:srcRect l="14505" r="17772" b="-1"/>
          <a:stretch/>
        </p:blipFill>
        <p:spPr>
          <a:xfrm>
            <a:off x="4574169" y="2492376"/>
            <a:ext cx="3601803" cy="3563372"/>
          </a:xfrm>
          <a:prstGeom prst="rect">
            <a:avLst/>
          </a:prstGeom>
        </p:spPr>
      </p:pic>
      <p:sp>
        <p:nvSpPr>
          <p:cNvPr id="5" name="Footer Placeholder 4">
            <a:extLst>
              <a:ext uri="{FF2B5EF4-FFF2-40B4-BE49-F238E27FC236}">
                <a16:creationId xmlns:a16="http://schemas.microsoft.com/office/drawing/2014/main" id="{259B3D3F-6A80-41A9-8FF6-76F76621248F}"/>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74787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C0B89CA-316A-44E5-9C9A-7CB6EA52BA70}"/>
              </a:ext>
            </a:extLst>
          </p:cNvPr>
          <p:cNvSpPr>
            <a:spLocks noGrp="1"/>
          </p:cNvSpPr>
          <p:nvPr>
            <p:ph type="title"/>
          </p:nvPr>
        </p:nvSpPr>
        <p:spPr>
          <a:xfrm>
            <a:off x="785460" y="759805"/>
            <a:ext cx="7729890" cy="1325563"/>
          </a:xfrm>
        </p:spPr>
        <p:txBody>
          <a:bodyPr>
            <a:normAutofit/>
          </a:bodyPr>
          <a:lstStyle/>
          <a:p>
            <a:r>
              <a:rPr lang="en-US" sz="3500">
                <a:solidFill>
                  <a:srgbClr val="FFFFFF"/>
                </a:solidFill>
                <a:cs typeface="Calibri"/>
              </a:rPr>
              <a:t>Keyboarding Tips and Tricks</a:t>
            </a:r>
            <a:endParaRPr lang="en-US" sz="3500">
              <a:solidFill>
                <a:srgbClr val="FFFFFF"/>
              </a:solidFill>
            </a:endParaRPr>
          </a:p>
        </p:txBody>
      </p:sp>
      <p:pic>
        <p:nvPicPr>
          <p:cNvPr id="4" name="Picture 4" descr="A picture containing drawing&#10;&#10;Description generated with very high confidence">
            <a:extLst>
              <a:ext uri="{FF2B5EF4-FFF2-40B4-BE49-F238E27FC236}">
                <a16:creationId xmlns:a16="http://schemas.microsoft.com/office/drawing/2014/main" id="{065F1489-825C-4336-8F31-CA262B2D7BC7}"/>
              </a:ext>
            </a:extLst>
          </p:cNvPr>
          <p:cNvPicPr>
            <a:picLocks noChangeAspect="1"/>
          </p:cNvPicPr>
          <p:nvPr/>
        </p:nvPicPr>
        <p:blipFill rotWithShape="1">
          <a:blip r:embed="rId2"/>
          <a:srcRect l="2877" r="17384" b="1"/>
          <a:stretch/>
        </p:blipFill>
        <p:spPr>
          <a:xfrm>
            <a:off x="1068676" y="2492376"/>
            <a:ext cx="2407334" cy="3563372"/>
          </a:xfrm>
          <a:prstGeom prst="rect">
            <a:avLst/>
          </a:prstGeom>
        </p:spPr>
      </p:pic>
      <p:sp>
        <p:nvSpPr>
          <p:cNvPr id="3" name="Content Placeholder 2">
            <a:extLst>
              <a:ext uri="{FF2B5EF4-FFF2-40B4-BE49-F238E27FC236}">
                <a16:creationId xmlns:a16="http://schemas.microsoft.com/office/drawing/2014/main" id="{13464817-C15A-4E45-AB85-D4F5443BD35A}"/>
              </a:ext>
            </a:extLst>
          </p:cNvPr>
          <p:cNvSpPr>
            <a:spLocks noGrp="1"/>
          </p:cNvSpPr>
          <p:nvPr>
            <p:ph idx="1"/>
          </p:nvPr>
        </p:nvSpPr>
        <p:spPr>
          <a:xfrm>
            <a:off x="3971676" y="2494450"/>
            <a:ext cx="4103647" cy="3563159"/>
          </a:xfrm>
        </p:spPr>
        <p:txBody>
          <a:bodyPr vert="horz" lIns="91440" tIns="45720" rIns="91440" bIns="45720" rtlCol="0">
            <a:normAutofit/>
          </a:bodyPr>
          <a:lstStyle/>
          <a:p>
            <a:r>
              <a:rPr lang="en-US" sz="2100" b="1">
                <a:ea typeface="+mn-lt"/>
                <a:cs typeface="+mn-lt"/>
              </a:rPr>
              <a:t>Blindfold or close your eyes</a:t>
            </a:r>
            <a:r>
              <a:rPr lang="en-US" sz="2100">
                <a:ea typeface="+mn-lt"/>
                <a:cs typeface="+mn-lt"/>
              </a:rPr>
              <a:t> </a:t>
            </a:r>
            <a:r>
              <a:rPr lang="en-US" sz="2100" b="1">
                <a:ea typeface="+mn-lt"/>
                <a:cs typeface="+mn-lt"/>
              </a:rPr>
              <a:t>and type</a:t>
            </a:r>
            <a:r>
              <a:rPr lang="en-US" sz="2100">
                <a:ea typeface="+mn-lt"/>
                <a:cs typeface="+mn-lt"/>
              </a:rPr>
              <a:t> – This strategy is used to strengthen students’ awareness of the position of the keys on the keyboard.  It can be utilized at any level to reinforce keying technique. E.g. type the keys ‘f d j k’ with your eyes close or try typing your name without looking. </a:t>
            </a:r>
            <a:endParaRPr lang="en-US" sz="2100"/>
          </a:p>
        </p:txBody>
      </p:sp>
      <p:sp>
        <p:nvSpPr>
          <p:cNvPr id="5" name="Footer Placeholder 4">
            <a:extLst>
              <a:ext uri="{FF2B5EF4-FFF2-40B4-BE49-F238E27FC236}">
                <a16:creationId xmlns:a16="http://schemas.microsoft.com/office/drawing/2014/main" id="{151D630A-9B7A-4B53-BC0A-5B472518F9B3}"/>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71794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2988" y="1054121"/>
            <a:ext cx="7098848" cy="1184111"/>
          </a:xfrm>
        </p:spPr>
        <p:txBody>
          <a:bodyPr>
            <a:normAutofit/>
          </a:bodyPr>
          <a:lstStyle/>
          <a:p>
            <a:r>
              <a:rPr lang="en-US"/>
              <a:t>Objectives</a:t>
            </a:r>
          </a:p>
        </p:txBody>
      </p:sp>
      <p:sp>
        <p:nvSpPr>
          <p:cNvPr id="3" name="Content Placeholder 2"/>
          <p:cNvSpPr>
            <a:spLocks noGrp="1"/>
          </p:cNvSpPr>
          <p:nvPr>
            <p:ph idx="1"/>
          </p:nvPr>
        </p:nvSpPr>
        <p:spPr>
          <a:xfrm>
            <a:off x="1143000" y="2399099"/>
            <a:ext cx="7099173" cy="3400969"/>
          </a:xfrm>
        </p:spPr>
        <p:txBody>
          <a:bodyPr vert="horz" lIns="91440" tIns="45720" rIns="91440" bIns="45720" rtlCol="0" anchor="t">
            <a:normAutofit/>
          </a:bodyPr>
          <a:lstStyle/>
          <a:p>
            <a:r>
              <a:rPr lang="en-US" sz="2800" b="1" dirty="0"/>
              <a:t>Prepare students to develop  keyboarding skills </a:t>
            </a:r>
            <a:endParaRPr lang="en-US" sz="2800" b="1" dirty="0">
              <a:cs typeface="Calibri"/>
            </a:endParaRPr>
          </a:p>
          <a:p>
            <a:r>
              <a:rPr lang="en-US" sz="2800" b="1" dirty="0"/>
              <a:t>Guide students in utilizing Rapid Typing 5</a:t>
            </a:r>
            <a:endParaRPr lang="en-US" sz="2800" b="1" dirty="0">
              <a:cs typeface="Calibri"/>
            </a:endParaRPr>
          </a:p>
          <a:p>
            <a:endParaRPr lang="en-US" sz="2100">
              <a:cs typeface="Calibri"/>
            </a:endParaRPr>
          </a:p>
        </p:txBody>
      </p:sp>
      <p:sp>
        <p:nvSpPr>
          <p:cNvPr id="4" name="Footer Placeholder 3">
            <a:extLst>
              <a:ext uri="{FF2B5EF4-FFF2-40B4-BE49-F238E27FC236}">
                <a16:creationId xmlns:a16="http://schemas.microsoft.com/office/drawing/2014/main" id="{4D5CC8C1-346D-44EE-8436-B4FC04C6497B}"/>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419440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Keyboarding Overview</a:t>
            </a:r>
          </a:p>
        </p:txBody>
      </p:sp>
      <p:sp>
        <p:nvSpPr>
          <p:cNvPr id="3" name="Content Placeholder 2"/>
          <p:cNvSpPr>
            <a:spLocks noGrp="1"/>
          </p:cNvSpPr>
          <p:nvPr>
            <p:ph idx="1"/>
          </p:nvPr>
        </p:nvSpPr>
        <p:spPr>
          <a:xfrm>
            <a:off x="1025718" y="2490436"/>
            <a:ext cx="7281746" cy="3567173"/>
          </a:xfrm>
        </p:spPr>
        <p:txBody>
          <a:bodyPr vert="horz" lIns="91440" tIns="45720" rIns="91440" bIns="45720" rtlCol="0" anchor="ctr">
            <a:normAutofit/>
          </a:bodyPr>
          <a:lstStyle/>
          <a:p>
            <a:pPr marL="0" indent="0">
              <a:lnSpc>
                <a:spcPct val="90000"/>
              </a:lnSpc>
              <a:buNone/>
            </a:pPr>
            <a:r>
              <a:rPr lang="en-US" sz="1900">
                <a:latin typeface="+mn-lt"/>
              </a:rPr>
              <a:t>Students should be able to type at a minimum of 20 words per minute.</a:t>
            </a:r>
            <a:r>
              <a:rPr lang="en-US" sz="1900"/>
              <a:t> </a:t>
            </a:r>
            <a:endParaRPr lang="en-US" sz="1900">
              <a:cs typeface="Calibri"/>
            </a:endParaRPr>
          </a:p>
          <a:p>
            <a:pPr>
              <a:lnSpc>
                <a:spcPct val="90000"/>
              </a:lnSpc>
            </a:pPr>
            <a:r>
              <a:rPr lang="en-US" sz="1900">
                <a:latin typeface="+mn-lt"/>
              </a:rPr>
              <a:t>Rapid Typing 5 has been pre-installed on all laptops distributed in 2018-2019 by the MOE.</a:t>
            </a:r>
            <a:r>
              <a:rPr lang="en-US" sz="1900"/>
              <a:t> </a:t>
            </a:r>
            <a:endParaRPr lang="en-US" sz="1900">
              <a:cs typeface="Calibri"/>
            </a:endParaRPr>
          </a:p>
          <a:p>
            <a:pPr>
              <a:lnSpc>
                <a:spcPct val="90000"/>
              </a:lnSpc>
            </a:pPr>
            <a:r>
              <a:rPr lang="en-US" sz="1900">
                <a:latin typeface="+mn-lt"/>
              </a:rPr>
              <a:t>Students' can also download this software for use offline. (http://www.rapidtyping.com/downloads.html)</a:t>
            </a:r>
            <a:endParaRPr lang="en-US" sz="1900">
              <a:cs typeface="Calibri"/>
            </a:endParaRPr>
          </a:p>
          <a:p>
            <a:pPr>
              <a:lnSpc>
                <a:spcPct val="90000"/>
              </a:lnSpc>
            </a:pPr>
            <a:r>
              <a:rPr lang="en-US" sz="1900">
                <a:latin typeface="+mn-lt"/>
              </a:rPr>
              <a:t>Other online typing tutors that students can use to develop their keyboarding skills can be accessed using the following links.</a:t>
            </a:r>
            <a:endParaRPr lang="en-US" sz="1900">
              <a:latin typeface="+mn-lt"/>
              <a:cs typeface="Calibri"/>
            </a:endParaRPr>
          </a:p>
          <a:p>
            <a:pPr marL="285750" indent="-285750">
              <a:lnSpc>
                <a:spcPct val="90000"/>
              </a:lnSpc>
            </a:pPr>
            <a:r>
              <a:rPr lang="en-US" sz="1900">
                <a:latin typeface="+mn-lt"/>
              </a:rPr>
              <a:t>https://www.typingclub.com/</a:t>
            </a:r>
            <a:endParaRPr lang="en-US" sz="1900">
              <a:latin typeface="+mn-lt"/>
              <a:cs typeface="Calibri"/>
            </a:endParaRPr>
          </a:p>
          <a:p>
            <a:pPr marL="285750" indent="-285750">
              <a:lnSpc>
                <a:spcPct val="90000"/>
              </a:lnSpc>
            </a:pPr>
            <a:r>
              <a:rPr lang="en-US" sz="1900">
                <a:latin typeface="+mn-lt"/>
              </a:rPr>
              <a:t>https://www.typingstudy.com/</a:t>
            </a:r>
            <a:endParaRPr lang="en-US" sz="1900">
              <a:latin typeface="+mn-lt"/>
              <a:cs typeface="Calibri"/>
            </a:endParaRPr>
          </a:p>
          <a:p>
            <a:pPr marL="285750" indent="-285750">
              <a:lnSpc>
                <a:spcPct val="90000"/>
              </a:lnSpc>
            </a:pPr>
            <a:r>
              <a:rPr lang="en-US" sz="1900">
                <a:latin typeface="+mn-lt"/>
              </a:rPr>
              <a:t>https://www.keybr.com/</a:t>
            </a:r>
            <a:endParaRPr lang="en-US" sz="1900">
              <a:latin typeface="+mn-lt"/>
              <a:cs typeface="Calibri"/>
            </a:endParaRPr>
          </a:p>
          <a:p>
            <a:pPr marL="285750" indent="-285750">
              <a:lnSpc>
                <a:spcPct val="90000"/>
              </a:lnSpc>
            </a:pPr>
            <a:r>
              <a:rPr lang="en-US" sz="1900">
                <a:latin typeface="+mn-lt"/>
              </a:rPr>
              <a:t>https://www.typing.com/student/start</a:t>
            </a:r>
            <a:endParaRPr lang="en-US" sz="1900">
              <a:latin typeface="+mn-lt"/>
              <a:cs typeface="Calibri"/>
            </a:endParaRPr>
          </a:p>
          <a:p>
            <a:pPr>
              <a:lnSpc>
                <a:spcPct val="90000"/>
              </a:lnSpc>
            </a:pPr>
            <a:endParaRPr lang="en-US" sz="1900">
              <a:cs typeface="Calibri"/>
            </a:endParaRPr>
          </a:p>
        </p:txBody>
      </p:sp>
      <p:sp>
        <p:nvSpPr>
          <p:cNvPr id="4" name="Footer Placeholder 3">
            <a:extLst>
              <a:ext uri="{FF2B5EF4-FFF2-40B4-BE49-F238E27FC236}">
                <a16:creationId xmlns:a16="http://schemas.microsoft.com/office/drawing/2014/main" id="{20E573CF-E619-46C3-BA9A-86FFBCF38C55}"/>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0181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computer keyboard&#10;&#10;Description generated with very high confidence">
            <a:extLst>
              <a:ext uri="{FF2B5EF4-FFF2-40B4-BE49-F238E27FC236}">
                <a16:creationId xmlns:a16="http://schemas.microsoft.com/office/drawing/2014/main" id="{FFF67CED-EA83-428C-8E4E-7118C9112A06}"/>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11333"/>
          <a:stretch/>
        </p:blipFill>
        <p:spPr>
          <a:xfrm>
            <a:off x="20" y="10"/>
            <a:ext cx="9143980" cy="6857990"/>
          </a:xfrm>
          <a:prstGeom prst="rect">
            <a:avLst/>
          </a:prstGeom>
        </p:spPr>
      </p:pic>
      <p:sp>
        <p:nvSpPr>
          <p:cNvPr id="36" name="Rectangle 35">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82" y="891540"/>
            <a:ext cx="457514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064" y="1054121"/>
            <a:ext cx="3800652" cy="1184112"/>
          </a:xfrm>
        </p:spPr>
        <p:txBody>
          <a:bodyPr vert="horz" lIns="91440" tIns="45720" rIns="91440" bIns="45720" rtlCol="0" anchor="ctr">
            <a:noAutofit/>
          </a:bodyPr>
          <a:lstStyle/>
          <a:p>
            <a:pPr>
              <a:lnSpc>
                <a:spcPct val="90000"/>
              </a:lnSpc>
            </a:pPr>
            <a:r>
              <a:rPr lang="en-US" sz="3200" dirty="0"/>
              <a:t>Prepare to learn keyboarding </a:t>
            </a:r>
            <a:br>
              <a:rPr lang="en-US" sz="3200" dirty="0"/>
            </a:br>
            <a:endParaRPr lang="en-US" sz="2500"/>
          </a:p>
        </p:txBody>
      </p:sp>
      <p:sp>
        <p:nvSpPr>
          <p:cNvPr id="3" name="Content Placeholder 2"/>
          <p:cNvSpPr>
            <a:spLocks noGrp="1"/>
          </p:cNvSpPr>
          <p:nvPr>
            <p:ph idx="1"/>
          </p:nvPr>
        </p:nvSpPr>
        <p:spPr>
          <a:xfrm>
            <a:off x="809244" y="2399100"/>
            <a:ext cx="3800470" cy="3400968"/>
          </a:xfrm>
        </p:spPr>
        <p:txBody>
          <a:bodyPr vert="horz" lIns="91440" tIns="45720" rIns="91440" bIns="45720" rtlCol="0" anchor="t">
            <a:normAutofit/>
          </a:bodyPr>
          <a:lstStyle/>
          <a:p>
            <a:pPr marL="0" indent="0">
              <a:buNone/>
            </a:pPr>
            <a:r>
              <a:rPr lang="en-US" sz="2800" dirty="0">
                <a:latin typeface="+mn-lt"/>
              </a:rPr>
              <a:t>Learning keyboarding is dependent on knowledge of the keyboard, technique and good posture.</a:t>
            </a:r>
            <a:r>
              <a:rPr lang="en-US" sz="2800" dirty="0"/>
              <a:t> </a:t>
            </a:r>
            <a:endParaRPr lang="en-US" sz="2800" dirty="0">
              <a:latin typeface="+mn-lt"/>
              <a:cs typeface="Calibri"/>
            </a:endParaRPr>
          </a:p>
          <a:p>
            <a:endParaRPr lang="en-US" sz="1700">
              <a:cs typeface="Calibri"/>
            </a:endParaRPr>
          </a:p>
        </p:txBody>
      </p:sp>
      <p:sp>
        <p:nvSpPr>
          <p:cNvPr id="6" name="TextBox 5">
            <a:extLst>
              <a:ext uri="{FF2B5EF4-FFF2-40B4-BE49-F238E27FC236}">
                <a16:creationId xmlns:a16="http://schemas.microsoft.com/office/drawing/2014/main" id="{AA29DDAF-FAEF-4371-8237-25E9742B4142}"/>
              </a:ext>
            </a:extLst>
          </p:cNvPr>
          <p:cNvSpPr txBox="1"/>
          <p:nvPr/>
        </p:nvSpPr>
        <p:spPr>
          <a:xfrm>
            <a:off x="6689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5" name="Footer Placeholder 4">
            <a:extLst>
              <a:ext uri="{FF2B5EF4-FFF2-40B4-BE49-F238E27FC236}">
                <a16:creationId xmlns:a16="http://schemas.microsoft.com/office/drawing/2014/main" id="{46548CA6-BCCF-4EE1-8F86-CF757A0D37AC}"/>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243996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vert="horz" lIns="91440" tIns="45720" rIns="91440" bIns="45720" rtlCol="0" anchor="ctr">
            <a:normAutofit/>
          </a:bodyPr>
          <a:lstStyle/>
          <a:p>
            <a:pPr algn="l">
              <a:lnSpc>
                <a:spcPct val="90000"/>
              </a:lnSpc>
            </a:pPr>
            <a:r>
              <a:rPr lang="en-US" sz="3500" dirty="0"/>
              <a:t>Step 1: </a:t>
            </a:r>
            <a:br>
              <a:rPr lang="en-US" sz="3500" dirty="0"/>
            </a:br>
            <a:r>
              <a:rPr lang="en-US" sz="3500" dirty="0"/>
              <a:t>Sit Correctly</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a:xfrm>
            <a:off x="443039" y="2330505"/>
            <a:ext cx="3419569" cy="3979585"/>
          </a:xfrm>
        </p:spPr>
        <p:txBody>
          <a:bodyPr vert="horz" lIns="91440" tIns="45720" rIns="91440" bIns="45720" rtlCol="0" anchor="ctr">
            <a:normAutofit/>
          </a:bodyPr>
          <a:lstStyle/>
          <a:p>
            <a:pPr marL="285750" lvl="0" indent="-228600">
              <a:lnSpc>
                <a:spcPct val="90000"/>
              </a:lnSpc>
            </a:pPr>
            <a:r>
              <a:rPr lang="en-US" sz="1700"/>
              <a:t>Sit up straight </a:t>
            </a:r>
          </a:p>
          <a:p>
            <a:pPr marL="285750" lvl="0" indent="-228600">
              <a:lnSpc>
                <a:spcPct val="90000"/>
              </a:lnSpc>
            </a:pPr>
            <a:r>
              <a:rPr lang="en-US" sz="1700"/>
              <a:t>Keep feet flat on floor (don’t cross your legs)</a:t>
            </a:r>
          </a:p>
          <a:p>
            <a:pPr marL="285750" lvl="0" indent="-228600">
              <a:lnSpc>
                <a:spcPct val="90000"/>
              </a:lnSpc>
            </a:pPr>
            <a:r>
              <a:rPr lang="en-US" sz="1700"/>
              <a:t>Keep wrists straight (must pass the </a:t>
            </a:r>
            <a:r>
              <a:rPr lang="en-US" sz="1700" b="1"/>
              <a:t>“nickel</a:t>
            </a:r>
            <a:r>
              <a:rPr lang="en-US" sz="1700"/>
              <a:t>” test)</a:t>
            </a:r>
          </a:p>
          <a:p>
            <a:pPr marL="285750" lvl="0" indent="-228600">
              <a:lnSpc>
                <a:spcPct val="90000"/>
              </a:lnSpc>
            </a:pPr>
            <a:r>
              <a:rPr lang="en-US" sz="1700"/>
              <a:t>Sit a hand span between the keyboard </a:t>
            </a:r>
          </a:p>
          <a:p>
            <a:pPr marL="285750" lvl="0" indent="-228600">
              <a:lnSpc>
                <a:spcPct val="90000"/>
              </a:lnSpc>
            </a:pPr>
            <a:r>
              <a:rPr lang="en-US" sz="1700"/>
              <a:t>Center body in front of the “B” key</a:t>
            </a:r>
          </a:p>
          <a:p>
            <a:pPr marL="285750" lvl="0" indent="-228600">
              <a:lnSpc>
                <a:spcPct val="90000"/>
              </a:lnSpc>
            </a:pPr>
            <a:r>
              <a:rPr lang="en-US" sz="1700"/>
              <a:t>Form an “L” shape or a 90 degree angle with arms</a:t>
            </a:r>
          </a:p>
          <a:p>
            <a:pPr marL="285750" lvl="0" indent="-228600">
              <a:lnSpc>
                <a:spcPct val="90000"/>
              </a:lnSpc>
            </a:pPr>
            <a:r>
              <a:rPr lang="en-US" sz="1700"/>
              <a:t>Place elbows by your side </a:t>
            </a:r>
          </a:p>
          <a:p>
            <a:pPr marL="285750" lvl="0" indent="-228600">
              <a:lnSpc>
                <a:spcPct val="90000"/>
              </a:lnSpc>
            </a:pPr>
            <a:r>
              <a:rPr lang="en-US" sz="1700"/>
              <a:t>Keep eyes level with the monitor (about an arm’s length away from the monitor)</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Users\Administrator.ECALMOE2013\AppData\Local\Microsoft\Windows\Temporary Internet Files\Content.IE5\YBVX7RN5\WorkstationGraphic[1].gif"/>
          <p:cNvPicPr>
            <a:picLocks noGrp="1"/>
          </p:cNvPicPr>
          <p:nvPr>
            <p:ph sz="half" idx="1"/>
          </p:nvPr>
        </p:nvPicPr>
        <p:blipFill rotWithShape="1">
          <a:blip r:embed="rId2">
            <a:extLst>
              <a:ext uri="{28A0092B-C50C-407E-A947-70E740481C1C}">
                <a14:useLocalDpi xmlns:a14="http://schemas.microsoft.com/office/drawing/2010/main" val="0"/>
              </a:ext>
            </a:extLst>
          </a:blip>
          <a:srcRect l="15226" r="13815" b="-1"/>
          <a:stretch/>
        </p:blipFill>
        <p:spPr bwMode="auto">
          <a:xfrm>
            <a:off x="4483341" y="799352"/>
            <a:ext cx="4069057" cy="5259296"/>
          </a:xfrm>
          <a:prstGeom prst="rect">
            <a:avLst/>
          </a:prstGeom>
        </p:spPr>
      </p:pic>
      <p:sp>
        <p:nvSpPr>
          <p:cNvPr id="3" name="Footer Placeholder 2">
            <a:extLst>
              <a:ext uri="{FF2B5EF4-FFF2-40B4-BE49-F238E27FC236}">
                <a16:creationId xmlns:a16="http://schemas.microsoft.com/office/drawing/2014/main" id="{ECE5D2BA-6171-4AA9-A80C-E1003D06735B}"/>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418907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25909-2F96-440C-AA59-4A225C6E5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871B0-9CBD-4ED6-82A6-50B493996BDF}"/>
              </a:ext>
            </a:extLst>
          </p:cNvPr>
          <p:cNvSpPr>
            <a:spLocks noGrp="1"/>
          </p:cNvSpPr>
          <p:nvPr>
            <p:ph type="title"/>
          </p:nvPr>
        </p:nvSpPr>
        <p:spPr>
          <a:xfrm>
            <a:off x="6027325" y="891541"/>
            <a:ext cx="2574890" cy="4074074"/>
          </a:xfrm>
        </p:spPr>
        <p:txBody>
          <a:bodyPr vert="horz" lIns="91440" tIns="45720" rIns="91440" bIns="45720" rtlCol="0" anchor="b">
            <a:normAutofit/>
          </a:bodyPr>
          <a:lstStyle/>
          <a:p>
            <a:pPr algn="l">
              <a:lnSpc>
                <a:spcPct val="90000"/>
              </a:lnSpc>
            </a:pPr>
            <a:r>
              <a:rPr lang="en-US" sz="4700" kern="1200" dirty="0">
                <a:solidFill>
                  <a:schemeClr val="tx1"/>
                </a:solidFill>
                <a:latin typeface="+mj-lt"/>
                <a:ea typeface="+mj-ea"/>
                <a:cs typeface="+mj-cs"/>
              </a:rPr>
              <a:t>Practice </a:t>
            </a:r>
            <a:r>
              <a:rPr lang="en-US" sz="4700" kern="1200" dirty="0">
                <a:solidFill>
                  <a:schemeClr val="tx1"/>
                </a:solidFill>
                <a:latin typeface="+mj-lt"/>
                <a:ea typeface="+mj-ea"/>
                <a:cs typeface="+mj-cs"/>
                <a:hlinkClick r:id="rId3"/>
              </a:rPr>
              <a:t>sitting</a:t>
            </a:r>
            <a:r>
              <a:rPr lang="en-US" sz="4700" kern="1200" dirty="0">
                <a:solidFill>
                  <a:schemeClr val="tx1"/>
                </a:solidFill>
                <a:latin typeface="+mj-lt"/>
                <a:ea typeface="+mj-ea"/>
                <a:cs typeface="+mj-cs"/>
              </a:rPr>
              <a:t> correctly!</a:t>
            </a:r>
          </a:p>
        </p:txBody>
      </p:sp>
      <p:sp>
        <p:nvSpPr>
          <p:cNvPr id="11" name="Rectangle 10">
            <a:extLst>
              <a:ext uri="{FF2B5EF4-FFF2-40B4-BE49-F238E27FC236}">
                <a16:creationId xmlns:a16="http://schemas.microsoft.com/office/drawing/2014/main" id="{16D99491-70BE-4B1A-B91F-A5A23F3A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4019A8E7-FE72-4592-A716-9F599F305F1C}"/>
              </a:ext>
            </a:extLst>
          </p:cNvPr>
          <p:cNvPicPr>
            <a:picLocks noGrp="1" noRot="1" noChangeAspect="1"/>
          </p:cNvPicPr>
          <p:nvPr>
            <p:ph idx="1"/>
            <a:videoFile r:link="rId1"/>
          </p:nvPr>
        </p:nvPicPr>
        <p:blipFill>
          <a:blip r:embed="rId4"/>
          <a:stretch>
            <a:fillRect/>
          </a:stretch>
        </p:blipFill>
        <p:spPr>
          <a:xfrm>
            <a:off x="783081" y="1652912"/>
            <a:ext cx="4731154" cy="3548365"/>
          </a:xfrm>
          <a:prstGeom prst="rect">
            <a:avLst/>
          </a:prstGeom>
          <a:effectLst>
            <a:outerShdw blurRad="406400" dist="317500" dir="5400000" sx="89000" sy="89000" rotWithShape="0">
              <a:prstClr val="black">
                <a:alpha val="15000"/>
              </a:prstClr>
            </a:outerShdw>
          </a:effectLst>
        </p:spPr>
      </p:pic>
      <p:sp>
        <p:nvSpPr>
          <p:cNvPr id="3" name="Footer Placeholder 2">
            <a:extLst>
              <a:ext uri="{FF2B5EF4-FFF2-40B4-BE49-F238E27FC236}">
                <a16:creationId xmlns:a16="http://schemas.microsoft.com/office/drawing/2014/main" id="{2957BCD9-F11F-43A5-A8DC-AFB4B8572204}"/>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402805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know the Keyboard</a:t>
            </a:r>
          </a:p>
        </p:txBody>
      </p:sp>
      <p:grpSp>
        <p:nvGrpSpPr>
          <p:cNvPr id="4" name="Group 3"/>
          <p:cNvGrpSpPr/>
          <p:nvPr/>
        </p:nvGrpSpPr>
        <p:grpSpPr>
          <a:xfrm>
            <a:off x="1104480" y="1971228"/>
            <a:ext cx="7296635" cy="4215339"/>
            <a:chOff x="0" y="0"/>
            <a:chExt cx="6042647" cy="3473558"/>
          </a:xfrm>
        </p:grpSpPr>
        <p:pic>
          <p:nvPicPr>
            <p:cNvPr id="5" name="Picture 4" descr="Related 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05" y="655607"/>
              <a:ext cx="5952227" cy="1897812"/>
            </a:xfrm>
            <a:prstGeom prst="rect">
              <a:avLst/>
            </a:prstGeom>
            <a:noFill/>
            <a:ln>
              <a:noFill/>
            </a:ln>
          </p:spPr>
        </p:pic>
        <p:sp>
          <p:nvSpPr>
            <p:cNvPr id="6" name="Flowchart: Process 5"/>
            <p:cNvSpPr/>
            <p:nvPr/>
          </p:nvSpPr>
          <p:spPr>
            <a:xfrm>
              <a:off x="508958" y="1699404"/>
              <a:ext cx="2504932" cy="296491"/>
            </a:xfrm>
            <a:prstGeom prst="flowChartProcess">
              <a:avLst/>
            </a:pr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lowchart: Process 6"/>
            <p:cNvSpPr/>
            <p:nvPr/>
          </p:nvSpPr>
          <p:spPr>
            <a:xfrm>
              <a:off x="483079" y="655607"/>
              <a:ext cx="3359915" cy="356196"/>
            </a:xfrm>
            <a:prstGeom prst="flowChartProcess">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Process 7"/>
            <p:cNvSpPr/>
            <p:nvPr/>
          </p:nvSpPr>
          <p:spPr>
            <a:xfrm>
              <a:off x="353683" y="1164566"/>
              <a:ext cx="2505550" cy="296804"/>
            </a:xfrm>
            <a:prstGeom prst="flowChartProcess">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lowchart: Process 8"/>
            <p:cNvSpPr/>
            <p:nvPr/>
          </p:nvSpPr>
          <p:spPr>
            <a:xfrm>
              <a:off x="3976777" y="1164566"/>
              <a:ext cx="795601" cy="1400424"/>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lowchart: Process 9"/>
            <p:cNvSpPr/>
            <p:nvPr/>
          </p:nvSpPr>
          <p:spPr>
            <a:xfrm>
              <a:off x="3942271" y="672860"/>
              <a:ext cx="830598" cy="356171"/>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lowchart: Process 10"/>
            <p:cNvSpPr/>
            <p:nvPr/>
          </p:nvSpPr>
          <p:spPr>
            <a:xfrm>
              <a:off x="4882550" y="1130060"/>
              <a:ext cx="1021022" cy="1399922"/>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lowchart: Process 11"/>
            <p:cNvSpPr/>
            <p:nvPr/>
          </p:nvSpPr>
          <p:spPr>
            <a:xfrm>
              <a:off x="60384" y="1440611"/>
              <a:ext cx="641230" cy="771757"/>
            </a:xfrm>
            <a:prstGeom prst="flowChartProcess">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Arrow Connector 12"/>
            <p:cNvCxnSpPr/>
            <p:nvPr/>
          </p:nvCxnSpPr>
          <p:spPr>
            <a:xfrm flipV="1">
              <a:off x="1725283" y="301924"/>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 name="Text Box 2"/>
            <p:cNvSpPr txBox="1">
              <a:spLocks noChangeArrowheads="1"/>
            </p:cNvSpPr>
            <p:nvPr/>
          </p:nvSpPr>
          <p:spPr bwMode="auto">
            <a:xfrm>
              <a:off x="1207698" y="0"/>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Function Keys</a:t>
              </a:r>
            </a:p>
          </p:txBody>
        </p:sp>
        <p:cxnSp>
          <p:nvCxnSpPr>
            <p:cNvPr id="15" name="Straight Arrow Connector 14"/>
            <p:cNvCxnSpPr/>
            <p:nvPr/>
          </p:nvCxnSpPr>
          <p:spPr>
            <a:xfrm flipV="1">
              <a:off x="4382218" y="327804"/>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V="1">
              <a:off x="5305245" y="2536166"/>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V="1">
              <a:off x="4356339" y="2562045"/>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V="1">
              <a:off x="1871932" y="2432649"/>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1104181" y="2113472"/>
              <a:ext cx="0" cy="8302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198407" y="414068"/>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1" name="Text Box 2"/>
            <p:cNvSpPr txBox="1">
              <a:spLocks noChangeArrowheads="1"/>
            </p:cNvSpPr>
            <p:nvPr/>
          </p:nvSpPr>
          <p:spPr bwMode="auto">
            <a:xfrm>
              <a:off x="3856007" y="0"/>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Special Keys</a:t>
              </a:r>
            </a:p>
          </p:txBody>
        </p:sp>
        <p:sp>
          <p:nvSpPr>
            <p:cNvPr id="22" name="Text Box 2"/>
            <p:cNvSpPr txBox="1">
              <a:spLocks noChangeArrowheads="1"/>
            </p:cNvSpPr>
            <p:nvPr/>
          </p:nvSpPr>
          <p:spPr bwMode="auto">
            <a:xfrm>
              <a:off x="1491173" y="2664029"/>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Space Bar</a:t>
              </a:r>
            </a:p>
          </p:txBody>
        </p:sp>
        <p:sp>
          <p:nvSpPr>
            <p:cNvPr id="23" name="Text Box 2"/>
            <p:cNvSpPr txBox="1">
              <a:spLocks noChangeArrowheads="1"/>
            </p:cNvSpPr>
            <p:nvPr/>
          </p:nvSpPr>
          <p:spPr bwMode="auto">
            <a:xfrm>
              <a:off x="4710022" y="2810678"/>
              <a:ext cx="1294065"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Numeric Keypad</a:t>
              </a:r>
            </a:p>
          </p:txBody>
        </p:sp>
        <p:sp>
          <p:nvSpPr>
            <p:cNvPr id="24" name="Text Box 2"/>
            <p:cNvSpPr txBox="1">
              <a:spLocks noChangeArrowheads="1"/>
            </p:cNvSpPr>
            <p:nvPr/>
          </p:nvSpPr>
          <p:spPr bwMode="auto">
            <a:xfrm>
              <a:off x="3985403" y="2832406"/>
              <a:ext cx="1056580" cy="64115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Direction Keys</a:t>
              </a:r>
            </a:p>
          </p:txBody>
        </p:sp>
        <p:sp>
          <p:nvSpPr>
            <p:cNvPr id="25" name="Text Box 2"/>
            <p:cNvSpPr txBox="1">
              <a:spLocks noChangeArrowheads="1"/>
            </p:cNvSpPr>
            <p:nvPr/>
          </p:nvSpPr>
          <p:spPr bwMode="auto">
            <a:xfrm>
              <a:off x="198407" y="2777706"/>
              <a:ext cx="1756836" cy="641152"/>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800"/>
                </a:spcBef>
                <a:spcAft>
                  <a:spcPts val="0"/>
                </a:spcAft>
              </a:pPr>
              <a:r>
                <a:rPr lang="en-US" sz="1100">
                  <a:solidFill>
                    <a:srgbClr val="404040"/>
                  </a:solidFill>
                  <a:effectLst/>
                  <a:latin typeface="Segoe UI"/>
                  <a:ea typeface="Segoe UI"/>
                  <a:cs typeface="Times New Roman"/>
                </a:rPr>
                <a:t>Alphabetic/Character Keys</a:t>
              </a:r>
            </a:p>
          </p:txBody>
        </p:sp>
        <p:sp>
          <p:nvSpPr>
            <p:cNvPr id="26" name="Text Box 2"/>
            <p:cNvSpPr txBox="1">
              <a:spLocks noChangeArrowheads="1"/>
            </p:cNvSpPr>
            <p:nvPr/>
          </p:nvSpPr>
          <p:spPr bwMode="auto">
            <a:xfrm>
              <a:off x="34505" y="43132"/>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Escape Key</a:t>
              </a:r>
            </a:p>
          </p:txBody>
        </p:sp>
        <p:cxnSp>
          <p:nvCxnSpPr>
            <p:cNvPr id="27" name="Straight Arrow Connector 26"/>
            <p:cNvCxnSpPr/>
            <p:nvPr/>
          </p:nvCxnSpPr>
          <p:spPr>
            <a:xfrm flipV="1">
              <a:off x="2769079" y="457200"/>
              <a:ext cx="0" cy="68864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8" name="Text Box 2"/>
            <p:cNvSpPr txBox="1">
              <a:spLocks noChangeArrowheads="1"/>
            </p:cNvSpPr>
            <p:nvPr/>
          </p:nvSpPr>
          <p:spPr bwMode="auto">
            <a:xfrm>
              <a:off x="2294626" y="138023"/>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Numeric Keys</a:t>
              </a:r>
            </a:p>
          </p:txBody>
        </p:sp>
        <p:cxnSp>
          <p:nvCxnSpPr>
            <p:cNvPr id="29" name="Straight Arrow Connector 28"/>
            <p:cNvCxnSpPr/>
            <p:nvPr/>
          </p:nvCxnSpPr>
          <p:spPr>
            <a:xfrm flipH="1" flipV="1">
              <a:off x="474452" y="2070340"/>
              <a:ext cx="11874" cy="59365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0" name="Text Box 2"/>
            <p:cNvSpPr txBox="1">
              <a:spLocks noChangeArrowheads="1"/>
            </p:cNvSpPr>
            <p:nvPr/>
          </p:nvSpPr>
          <p:spPr bwMode="auto">
            <a:xfrm>
              <a:off x="0" y="2557891"/>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Modifier Keys</a:t>
              </a:r>
            </a:p>
          </p:txBody>
        </p:sp>
        <p:cxnSp>
          <p:nvCxnSpPr>
            <p:cNvPr id="31" name="Straight Arrow Connector 30"/>
            <p:cNvCxnSpPr/>
            <p:nvPr/>
          </p:nvCxnSpPr>
          <p:spPr>
            <a:xfrm flipV="1">
              <a:off x="3114135" y="2536166"/>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2" name="Text Box 2"/>
            <p:cNvSpPr txBox="1">
              <a:spLocks noChangeArrowheads="1"/>
            </p:cNvSpPr>
            <p:nvPr/>
          </p:nvSpPr>
          <p:spPr bwMode="auto">
            <a:xfrm>
              <a:off x="2648309" y="2855218"/>
              <a:ext cx="122167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Command Keys</a:t>
              </a:r>
            </a:p>
          </p:txBody>
        </p:sp>
        <p:sp>
          <p:nvSpPr>
            <p:cNvPr id="33" name="Text Box 2"/>
            <p:cNvSpPr txBox="1">
              <a:spLocks noChangeArrowheads="1"/>
            </p:cNvSpPr>
            <p:nvPr/>
          </p:nvSpPr>
          <p:spPr bwMode="auto">
            <a:xfrm>
              <a:off x="4986067" y="0"/>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a:solidFill>
                    <a:srgbClr val="404040"/>
                  </a:solidFill>
                  <a:effectLst/>
                  <a:latin typeface="Segoe UI"/>
                  <a:ea typeface="Segoe UI"/>
                  <a:cs typeface="Times New Roman"/>
                </a:rPr>
                <a:t>Lock Lights</a:t>
              </a:r>
            </a:p>
          </p:txBody>
        </p:sp>
        <p:cxnSp>
          <p:nvCxnSpPr>
            <p:cNvPr id="34" name="Straight Arrow Connector 33"/>
            <p:cNvCxnSpPr/>
            <p:nvPr/>
          </p:nvCxnSpPr>
          <p:spPr>
            <a:xfrm flipV="1">
              <a:off x="5546784" y="353683"/>
              <a:ext cx="0" cy="3434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V="1">
              <a:off x="2303252" y="2061713"/>
              <a:ext cx="0" cy="9364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6" name="Text Box 2"/>
            <p:cNvSpPr txBox="1">
              <a:spLocks noChangeArrowheads="1"/>
            </p:cNvSpPr>
            <p:nvPr/>
          </p:nvSpPr>
          <p:spPr bwMode="auto">
            <a:xfrm>
              <a:off x="1893654" y="2902949"/>
              <a:ext cx="1056580" cy="3783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800"/>
                </a:spcBef>
                <a:spcAft>
                  <a:spcPts val="0"/>
                </a:spcAft>
              </a:pPr>
              <a:r>
                <a:rPr lang="en-US" sz="1100" dirty="0">
                  <a:solidFill>
                    <a:srgbClr val="404040"/>
                  </a:solidFill>
                  <a:effectLst/>
                  <a:latin typeface="Segoe UI"/>
                  <a:ea typeface="Segoe UI"/>
                  <a:cs typeface="Times New Roman"/>
                </a:rPr>
                <a:t>Home Row</a:t>
              </a:r>
            </a:p>
          </p:txBody>
        </p:sp>
      </p:grpSp>
      <p:sp>
        <p:nvSpPr>
          <p:cNvPr id="3" name="Footer Placeholder 2">
            <a:extLst>
              <a:ext uri="{FF2B5EF4-FFF2-40B4-BE49-F238E27FC236}">
                <a16:creationId xmlns:a16="http://schemas.microsoft.com/office/drawing/2014/main" id="{9CF6B914-B5EB-4339-9D2F-A1F12BA40A6F}"/>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1234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4">
            <a:hlinkClick r:id="" action="ppaction://media"/>
            <a:extLst>
              <a:ext uri="{FF2B5EF4-FFF2-40B4-BE49-F238E27FC236}">
                <a16:creationId xmlns:a16="http://schemas.microsoft.com/office/drawing/2014/main" id="{E957C109-156C-42D0-963A-D9AEE25B5123}"/>
              </a:ext>
            </a:extLst>
          </p:cNvPr>
          <p:cNvPicPr>
            <a:picLocks noRot="1" noChangeAspect="1"/>
          </p:cNvPicPr>
          <p:nvPr>
            <a:videoFile r:link="rId1"/>
          </p:nvPr>
        </p:nvPicPr>
        <p:blipFill>
          <a:blip r:embed="rId3"/>
          <a:stretch>
            <a:fillRect/>
          </a:stretch>
        </p:blipFill>
        <p:spPr>
          <a:xfrm>
            <a:off x="1700663" y="320040"/>
            <a:ext cx="5740388" cy="4305291"/>
          </a:xfrm>
          <a:prstGeom prst="rect">
            <a:avLst/>
          </a:prstGeom>
        </p:spPr>
      </p:pic>
      <p:sp>
        <p:nvSpPr>
          <p:cNvPr id="13" name="Rectangle 12">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DF4F1E-8FD8-46E4-AF2B-461B5069AB67}"/>
              </a:ext>
            </a:extLst>
          </p:cNvPr>
          <p:cNvSpPr>
            <a:spLocks noGrp="1"/>
          </p:cNvSpPr>
          <p:nvPr>
            <p:ph type="title"/>
          </p:nvPr>
        </p:nvSpPr>
        <p:spPr>
          <a:xfrm>
            <a:off x="630936" y="5010912"/>
            <a:ext cx="2167128" cy="1344168"/>
          </a:xfrm>
        </p:spPr>
        <p:txBody>
          <a:bodyPr anchor="ctr">
            <a:normAutofit/>
          </a:bodyPr>
          <a:lstStyle/>
          <a:p>
            <a:r>
              <a:rPr lang="en-US" sz="2300" dirty="0">
                <a:solidFill>
                  <a:schemeClr val="bg1"/>
                </a:solidFill>
                <a:cs typeface="Calibri"/>
              </a:rPr>
              <a:t>Step 2</a:t>
            </a:r>
          </a:p>
        </p:txBody>
      </p:sp>
      <p:cxnSp>
        <p:nvCxnSpPr>
          <p:cNvPr id="15" name="Straight Connector 14">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B5300BE4-1591-4C5F-B884-EE8A989C5A0E}"/>
              </a:ext>
            </a:extLst>
          </p:cNvPr>
          <p:cNvSpPr>
            <a:spLocks noGrp="1"/>
          </p:cNvSpPr>
          <p:nvPr>
            <p:ph idx="1"/>
          </p:nvPr>
        </p:nvSpPr>
        <p:spPr>
          <a:xfrm>
            <a:off x="3284982" y="5010912"/>
            <a:ext cx="5232654" cy="1344168"/>
          </a:xfrm>
        </p:spPr>
        <p:txBody>
          <a:bodyPr anchor="ctr">
            <a:normAutofit/>
          </a:bodyPr>
          <a:lstStyle/>
          <a:p>
            <a:r>
              <a:rPr lang="en-US" sz="2800" dirty="0">
                <a:solidFill>
                  <a:schemeClr val="bg1"/>
                </a:solidFill>
                <a:cs typeface="Calibri"/>
                <a:hlinkClick r:id="rId4"/>
              </a:rPr>
              <a:t>Learn</a:t>
            </a:r>
            <a:r>
              <a:rPr lang="en-US" sz="2800" dirty="0">
                <a:solidFill>
                  <a:schemeClr val="bg1"/>
                </a:solidFill>
                <a:cs typeface="Calibri"/>
              </a:rPr>
              <a:t> to use your keyboard</a:t>
            </a:r>
          </a:p>
        </p:txBody>
      </p:sp>
      <p:sp>
        <p:nvSpPr>
          <p:cNvPr id="3" name="Footer Placeholder 2">
            <a:extLst>
              <a:ext uri="{FF2B5EF4-FFF2-40B4-BE49-F238E27FC236}">
                <a16:creationId xmlns:a16="http://schemas.microsoft.com/office/drawing/2014/main" id="{FD863C7B-B497-4758-9FEF-A3B625F1A969}"/>
              </a:ext>
            </a:extLst>
          </p:cNvPr>
          <p:cNvSpPr>
            <a:spLocks noGrp="1"/>
          </p:cNvSpPr>
          <p:nvPr>
            <p:ph type="ftr" sz="quarter" idx="11"/>
          </p:nvPr>
        </p:nvSpPr>
        <p:spPr/>
        <p:txBody>
          <a:bodyPr/>
          <a:lstStyle/>
          <a:p>
            <a:r>
              <a:rPr lang="en-US"/>
              <a:t>CPDD 2020</a:t>
            </a:r>
          </a:p>
        </p:txBody>
      </p:sp>
    </p:spTree>
    <p:extLst>
      <p:ext uri="{BB962C8B-B14F-4D97-AF65-F5344CB8AC3E}">
        <p14:creationId xmlns:p14="http://schemas.microsoft.com/office/powerpoint/2010/main" val="32374144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On-screen Show (4:3)</PresentationFormat>
  <Paragraphs>276</Paragraphs>
  <Slides>27</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Helvetica Neue Medium</vt:lpstr>
      <vt:lpstr>Segoe UI</vt:lpstr>
      <vt:lpstr>Times New Roman</vt:lpstr>
      <vt:lpstr>Tw Cen MT</vt:lpstr>
      <vt:lpstr>Office Theme</vt:lpstr>
      <vt:lpstr>CVQ General Office Administration</vt:lpstr>
      <vt:lpstr>Competency Descriptor</vt:lpstr>
      <vt:lpstr>Objectives</vt:lpstr>
      <vt:lpstr>Keyboarding Overview</vt:lpstr>
      <vt:lpstr>Prepare to learn keyboarding  </vt:lpstr>
      <vt:lpstr>Step 1:  Sit Correctly</vt:lpstr>
      <vt:lpstr>Practice sitting correctly!</vt:lpstr>
      <vt:lpstr>Get to know the Keyboard</vt:lpstr>
      <vt:lpstr>Step 2</vt:lpstr>
      <vt:lpstr>Step 3</vt:lpstr>
      <vt:lpstr>Step 4:  Create a Finger Chart</vt:lpstr>
      <vt:lpstr>PowerPoint Presentation</vt:lpstr>
      <vt:lpstr>Utilize Good Keyboarding Techniques</vt:lpstr>
      <vt:lpstr>Step 5: Download Rapid Typing 5.3</vt:lpstr>
      <vt:lpstr>Select your Keyboard</vt:lpstr>
      <vt:lpstr>Explore Rapid Typing User Interface</vt:lpstr>
      <vt:lpstr>Explore Rapid Typing Options Menu</vt:lpstr>
      <vt:lpstr>Disable the backspace key</vt:lpstr>
      <vt:lpstr>Interpreting Rapid Typing Statistics </vt:lpstr>
      <vt:lpstr>Take a typing test</vt:lpstr>
      <vt:lpstr>Introduction Level</vt:lpstr>
      <vt:lpstr>Beginner Level</vt:lpstr>
      <vt:lpstr>Experienced Level</vt:lpstr>
      <vt:lpstr>Computer Health and Safety</vt:lpstr>
      <vt:lpstr>Keyboarding Tips &amp; Tricks</vt:lpstr>
      <vt:lpstr>Keyboarding Tips &amp; Tricks</vt:lpstr>
      <vt:lpstr>Keyboarding Tips and Tricks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CVQ General Office Administration</dc:title>
  <dc:creator>Roxanne Phillip</dc:creator>
  <cp:lastModifiedBy>Roxanne Phillip</cp:lastModifiedBy>
  <cp:revision>1</cp:revision>
  <dcterms:created xsi:type="dcterms:W3CDTF">2020-06-10T19:59:17Z</dcterms:created>
  <dcterms:modified xsi:type="dcterms:W3CDTF">2020-06-10T19:59:51Z</dcterms:modified>
</cp:coreProperties>
</file>