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69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Ax390oVKu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hesourcecad.com/how-to-make-isometric-drawing-in-autocad-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ISOMETRIC DRAWING – Lesson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325879" y="6492239"/>
            <a:ext cx="20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CPDD, </a:t>
            </a:r>
            <a:r>
              <a:rPr lang="en-TT" dirty="0" err="1" smtClean="0"/>
              <a:t>MoE</a:t>
            </a:r>
            <a:r>
              <a:rPr lang="en-TT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ISOMETRIC DRAWING  using 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T" sz="2900" b="1" i="1" dirty="0" smtClean="0"/>
              <a:t>NOTE:</a:t>
            </a:r>
          </a:p>
          <a:p>
            <a:r>
              <a:rPr lang="en-TT" sz="2900" dirty="0" smtClean="0"/>
              <a:t>Despite using the AutoCAD software which simplifies the drawing process, </a:t>
            </a:r>
            <a:r>
              <a:rPr lang="en-TT" sz="2900" b="1" i="1" dirty="0" smtClean="0"/>
              <a:t>you are still required to understand the process</a:t>
            </a:r>
            <a:r>
              <a:rPr lang="en-TT" sz="2900" dirty="0" smtClean="0"/>
              <a:t> for </a:t>
            </a:r>
            <a:r>
              <a:rPr lang="en-TT" sz="2900" b="1" i="1" dirty="0" smtClean="0"/>
              <a:t>constructing</a:t>
            </a:r>
            <a:r>
              <a:rPr lang="en-TT" sz="2900" dirty="0" smtClean="0"/>
              <a:t> isometric drawings or </a:t>
            </a:r>
            <a:r>
              <a:rPr lang="en-TT" sz="2900" b="1" i="1" dirty="0" smtClean="0"/>
              <a:t>producing</a:t>
            </a:r>
            <a:r>
              <a:rPr lang="en-TT" sz="2900" dirty="0" smtClean="0"/>
              <a:t> isometric sketches</a:t>
            </a:r>
            <a:r>
              <a:rPr lang="en-T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400" dirty="0" smtClean="0"/>
              <a:t>THINGS TO NOTE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846" y="2052116"/>
            <a:ext cx="9810205" cy="4322558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TT" dirty="0" smtClean="0"/>
          </a:p>
          <a:p>
            <a:pPr marL="457200" indent="-457200">
              <a:buFont typeface="+mj-lt"/>
              <a:buAutoNum type="arabicPeriod"/>
            </a:pPr>
            <a:endParaRPr lang="en-TT" dirty="0" smtClean="0"/>
          </a:p>
          <a:p>
            <a:pPr marL="0" indent="0">
              <a:buNone/>
            </a:pPr>
            <a:endParaRPr lang="en-TT" dirty="0"/>
          </a:p>
          <a:p>
            <a:pPr marL="457200" indent="-457200">
              <a:buFont typeface="+mj-lt"/>
              <a:buAutoNum type="arabicPeriod"/>
            </a:pPr>
            <a:r>
              <a:rPr lang="en-TT" sz="4400" dirty="0" smtClean="0"/>
              <a:t>Always start by drawing the isometric axes  or </a:t>
            </a:r>
            <a:endParaRPr lang="en-TT" sz="4400" dirty="0"/>
          </a:p>
          <a:p>
            <a:pPr marL="457200" indent="-457200">
              <a:buFont typeface="+mj-lt"/>
              <a:buAutoNum type="arabicPeriod"/>
            </a:pPr>
            <a:r>
              <a:rPr lang="en-TT" sz="4400" dirty="0" smtClean="0"/>
              <a:t>An isometric block with the overall dimensions of the object.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/>
              <a:t>The Isometric axes </a:t>
            </a:r>
            <a:r>
              <a:rPr lang="en-US" sz="4400" dirty="0" smtClean="0"/>
              <a:t>form </a:t>
            </a:r>
            <a:r>
              <a:rPr lang="en-US" sz="4400" dirty="0"/>
              <a:t>a Y with angles of 120°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4400" dirty="0" smtClean="0"/>
              <a:t>The receding axes are at 30° to the horizontal.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4400" dirty="0" smtClean="0"/>
              <a:t>All measurements are the true measurements of the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TT" sz="4400" dirty="0" smtClean="0"/>
              <a:t>Decide on which receding axis the details of the object should be shown</a:t>
            </a:r>
          </a:p>
          <a:p>
            <a:pPr marL="0" indent="0">
              <a:buNone/>
            </a:pPr>
            <a:endParaRPr lang="en-TT" sz="4400" dirty="0" smtClean="0"/>
          </a:p>
          <a:p>
            <a:pPr marL="457200" indent="-457200">
              <a:buFont typeface="+mj-lt"/>
              <a:buAutoNum type="arabicPeriod"/>
            </a:pPr>
            <a:endParaRPr lang="en-TT" sz="4400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000" dirty="0" smtClean="0"/>
              <a:t>PRACTICE ACTIVITY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343" y="2052115"/>
            <a:ext cx="9782628" cy="4595427"/>
          </a:xfrm>
        </p:spPr>
        <p:txBody>
          <a:bodyPr/>
          <a:lstStyle/>
          <a:p>
            <a:r>
              <a:rPr lang="en-TT" dirty="0" smtClean="0"/>
              <a:t>Review the tutorials for  both methods of drawing components in Isometric projection.</a:t>
            </a:r>
          </a:p>
          <a:p>
            <a:r>
              <a:rPr lang="en-TT" dirty="0" smtClean="0"/>
              <a:t>If you have a computer/laptop with AutoCAD reproduce the isometric components given on the next slide.    </a:t>
            </a:r>
            <a:r>
              <a:rPr lang="en-TT" b="1" dirty="0" smtClean="0"/>
              <a:t>OR</a:t>
            </a:r>
          </a:p>
          <a:p>
            <a:r>
              <a:rPr lang="en-TT" dirty="0" smtClean="0"/>
              <a:t>If you do not have a computer/laptop with AutoCAD produce isometric sketches of the components given on the following slide.</a:t>
            </a:r>
          </a:p>
          <a:p>
            <a:r>
              <a:rPr lang="en-TT" dirty="0" smtClean="0"/>
              <a:t>Spend no more than 90 minutes on this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PRACTICE WORK SHEET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28117" y="580571"/>
            <a:ext cx="3891960" cy="5281350"/>
          </a:xfrm>
        </p:spPr>
        <p:txBody>
          <a:bodyPr>
            <a:normAutofit fontScale="70000" lnSpcReduction="20000"/>
          </a:bodyPr>
          <a:lstStyle/>
          <a:p>
            <a:endParaRPr lang="en-TT" dirty="0" smtClean="0"/>
          </a:p>
          <a:p>
            <a:endParaRPr lang="en-TT" dirty="0"/>
          </a:p>
          <a:p>
            <a:endParaRPr lang="en-TT" dirty="0" smtClean="0"/>
          </a:p>
          <a:p>
            <a:endParaRPr lang="en-TT" dirty="0"/>
          </a:p>
          <a:p>
            <a:endParaRPr lang="en-TT" dirty="0" smtClean="0"/>
          </a:p>
          <a:p>
            <a:endParaRPr lang="en-TT" dirty="0" smtClean="0"/>
          </a:p>
          <a:p>
            <a:endParaRPr lang="en-TT" dirty="0" smtClean="0"/>
          </a:p>
          <a:p>
            <a:r>
              <a:rPr lang="en-TT" sz="3300" dirty="0" smtClean="0"/>
              <a:t>Each isometric square on the paper is equal to 1cm.</a:t>
            </a:r>
          </a:p>
          <a:p>
            <a:r>
              <a:rPr lang="en-TT" sz="3300" dirty="0" smtClean="0"/>
              <a:t>The numbers on the dimension lines represent the number of squares.</a:t>
            </a:r>
          </a:p>
          <a:p>
            <a:endParaRPr lang="en-TT" sz="3300" dirty="0"/>
          </a:p>
          <a:p>
            <a:endParaRPr lang="en-TT" sz="3300" dirty="0" smtClean="0"/>
          </a:p>
          <a:p>
            <a:endParaRPr lang="en-TT" sz="3300" dirty="0"/>
          </a:p>
          <a:p>
            <a:endParaRPr lang="en-TT" sz="33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7" y="1582057"/>
            <a:ext cx="6243797" cy="48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>
                <a:solidFill>
                  <a:prstClr val="white"/>
                </a:solidFill>
              </a:rPr>
              <a:t>PRACTICE WORK SHEET </a:t>
            </a:r>
            <a:r>
              <a:rPr lang="en-TT" dirty="0" smtClean="0">
                <a:solidFill>
                  <a:prstClr val="white"/>
                </a:solidFill>
              </a:rPr>
              <a:t>#2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1374" y="2052115"/>
            <a:ext cx="3891960" cy="3997828"/>
          </a:xfrm>
        </p:spPr>
        <p:txBody>
          <a:bodyPr/>
          <a:lstStyle/>
          <a:p>
            <a:pPr lvl="0">
              <a:buClr>
                <a:srgbClr val="8EC0C1"/>
              </a:buClr>
            </a:pPr>
            <a:r>
              <a:rPr lang="en-TT" sz="2300" dirty="0">
                <a:solidFill>
                  <a:prstClr val="white"/>
                </a:solidFill>
              </a:rPr>
              <a:t>Each isometric square on the paper is equal to 1cm.</a:t>
            </a:r>
          </a:p>
          <a:p>
            <a:pPr lvl="0">
              <a:buClr>
                <a:srgbClr val="8EC0C1"/>
              </a:buClr>
            </a:pPr>
            <a:r>
              <a:rPr lang="en-TT" sz="2300" dirty="0" smtClean="0">
                <a:solidFill>
                  <a:prstClr val="white"/>
                </a:solidFill>
              </a:rPr>
              <a:t>Try to attempt 4 problems per 90minutes sessions</a:t>
            </a:r>
            <a:endParaRPr lang="en-TT" sz="23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2327" y="1887522"/>
            <a:ext cx="5915891" cy="47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400" dirty="0" smtClean="0"/>
              <a:t>SOLUTIONS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72046" y="2052116"/>
            <a:ext cx="4825288" cy="3997828"/>
          </a:xfrm>
        </p:spPr>
        <p:txBody>
          <a:bodyPr/>
          <a:lstStyle/>
          <a:p>
            <a:r>
              <a:rPr lang="en-TT" dirty="0" smtClean="0"/>
              <a:t>Did your drawings look the blocks in the work sheet?</a:t>
            </a:r>
          </a:p>
          <a:p>
            <a:r>
              <a:rPr lang="en-TT" dirty="0" smtClean="0"/>
              <a:t>If they did great job!!</a:t>
            </a:r>
          </a:p>
          <a:p>
            <a:endParaRPr lang="en-TT" dirty="0"/>
          </a:p>
          <a:p>
            <a:r>
              <a:rPr lang="en-TT" dirty="0" smtClean="0"/>
              <a:t>If not, go back and look at the tutorial videos and figure out where you went wrong.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2213" y="2743200"/>
            <a:ext cx="2599314" cy="23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4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669" y="2052115"/>
            <a:ext cx="8976470" cy="4270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TT" dirty="0" smtClean="0"/>
          </a:p>
          <a:p>
            <a:pPr marL="0" indent="0">
              <a:buNone/>
            </a:pPr>
            <a:r>
              <a:rPr lang="en-TT" dirty="0" smtClean="0"/>
              <a:t>ONLINE:</a:t>
            </a:r>
          </a:p>
          <a:p>
            <a:r>
              <a:rPr lang="en-TT" dirty="0" smtClean="0"/>
              <a:t>Wikimedia commons</a:t>
            </a:r>
          </a:p>
          <a:p>
            <a:r>
              <a:rPr lang="en-TT" dirty="0" smtClean="0"/>
              <a:t>Technologystudent.com</a:t>
            </a:r>
          </a:p>
          <a:p>
            <a:r>
              <a:rPr lang="en-TT" dirty="0"/>
              <a:t>https://youtu.be/KAx390oVKuo</a:t>
            </a:r>
          </a:p>
          <a:p>
            <a:r>
              <a:rPr lang="en-TT" dirty="0" smtClean="0"/>
              <a:t>https</a:t>
            </a:r>
            <a:r>
              <a:rPr lang="en-TT" dirty="0"/>
              <a:t>://youtu.be/KAx390oVKuo</a:t>
            </a:r>
          </a:p>
          <a:p>
            <a:endParaRPr lang="en-TT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977" y="2052116"/>
            <a:ext cx="9120162" cy="3997828"/>
          </a:xfrm>
        </p:spPr>
        <p:txBody>
          <a:bodyPr>
            <a:normAutofit lnSpcReduction="10000"/>
          </a:bodyPr>
          <a:lstStyle/>
          <a:p>
            <a:r>
              <a:rPr lang="en-TT" dirty="0" smtClean="0"/>
              <a:t>Specific Objective:</a:t>
            </a:r>
          </a:p>
          <a:p>
            <a:r>
              <a:rPr lang="en-TT" dirty="0" smtClean="0"/>
              <a:t>2B: 2 Producing pictorial drawings</a:t>
            </a:r>
          </a:p>
          <a:p>
            <a:r>
              <a:rPr lang="en-TT" dirty="0" smtClean="0"/>
              <a:t>(a) Isometric Drawing</a:t>
            </a:r>
            <a:endParaRPr lang="en-US" dirty="0" smtClean="0"/>
          </a:p>
          <a:p>
            <a:pPr marL="0" indent="0">
              <a:buNone/>
            </a:pPr>
            <a:r>
              <a:rPr lang="en-TT" dirty="0" smtClean="0"/>
              <a:t>At the end of this lesson, you should be able to produce isometric drawings given:</a:t>
            </a:r>
          </a:p>
          <a:p>
            <a:pPr marL="0" indent="0">
              <a:buNone/>
            </a:pPr>
            <a:r>
              <a:rPr lang="en-US" dirty="0" smtClean="0"/>
              <a:t>-  regular </a:t>
            </a:r>
            <a:r>
              <a:rPr lang="en-US" dirty="0"/>
              <a:t>shaped </a:t>
            </a:r>
            <a:r>
              <a:rPr lang="en-US" dirty="0" smtClean="0"/>
              <a:t>objects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en-US" dirty="0"/>
              <a:t>irregular shaped </a:t>
            </a:r>
            <a:r>
              <a:rPr lang="en-US" dirty="0" smtClean="0"/>
              <a:t>objects</a:t>
            </a:r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en-US" dirty="0"/>
              <a:t>objects with inclined surfaces; </a:t>
            </a:r>
            <a:endParaRPr lang="en-TT" dirty="0" smtClean="0"/>
          </a:p>
        </p:txBody>
      </p:sp>
    </p:spTree>
    <p:extLst>
      <p:ext uri="{BB962C8B-B14F-4D97-AF65-F5344CB8AC3E}">
        <p14:creationId xmlns:p14="http://schemas.microsoft.com/office/powerpoint/2010/main" val="376766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4800" dirty="0">
                <a:solidFill>
                  <a:prstClr val="white"/>
                </a:solidFill>
              </a:rPr>
              <a:t>ISOMETRIC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Go back to Isometric Drawing Lesson 1 to review the basics principles of sketching in isometric</a:t>
            </a:r>
          </a:p>
          <a:p>
            <a:r>
              <a:rPr lang="en-TT" dirty="0" smtClean="0"/>
              <a:t>The principles of isometric sketching and isometric drawing are the same and apply to all aspects of your Technical Drawing examination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1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dirty="0" smtClean="0"/>
              <a:t>ISOMETRIC DRAWING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TT" dirty="0" smtClean="0"/>
                  <a:t>In the traditional drawing method, we use the following instruments to produce isometric drawing:</a:t>
                </a:r>
              </a:p>
              <a:p>
                <a:r>
                  <a:rPr lang="en-TT" dirty="0" smtClean="0"/>
                  <a:t>T Square</a:t>
                </a:r>
              </a:p>
              <a:p>
                <a:r>
                  <a:rPr lang="en-TT" dirty="0" smtClean="0"/>
                  <a:t>30°/60</a:t>
                </a:r>
                <a14:m>
                  <m:oMath xmlns:m="http://schemas.openxmlformats.org/officeDocument/2006/math">
                    <m:r>
                      <a:rPr lang="en-TT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 smtClean="0"/>
                  <a:t> combination set square</a:t>
                </a:r>
              </a:p>
              <a:p>
                <a:r>
                  <a:rPr lang="en-TT" dirty="0" smtClean="0"/>
                  <a:t>Pencils</a:t>
                </a:r>
              </a:p>
              <a:p>
                <a:r>
                  <a:rPr lang="en-TT" dirty="0" smtClean="0"/>
                  <a:t>Scale rule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65" t="-763" r="-2347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7395" y="2873828"/>
            <a:ext cx="3213462" cy="19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ISOMETRIC DRAWING: Traditional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TT" sz="2800" dirty="0"/>
              <a:t>S</a:t>
            </a:r>
            <a:r>
              <a:rPr lang="en-TT" sz="2800" dirty="0" smtClean="0"/>
              <a:t>ee the link for a demonstration of drawing components in Isometric using the traditional drawing method.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TT" sz="2800" dirty="0" smtClean="0"/>
              <a:t>Skip the Ad and view Tutorial 1</a:t>
            </a:r>
          </a:p>
          <a:p>
            <a:pPr marL="0" indent="0">
              <a:buNone/>
            </a:pPr>
            <a:endParaRPr lang="en-TT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youtu.be/KAx390oVKuo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296275" y="2052638"/>
            <a:ext cx="3895725" cy="3997325"/>
          </a:xfrm>
        </p:spPr>
        <p:txBody>
          <a:bodyPr/>
          <a:lstStyle/>
          <a:p>
            <a:endParaRPr lang="en-T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sz="4300" dirty="0">
                <a:solidFill>
                  <a:prstClr val="white"/>
                </a:solidFill>
              </a:rPr>
              <a:t>ISOMETRIC DRAWING  using 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7100" y="2052386"/>
            <a:ext cx="3891960" cy="3997828"/>
          </a:xfrm>
        </p:spPr>
        <p:txBody>
          <a:bodyPr/>
          <a:lstStyle/>
          <a:p>
            <a:endParaRPr lang="en-TT" dirty="0" smtClean="0"/>
          </a:p>
          <a:p>
            <a:r>
              <a:rPr lang="en-TT" sz="2800" dirty="0" smtClean="0"/>
              <a:t>Our focus is using AutoCAD software to produce drawings in Technical Drawing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913" y="2416629"/>
            <a:ext cx="4306887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1808" y="808056"/>
            <a:ext cx="8204237" cy="1077229"/>
          </a:xfrm>
        </p:spPr>
        <p:txBody>
          <a:bodyPr>
            <a:normAutofit fontScale="90000"/>
          </a:bodyPr>
          <a:lstStyle/>
          <a:p>
            <a:r>
              <a:rPr lang="en-TT" sz="4800" dirty="0" smtClean="0"/>
              <a:t>ISOMETRIC DRAWING  using AutoCAD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3222" y="2052116"/>
            <a:ext cx="9522823" cy="3997828"/>
          </a:xfrm>
        </p:spPr>
        <p:txBody>
          <a:bodyPr/>
          <a:lstStyle/>
          <a:p>
            <a:pPr marL="0" indent="0">
              <a:buNone/>
            </a:pPr>
            <a:r>
              <a:rPr lang="en-TT" dirty="0" smtClean="0"/>
              <a:t>To produce Isometric drawings using AutoCAD requires the knowledge of the AutoCAD commands:</a:t>
            </a:r>
          </a:p>
          <a:p>
            <a:r>
              <a:rPr lang="en-US" dirty="0"/>
              <a:t>AutoCAD has a command called </a:t>
            </a:r>
            <a:r>
              <a:rPr lang="en-US" b="1" i="1" dirty="0"/>
              <a:t>ISOPLANE</a:t>
            </a:r>
            <a:r>
              <a:rPr lang="en-US" dirty="0"/>
              <a:t> which allows you to easily draw at a 30 degree </a:t>
            </a:r>
            <a:r>
              <a:rPr lang="en-US" dirty="0" smtClean="0"/>
              <a:t>angle as is required </a:t>
            </a:r>
            <a:r>
              <a:rPr lang="en-US" dirty="0"/>
              <a:t>for </a:t>
            </a:r>
            <a:r>
              <a:rPr lang="en-US" dirty="0" smtClean="0"/>
              <a:t>isometric </a:t>
            </a:r>
            <a:r>
              <a:rPr lang="en-US" dirty="0"/>
              <a:t>drawing. </a:t>
            </a:r>
            <a:endParaRPr lang="en-US" dirty="0" smtClean="0"/>
          </a:p>
          <a:p>
            <a:r>
              <a:rPr lang="en-US" dirty="0" smtClean="0"/>
              <a:t>One can interface with the </a:t>
            </a:r>
            <a:r>
              <a:rPr lang="en-US" dirty="0"/>
              <a:t>three '</a:t>
            </a:r>
            <a:r>
              <a:rPr lang="en-US" dirty="0" err="1"/>
              <a:t>isoplanes</a:t>
            </a:r>
            <a:r>
              <a:rPr lang="en-US" dirty="0"/>
              <a:t>' (top, right, left) by using this command or by pressing the F5 key. </a:t>
            </a:r>
            <a:endParaRPr lang="en-US" dirty="0" smtClean="0"/>
          </a:p>
          <a:p>
            <a:r>
              <a:rPr lang="en-US" dirty="0" smtClean="0"/>
              <a:t>Newer </a:t>
            </a:r>
            <a:r>
              <a:rPr lang="en-US" dirty="0"/>
              <a:t>versions of AutoCAD have an </a:t>
            </a:r>
            <a:r>
              <a:rPr lang="en-US" dirty="0" err="1"/>
              <a:t>Isoplane</a:t>
            </a:r>
            <a:r>
              <a:rPr lang="en-US" dirty="0"/>
              <a:t> icon on the status </a:t>
            </a:r>
            <a:r>
              <a:rPr lang="en-US" dirty="0" smtClean="0"/>
              <a:t>bar which can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sz="4400" dirty="0" smtClean="0"/>
              <a:t>ISOMETRIC DRAWING using AutoCAD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737" y="2052638"/>
            <a:ext cx="8754402" cy="45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sz="4300" dirty="0">
                <a:solidFill>
                  <a:prstClr val="white"/>
                </a:solidFill>
              </a:rPr>
              <a:t>ISOMETRIC DRAWING  using 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611" y="2052116"/>
            <a:ext cx="8780528" cy="399782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8EC0C1"/>
              </a:buClr>
              <a:buNone/>
            </a:pPr>
            <a:endParaRPr lang="en-TT" sz="2800" dirty="0" smtClean="0">
              <a:solidFill>
                <a:prstClr val="white"/>
              </a:solidFill>
            </a:endParaRPr>
          </a:p>
          <a:p>
            <a:pPr lvl="0">
              <a:buClr>
                <a:srgbClr val="8EC0C1"/>
              </a:buClr>
              <a:buFont typeface="Wingdings" panose="05000000000000000000" pitchFamily="2" charset="2"/>
              <a:buChar char="q"/>
            </a:pPr>
            <a:endParaRPr lang="en-TT" sz="2800" dirty="0" smtClean="0">
              <a:solidFill>
                <a:prstClr val="white"/>
              </a:solidFill>
            </a:endParaRPr>
          </a:p>
          <a:p>
            <a:pPr lvl="0">
              <a:buClr>
                <a:srgbClr val="8EC0C1"/>
              </a:buClr>
              <a:buFont typeface="Wingdings" panose="05000000000000000000" pitchFamily="2" charset="2"/>
              <a:buChar char="q"/>
            </a:pPr>
            <a:r>
              <a:rPr lang="en-TT" sz="2800" dirty="0" smtClean="0">
                <a:solidFill>
                  <a:prstClr val="white"/>
                </a:solidFill>
              </a:rPr>
              <a:t>See </a:t>
            </a:r>
            <a:r>
              <a:rPr lang="en-TT" sz="2800" dirty="0">
                <a:solidFill>
                  <a:prstClr val="white"/>
                </a:solidFill>
              </a:rPr>
              <a:t>the link </a:t>
            </a:r>
            <a:r>
              <a:rPr lang="en-TT" sz="2800" dirty="0" smtClean="0">
                <a:solidFill>
                  <a:prstClr val="white"/>
                </a:solidFill>
              </a:rPr>
              <a:t>below for </a:t>
            </a:r>
            <a:r>
              <a:rPr lang="en-TT" sz="2800" dirty="0">
                <a:solidFill>
                  <a:prstClr val="white"/>
                </a:solidFill>
              </a:rPr>
              <a:t>a demonstration of </a:t>
            </a:r>
            <a:r>
              <a:rPr lang="en-TT" sz="2800" dirty="0" smtClean="0">
                <a:solidFill>
                  <a:prstClr val="white"/>
                </a:solidFill>
              </a:rPr>
              <a:t>how to draw </a:t>
            </a:r>
            <a:r>
              <a:rPr lang="en-TT" sz="2800" dirty="0">
                <a:solidFill>
                  <a:prstClr val="white"/>
                </a:solidFill>
              </a:rPr>
              <a:t>components in Isometric using </a:t>
            </a:r>
            <a:r>
              <a:rPr lang="en-TT" sz="2800" dirty="0" smtClean="0">
                <a:solidFill>
                  <a:prstClr val="white"/>
                </a:solidFill>
              </a:rPr>
              <a:t>AutoCAD.</a:t>
            </a:r>
            <a:endParaRPr lang="en-TT" sz="2800" dirty="0">
              <a:solidFill>
                <a:prstClr val="white"/>
              </a:solidFill>
            </a:endParaRPr>
          </a:p>
          <a:p>
            <a:pPr lvl="0">
              <a:buClr>
                <a:srgbClr val="8EC0C1"/>
              </a:buClr>
              <a:buFont typeface="Wingdings" panose="05000000000000000000" pitchFamily="2" charset="2"/>
              <a:buChar char="q"/>
            </a:pPr>
            <a:r>
              <a:rPr lang="en-TT" sz="2800" dirty="0">
                <a:solidFill>
                  <a:prstClr val="white"/>
                </a:solidFill>
              </a:rPr>
              <a:t>Skip the Ad and view </a:t>
            </a:r>
            <a:r>
              <a:rPr lang="en-TT" sz="2800" dirty="0" smtClean="0">
                <a:solidFill>
                  <a:prstClr val="white"/>
                </a:solidFill>
              </a:rPr>
              <a:t>the tutorial </a:t>
            </a:r>
          </a:p>
          <a:p>
            <a:pPr lvl="0">
              <a:buClr>
                <a:srgbClr val="8EC0C1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hlinkClick r:id="rId2"/>
              </a:rPr>
              <a:t>https://thesourcecad.com/how-to-make-isometric-drawing-in-autocad-2/</a:t>
            </a:r>
            <a:endParaRPr lang="en-TT" sz="2800" dirty="0" smtClean="0">
              <a:solidFill>
                <a:prstClr val="white"/>
              </a:solidFill>
            </a:endParaRPr>
          </a:p>
          <a:p>
            <a:pPr lvl="0">
              <a:buClr>
                <a:srgbClr val="8EC0C1"/>
              </a:buClr>
              <a:buFont typeface="Wingdings" panose="05000000000000000000" pitchFamily="2" charset="2"/>
              <a:buChar char="q"/>
            </a:pPr>
            <a:endParaRPr lang="en-TT" sz="2800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8EC0C1"/>
              </a:buClr>
              <a:buNone/>
            </a:pPr>
            <a:endParaRPr lang="en-TT" sz="28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116</TotalTime>
  <Words>557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MS Shell Dlg 2</vt:lpstr>
      <vt:lpstr>Wingdings</vt:lpstr>
      <vt:lpstr>Wingdings 3</vt:lpstr>
      <vt:lpstr>Madison</vt:lpstr>
      <vt:lpstr>ISOMETRIC DRAWING – Lesson 2</vt:lpstr>
      <vt:lpstr>OBJECTIVES</vt:lpstr>
      <vt:lpstr>ISOMETRIC DRAWING</vt:lpstr>
      <vt:lpstr>ISOMETRIC DRAWING</vt:lpstr>
      <vt:lpstr>ISOMETRIC DRAWING: Traditional Method </vt:lpstr>
      <vt:lpstr>ISOMETRIC DRAWING  using AutoCAD</vt:lpstr>
      <vt:lpstr>ISOMETRIC DRAWING  using AutoCAD</vt:lpstr>
      <vt:lpstr>ISOMETRIC DRAWING using AutoCAD</vt:lpstr>
      <vt:lpstr>ISOMETRIC DRAWING  using AutoCAD</vt:lpstr>
      <vt:lpstr>ISOMETRIC DRAWING  using AutoCAD</vt:lpstr>
      <vt:lpstr>THINGS TO NOTE</vt:lpstr>
      <vt:lpstr>PRACTICE ACTIVITY</vt:lpstr>
      <vt:lpstr>PRACTICE WORK SHEET #1</vt:lpstr>
      <vt:lpstr>PRACTICE WORK SHEET #2</vt:lpstr>
      <vt:lpstr>SOLUTIONS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Charmaine Gellineau</dc:creator>
  <cp:lastModifiedBy>Charmaine Gellineau</cp:lastModifiedBy>
  <cp:revision>10</cp:revision>
  <dcterms:created xsi:type="dcterms:W3CDTF">2020-05-18T14:55:58Z</dcterms:created>
  <dcterms:modified xsi:type="dcterms:W3CDTF">2020-05-18T16:53:41Z</dcterms:modified>
</cp:coreProperties>
</file>