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64" r:id="rId3"/>
    <p:sldId id="263" r:id="rId4"/>
    <p:sldId id="262" r:id="rId5"/>
    <p:sldId id="261" r:id="rId6"/>
    <p:sldId id="257" r:id="rId7"/>
    <p:sldId id="258" r:id="rId8"/>
    <p:sldId id="259" r:id="rId9"/>
    <p:sldId id="260"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1" d="100"/>
          <a:sy n="51" d="100"/>
        </p:scale>
        <p:origin x="701"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57AFD30-E90C-430F-8AE9-892C29820ECE}"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0DB485E1-C138-4F8E-9197-176891F79EF5}">
      <dgm:prSet phldrT="[Text]"/>
      <dgm:spPr/>
      <dgm:t>
        <a:bodyPr/>
        <a:lstStyle/>
        <a:p>
          <a:r>
            <a:rPr lang="en-US" dirty="0" smtClean="0"/>
            <a:t>Capital</a:t>
          </a:r>
          <a:endParaRPr lang="en-US" dirty="0"/>
        </a:p>
      </dgm:t>
    </dgm:pt>
    <dgm:pt modelId="{6E189092-8AE6-42C2-BDFE-EDA26E1312D0}" type="parTrans" cxnId="{F14FBCFB-B2FC-46ED-A6C3-323F363A9EEB}">
      <dgm:prSet/>
      <dgm:spPr/>
      <dgm:t>
        <a:bodyPr/>
        <a:lstStyle/>
        <a:p>
          <a:endParaRPr lang="en-US"/>
        </a:p>
      </dgm:t>
    </dgm:pt>
    <dgm:pt modelId="{286081F8-EEF9-4960-841A-16071BC8945A}" type="sibTrans" cxnId="{F14FBCFB-B2FC-46ED-A6C3-323F363A9EEB}">
      <dgm:prSet/>
      <dgm:spPr/>
      <dgm:t>
        <a:bodyPr/>
        <a:lstStyle/>
        <a:p>
          <a:endParaRPr lang="en-US"/>
        </a:p>
      </dgm:t>
    </dgm:pt>
    <dgm:pt modelId="{D9430B75-1D99-44E8-8771-239C195DF4D4}">
      <dgm:prSet phldrT="[Text]"/>
      <dgm:spPr/>
      <dgm:t>
        <a:bodyPr/>
        <a:lstStyle/>
        <a:p>
          <a:r>
            <a:rPr lang="en-US" dirty="0" smtClean="0"/>
            <a:t>Interest</a:t>
          </a:r>
          <a:endParaRPr lang="en-US" dirty="0"/>
        </a:p>
      </dgm:t>
    </dgm:pt>
    <dgm:pt modelId="{7C5068DD-FF26-40A2-87A9-4CC597B0C3AB}" type="parTrans" cxnId="{BBA94CD6-39B0-4949-B1E5-B8544D69C931}">
      <dgm:prSet/>
      <dgm:spPr/>
      <dgm:t>
        <a:bodyPr/>
        <a:lstStyle/>
        <a:p>
          <a:endParaRPr lang="en-US"/>
        </a:p>
      </dgm:t>
    </dgm:pt>
    <dgm:pt modelId="{E3337797-EDD8-4F87-8EEF-E2A62B871C44}" type="sibTrans" cxnId="{BBA94CD6-39B0-4949-B1E5-B8544D69C931}">
      <dgm:prSet/>
      <dgm:spPr/>
      <dgm:t>
        <a:bodyPr/>
        <a:lstStyle/>
        <a:p>
          <a:endParaRPr lang="en-US"/>
        </a:p>
      </dgm:t>
    </dgm:pt>
    <dgm:pt modelId="{08C4CC98-D3B7-465E-BD1B-4F8E068BD357}">
      <dgm:prSet phldrT="[Text]"/>
      <dgm:spPr/>
      <dgm:t>
        <a:bodyPr/>
        <a:lstStyle/>
        <a:p>
          <a:r>
            <a:rPr lang="en-US" dirty="0" smtClean="0"/>
            <a:t>Entrepreneurship</a:t>
          </a:r>
          <a:endParaRPr lang="en-US" dirty="0"/>
        </a:p>
      </dgm:t>
    </dgm:pt>
    <dgm:pt modelId="{0E0AD728-4A53-418F-B065-1A27FF6399D0}" type="parTrans" cxnId="{F0B28B1F-2BB7-4C42-B69E-DF06F8194861}">
      <dgm:prSet/>
      <dgm:spPr/>
      <dgm:t>
        <a:bodyPr/>
        <a:lstStyle/>
        <a:p>
          <a:endParaRPr lang="en-US"/>
        </a:p>
      </dgm:t>
    </dgm:pt>
    <dgm:pt modelId="{74571CBB-A80C-4A36-AF64-1D216C97F6A8}" type="sibTrans" cxnId="{F0B28B1F-2BB7-4C42-B69E-DF06F8194861}">
      <dgm:prSet/>
      <dgm:spPr/>
      <dgm:t>
        <a:bodyPr/>
        <a:lstStyle/>
        <a:p>
          <a:endParaRPr lang="en-US"/>
        </a:p>
      </dgm:t>
    </dgm:pt>
    <dgm:pt modelId="{3A3CF78A-B0A1-4C8C-B9CE-121843BC4FE3}">
      <dgm:prSet phldrT="[Text]"/>
      <dgm:spPr/>
      <dgm:t>
        <a:bodyPr/>
        <a:lstStyle/>
        <a:p>
          <a:r>
            <a:rPr lang="en-US" dirty="0" smtClean="0"/>
            <a:t>Profit</a:t>
          </a:r>
          <a:endParaRPr lang="en-US" dirty="0"/>
        </a:p>
      </dgm:t>
    </dgm:pt>
    <dgm:pt modelId="{9079F755-68C7-42C2-B6E3-B735EDD75EF4}" type="parTrans" cxnId="{20310972-4306-417A-B509-6ED787200031}">
      <dgm:prSet/>
      <dgm:spPr/>
      <dgm:t>
        <a:bodyPr/>
        <a:lstStyle/>
        <a:p>
          <a:endParaRPr lang="en-US"/>
        </a:p>
      </dgm:t>
    </dgm:pt>
    <dgm:pt modelId="{597E43D0-DB58-4CE0-9E4C-1DD59F2C35E1}" type="sibTrans" cxnId="{20310972-4306-417A-B509-6ED787200031}">
      <dgm:prSet/>
      <dgm:spPr/>
      <dgm:t>
        <a:bodyPr/>
        <a:lstStyle/>
        <a:p>
          <a:endParaRPr lang="en-US"/>
        </a:p>
      </dgm:t>
    </dgm:pt>
    <dgm:pt modelId="{1540C02A-AAB4-4436-A1E6-EC536CB9A4DD}">
      <dgm:prSet phldrT="[Text]"/>
      <dgm:spPr/>
      <dgm:t>
        <a:bodyPr/>
        <a:lstStyle/>
        <a:p>
          <a:r>
            <a:rPr lang="en-US" dirty="0" smtClean="0"/>
            <a:t>Land</a:t>
          </a:r>
          <a:endParaRPr lang="en-US" dirty="0"/>
        </a:p>
      </dgm:t>
    </dgm:pt>
    <dgm:pt modelId="{B52AFCC9-C9A5-4418-95CD-E3295D8206A5}" type="parTrans" cxnId="{B331C757-BF1F-4FD9-80A2-A91377CEDBB4}">
      <dgm:prSet/>
      <dgm:spPr/>
      <dgm:t>
        <a:bodyPr/>
        <a:lstStyle/>
        <a:p>
          <a:endParaRPr lang="en-US"/>
        </a:p>
      </dgm:t>
    </dgm:pt>
    <dgm:pt modelId="{F01C3591-A6DC-4ED0-932E-FB284E145D0B}" type="sibTrans" cxnId="{B331C757-BF1F-4FD9-80A2-A91377CEDBB4}">
      <dgm:prSet/>
      <dgm:spPr/>
      <dgm:t>
        <a:bodyPr/>
        <a:lstStyle/>
        <a:p>
          <a:endParaRPr lang="en-US"/>
        </a:p>
      </dgm:t>
    </dgm:pt>
    <dgm:pt modelId="{C6CF93F2-3435-458F-862B-139C4541377C}">
      <dgm:prSet/>
      <dgm:spPr/>
      <dgm:t>
        <a:bodyPr/>
        <a:lstStyle/>
        <a:p>
          <a:r>
            <a:rPr lang="en-US" dirty="0" smtClean="0"/>
            <a:t>Rent</a:t>
          </a:r>
          <a:endParaRPr lang="en-US" dirty="0"/>
        </a:p>
      </dgm:t>
    </dgm:pt>
    <dgm:pt modelId="{9CD42309-F9BA-42FC-8B70-DC6396739268}" type="parTrans" cxnId="{7A873D07-6B8B-4195-B316-9464E97C9D8B}">
      <dgm:prSet/>
      <dgm:spPr/>
      <dgm:t>
        <a:bodyPr/>
        <a:lstStyle/>
        <a:p>
          <a:endParaRPr lang="en-US"/>
        </a:p>
      </dgm:t>
    </dgm:pt>
    <dgm:pt modelId="{F73CD711-E5A3-449C-B7A3-119F636382D7}" type="sibTrans" cxnId="{7A873D07-6B8B-4195-B316-9464E97C9D8B}">
      <dgm:prSet/>
      <dgm:spPr/>
      <dgm:t>
        <a:bodyPr/>
        <a:lstStyle/>
        <a:p>
          <a:endParaRPr lang="en-US"/>
        </a:p>
      </dgm:t>
    </dgm:pt>
    <dgm:pt modelId="{D87EB065-0B68-4E19-9BBF-E18F4CED1779}">
      <dgm:prSet/>
      <dgm:spPr/>
      <dgm:t>
        <a:bodyPr/>
        <a:lstStyle/>
        <a:p>
          <a:r>
            <a:rPr lang="en-US" dirty="0" err="1" smtClean="0"/>
            <a:t>Labour</a:t>
          </a:r>
          <a:endParaRPr lang="en-US" dirty="0"/>
        </a:p>
      </dgm:t>
    </dgm:pt>
    <dgm:pt modelId="{A6FA1744-BC97-4D83-8C0E-E3B6B39EBD74}" type="parTrans" cxnId="{601754DC-5AB8-4FD7-84BB-F1EB10EBCB12}">
      <dgm:prSet/>
      <dgm:spPr/>
      <dgm:t>
        <a:bodyPr/>
        <a:lstStyle/>
        <a:p>
          <a:endParaRPr lang="en-US"/>
        </a:p>
      </dgm:t>
    </dgm:pt>
    <dgm:pt modelId="{F75CDB3B-AAD2-4D93-B698-47A0E591BC32}" type="sibTrans" cxnId="{601754DC-5AB8-4FD7-84BB-F1EB10EBCB12}">
      <dgm:prSet/>
      <dgm:spPr/>
      <dgm:t>
        <a:bodyPr/>
        <a:lstStyle/>
        <a:p>
          <a:endParaRPr lang="en-US"/>
        </a:p>
      </dgm:t>
    </dgm:pt>
    <dgm:pt modelId="{A85D8A84-7A81-4A9F-94DB-E89E61F7CE21}">
      <dgm:prSet/>
      <dgm:spPr/>
      <dgm:t>
        <a:bodyPr/>
        <a:lstStyle/>
        <a:p>
          <a:r>
            <a:rPr lang="en-US" dirty="0" smtClean="0"/>
            <a:t>Wages/Salaries</a:t>
          </a:r>
          <a:endParaRPr lang="en-US" dirty="0"/>
        </a:p>
      </dgm:t>
    </dgm:pt>
    <dgm:pt modelId="{5E9523E2-8A76-4361-A319-085D56365895}" type="parTrans" cxnId="{C6C2AB29-F4E5-47F1-96DD-E1E49CC81522}">
      <dgm:prSet/>
      <dgm:spPr/>
      <dgm:t>
        <a:bodyPr/>
        <a:lstStyle/>
        <a:p>
          <a:endParaRPr lang="en-US"/>
        </a:p>
      </dgm:t>
    </dgm:pt>
    <dgm:pt modelId="{28F97A05-B3C3-45C0-899A-4B6E5860C463}" type="sibTrans" cxnId="{C6C2AB29-F4E5-47F1-96DD-E1E49CC81522}">
      <dgm:prSet/>
      <dgm:spPr/>
      <dgm:t>
        <a:bodyPr/>
        <a:lstStyle/>
        <a:p>
          <a:endParaRPr lang="en-US"/>
        </a:p>
      </dgm:t>
    </dgm:pt>
    <dgm:pt modelId="{06C08C1C-5E6E-43AD-8AE3-651B8465B9DA}" type="pres">
      <dgm:prSet presAssocID="{557AFD30-E90C-430F-8AE9-892C29820ECE}" presName="Name0" presStyleCnt="0">
        <dgm:presLayoutVars>
          <dgm:dir/>
          <dgm:animLvl val="lvl"/>
          <dgm:resizeHandles/>
        </dgm:presLayoutVars>
      </dgm:prSet>
      <dgm:spPr/>
      <dgm:t>
        <a:bodyPr/>
        <a:lstStyle/>
        <a:p>
          <a:endParaRPr lang="en-US"/>
        </a:p>
      </dgm:t>
    </dgm:pt>
    <dgm:pt modelId="{EC7AA2AD-25D2-408F-B01A-96CD9C5782F2}" type="pres">
      <dgm:prSet presAssocID="{0DB485E1-C138-4F8E-9197-176891F79EF5}" presName="linNode" presStyleCnt="0"/>
      <dgm:spPr/>
    </dgm:pt>
    <dgm:pt modelId="{F9BBEC4C-9E50-4D08-ACD0-317C6E6E7478}" type="pres">
      <dgm:prSet presAssocID="{0DB485E1-C138-4F8E-9197-176891F79EF5}" presName="parentShp" presStyleLbl="node1" presStyleIdx="0" presStyleCnt="4">
        <dgm:presLayoutVars>
          <dgm:bulletEnabled val="1"/>
        </dgm:presLayoutVars>
      </dgm:prSet>
      <dgm:spPr/>
      <dgm:t>
        <a:bodyPr/>
        <a:lstStyle/>
        <a:p>
          <a:endParaRPr lang="en-US"/>
        </a:p>
      </dgm:t>
    </dgm:pt>
    <dgm:pt modelId="{F863DD2D-F8F2-4549-AF1D-B403921A6092}" type="pres">
      <dgm:prSet presAssocID="{0DB485E1-C138-4F8E-9197-176891F79EF5}" presName="childShp" presStyleLbl="bgAccFollowNode1" presStyleIdx="0" presStyleCnt="4">
        <dgm:presLayoutVars>
          <dgm:bulletEnabled val="1"/>
        </dgm:presLayoutVars>
      </dgm:prSet>
      <dgm:spPr/>
      <dgm:t>
        <a:bodyPr/>
        <a:lstStyle/>
        <a:p>
          <a:endParaRPr lang="en-US"/>
        </a:p>
      </dgm:t>
    </dgm:pt>
    <dgm:pt modelId="{F242E0E9-F49C-4DA6-A38B-AC456D355434}" type="pres">
      <dgm:prSet presAssocID="{286081F8-EEF9-4960-841A-16071BC8945A}" presName="spacing" presStyleCnt="0"/>
      <dgm:spPr/>
    </dgm:pt>
    <dgm:pt modelId="{C9952825-96B8-4AF7-9554-0F60B8CDAD98}" type="pres">
      <dgm:prSet presAssocID="{08C4CC98-D3B7-465E-BD1B-4F8E068BD357}" presName="linNode" presStyleCnt="0"/>
      <dgm:spPr/>
    </dgm:pt>
    <dgm:pt modelId="{36950537-3B51-4E07-A11F-D43CF9F7E169}" type="pres">
      <dgm:prSet presAssocID="{08C4CC98-D3B7-465E-BD1B-4F8E068BD357}" presName="parentShp" presStyleLbl="node1" presStyleIdx="1" presStyleCnt="4">
        <dgm:presLayoutVars>
          <dgm:bulletEnabled val="1"/>
        </dgm:presLayoutVars>
      </dgm:prSet>
      <dgm:spPr/>
      <dgm:t>
        <a:bodyPr/>
        <a:lstStyle/>
        <a:p>
          <a:endParaRPr lang="en-US"/>
        </a:p>
      </dgm:t>
    </dgm:pt>
    <dgm:pt modelId="{23325E87-22F0-48C7-91EA-3B484D5DF298}" type="pres">
      <dgm:prSet presAssocID="{08C4CC98-D3B7-465E-BD1B-4F8E068BD357}" presName="childShp" presStyleLbl="bgAccFollowNode1" presStyleIdx="1" presStyleCnt="4">
        <dgm:presLayoutVars>
          <dgm:bulletEnabled val="1"/>
        </dgm:presLayoutVars>
      </dgm:prSet>
      <dgm:spPr/>
      <dgm:t>
        <a:bodyPr/>
        <a:lstStyle/>
        <a:p>
          <a:endParaRPr lang="en-US"/>
        </a:p>
      </dgm:t>
    </dgm:pt>
    <dgm:pt modelId="{B38F0443-75AF-426A-8286-1442BB71010D}" type="pres">
      <dgm:prSet presAssocID="{74571CBB-A80C-4A36-AF64-1D216C97F6A8}" presName="spacing" presStyleCnt="0"/>
      <dgm:spPr/>
    </dgm:pt>
    <dgm:pt modelId="{5CCFA0BE-8C4B-4E47-8654-51DBFEA61C30}" type="pres">
      <dgm:prSet presAssocID="{1540C02A-AAB4-4436-A1E6-EC536CB9A4DD}" presName="linNode" presStyleCnt="0"/>
      <dgm:spPr/>
    </dgm:pt>
    <dgm:pt modelId="{22B2CCDE-A6EE-448E-BCB4-7ED552D0C181}" type="pres">
      <dgm:prSet presAssocID="{1540C02A-AAB4-4436-A1E6-EC536CB9A4DD}" presName="parentShp" presStyleLbl="node1" presStyleIdx="2" presStyleCnt="4">
        <dgm:presLayoutVars>
          <dgm:bulletEnabled val="1"/>
        </dgm:presLayoutVars>
      </dgm:prSet>
      <dgm:spPr/>
      <dgm:t>
        <a:bodyPr/>
        <a:lstStyle/>
        <a:p>
          <a:endParaRPr lang="en-US"/>
        </a:p>
      </dgm:t>
    </dgm:pt>
    <dgm:pt modelId="{DFC50135-6C70-4471-AC0D-BEC40552C3D0}" type="pres">
      <dgm:prSet presAssocID="{1540C02A-AAB4-4436-A1E6-EC536CB9A4DD}" presName="childShp" presStyleLbl="bgAccFollowNode1" presStyleIdx="2" presStyleCnt="4">
        <dgm:presLayoutVars>
          <dgm:bulletEnabled val="1"/>
        </dgm:presLayoutVars>
      </dgm:prSet>
      <dgm:spPr/>
      <dgm:t>
        <a:bodyPr/>
        <a:lstStyle/>
        <a:p>
          <a:endParaRPr lang="en-US"/>
        </a:p>
      </dgm:t>
    </dgm:pt>
    <dgm:pt modelId="{6D3CB0AB-9A64-4CF2-8B4E-85CE5B9B1ECA}" type="pres">
      <dgm:prSet presAssocID="{F01C3591-A6DC-4ED0-932E-FB284E145D0B}" presName="spacing" presStyleCnt="0"/>
      <dgm:spPr/>
    </dgm:pt>
    <dgm:pt modelId="{881E799E-6F0B-47AE-B3EA-D40413C7B02B}" type="pres">
      <dgm:prSet presAssocID="{D87EB065-0B68-4E19-9BBF-E18F4CED1779}" presName="linNode" presStyleCnt="0"/>
      <dgm:spPr/>
    </dgm:pt>
    <dgm:pt modelId="{B08B2B7D-1ECD-4CDE-82D4-F0025FD14EBF}" type="pres">
      <dgm:prSet presAssocID="{D87EB065-0B68-4E19-9BBF-E18F4CED1779}" presName="parentShp" presStyleLbl="node1" presStyleIdx="3" presStyleCnt="4">
        <dgm:presLayoutVars>
          <dgm:bulletEnabled val="1"/>
        </dgm:presLayoutVars>
      </dgm:prSet>
      <dgm:spPr/>
      <dgm:t>
        <a:bodyPr/>
        <a:lstStyle/>
        <a:p>
          <a:endParaRPr lang="en-US"/>
        </a:p>
      </dgm:t>
    </dgm:pt>
    <dgm:pt modelId="{869DEE06-09B1-4088-86C9-AC0D447F9A7C}" type="pres">
      <dgm:prSet presAssocID="{D87EB065-0B68-4E19-9BBF-E18F4CED1779}" presName="childShp" presStyleLbl="bgAccFollowNode1" presStyleIdx="3" presStyleCnt="4">
        <dgm:presLayoutVars>
          <dgm:bulletEnabled val="1"/>
        </dgm:presLayoutVars>
      </dgm:prSet>
      <dgm:spPr/>
      <dgm:t>
        <a:bodyPr/>
        <a:lstStyle/>
        <a:p>
          <a:endParaRPr lang="en-US"/>
        </a:p>
      </dgm:t>
    </dgm:pt>
  </dgm:ptLst>
  <dgm:cxnLst>
    <dgm:cxn modelId="{B331C757-BF1F-4FD9-80A2-A91377CEDBB4}" srcId="{557AFD30-E90C-430F-8AE9-892C29820ECE}" destId="{1540C02A-AAB4-4436-A1E6-EC536CB9A4DD}" srcOrd="2" destOrd="0" parTransId="{B52AFCC9-C9A5-4418-95CD-E3295D8206A5}" sibTransId="{F01C3591-A6DC-4ED0-932E-FB284E145D0B}"/>
    <dgm:cxn modelId="{F0B28B1F-2BB7-4C42-B69E-DF06F8194861}" srcId="{557AFD30-E90C-430F-8AE9-892C29820ECE}" destId="{08C4CC98-D3B7-465E-BD1B-4F8E068BD357}" srcOrd="1" destOrd="0" parTransId="{0E0AD728-4A53-418F-B065-1A27FF6399D0}" sibTransId="{74571CBB-A80C-4A36-AF64-1D216C97F6A8}"/>
    <dgm:cxn modelId="{7A873D07-6B8B-4195-B316-9464E97C9D8B}" srcId="{1540C02A-AAB4-4436-A1E6-EC536CB9A4DD}" destId="{C6CF93F2-3435-458F-862B-139C4541377C}" srcOrd="0" destOrd="0" parTransId="{9CD42309-F9BA-42FC-8B70-DC6396739268}" sibTransId="{F73CD711-E5A3-449C-B7A3-119F636382D7}"/>
    <dgm:cxn modelId="{C6C2AB29-F4E5-47F1-96DD-E1E49CC81522}" srcId="{D87EB065-0B68-4E19-9BBF-E18F4CED1779}" destId="{A85D8A84-7A81-4A9F-94DB-E89E61F7CE21}" srcOrd="0" destOrd="0" parTransId="{5E9523E2-8A76-4361-A319-085D56365895}" sibTransId="{28F97A05-B3C3-45C0-899A-4B6E5860C463}"/>
    <dgm:cxn modelId="{92D8CBF9-8881-47CC-8F0F-4189B55354F1}" type="presOf" srcId="{557AFD30-E90C-430F-8AE9-892C29820ECE}" destId="{06C08C1C-5E6E-43AD-8AE3-651B8465B9DA}" srcOrd="0" destOrd="0" presId="urn:microsoft.com/office/officeart/2005/8/layout/vList6"/>
    <dgm:cxn modelId="{C5D61AE3-14AC-4800-9736-8E7261B4FBE3}" type="presOf" srcId="{D9430B75-1D99-44E8-8771-239C195DF4D4}" destId="{F863DD2D-F8F2-4549-AF1D-B403921A6092}" srcOrd="0" destOrd="0" presId="urn:microsoft.com/office/officeart/2005/8/layout/vList6"/>
    <dgm:cxn modelId="{BBA94CD6-39B0-4949-B1E5-B8544D69C931}" srcId="{0DB485E1-C138-4F8E-9197-176891F79EF5}" destId="{D9430B75-1D99-44E8-8771-239C195DF4D4}" srcOrd="0" destOrd="0" parTransId="{7C5068DD-FF26-40A2-87A9-4CC597B0C3AB}" sibTransId="{E3337797-EDD8-4F87-8EEF-E2A62B871C44}"/>
    <dgm:cxn modelId="{337E72ED-E802-46AC-85C3-C8166AC986CE}" type="presOf" srcId="{D87EB065-0B68-4E19-9BBF-E18F4CED1779}" destId="{B08B2B7D-1ECD-4CDE-82D4-F0025FD14EBF}" srcOrd="0" destOrd="0" presId="urn:microsoft.com/office/officeart/2005/8/layout/vList6"/>
    <dgm:cxn modelId="{601754DC-5AB8-4FD7-84BB-F1EB10EBCB12}" srcId="{557AFD30-E90C-430F-8AE9-892C29820ECE}" destId="{D87EB065-0B68-4E19-9BBF-E18F4CED1779}" srcOrd="3" destOrd="0" parTransId="{A6FA1744-BC97-4D83-8C0E-E3B6B39EBD74}" sibTransId="{F75CDB3B-AAD2-4D93-B698-47A0E591BC32}"/>
    <dgm:cxn modelId="{F14FBCFB-B2FC-46ED-A6C3-323F363A9EEB}" srcId="{557AFD30-E90C-430F-8AE9-892C29820ECE}" destId="{0DB485E1-C138-4F8E-9197-176891F79EF5}" srcOrd="0" destOrd="0" parTransId="{6E189092-8AE6-42C2-BDFE-EDA26E1312D0}" sibTransId="{286081F8-EEF9-4960-841A-16071BC8945A}"/>
    <dgm:cxn modelId="{E265502C-BE18-405E-AD37-BE447C05C1BC}" type="presOf" srcId="{C6CF93F2-3435-458F-862B-139C4541377C}" destId="{DFC50135-6C70-4471-AC0D-BEC40552C3D0}" srcOrd="0" destOrd="0" presId="urn:microsoft.com/office/officeart/2005/8/layout/vList6"/>
    <dgm:cxn modelId="{D2B92102-C6BB-43DA-B53B-D78E6AC7391B}" type="presOf" srcId="{0DB485E1-C138-4F8E-9197-176891F79EF5}" destId="{F9BBEC4C-9E50-4D08-ACD0-317C6E6E7478}" srcOrd="0" destOrd="0" presId="urn:microsoft.com/office/officeart/2005/8/layout/vList6"/>
    <dgm:cxn modelId="{B4568693-53FC-45C1-BA7E-EFB8D6EA8599}" type="presOf" srcId="{1540C02A-AAB4-4436-A1E6-EC536CB9A4DD}" destId="{22B2CCDE-A6EE-448E-BCB4-7ED552D0C181}" srcOrd="0" destOrd="0" presId="urn:microsoft.com/office/officeart/2005/8/layout/vList6"/>
    <dgm:cxn modelId="{88F1790F-A6F1-40A0-BEFA-75A7496D9582}" type="presOf" srcId="{A85D8A84-7A81-4A9F-94DB-E89E61F7CE21}" destId="{869DEE06-09B1-4088-86C9-AC0D447F9A7C}" srcOrd="0" destOrd="0" presId="urn:microsoft.com/office/officeart/2005/8/layout/vList6"/>
    <dgm:cxn modelId="{20310972-4306-417A-B509-6ED787200031}" srcId="{08C4CC98-D3B7-465E-BD1B-4F8E068BD357}" destId="{3A3CF78A-B0A1-4C8C-B9CE-121843BC4FE3}" srcOrd="0" destOrd="0" parTransId="{9079F755-68C7-42C2-B6E3-B735EDD75EF4}" sibTransId="{597E43D0-DB58-4CE0-9E4C-1DD59F2C35E1}"/>
    <dgm:cxn modelId="{CA15225A-F657-4894-8897-4E18AC36139B}" type="presOf" srcId="{08C4CC98-D3B7-465E-BD1B-4F8E068BD357}" destId="{36950537-3B51-4E07-A11F-D43CF9F7E169}" srcOrd="0" destOrd="0" presId="urn:microsoft.com/office/officeart/2005/8/layout/vList6"/>
    <dgm:cxn modelId="{D7836947-E330-4EF1-A3AA-771BFB7AD64A}" type="presOf" srcId="{3A3CF78A-B0A1-4C8C-B9CE-121843BC4FE3}" destId="{23325E87-22F0-48C7-91EA-3B484D5DF298}" srcOrd="0" destOrd="0" presId="urn:microsoft.com/office/officeart/2005/8/layout/vList6"/>
    <dgm:cxn modelId="{CCA315E8-29E9-4A11-921A-EAD5D5AB0930}" type="presParOf" srcId="{06C08C1C-5E6E-43AD-8AE3-651B8465B9DA}" destId="{EC7AA2AD-25D2-408F-B01A-96CD9C5782F2}" srcOrd="0" destOrd="0" presId="urn:microsoft.com/office/officeart/2005/8/layout/vList6"/>
    <dgm:cxn modelId="{F829A916-EC46-4E4A-B191-4507300578D6}" type="presParOf" srcId="{EC7AA2AD-25D2-408F-B01A-96CD9C5782F2}" destId="{F9BBEC4C-9E50-4D08-ACD0-317C6E6E7478}" srcOrd="0" destOrd="0" presId="urn:microsoft.com/office/officeart/2005/8/layout/vList6"/>
    <dgm:cxn modelId="{977A3905-CB79-4010-AB19-55A0270CFDB3}" type="presParOf" srcId="{EC7AA2AD-25D2-408F-B01A-96CD9C5782F2}" destId="{F863DD2D-F8F2-4549-AF1D-B403921A6092}" srcOrd="1" destOrd="0" presId="urn:microsoft.com/office/officeart/2005/8/layout/vList6"/>
    <dgm:cxn modelId="{864D961C-D075-4482-BAF1-7F6F394F9570}" type="presParOf" srcId="{06C08C1C-5E6E-43AD-8AE3-651B8465B9DA}" destId="{F242E0E9-F49C-4DA6-A38B-AC456D355434}" srcOrd="1" destOrd="0" presId="urn:microsoft.com/office/officeart/2005/8/layout/vList6"/>
    <dgm:cxn modelId="{C7F1FB61-1F14-4018-AA69-EBDCA22FC1AA}" type="presParOf" srcId="{06C08C1C-5E6E-43AD-8AE3-651B8465B9DA}" destId="{C9952825-96B8-4AF7-9554-0F60B8CDAD98}" srcOrd="2" destOrd="0" presId="urn:microsoft.com/office/officeart/2005/8/layout/vList6"/>
    <dgm:cxn modelId="{91E52558-7CD5-4338-952D-61F821404C48}" type="presParOf" srcId="{C9952825-96B8-4AF7-9554-0F60B8CDAD98}" destId="{36950537-3B51-4E07-A11F-D43CF9F7E169}" srcOrd="0" destOrd="0" presId="urn:microsoft.com/office/officeart/2005/8/layout/vList6"/>
    <dgm:cxn modelId="{D0B6BFF4-7F4D-44F4-A616-297F4AF9E5B2}" type="presParOf" srcId="{C9952825-96B8-4AF7-9554-0F60B8CDAD98}" destId="{23325E87-22F0-48C7-91EA-3B484D5DF298}" srcOrd="1" destOrd="0" presId="urn:microsoft.com/office/officeart/2005/8/layout/vList6"/>
    <dgm:cxn modelId="{3F9AB7E6-A734-4CE4-8019-486D967F079C}" type="presParOf" srcId="{06C08C1C-5E6E-43AD-8AE3-651B8465B9DA}" destId="{B38F0443-75AF-426A-8286-1442BB71010D}" srcOrd="3" destOrd="0" presId="urn:microsoft.com/office/officeart/2005/8/layout/vList6"/>
    <dgm:cxn modelId="{98F23FE5-60F2-4DE5-9A4D-066742F03C32}" type="presParOf" srcId="{06C08C1C-5E6E-43AD-8AE3-651B8465B9DA}" destId="{5CCFA0BE-8C4B-4E47-8654-51DBFEA61C30}" srcOrd="4" destOrd="0" presId="urn:microsoft.com/office/officeart/2005/8/layout/vList6"/>
    <dgm:cxn modelId="{A381EDAE-BC00-4247-84B6-18938A92F071}" type="presParOf" srcId="{5CCFA0BE-8C4B-4E47-8654-51DBFEA61C30}" destId="{22B2CCDE-A6EE-448E-BCB4-7ED552D0C181}" srcOrd="0" destOrd="0" presId="urn:microsoft.com/office/officeart/2005/8/layout/vList6"/>
    <dgm:cxn modelId="{5BDF49BC-F241-4DB6-ACFD-040CC7DB8A1E}" type="presParOf" srcId="{5CCFA0BE-8C4B-4E47-8654-51DBFEA61C30}" destId="{DFC50135-6C70-4471-AC0D-BEC40552C3D0}" srcOrd="1" destOrd="0" presId="urn:microsoft.com/office/officeart/2005/8/layout/vList6"/>
    <dgm:cxn modelId="{54B46869-A6BA-4230-9261-20235508C1D9}" type="presParOf" srcId="{06C08C1C-5E6E-43AD-8AE3-651B8465B9DA}" destId="{6D3CB0AB-9A64-4CF2-8B4E-85CE5B9B1ECA}" srcOrd="5" destOrd="0" presId="urn:microsoft.com/office/officeart/2005/8/layout/vList6"/>
    <dgm:cxn modelId="{D54E5F06-1B3E-45EA-9407-A5E3C7AA4DC5}" type="presParOf" srcId="{06C08C1C-5E6E-43AD-8AE3-651B8465B9DA}" destId="{881E799E-6F0B-47AE-B3EA-D40413C7B02B}" srcOrd="6" destOrd="0" presId="urn:microsoft.com/office/officeart/2005/8/layout/vList6"/>
    <dgm:cxn modelId="{B84389CB-7B7B-4978-ACB2-F3D3326B923F}" type="presParOf" srcId="{881E799E-6F0B-47AE-B3EA-D40413C7B02B}" destId="{B08B2B7D-1ECD-4CDE-82D4-F0025FD14EBF}" srcOrd="0" destOrd="0" presId="urn:microsoft.com/office/officeart/2005/8/layout/vList6"/>
    <dgm:cxn modelId="{2B5FE2DF-AAE4-4237-AFDB-04ED103D62F7}" type="presParOf" srcId="{881E799E-6F0B-47AE-B3EA-D40413C7B02B}" destId="{869DEE06-09B1-4088-86C9-AC0D447F9A7C}"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63DD2D-F8F2-4549-AF1D-B403921A6092}">
      <dsp:nvSpPr>
        <dsp:cNvPr id="0" name=""/>
        <dsp:cNvSpPr/>
      </dsp:nvSpPr>
      <dsp:spPr>
        <a:xfrm>
          <a:off x="4141470" y="1082"/>
          <a:ext cx="6212205" cy="858961"/>
        </a:xfrm>
        <a:prstGeom prst="rightArrow">
          <a:avLst>
            <a:gd name="adj1" fmla="val 75000"/>
            <a:gd name="adj2" fmla="val 5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305" tIns="27305" rIns="27305" bIns="27305" numCol="1" spcCol="1270" anchor="t" anchorCtr="0">
          <a:noAutofit/>
        </a:bodyPr>
        <a:lstStyle/>
        <a:p>
          <a:pPr marL="285750" lvl="1" indent="-285750" algn="l" defTabSz="1911350">
            <a:lnSpc>
              <a:spcPct val="90000"/>
            </a:lnSpc>
            <a:spcBef>
              <a:spcPct val="0"/>
            </a:spcBef>
            <a:spcAft>
              <a:spcPct val="15000"/>
            </a:spcAft>
            <a:buChar char="••"/>
          </a:pPr>
          <a:r>
            <a:rPr lang="en-US" sz="4300" kern="1200" dirty="0" smtClean="0"/>
            <a:t>Interest</a:t>
          </a:r>
          <a:endParaRPr lang="en-US" sz="4300" kern="1200" dirty="0"/>
        </a:p>
      </dsp:txBody>
      <dsp:txXfrm>
        <a:off x="4141470" y="108452"/>
        <a:ext cx="5890095" cy="644221"/>
      </dsp:txXfrm>
    </dsp:sp>
    <dsp:sp modelId="{F9BBEC4C-9E50-4D08-ACD0-317C6E6E7478}">
      <dsp:nvSpPr>
        <dsp:cNvPr id="0" name=""/>
        <dsp:cNvSpPr/>
      </dsp:nvSpPr>
      <dsp:spPr>
        <a:xfrm>
          <a:off x="0" y="1082"/>
          <a:ext cx="4141470" cy="85896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a:lnSpc>
              <a:spcPct val="90000"/>
            </a:lnSpc>
            <a:spcBef>
              <a:spcPct val="0"/>
            </a:spcBef>
            <a:spcAft>
              <a:spcPct val="35000"/>
            </a:spcAft>
          </a:pPr>
          <a:r>
            <a:rPr lang="en-US" sz="3400" kern="1200" dirty="0" smtClean="0"/>
            <a:t>Capital</a:t>
          </a:r>
          <a:endParaRPr lang="en-US" sz="3400" kern="1200" dirty="0"/>
        </a:p>
      </dsp:txBody>
      <dsp:txXfrm>
        <a:off x="41931" y="43013"/>
        <a:ext cx="4057608" cy="775099"/>
      </dsp:txXfrm>
    </dsp:sp>
    <dsp:sp modelId="{23325E87-22F0-48C7-91EA-3B484D5DF298}">
      <dsp:nvSpPr>
        <dsp:cNvPr id="0" name=""/>
        <dsp:cNvSpPr/>
      </dsp:nvSpPr>
      <dsp:spPr>
        <a:xfrm>
          <a:off x="4141470" y="945940"/>
          <a:ext cx="6212205" cy="858961"/>
        </a:xfrm>
        <a:prstGeom prst="rightArrow">
          <a:avLst>
            <a:gd name="adj1" fmla="val 75000"/>
            <a:gd name="adj2" fmla="val 5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305" tIns="27305" rIns="27305" bIns="27305" numCol="1" spcCol="1270" anchor="t" anchorCtr="0">
          <a:noAutofit/>
        </a:bodyPr>
        <a:lstStyle/>
        <a:p>
          <a:pPr marL="285750" lvl="1" indent="-285750" algn="l" defTabSz="1911350">
            <a:lnSpc>
              <a:spcPct val="90000"/>
            </a:lnSpc>
            <a:spcBef>
              <a:spcPct val="0"/>
            </a:spcBef>
            <a:spcAft>
              <a:spcPct val="15000"/>
            </a:spcAft>
            <a:buChar char="••"/>
          </a:pPr>
          <a:r>
            <a:rPr lang="en-US" sz="4300" kern="1200" dirty="0" smtClean="0"/>
            <a:t>Profit</a:t>
          </a:r>
          <a:endParaRPr lang="en-US" sz="4300" kern="1200" dirty="0"/>
        </a:p>
      </dsp:txBody>
      <dsp:txXfrm>
        <a:off x="4141470" y="1053310"/>
        <a:ext cx="5890095" cy="644221"/>
      </dsp:txXfrm>
    </dsp:sp>
    <dsp:sp modelId="{36950537-3B51-4E07-A11F-D43CF9F7E169}">
      <dsp:nvSpPr>
        <dsp:cNvPr id="0" name=""/>
        <dsp:cNvSpPr/>
      </dsp:nvSpPr>
      <dsp:spPr>
        <a:xfrm>
          <a:off x="0" y="945940"/>
          <a:ext cx="4141470" cy="85896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a:lnSpc>
              <a:spcPct val="90000"/>
            </a:lnSpc>
            <a:spcBef>
              <a:spcPct val="0"/>
            </a:spcBef>
            <a:spcAft>
              <a:spcPct val="35000"/>
            </a:spcAft>
          </a:pPr>
          <a:r>
            <a:rPr lang="en-US" sz="3400" kern="1200" dirty="0" smtClean="0"/>
            <a:t>Entrepreneurship</a:t>
          </a:r>
          <a:endParaRPr lang="en-US" sz="3400" kern="1200" dirty="0"/>
        </a:p>
      </dsp:txBody>
      <dsp:txXfrm>
        <a:off x="41931" y="987871"/>
        <a:ext cx="4057608" cy="775099"/>
      </dsp:txXfrm>
    </dsp:sp>
    <dsp:sp modelId="{DFC50135-6C70-4471-AC0D-BEC40552C3D0}">
      <dsp:nvSpPr>
        <dsp:cNvPr id="0" name=""/>
        <dsp:cNvSpPr/>
      </dsp:nvSpPr>
      <dsp:spPr>
        <a:xfrm>
          <a:off x="4141470" y="1890798"/>
          <a:ext cx="6212205" cy="858961"/>
        </a:xfrm>
        <a:prstGeom prst="rightArrow">
          <a:avLst>
            <a:gd name="adj1" fmla="val 75000"/>
            <a:gd name="adj2" fmla="val 5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305" tIns="27305" rIns="27305" bIns="27305" numCol="1" spcCol="1270" anchor="t" anchorCtr="0">
          <a:noAutofit/>
        </a:bodyPr>
        <a:lstStyle/>
        <a:p>
          <a:pPr marL="285750" lvl="1" indent="-285750" algn="l" defTabSz="1911350">
            <a:lnSpc>
              <a:spcPct val="90000"/>
            </a:lnSpc>
            <a:spcBef>
              <a:spcPct val="0"/>
            </a:spcBef>
            <a:spcAft>
              <a:spcPct val="15000"/>
            </a:spcAft>
            <a:buChar char="••"/>
          </a:pPr>
          <a:r>
            <a:rPr lang="en-US" sz="4300" kern="1200" dirty="0" smtClean="0"/>
            <a:t>Rent</a:t>
          </a:r>
          <a:endParaRPr lang="en-US" sz="4300" kern="1200" dirty="0"/>
        </a:p>
      </dsp:txBody>
      <dsp:txXfrm>
        <a:off x="4141470" y="1998168"/>
        <a:ext cx="5890095" cy="644221"/>
      </dsp:txXfrm>
    </dsp:sp>
    <dsp:sp modelId="{22B2CCDE-A6EE-448E-BCB4-7ED552D0C181}">
      <dsp:nvSpPr>
        <dsp:cNvPr id="0" name=""/>
        <dsp:cNvSpPr/>
      </dsp:nvSpPr>
      <dsp:spPr>
        <a:xfrm>
          <a:off x="0" y="1890798"/>
          <a:ext cx="4141470" cy="85896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a:lnSpc>
              <a:spcPct val="90000"/>
            </a:lnSpc>
            <a:spcBef>
              <a:spcPct val="0"/>
            </a:spcBef>
            <a:spcAft>
              <a:spcPct val="35000"/>
            </a:spcAft>
          </a:pPr>
          <a:r>
            <a:rPr lang="en-US" sz="3400" kern="1200" dirty="0" smtClean="0"/>
            <a:t>Land</a:t>
          </a:r>
          <a:endParaRPr lang="en-US" sz="3400" kern="1200" dirty="0"/>
        </a:p>
      </dsp:txBody>
      <dsp:txXfrm>
        <a:off x="41931" y="1932729"/>
        <a:ext cx="4057608" cy="775099"/>
      </dsp:txXfrm>
    </dsp:sp>
    <dsp:sp modelId="{869DEE06-09B1-4088-86C9-AC0D447F9A7C}">
      <dsp:nvSpPr>
        <dsp:cNvPr id="0" name=""/>
        <dsp:cNvSpPr/>
      </dsp:nvSpPr>
      <dsp:spPr>
        <a:xfrm>
          <a:off x="4141470" y="2835655"/>
          <a:ext cx="6212205" cy="858961"/>
        </a:xfrm>
        <a:prstGeom prst="rightArrow">
          <a:avLst>
            <a:gd name="adj1" fmla="val 75000"/>
            <a:gd name="adj2" fmla="val 5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305" tIns="27305" rIns="27305" bIns="27305" numCol="1" spcCol="1270" anchor="t" anchorCtr="0">
          <a:noAutofit/>
        </a:bodyPr>
        <a:lstStyle/>
        <a:p>
          <a:pPr marL="285750" lvl="1" indent="-285750" algn="l" defTabSz="1911350">
            <a:lnSpc>
              <a:spcPct val="90000"/>
            </a:lnSpc>
            <a:spcBef>
              <a:spcPct val="0"/>
            </a:spcBef>
            <a:spcAft>
              <a:spcPct val="15000"/>
            </a:spcAft>
            <a:buChar char="••"/>
          </a:pPr>
          <a:r>
            <a:rPr lang="en-US" sz="4300" kern="1200" dirty="0" smtClean="0"/>
            <a:t>Wages/Salaries</a:t>
          </a:r>
          <a:endParaRPr lang="en-US" sz="4300" kern="1200" dirty="0"/>
        </a:p>
      </dsp:txBody>
      <dsp:txXfrm>
        <a:off x="4141470" y="2943025"/>
        <a:ext cx="5890095" cy="644221"/>
      </dsp:txXfrm>
    </dsp:sp>
    <dsp:sp modelId="{B08B2B7D-1ECD-4CDE-82D4-F0025FD14EBF}">
      <dsp:nvSpPr>
        <dsp:cNvPr id="0" name=""/>
        <dsp:cNvSpPr/>
      </dsp:nvSpPr>
      <dsp:spPr>
        <a:xfrm>
          <a:off x="0" y="2835655"/>
          <a:ext cx="4141470" cy="858961"/>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a:lnSpc>
              <a:spcPct val="90000"/>
            </a:lnSpc>
            <a:spcBef>
              <a:spcPct val="0"/>
            </a:spcBef>
            <a:spcAft>
              <a:spcPct val="35000"/>
            </a:spcAft>
          </a:pPr>
          <a:r>
            <a:rPr lang="en-US" sz="3400" kern="1200" dirty="0" err="1" smtClean="0"/>
            <a:t>Labour</a:t>
          </a:r>
          <a:endParaRPr lang="en-US" sz="3400" kern="1200" dirty="0"/>
        </a:p>
      </dsp:txBody>
      <dsp:txXfrm>
        <a:off x="41931" y="2877586"/>
        <a:ext cx="4057608" cy="775099"/>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55BB63-80E8-4E01-81D6-26CE1275256D}" type="datetimeFigureOut">
              <a:rPr lang="en-US" smtClean="0"/>
              <a:t>5/28/2020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2B2BC5-D91E-481C-B74B-E43B051DAF1A}" type="slidenum">
              <a:rPr lang="en-US" smtClean="0"/>
              <a:t>‹#›</a:t>
            </a:fld>
            <a:endParaRPr lang="en-US"/>
          </a:p>
        </p:txBody>
      </p:sp>
    </p:spTree>
    <p:extLst>
      <p:ext uri="{BB962C8B-B14F-4D97-AF65-F5344CB8AC3E}">
        <p14:creationId xmlns:p14="http://schemas.microsoft.com/office/powerpoint/2010/main" val="3348195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969C93-D37D-482C-BD93-7D0DA91C1241}" type="datetime1">
              <a:rPr lang="en-US" smtClean="0"/>
              <a:t>5/28/2020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2136585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22C13AB-DBCB-44CA-AC7B-E127A8DE5ECB}" type="datetime1">
              <a:rPr lang="en-US" smtClean="0"/>
              <a:t>5/28/2020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514811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39E3C8-CD8E-490B-8582-FDFC0B99E934}" type="datetime1">
              <a:rPr lang="en-US" smtClean="0"/>
              <a:t>5/28/2020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895217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C14F39C-EEE5-47AA-AB77-3D73B78ADD4D}" type="datetime1">
              <a:rPr lang="en-US" smtClean="0"/>
              <a:t>5/28/2020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891268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7BB91C-7878-49BA-AA77-369FB2D07FBE}" type="datetime1">
              <a:rPr lang="en-US" smtClean="0"/>
              <a:t>5/28/2020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1226103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621C3CD4-1434-4FE6-97AB-3C50219F3BA3}" type="datetime1">
              <a:rPr lang="en-US" smtClean="0"/>
              <a:t>5/28/2020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5299997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8421B054-9443-40A6-8E43-223B9CF9802C}" type="datetime1">
              <a:rPr lang="en-US" smtClean="0"/>
              <a:t>5/28/2020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26508959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57F173-522E-40FE-8B05-8D43B6F8665C}" type="datetime1">
              <a:rPr lang="en-US" smtClean="0"/>
              <a:t>5/28/2020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42604471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03F3D1-0A50-41D8-8B3F-A11B3274B43E}" type="datetime1">
              <a:rPr lang="en-US" smtClean="0"/>
              <a:t>5/28/2020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680001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6E09899-CE5D-419D-89A2-2CE2DBAFAB7C}" type="datetime1">
              <a:rPr lang="en-US" smtClean="0"/>
              <a:t>5/28/2020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489007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2FFE6E3-D429-4FA1-B49A-462AC8E552E7}" type="datetime1">
              <a:rPr lang="en-US" smtClean="0"/>
              <a:t>5/28/2020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662922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B17795-166C-446C-A52D-32C451B16686}" type="datetime1">
              <a:rPr lang="en-US" smtClean="0"/>
              <a:t>5/28/2020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68313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B616F90-8B34-441E-B1F2-AEAC1014DF55}" type="datetime1">
              <a:rPr lang="en-US" smtClean="0"/>
              <a:t>5/28/2020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483310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6B6D1AF-F091-4191-889D-10BC6F97FD12}" type="datetime1">
              <a:rPr lang="en-US" smtClean="0"/>
              <a:t>5/28/2020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618988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1111D3-F174-47E4-9371-B4504E33C15A}" type="datetime1">
              <a:rPr lang="en-US" smtClean="0"/>
              <a:t>5/28/2020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4" name="Slide Number Placeholder 3"/>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093481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B15FB66-9457-48F0-80B9-411D9F98A325}" type="datetime1">
              <a:rPr lang="en-US" smtClean="0"/>
              <a:t>5/28/2020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2226406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A9E80E0-C063-4314-9DC5-7C07D19C2E1C}" type="datetime1">
              <a:rPr lang="en-US" smtClean="0"/>
              <a:t>5/28/2020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416432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88504021-D1DF-48BC-9BC7-C0D3B6CB4718}" type="datetime1">
              <a:rPr lang="en-US" smtClean="0"/>
              <a:t>5/28/2020</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smtClean="0"/>
              <a:t>CPDD MOE 2020</a:t>
            </a:r>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D817C40A-5E75-4BCF-B907-101AF537BBEA}" type="slidenum">
              <a:rPr lang="en-US" smtClean="0"/>
              <a:t>‹#›</a:t>
            </a:fld>
            <a:endParaRPr lang="en-US"/>
          </a:p>
        </p:txBody>
      </p:sp>
    </p:spTree>
    <p:extLst>
      <p:ext uri="{BB962C8B-B14F-4D97-AF65-F5344CB8AC3E}">
        <p14:creationId xmlns:p14="http://schemas.microsoft.com/office/powerpoint/2010/main" val="350482238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dt="0"/>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hyperlink" Target="https://www.bing.com/images/search?view=detailV2&amp;ccid=kQhEdcm4&amp;id=E616D26E67F53395BE75B25BF1B2D90FD6821277&amp;thid=OIP.kQhEdcm42YacuMKqD-GY-wHaD6&amp;mediaurl=http%3a%2f%2fpoliconomics.com%2fwp-content%2fuploads%2f2016%2f02%2fCircular-flow-diagram.jpg&amp;exph=672&amp;expw=1272&amp;q=income+distribution+to+factors+of+production&amp;simid=608019475932186985&amp;selectedIndex=15&amp;ajaxhist=0"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bing.com/images/search?view=detailV2&amp;ccid=1j6gt%2f2U&amp;id=072981636EADB73FD0D98FCE41892C99162B3F51&amp;thid=OIP.1j6gt_2Ug8SBxLthomu7EAHaFV&amp;mediaurl=http%3a%2f%2fwww.personal.psu.edu%2f%7edxl31%2fecon2%2fFall_2014%2florenz.png&amp;exph=464&amp;expw=644&amp;q=lorenz+curve&amp;simid=608006294687843160&amp;selectedIndex=7&amp;qpvt=lorenz+curve&amp;ajaxhist=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bing.com/images/search?view=detailV2&amp;ccid=S%2Fh9%2FNTi&amp;id=7EA79EFB39836CF3DF3D2F29C52F1406C92174A2&amp;thid=OIP.S_h9_NTiTLVjvheUQo55AAHaFj&amp;mediaurl=http%3A%2F%2Fimage.slidesharecdn.com%2F06-140911235952-phpapp01%2F95%2F06-inequality-the-redistribution-of-income-7-638.jpg%3Fcb%3D1410480153&amp;exph=479&amp;expw=638&amp;q=Lorenz+Curve+and+Gini+Coefficient&amp;simid=608044172045193199&amp;selectedindex=6&amp;ajaxhist=0&amp;vt=0&amp;sim=11"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34715" y="613062"/>
            <a:ext cx="11189845" cy="5693866"/>
          </a:xfrm>
          <a:prstGeom prst="rect">
            <a:avLst/>
          </a:prstGeom>
        </p:spPr>
        <p:txBody>
          <a:bodyPr wrap="square">
            <a:spAutoFit/>
          </a:bodyPr>
          <a:lstStyle/>
          <a:p>
            <a:r>
              <a:rPr lang="en-TT" sz="2800" dirty="0">
                <a:latin typeface="Times New Roman" panose="02020603050405020304" pitchFamily="18" charset="0"/>
                <a:ea typeface="Times New Roman" panose="02020603050405020304" pitchFamily="18" charset="0"/>
                <a:cs typeface="Times New Roman" panose="02020603050405020304" pitchFamily="18" charset="0"/>
              </a:rPr>
              <a:t>Subject Area: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Economics</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Level: 				CAPE </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Curriculum Topic: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Income Inequality</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TT" sz="2800" dirty="0">
                <a:latin typeface="Times New Roman" panose="02020603050405020304" pitchFamily="18" charset="0"/>
                <a:ea typeface="Calibri" panose="020F0502020204030204" pitchFamily="34" charset="0"/>
                <a:cs typeface="Times New Roman" panose="02020603050405020304" pitchFamily="18" charset="0"/>
              </a:rPr>
              <a:t>Unit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1 </a:t>
            </a:r>
            <a:r>
              <a:rPr lang="en-TT" sz="2800" dirty="0">
                <a:latin typeface="Times New Roman" panose="02020603050405020304" pitchFamily="18" charset="0"/>
                <a:ea typeface="Calibri" panose="020F0502020204030204" pitchFamily="34" charset="0"/>
                <a:cs typeface="Times New Roman" panose="02020603050405020304" pitchFamily="18" charset="0"/>
              </a:rPr>
              <a:t>	Module 3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Objectives 1-4</a:t>
            </a:r>
            <a:r>
              <a:rPr lang="en-TT" sz="2800" dirty="0">
                <a:latin typeface="Times New Roman" panose="02020603050405020304" pitchFamily="18" charset="0"/>
                <a:ea typeface="Calibri" panose="020F0502020204030204" pitchFamily="34" charset="0"/>
                <a:cs typeface="Times New Roman" panose="02020603050405020304" pitchFamily="18" charset="0"/>
              </a:rPr>
              <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Key Teaching Points:</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	(a)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Size and functional distribution of income</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(b) How income is distributed</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(c)	Lorenz curve measurement of income inequality and Gini co-efficient</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(d) Measures to reduce inequality</a:t>
            </a:r>
          </a:p>
          <a:p>
            <a:r>
              <a:rPr lang="en-TT" sz="2800" dirty="0" smtClean="0">
                <a:latin typeface="Times New Roman" panose="02020603050405020304" pitchFamily="18" charset="0"/>
                <a:cs typeface="Times New Roman" panose="02020603050405020304" pitchFamily="18" charset="0"/>
              </a:rPr>
              <a:t>		(</a:t>
            </a:r>
            <a:r>
              <a:rPr lang="en-TT" sz="2800" dirty="0" err="1" smtClean="0">
                <a:latin typeface="Times New Roman" panose="02020603050405020304" pitchFamily="18" charset="0"/>
                <a:cs typeface="Times New Roman" panose="02020603050405020304" pitchFamily="18" charset="0"/>
              </a:rPr>
              <a:t>i</a:t>
            </a:r>
            <a:r>
              <a:rPr lang="en-TT" sz="2800" dirty="0" smtClean="0">
                <a:latin typeface="Times New Roman" panose="02020603050405020304" pitchFamily="18" charset="0"/>
                <a:cs typeface="Times New Roman" panose="02020603050405020304" pitchFamily="18" charset="0"/>
              </a:rPr>
              <a:t>) taxes</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	(ii) subsidies</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	(iii) transfers</a:t>
            </a:r>
            <a:endParaRPr lang="en-US" sz="2800" dirty="0"/>
          </a:p>
        </p:txBody>
      </p:sp>
      <p:sp>
        <p:nvSpPr>
          <p:cNvPr id="2" name="Footer Placeholder 1"/>
          <p:cNvSpPr>
            <a:spLocks noGrp="1"/>
          </p:cNvSpPr>
          <p:nvPr>
            <p:ph type="ftr" sz="quarter" idx="11"/>
          </p:nvPr>
        </p:nvSpPr>
        <p:spPr>
          <a:xfrm>
            <a:off x="10582450" y="6033176"/>
            <a:ext cx="1409681" cy="547505"/>
          </a:xfrm>
        </p:spPr>
        <p:txBody>
          <a:bodyPr/>
          <a:lstStyle/>
          <a:p>
            <a:r>
              <a:rPr lang="en-US" dirty="0" smtClean="0"/>
              <a:t>CPDD MOE 2020</a:t>
            </a:r>
            <a:endParaRPr lang="en-US" dirty="0"/>
          </a:p>
        </p:txBody>
      </p:sp>
    </p:spTree>
    <p:extLst>
      <p:ext uri="{BB962C8B-B14F-4D97-AF65-F5344CB8AC3E}">
        <p14:creationId xmlns:p14="http://schemas.microsoft.com/office/powerpoint/2010/main" val="41833125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a:t>
            </a:r>
            <a:endParaRPr lang="en-US" dirty="0"/>
          </a:p>
        </p:txBody>
      </p:sp>
      <p:sp>
        <p:nvSpPr>
          <p:cNvPr id="3" name="Content Placeholder 2"/>
          <p:cNvSpPr>
            <a:spLocks noGrp="1"/>
          </p:cNvSpPr>
          <p:nvPr>
            <p:ph idx="1"/>
          </p:nvPr>
        </p:nvSpPr>
        <p:spPr>
          <a:xfrm>
            <a:off x="913795" y="2353456"/>
            <a:ext cx="10353762" cy="3437744"/>
          </a:xfrm>
        </p:spPr>
        <p:txBody>
          <a:bodyPr/>
          <a:lstStyle/>
          <a:p>
            <a:r>
              <a:rPr lang="en-US" dirty="0" smtClean="0"/>
              <a:t>Access the Worksheet on the Ministry of Education’s Learning Management System labelled </a:t>
            </a:r>
          </a:p>
          <a:p>
            <a:pPr marL="0" indent="0">
              <a:buNone/>
            </a:pPr>
            <a:r>
              <a:rPr lang="en-US" dirty="0"/>
              <a:t>	</a:t>
            </a:r>
            <a:r>
              <a:rPr lang="en-US" dirty="0" smtClean="0"/>
              <a:t>CAPE Economics U1 M3 Topic 3 </a:t>
            </a:r>
            <a:r>
              <a:rPr lang="en-US" dirty="0" err="1" smtClean="0"/>
              <a:t>Obj</a:t>
            </a:r>
            <a:r>
              <a:rPr lang="en-US" dirty="0" smtClean="0"/>
              <a:t> 1-11 Worksheet </a:t>
            </a:r>
          </a:p>
          <a:p>
            <a:pPr marL="225425" indent="-225425">
              <a:buNone/>
            </a:pPr>
            <a:r>
              <a:rPr lang="en-US" dirty="0" smtClean="0"/>
              <a:t>	to test your knowledge.</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577914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Income inequality</a:t>
            </a:r>
            <a:endParaRPr lang="en-US" dirty="0"/>
          </a:p>
        </p:txBody>
      </p:sp>
      <p:sp>
        <p:nvSpPr>
          <p:cNvPr id="3" name="Content Placeholder 2"/>
          <p:cNvSpPr>
            <a:spLocks noGrp="1"/>
          </p:cNvSpPr>
          <p:nvPr>
            <p:ph idx="1"/>
          </p:nvPr>
        </p:nvSpPr>
        <p:spPr/>
        <p:txBody>
          <a:bodyPr/>
          <a:lstStyle/>
          <a:p>
            <a:r>
              <a:rPr lang="en-US" dirty="0" smtClean="0"/>
              <a:t>Not all persons in society receive the same level of income.  Some persons receive very high income levels and others receive very low incomes.  This is regarded as income inequality.  It means that some persons can enjoy a high standard of living whilst others face a very low standard of living.  Those who face a low standard of living may experience poverty and so governments implement measures to reduce income inequality by taking from the rich and redistributing to the poor so that everyone can enjoy a reasonable, average standard of living that covers basic needs.</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770675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Size distribution of income</a:t>
            </a:r>
            <a:endParaRPr lang="en-US" dirty="0"/>
          </a:p>
        </p:txBody>
      </p:sp>
      <p:sp>
        <p:nvSpPr>
          <p:cNvPr id="3" name="Content Placeholder 2"/>
          <p:cNvSpPr>
            <a:spLocks noGrp="1"/>
          </p:cNvSpPr>
          <p:nvPr>
            <p:ph idx="1"/>
          </p:nvPr>
        </p:nvSpPr>
        <p:spPr/>
        <p:txBody>
          <a:bodyPr>
            <a:normAutofit/>
          </a:bodyPr>
          <a:lstStyle/>
          <a:p>
            <a:r>
              <a:rPr lang="en-US" sz="3600" dirty="0" smtClean="0"/>
              <a:t>Measures the income that each household receives in order to compare and determine income inequality.</a:t>
            </a:r>
            <a:endParaRPr lang="en-US" sz="36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5236927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430154"/>
            <a:ext cx="10353761" cy="859436"/>
          </a:xfrm>
        </p:spPr>
        <p:txBody>
          <a:bodyPr/>
          <a:lstStyle/>
          <a:p>
            <a:r>
              <a:rPr lang="en-US" dirty="0" smtClean="0"/>
              <a:t>Functional distribution of income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941824"/>
              </p:ext>
            </p:extLst>
          </p:nvPr>
        </p:nvGraphicFramePr>
        <p:xfrm>
          <a:off x="913880" y="2572771"/>
          <a:ext cx="10353675" cy="3695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a:xfrm>
            <a:off x="778883" y="6294571"/>
            <a:ext cx="6672865" cy="365125"/>
          </a:xfrm>
        </p:spPr>
        <p:txBody>
          <a:bodyPr/>
          <a:lstStyle/>
          <a:p>
            <a:r>
              <a:rPr lang="en-US" dirty="0" smtClean="0"/>
              <a:t>CPDD MOE 2020</a:t>
            </a:r>
            <a:endParaRPr lang="en-US" dirty="0"/>
          </a:p>
        </p:txBody>
      </p:sp>
      <p:sp>
        <p:nvSpPr>
          <p:cNvPr id="6" name="TextBox 5"/>
          <p:cNvSpPr txBox="1"/>
          <p:nvPr/>
        </p:nvSpPr>
        <p:spPr>
          <a:xfrm>
            <a:off x="913794" y="1515682"/>
            <a:ext cx="10353761" cy="830997"/>
          </a:xfrm>
          <a:prstGeom prst="rect">
            <a:avLst/>
          </a:prstGeom>
          <a:noFill/>
        </p:spPr>
        <p:txBody>
          <a:bodyPr wrap="square" rtlCol="0">
            <a:spAutoFit/>
          </a:bodyPr>
          <a:lstStyle/>
          <a:p>
            <a:r>
              <a:rPr lang="en-US" sz="2400" dirty="0" smtClean="0"/>
              <a:t>Refers to amount of income paid to individual households from provision of factors of production</a:t>
            </a:r>
            <a:endParaRPr lang="en-US" sz="2400" dirty="0"/>
          </a:p>
        </p:txBody>
      </p:sp>
    </p:spTree>
    <p:extLst>
      <p:ext uri="{BB962C8B-B14F-4D97-AF65-F5344CB8AC3E}">
        <p14:creationId xmlns:p14="http://schemas.microsoft.com/office/powerpoint/2010/main" val="40892175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369758"/>
            <a:ext cx="10353761" cy="962233"/>
          </a:xfrm>
        </p:spPr>
        <p:txBody>
          <a:bodyPr/>
          <a:lstStyle/>
          <a:p>
            <a:r>
              <a:rPr lang="en-US" dirty="0" smtClean="0"/>
              <a:t>Income Distribution</a:t>
            </a:r>
            <a:endParaRPr lang="en-US" dirty="0"/>
          </a:p>
        </p:txBody>
      </p:sp>
      <p:sp>
        <p:nvSpPr>
          <p:cNvPr id="3" name="Content Placeholder 2"/>
          <p:cNvSpPr>
            <a:spLocks noGrp="1"/>
          </p:cNvSpPr>
          <p:nvPr>
            <p:ph idx="1"/>
          </p:nvPr>
        </p:nvSpPr>
        <p:spPr>
          <a:xfrm>
            <a:off x="913795" y="1663908"/>
            <a:ext cx="10353762" cy="4127292"/>
          </a:xfrm>
        </p:spPr>
        <p:txBody>
          <a:bodyPr>
            <a:normAutofit fontScale="92500" lnSpcReduction="20000"/>
          </a:bodyPr>
          <a:lstStyle/>
          <a:p>
            <a:r>
              <a:rPr lang="en-US" dirty="0" smtClean="0"/>
              <a:t>Click on the link below</a:t>
            </a:r>
            <a:endParaRPr lang="en-US" dirty="0" smtClean="0">
              <a:hlinkClick r:id="rId2"/>
            </a:endParaRPr>
          </a:p>
          <a:p>
            <a:pPr marL="225425" indent="0">
              <a:buNone/>
            </a:pPr>
            <a:r>
              <a:rPr lang="en-US" dirty="0" smtClean="0">
                <a:hlinkClick r:id="rId2"/>
              </a:rPr>
              <a:t>https</a:t>
            </a:r>
            <a:r>
              <a:rPr lang="en-US" dirty="0">
                <a:hlinkClick r:id="rId2"/>
              </a:rPr>
              <a:t>://</a:t>
            </a:r>
            <a:r>
              <a:rPr lang="en-US" dirty="0" smtClean="0">
                <a:hlinkClick r:id="rId2"/>
              </a:rPr>
              <a:t>www.bing.com/images/search?view=detailV2&amp;ccid=kQhEdcm4&amp;id=E616D26E67F53395BE75B25BF1B2D90FD6821277&amp;thid=OIP.kQhEdcm42YacuMKqD-GY-wHaD6&amp;mediaurl=http%3a%2f%2fpoliconomics.com%2fwp-content%2fuploads%2f2016%2f02%2fCircular-flow-diagram.jpg&amp;exph=672&amp;expw=1272&amp;q=income+distribution+to+factors+of+production&amp;simid=608019475932186985&amp;selectedIndex=15&amp;ajaxhist=0</a:t>
            </a:r>
            <a:endParaRPr lang="en-US" dirty="0" smtClean="0"/>
          </a:p>
          <a:p>
            <a:r>
              <a:rPr lang="en-US" dirty="0" smtClean="0"/>
              <a:t>The diagram in the link above shows that income is distributed between households and firms.  Households provide factors of production (land, </a:t>
            </a:r>
            <a:r>
              <a:rPr lang="en-US" dirty="0" err="1" smtClean="0"/>
              <a:t>labour</a:t>
            </a:r>
            <a:r>
              <a:rPr lang="en-US" dirty="0" smtClean="0"/>
              <a:t>, capital, entrepreneurial skills) to firms.  Firms use these to produce goods and services which households purchase for use.  Firms pay households to use their factors of production.  Households pay firms for their goods and services.  This is how income is distributed in an economy.  This is called the circular flow of income.</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5461678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3913" y="504670"/>
            <a:ext cx="10353761" cy="709534"/>
          </a:xfrm>
        </p:spPr>
        <p:txBody>
          <a:bodyPr/>
          <a:lstStyle/>
          <a:p>
            <a:r>
              <a:rPr lang="en-US" dirty="0" smtClean="0"/>
              <a:t>Lorenz Curve</a:t>
            </a:r>
            <a:endParaRPr lang="en-US" dirty="0"/>
          </a:p>
        </p:txBody>
      </p:sp>
      <p:sp>
        <p:nvSpPr>
          <p:cNvPr id="3" name="Content Placeholder 2"/>
          <p:cNvSpPr>
            <a:spLocks noGrp="1"/>
          </p:cNvSpPr>
          <p:nvPr>
            <p:ph idx="1"/>
          </p:nvPr>
        </p:nvSpPr>
        <p:spPr>
          <a:xfrm>
            <a:off x="733912" y="1379094"/>
            <a:ext cx="10778533" cy="4833964"/>
          </a:xfrm>
        </p:spPr>
        <p:txBody>
          <a:bodyPr>
            <a:normAutofit fontScale="92500" lnSpcReduction="20000"/>
          </a:bodyPr>
          <a:lstStyle/>
          <a:p>
            <a:r>
              <a:rPr lang="en-US" dirty="0" smtClean="0"/>
              <a:t>Click on the link below to view the Lorenz Curve</a:t>
            </a:r>
          </a:p>
          <a:p>
            <a:r>
              <a:rPr lang="en-US" dirty="0">
                <a:hlinkClick r:id="rId2"/>
              </a:rPr>
              <a:t>https://</a:t>
            </a:r>
            <a:r>
              <a:rPr lang="en-US" dirty="0" smtClean="0">
                <a:hlinkClick r:id="rId2"/>
              </a:rPr>
              <a:t>www.bing.com/images/search?view=detailV2&amp;ccid=1j6gt%2f2U&amp;id=072981636EADB73FD0D98FCE41892C99162B3F51&amp;thid=OIP.1j6gt_2Ug8SBxLthomu7EAHaFV&amp;mediaurl=http%3a%2f%2fwww.personal.psu.edu%2f%7edxl31%2fecon2%2fFall_2014%2florenz.png&amp;exph=464&amp;expw=644&amp;q=lorenz+curve&amp;simid=608006294687843160&amp;selectedIndex=7&amp;qpvt=lorenz+curve&amp;ajaxhist=0</a:t>
            </a:r>
            <a:endParaRPr lang="en-US" dirty="0" smtClean="0"/>
          </a:p>
          <a:p>
            <a:r>
              <a:rPr lang="en-US" dirty="0" smtClean="0"/>
              <a:t>The line of income equality shows an even income distribution.  No one is richer or poorer </a:t>
            </a:r>
            <a:r>
              <a:rPr lang="en-US" dirty="0" smtClean="0"/>
              <a:t>than </a:t>
            </a:r>
            <a:r>
              <a:rPr lang="en-US" dirty="0" smtClean="0"/>
              <a:t>the other.  This is the ideal situation but in reality does not exist.  </a:t>
            </a:r>
          </a:p>
          <a:p>
            <a:r>
              <a:rPr lang="en-US" dirty="0" smtClean="0"/>
              <a:t>The Lorenz curve shows the actual income distribution in an economy.</a:t>
            </a:r>
          </a:p>
          <a:p>
            <a:r>
              <a:rPr lang="en-US" dirty="0"/>
              <a:t>The closer the Lorenz curve is to the line of absolute equality, the more equal will be the distribution of income.  </a:t>
            </a:r>
          </a:p>
          <a:p>
            <a:r>
              <a:rPr lang="en-US" dirty="0"/>
              <a:t>The further away the Lorenz curve is from the line of absolute equality the more unequal will be the distribution of income</a:t>
            </a:r>
          </a:p>
          <a:p>
            <a:endParaRPr lang="en-US" dirty="0"/>
          </a:p>
        </p:txBody>
      </p:sp>
      <p:sp>
        <p:nvSpPr>
          <p:cNvPr id="4" name="Footer Placeholder 3"/>
          <p:cNvSpPr>
            <a:spLocks noGrp="1"/>
          </p:cNvSpPr>
          <p:nvPr>
            <p:ph type="ftr" sz="quarter" idx="11"/>
          </p:nvPr>
        </p:nvSpPr>
        <p:spPr>
          <a:xfrm>
            <a:off x="584010" y="6213058"/>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9400959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489679"/>
            <a:ext cx="10353761" cy="919397"/>
          </a:xfrm>
        </p:spPr>
        <p:txBody>
          <a:bodyPr/>
          <a:lstStyle/>
          <a:p>
            <a:r>
              <a:rPr lang="en-US" dirty="0" smtClean="0"/>
              <a:t>Gini Coefficient</a:t>
            </a:r>
            <a:endParaRPr lang="en-US" dirty="0"/>
          </a:p>
        </p:txBody>
      </p:sp>
      <p:sp>
        <p:nvSpPr>
          <p:cNvPr id="3" name="Content Placeholder 2"/>
          <p:cNvSpPr>
            <a:spLocks noGrp="1"/>
          </p:cNvSpPr>
          <p:nvPr>
            <p:ph idx="1"/>
          </p:nvPr>
        </p:nvSpPr>
        <p:spPr>
          <a:xfrm>
            <a:off x="913795" y="1409076"/>
            <a:ext cx="10353762" cy="4382124"/>
          </a:xfrm>
        </p:spPr>
        <p:txBody>
          <a:bodyPr>
            <a:normAutofit/>
          </a:bodyPr>
          <a:lstStyle/>
          <a:p>
            <a:r>
              <a:rPr lang="en-US" dirty="0" smtClean="0"/>
              <a:t>Click on the link below to view calculation of the Gini Coefficient</a:t>
            </a:r>
            <a:endParaRPr lang="en-US" dirty="0" smtClean="0">
              <a:hlinkClick r:id="rId2"/>
            </a:endParaRPr>
          </a:p>
          <a:p>
            <a:r>
              <a:rPr lang="en-US" dirty="0" smtClean="0">
                <a:hlinkClick r:id="rId2"/>
              </a:rPr>
              <a:t>https</a:t>
            </a:r>
            <a:r>
              <a:rPr lang="en-US" dirty="0">
                <a:hlinkClick r:id="rId2"/>
              </a:rPr>
              <a:t>://</a:t>
            </a:r>
            <a:r>
              <a:rPr lang="en-US" dirty="0" smtClean="0">
                <a:hlinkClick r:id="rId2"/>
              </a:rPr>
              <a:t>www.bing.com/images/search?view=detailV2&amp;ccid=S%2Fh9%2FNTi&amp;id=7EA79EFB39836CF3DF3D2F29C52F1406C92174A2&amp;thid=OIP.S_h9_NTiTLVjvheUQo55AAHaFj&amp;mediaurl=http%3A%2F%2Fimage.slidesharecdn.com%2F06-140911235952-phpapp01%2F95%2F06-inequality-the-redistribution-of-income-7-638.jpg%3Fcb%3D1410480153&amp;exph=479&amp;expw=638&amp;q=Lorenz+Curve+and+Gini+Coefficient&amp;simid=608044172045193199&amp;selectedindex=6&amp;ajaxhist=0&amp;vt=0&amp;sim=11</a:t>
            </a:r>
            <a:endParaRPr lang="en-US" dirty="0" smtClean="0"/>
          </a:p>
          <a:p>
            <a:r>
              <a:rPr lang="en-US" dirty="0" smtClean="0"/>
              <a:t>This is an index to measure income inequality.</a:t>
            </a:r>
          </a:p>
          <a:p>
            <a:r>
              <a:rPr lang="en-US" dirty="0" smtClean="0"/>
              <a:t>The coefficient ranges from 0 to 1; 0 = perfect equality, 1= perfect inequality</a:t>
            </a:r>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0175258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note</a:t>
            </a:r>
            <a:endParaRPr lang="en-US" dirty="0"/>
          </a:p>
        </p:txBody>
      </p:sp>
      <p:sp>
        <p:nvSpPr>
          <p:cNvPr id="3" name="Content Placeholder 2"/>
          <p:cNvSpPr>
            <a:spLocks noGrp="1"/>
          </p:cNvSpPr>
          <p:nvPr>
            <p:ph idx="1"/>
          </p:nvPr>
        </p:nvSpPr>
        <p:spPr>
          <a:xfrm>
            <a:off x="913794" y="1935921"/>
            <a:ext cx="10353762" cy="3695136"/>
          </a:xfrm>
        </p:spPr>
        <p:txBody>
          <a:bodyPr>
            <a:normAutofit fontScale="92500" lnSpcReduction="10000"/>
          </a:bodyPr>
          <a:lstStyle/>
          <a:p>
            <a:r>
              <a:rPr lang="en-US" sz="3200" dirty="0" smtClean="0"/>
              <a:t>If every citizen received the same income</a:t>
            </a:r>
          </a:p>
          <a:p>
            <a:pPr marL="0" indent="0">
              <a:buNone/>
            </a:pPr>
            <a:r>
              <a:rPr lang="en-US" sz="3200" dirty="0"/>
              <a:t>	</a:t>
            </a:r>
            <a:r>
              <a:rPr lang="en-US" sz="3200" dirty="0" smtClean="0"/>
              <a:t>Gini coefficient = 0</a:t>
            </a:r>
          </a:p>
          <a:p>
            <a:endParaRPr lang="en-US" sz="3200" dirty="0"/>
          </a:p>
          <a:p>
            <a:r>
              <a:rPr lang="en-US" sz="3200" dirty="0" smtClean="0"/>
              <a:t>If only one citizen received all the national income for himself</a:t>
            </a:r>
          </a:p>
          <a:p>
            <a:pPr marL="0" indent="0">
              <a:buNone/>
            </a:pPr>
            <a:r>
              <a:rPr lang="en-US" sz="3200" dirty="0"/>
              <a:t>	</a:t>
            </a:r>
            <a:r>
              <a:rPr lang="en-US" sz="3200" dirty="0" smtClean="0"/>
              <a:t>Gini coefficient = 1</a:t>
            </a:r>
            <a:endParaRPr lang="en-US" sz="32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6998332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Measures to reduce income inequality</a:t>
            </a:r>
            <a:endParaRPr lang="en-US" dirty="0"/>
          </a:p>
        </p:txBody>
      </p:sp>
      <p:sp>
        <p:nvSpPr>
          <p:cNvPr id="3" name="Content Placeholder 2"/>
          <p:cNvSpPr>
            <a:spLocks noGrp="1"/>
          </p:cNvSpPr>
          <p:nvPr>
            <p:ph idx="1"/>
          </p:nvPr>
        </p:nvSpPr>
        <p:spPr>
          <a:xfrm>
            <a:off x="913795" y="2096063"/>
            <a:ext cx="10353762" cy="4116995"/>
          </a:xfrm>
        </p:spPr>
        <p:txBody>
          <a:bodyPr>
            <a:normAutofit fontScale="85000" lnSpcReduction="20000"/>
          </a:bodyPr>
          <a:lstStyle/>
          <a:p>
            <a:r>
              <a:rPr lang="en-US" dirty="0" smtClean="0"/>
              <a:t>Taxes – Government can use a progressive tax system, which will mean that those who earn higher incomes will have to pay a higher percentage of their earnings in taxes.  Their personal disposable income will decrease, thereby reducing income inequality between lower and higher income earners</a:t>
            </a:r>
            <a:r>
              <a:rPr lang="en-US" dirty="0"/>
              <a:t>. Wealth and inheritance taxes also take from the rich to redistribute to the poor. </a:t>
            </a:r>
            <a:endParaRPr lang="en-US" dirty="0" smtClean="0"/>
          </a:p>
          <a:p>
            <a:endParaRPr lang="en-US" dirty="0"/>
          </a:p>
          <a:p>
            <a:r>
              <a:rPr lang="en-US" dirty="0" smtClean="0"/>
              <a:t>Subsidies – Government can provide </a:t>
            </a:r>
            <a:r>
              <a:rPr lang="en-US" dirty="0" err="1" smtClean="0"/>
              <a:t>subsidised</a:t>
            </a:r>
            <a:r>
              <a:rPr lang="en-US" dirty="0" smtClean="0"/>
              <a:t> goods and services to make it more affordable to persons so they can benefit from the same provisions as other persons in society.  This reduces income inequality.  For example, all pensioners can ride public transportation buses and the ferry to Tobago free of charge.  </a:t>
            </a:r>
            <a:r>
              <a:rPr lang="en-US" dirty="0" err="1" smtClean="0"/>
              <a:t>Subsidised</a:t>
            </a:r>
            <a:r>
              <a:rPr lang="en-US" dirty="0" smtClean="0"/>
              <a:t> housing also helps reduce income inequality amongst those who have and those who don’t.</a:t>
            </a:r>
          </a:p>
          <a:p>
            <a:endParaRPr lang="en-US" dirty="0" smtClean="0"/>
          </a:p>
          <a:p>
            <a:r>
              <a:rPr lang="en-US" dirty="0" smtClean="0"/>
              <a:t>Transfers – Disability and unemployment benefits, old-age pensions, all attempt to provide income to disadvantaged groups and so reduces income inequality.</a:t>
            </a:r>
            <a:endParaRPr lang="en-US" dirty="0"/>
          </a:p>
        </p:txBody>
      </p:sp>
      <p:sp>
        <p:nvSpPr>
          <p:cNvPr id="4" name="Footer Placeholder 3"/>
          <p:cNvSpPr>
            <a:spLocks noGrp="1"/>
          </p:cNvSpPr>
          <p:nvPr>
            <p:ph type="ftr" sz="quarter" idx="11"/>
          </p:nvPr>
        </p:nvSpPr>
        <p:spPr>
          <a:xfrm>
            <a:off x="913795" y="6213059"/>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1716502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Damask</Template>
  <TotalTime>1018</TotalTime>
  <Words>750</Words>
  <Application>Microsoft Office PowerPoint</Application>
  <PresentationFormat>Widescreen</PresentationFormat>
  <Paragraphs>63</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Bookman Old Style</vt:lpstr>
      <vt:lpstr>Calibri</vt:lpstr>
      <vt:lpstr>Rockwell</vt:lpstr>
      <vt:lpstr>Times New Roman</vt:lpstr>
      <vt:lpstr>Damask</vt:lpstr>
      <vt:lpstr>PowerPoint Presentation</vt:lpstr>
      <vt:lpstr>Income inequality</vt:lpstr>
      <vt:lpstr>Size distribution of income</vt:lpstr>
      <vt:lpstr>Functional distribution of income</vt:lpstr>
      <vt:lpstr>Income Distribution</vt:lpstr>
      <vt:lpstr>Lorenz Curve</vt:lpstr>
      <vt:lpstr>Gini Coefficient</vt:lpstr>
      <vt:lpstr>Quick note</vt:lpstr>
      <vt:lpstr>Measures to reduce income inequality</vt:lpstr>
      <vt:lpstr>Activity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MOECurriculum</dc:creator>
  <cp:lastModifiedBy>MOECurriculum</cp:lastModifiedBy>
  <cp:revision>50</cp:revision>
  <dcterms:created xsi:type="dcterms:W3CDTF">2020-05-22T19:23:13Z</dcterms:created>
  <dcterms:modified xsi:type="dcterms:W3CDTF">2020-05-28T15:54:53Z</dcterms:modified>
</cp:coreProperties>
</file>