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1" r:id="rId6"/>
    <p:sldId id="260" r:id="rId7"/>
    <p:sldId id="285" r:id="rId8"/>
    <p:sldId id="263" r:id="rId9"/>
    <p:sldId id="264" r:id="rId10"/>
    <p:sldId id="274" r:id="rId11"/>
    <p:sldId id="266" r:id="rId12"/>
    <p:sldId id="267" r:id="rId13"/>
    <p:sldId id="275" r:id="rId14"/>
    <p:sldId id="270" r:id="rId15"/>
    <p:sldId id="269" r:id="rId16"/>
    <p:sldId id="276" r:id="rId17"/>
    <p:sldId id="273" r:id="rId18"/>
    <p:sldId id="272" r:id="rId19"/>
    <p:sldId id="277" r:id="rId20"/>
    <p:sldId id="278" r:id="rId21"/>
    <p:sldId id="280" r:id="rId22"/>
    <p:sldId id="281" r:id="rId23"/>
    <p:sldId id="282" r:id="rId24"/>
    <p:sldId id="283" r:id="rId25"/>
    <p:sldId id="284" r:id="rId26"/>
    <p:sldId id="286" r:id="rId27"/>
    <p:sldId id="287" r:id="rId28"/>
    <p:sldId id="288" r:id="rId29"/>
    <p:sldId id="29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46A1D-EBED-4FCE-B9DA-44BB4D3739F5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1982-081C-4BA1-8425-969E53834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56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8AD5-EFCA-4B8B-8342-BBA55E69BFFF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8E6B-9303-4AAA-B34B-ADB334195F46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1AAE-8142-48A6-8398-E081C6846BF8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C1AD2-EC59-4281-83A4-5CD54E5BD88C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A63D-BD81-4371-A983-2A415EAB46C1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E2CD-354F-4689-B9CE-61A727BFCC6A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4815-5A4A-43F3-B9A0-27B296B2C5A0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86052-C8A1-438B-A66B-C835040B98B9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1D8A-F9E4-48E7-9340-3C08960C8D00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9FC-8704-464D-9413-DEDA14DFE33C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66AF9-89B0-4771-B81E-9BA1C5229C3B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E30D-9825-4C5F-BDC8-2C6FA975DE8D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9496-AD71-4A0A-A5B6-6E37832E756D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19FD-7F7F-4E7F-B2BC-3CB3205EAB31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0647-90A2-4274-B4A3-E7A104B5A1ED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71D1D-5D98-4FE8-A3D2-508D59DD0367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69D57-D982-407E-B066-8E6ED32E6C89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ckpik.com/brown-chicken-eggs-easter-egg-eggs-eggshell-102380" TargetMode="External"/><Relationship Id="rId3" Type="http://schemas.openxmlformats.org/officeDocument/2006/relationships/hyperlink" Target="https://publicdomainvectors.org/en/free-clipart/Smiling-water-droplet-vector-clip-art/16319.html" TargetMode="External"/><Relationship Id="rId7" Type="http://schemas.openxmlformats.org/officeDocument/2006/relationships/hyperlink" Target="https://www.flickr.com/photos/30478819@N08/45680168564" TargetMode="External"/><Relationship Id="rId2" Type="http://schemas.openxmlformats.org/officeDocument/2006/relationships/hyperlink" Target="https://freesvg.org/fruit-and-vegetables-vector-imag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30478819@N08/45439050672" TargetMode="External"/><Relationship Id="rId5" Type="http://schemas.openxmlformats.org/officeDocument/2006/relationships/hyperlink" Target="https://www.wallpaperflare.com/legumes-nuts-health-hazelnuts-lens-beans-sunflower-sunflower-seeds-wallpaper-eqlef" TargetMode="External"/><Relationship Id="rId4" Type="http://schemas.openxmlformats.org/officeDocument/2006/relationships/hyperlink" Target="https://www.wallpaperflare.com/beef-meat-bbq-steak-lunch-dinner-spices-salt-pear-pepper-wallpaper-gpfgz" TargetMode="External"/><Relationship Id="rId9" Type="http://schemas.openxmlformats.org/officeDocument/2006/relationships/hyperlink" Target="https://www.pikrepo.com/fkjzx/green-leafy-vegetable-on-white-background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photos/white-cabbage-cabbage-cabbage-leaves-2705228/" TargetMode="External"/><Relationship Id="rId3" Type="http://schemas.openxmlformats.org/officeDocument/2006/relationships/hyperlink" Target="https://pxhere.com/en/photo/1179945" TargetMode="External"/><Relationship Id="rId7" Type="http://schemas.openxmlformats.org/officeDocument/2006/relationships/hyperlink" Target="https://www.flickr.com/photos/cumidanciki/6090880830" TargetMode="External"/><Relationship Id="rId2" Type="http://schemas.openxmlformats.org/officeDocument/2006/relationships/hyperlink" Target="https://www.wallpaperflare.com/liver-pig-pigs-cook-fresh-food-meat-thailand-food-delicious-wallpaper-gmui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allpaperflare.com/seven-cherries-fruit-sweet-cherries-food-garden-summer-wallpaper-wnwsf" TargetMode="External"/><Relationship Id="rId5" Type="http://schemas.openxmlformats.org/officeDocument/2006/relationships/hyperlink" Target="https://www.publicdomainpictures.net/en/view-image.php?image=8111&amp;picture=peas" TargetMode="External"/><Relationship Id="rId10" Type="http://schemas.openxmlformats.org/officeDocument/2006/relationships/hyperlink" Target="https://pixnio.com/media/citrus-exotic-fruit-cocktail-fruit-juice-grapefruit" TargetMode="External"/><Relationship Id="rId4" Type="http://schemas.openxmlformats.org/officeDocument/2006/relationships/hyperlink" Target="https://pixabay.com/photos/grapefruit-grapefruit-red-citrus-3434196/" TargetMode="External"/><Relationship Id="rId9" Type="http://schemas.openxmlformats.org/officeDocument/2006/relationships/hyperlink" Target="https://www.flickr.com/photos/viclic/270435530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17429" y="778226"/>
            <a:ext cx="6747969" cy="1786943"/>
          </a:xfrm>
        </p:spPr>
        <p:txBody>
          <a:bodyPr>
            <a:normAutofit/>
          </a:bodyPr>
          <a:lstStyle/>
          <a:p>
            <a:r>
              <a:rPr lang="en-US" sz="88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VITAMINS</a:t>
            </a:r>
            <a:endParaRPr lang="en-US" sz="88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774" y="2570714"/>
            <a:ext cx="8915399" cy="112628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WATER SOLUBLE VITAMINS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493" y="3573886"/>
            <a:ext cx="4608975" cy="4334632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033715" y="435714"/>
            <a:ext cx="8915399" cy="3369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Curriculum Planning &amp; Development Division, Ministry of Education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086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7437" y="446088"/>
            <a:ext cx="5138671" cy="97631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SOURCES OF VITAMIN B2</a:t>
            </a:r>
            <a:endParaRPr lang="en-US" sz="4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Dairy products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Eggs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Meat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Whole grain cereal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Green leafy vegetables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Liver, kidney and heart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742" y="398474"/>
            <a:ext cx="2509886" cy="16740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609" y="4804369"/>
            <a:ext cx="2147249" cy="1429005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076628" y="3769017"/>
            <a:ext cx="2795980" cy="1387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853" y="2887731"/>
            <a:ext cx="2523963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8959" y="1385396"/>
            <a:ext cx="1868511" cy="1868511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87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6721" y="315017"/>
            <a:ext cx="5662433" cy="128089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VITAMIN B12</a:t>
            </a:r>
            <a:b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(COBALAMIN)</a:t>
            </a:r>
            <a:endParaRPr lang="en-US" sz="5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449" y="2523368"/>
            <a:ext cx="4608975" cy="433463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81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FUNCTIONS OF B12</a:t>
            </a:r>
            <a:endParaRPr lang="en-US" sz="4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Is critical for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metabolism of amino acids and other enzyme systems in the body.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Works with folate to make red blood cells.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Important </a:t>
            </a:r>
            <a:r>
              <a:rPr lang="en-US" sz="2400" dirty="0" smtClean="0">
                <a:solidFill>
                  <a:schemeClr val="tx1"/>
                </a:solidFill>
              </a:rPr>
              <a:t>for </a:t>
            </a:r>
            <a:r>
              <a:rPr lang="en-US" sz="2400" dirty="0" smtClean="0">
                <a:solidFill>
                  <a:schemeClr val="tx1"/>
                </a:solidFill>
              </a:rPr>
              <a:t>normal nerve function.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Helps to build protein tissues.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42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1318" y="553425"/>
            <a:ext cx="4300985" cy="97631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SOURCES OF VITAMIN B12</a:t>
            </a:r>
            <a:endParaRPr lang="en-US" sz="4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Animal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Fortified Products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8840" y="1803042"/>
            <a:ext cx="3999373" cy="299566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75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2936" y="585473"/>
            <a:ext cx="5327582" cy="128089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FOLIC ACID</a:t>
            </a:r>
            <a:endParaRPr lang="en-US" sz="5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936" y="2266236"/>
            <a:ext cx="4608975" cy="433463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2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197" y="624110"/>
            <a:ext cx="9186415" cy="128089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FUNCTIONS OF FOLIC ACID</a:t>
            </a:r>
            <a:endParaRPr lang="en-US" sz="4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Important for normal growth.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Important for formation of red blood cells.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Required for the release of energy from food, especially amino-acids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Important for the production of the nucleic acids RNA and DNA.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01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558" y="446088"/>
            <a:ext cx="4239854" cy="97631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SOURCES OF FOLIC ACID</a:t>
            </a:r>
            <a:endParaRPr lang="en-US" sz="4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89430" y="1422400"/>
            <a:ext cx="3505199" cy="426243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Green leafy vegetables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Dairy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Green beans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Peas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Oranges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Grapefruits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Cereals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1459" y="629791"/>
            <a:ext cx="2798307" cy="13900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294" y="1092979"/>
            <a:ext cx="2511770" cy="1676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9156" y="3553618"/>
            <a:ext cx="2481287" cy="16582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477" y="2651670"/>
            <a:ext cx="2093501" cy="13956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9671" y="4589056"/>
            <a:ext cx="2490896" cy="165994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28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278" y="778655"/>
            <a:ext cx="7375324" cy="128089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VITAMIN C</a:t>
            </a:r>
            <a:r>
              <a:rPr lang="en-US" sz="5400" dirty="0">
                <a:solidFill>
                  <a:schemeClr val="tx2"/>
                </a:solidFill>
                <a:latin typeface="Arial Black" panose="020B0A04020102020204" pitchFamily="34" charset="0"/>
              </a:rPr>
              <a:t/>
            </a:r>
            <a:br>
              <a:rPr lang="en-US" sz="5400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(ASCORBIC ACID)</a:t>
            </a:r>
            <a:endParaRPr lang="en-US" sz="5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272" y="2858664"/>
            <a:ext cx="4608975" cy="433463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48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FUNCTIONS OF VITAMIN C</a:t>
            </a:r>
            <a:endParaRPr lang="en-US" sz="4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8755" y="1386625"/>
            <a:ext cx="8915400" cy="3777622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Needed to make connective tissue which binds the body cells together.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Helps absorb the mineral iron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Helps build strong bones and teeth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Required for the production of blood and blood vessels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Needed for the building and maintenance of the skin and linings of the digestive system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Helps vitamin E in its role as an antioxidant to prevent heart disease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Needed to make collagen.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26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254" y="446088"/>
            <a:ext cx="4420157" cy="97631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SOURCES OF VITAMIN C</a:t>
            </a:r>
            <a:endParaRPr lang="en-US" sz="4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01793" y="1422400"/>
            <a:ext cx="3505199" cy="426243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West Indian Cherries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Callaloo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Guava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Citrus Fruits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Cabbage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Spinach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15" y="1236372"/>
            <a:ext cx="2778363" cy="18545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1" y="2730673"/>
            <a:ext cx="1939475" cy="14508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362" y="4753000"/>
            <a:ext cx="2049524" cy="1537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-2260" r="21085"/>
          <a:stretch/>
        </p:blipFill>
        <p:spPr>
          <a:xfrm>
            <a:off x="5845973" y="352919"/>
            <a:ext cx="2436350" cy="2092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558400" y="4001186"/>
            <a:ext cx="2851191" cy="189733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89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7343" y="550053"/>
            <a:ext cx="3485903" cy="805445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CONTENT</a:t>
            </a:r>
            <a:endParaRPr lang="en-US" sz="4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02857" y="1561562"/>
            <a:ext cx="2202287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OBJECTIVES</a:t>
            </a:r>
            <a:endParaRPr lang="en-US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1709" y="2675585"/>
            <a:ext cx="220228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1. WATER SOLUBLE VITAMINS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21711" y="3770289"/>
            <a:ext cx="2202286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2. VITAMIN B1 (THIAMIN)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38855" y="4926165"/>
            <a:ext cx="2202286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3. VITAMIN B2 (RIBOFLAVIN)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02857" y="2698121"/>
            <a:ext cx="2202286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4. VITAMIN B12 (COBALAMIN)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02857" y="3818585"/>
            <a:ext cx="2202286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5. FOLATE ACID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02857" y="4955144"/>
            <a:ext cx="2202286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6. VITAMIN C (ASCORBIC ACID)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84004" y="2675585"/>
            <a:ext cx="2202286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7. DEFICIENCY DISEASES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84004" y="3879757"/>
            <a:ext cx="2202286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8. SUMMARY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84004" y="4955144"/>
            <a:ext cx="2202286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9. ASSIGNMENTS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01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DEFICIENCY DISEASES</a:t>
            </a:r>
            <a:endParaRPr lang="en-US" sz="5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365" y="2523368"/>
            <a:ext cx="4608975" cy="433463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02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BERI </a:t>
            </a:r>
            <a:r>
              <a:rPr lang="en-US" sz="4400" dirty="0" err="1" smtClean="0">
                <a:solidFill>
                  <a:schemeClr val="tx2"/>
                </a:solidFill>
                <a:latin typeface="Arial Black" panose="020B0A04020102020204" pitchFamily="34" charset="0"/>
              </a:rPr>
              <a:t>BERI</a:t>
            </a:r>
            <a:endParaRPr lang="en-US" sz="4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9765" y="1681344"/>
            <a:ext cx="3992732" cy="576262"/>
          </a:xfrm>
        </p:spPr>
        <p:txBody>
          <a:bodyPr/>
          <a:lstStyle/>
          <a:p>
            <a:r>
              <a:rPr lang="en-US" b="1" u="sng" dirty="0" smtClean="0">
                <a:solidFill>
                  <a:schemeClr val="tx2"/>
                </a:solidFill>
              </a:rPr>
              <a:t>VITAMIN B1 (THIAMIN)</a:t>
            </a:r>
            <a:endParaRPr lang="en-US" b="1" u="sng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A lack of vitamin B1 maybe due to alcoholism, not consuming the correct food, digestive disorders and pregnancy  (loss of appetite, vomiting).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Severe deficiency leads to </a:t>
            </a:r>
            <a:r>
              <a:rPr lang="en-US" sz="2400" dirty="0" err="1" smtClean="0">
                <a:solidFill>
                  <a:schemeClr val="tx1"/>
                </a:solidFill>
              </a:rPr>
              <a:t>Beri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Beri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5610" y="1793172"/>
            <a:ext cx="3999001" cy="576262"/>
          </a:xfrm>
        </p:spPr>
        <p:txBody>
          <a:bodyPr/>
          <a:lstStyle/>
          <a:p>
            <a:r>
              <a:rPr lang="en-US" b="1" u="sng" dirty="0" smtClean="0">
                <a:solidFill>
                  <a:schemeClr val="tx2"/>
                </a:solidFill>
              </a:rPr>
              <a:t>SIGNS AND SYMPTOMS</a:t>
            </a:r>
            <a:endParaRPr lang="en-US" b="1" u="sng" dirty="0">
              <a:solidFill>
                <a:schemeClr val="tx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Loses weight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Exhausted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Weak muscles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Swelling due to fluid in the tissues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2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SCURVY</a:t>
            </a:r>
            <a:endParaRPr lang="en-US" sz="4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4285" y="1772539"/>
            <a:ext cx="3992732" cy="576262"/>
          </a:xfrm>
        </p:spPr>
        <p:txBody>
          <a:bodyPr/>
          <a:lstStyle/>
          <a:p>
            <a:pPr algn="ctr"/>
            <a:r>
              <a:rPr lang="en-US" b="1" u="sng" dirty="0" smtClean="0">
                <a:solidFill>
                  <a:schemeClr val="tx2"/>
                </a:solidFill>
              </a:rPr>
              <a:t>VITAMIN C </a:t>
            </a:r>
          </a:p>
          <a:p>
            <a:pPr algn="ctr"/>
            <a:r>
              <a:rPr lang="en-US" b="1" u="sng" dirty="0" smtClean="0">
                <a:solidFill>
                  <a:schemeClr val="tx2"/>
                </a:solidFill>
              </a:rPr>
              <a:t>(ASCORBIC ACID)</a:t>
            </a:r>
            <a:endParaRPr lang="en-US" b="1" u="sng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Severe lack of vitamin C can lead to scurvy which can result in the following symptoms.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336793" y="1640078"/>
            <a:ext cx="3999001" cy="576262"/>
          </a:xfrm>
        </p:spPr>
        <p:txBody>
          <a:bodyPr/>
          <a:lstStyle/>
          <a:p>
            <a:r>
              <a:rPr lang="en-US" b="1" u="sng" dirty="0" smtClean="0">
                <a:solidFill>
                  <a:schemeClr val="tx2"/>
                </a:solidFill>
              </a:rPr>
              <a:t>SIGNS AND SYMPTOMS</a:t>
            </a:r>
            <a:endParaRPr lang="en-US" b="1" u="sng" dirty="0">
              <a:solidFill>
                <a:schemeClr val="tx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4312262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Poor development of connective tissue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Bleeding gums and loose teeth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Weak blood vessels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Cuts fail to heal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Weak scar tissue that is easily broken</a:t>
            </a:r>
          </a:p>
          <a:p>
            <a:r>
              <a:rPr lang="en-US" sz="2400" dirty="0" err="1" smtClean="0">
                <a:solidFill>
                  <a:schemeClr val="tx1"/>
                </a:solidFill>
              </a:rPr>
              <a:t>Anaemia</a:t>
            </a:r>
            <a:r>
              <a:rPr lang="en-US" sz="2400" dirty="0" smtClean="0">
                <a:solidFill>
                  <a:schemeClr val="tx1"/>
                </a:solidFill>
              </a:rPr>
              <a:t> because iron isn’t absorbed properly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73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RETARDED GROWTH IN CHILDREN</a:t>
            </a:r>
            <a:endParaRPr lang="en-US" sz="4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chemeClr val="tx2"/>
                </a:solidFill>
              </a:rPr>
              <a:t>VITAMINS</a:t>
            </a:r>
            <a:endParaRPr lang="en-US" b="1" u="sng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79604" y="2767906"/>
            <a:ext cx="4342893" cy="3354060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  <a:latin typeface="+mj-lt"/>
              </a:rPr>
              <a:t>Retarded growth in children can develop due to a lack of the B vitamins (B1 and B2)and vitamin A (fat-soluble vitamin)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SIGNS AND SYMPTOMS 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5937" y="2780785"/>
            <a:ext cx="4338674" cy="335406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Poor growth in terms of height and weight gain expected for a particular age.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15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SUMMARY</a:t>
            </a:r>
            <a:endParaRPr lang="en-US" sz="4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6181" y="1772992"/>
            <a:ext cx="8915400" cy="37776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The water soluble vitamins are B1, B2, B12, FOLIC ACID, C.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They are all essential for the proper functioning of our bodies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They can be found in vegetables, fruits and animal products.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Diseases can develop from a lack of these essential vitamins such as </a:t>
            </a:r>
            <a:r>
              <a:rPr lang="en-US" sz="2400" dirty="0" err="1" smtClean="0">
                <a:solidFill>
                  <a:schemeClr val="tx1"/>
                </a:solidFill>
              </a:rPr>
              <a:t>Beri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Beri</a:t>
            </a:r>
            <a:r>
              <a:rPr lang="en-US" sz="2400" dirty="0" smtClean="0">
                <a:solidFill>
                  <a:schemeClr val="tx1"/>
                </a:solidFill>
              </a:rPr>
              <a:t>, Scurvy and Retarded Growth in children.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8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196" y="636989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COMPLETE THE WORKSHEETS ATTACHED</a:t>
            </a:r>
            <a:endParaRPr lang="en-US" sz="4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2349" y="2622998"/>
            <a:ext cx="4017379" cy="37782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45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/>
              <a:t>REFERENCES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4" y="1493949"/>
            <a:ext cx="8911687" cy="4417273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TEXTBOOK-</a:t>
            </a:r>
          </a:p>
          <a:p>
            <a:r>
              <a:rPr lang="en-US" dirty="0" smtClean="0"/>
              <a:t>	Anita Tull and Antonia Coward, (2009), Caribbean Food and Nutrition for C.S.E.C. Oxford.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48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892" y="572594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REFERENCES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0924" y="1584101"/>
            <a:ext cx="9263688" cy="5112913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IMAGE SOURCES-</a:t>
            </a:r>
          </a:p>
          <a:p>
            <a:r>
              <a:rPr lang="en-US" sz="1600" dirty="0" smtClean="0">
                <a:hlinkClick r:id="rId2"/>
              </a:rPr>
              <a:t>https://freesvg.org/fruit-and-vegetables-vector-image</a:t>
            </a:r>
            <a:endParaRPr lang="en-US" sz="1600" dirty="0" smtClean="0"/>
          </a:p>
          <a:p>
            <a:r>
              <a:rPr lang="en-US" sz="1600" dirty="0">
                <a:hlinkClick r:id="rId3"/>
              </a:rPr>
              <a:t>https://</a:t>
            </a:r>
            <a:r>
              <a:rPr lang="en-US" sz="1600" dirty="0" smtClean="0">
                <a:hlinkClick r:id="rId3"/>
              </a:rPr>
              <a:t>publicdomainvectors.org/en/free-clipart/Smiling-water-droplet-vector-clip-art/16319.html</a:t>
            </a:r>
            <a:endParaRPr lang="en-US" sz="1600" dirty="0" smtClean="0"/>
          </a:p>
          <a:p>
            <a:r>
              <a:rPr lang="en-US" sz="1600" dirty="0">
                <a:hlinkClick r:id="rId4"/>
              </a:rPr>
              <a:t>https://</a:t>
            </a:r>
            <a:r>
              <a:rPr lang="en-US" sz="1600" dirty="0" smtClean="0">
                <a:hlinkClick r:id="rId4"/>
              </a:rPr>
              <a:t>www.wallpaperflare.com/beef-meat-bbq-steak-lunch-dinner-spices-salt-pear-pepper-wallpaper-gpfgz</a:t>
            </a:r>
            <a:endParaRPr lang="en-US" sz="1600" dirty="0"/>
          </a:p>
          <a:p>
            <a:r>
              <a:rPr lang="en-US" sz="1600" dirty="0">
                <a:hlinkClick r:id="rId5"/>
              </a:rPr>
              <a:t>https://</a:t>
            </a:r>
            <a:r>
              <a:rPr lang="en-US" sz="1600" dirty="0" smtClean="0">
                <a:hlinkClick r:id="rId5"/>
              </a:rPr>
              <a:t>www.wallpaperflare.com/legumes-nuts-health-hazelnuts-lens-beans-sunflower-sunflower-seeds-wallpaper-eqlef</a:t>
            </a:r>
            <a:endParaRPr lang="en-US" sz="1600" dirty="0" smtClean="0"/>
          </a:p>
          <a:p>
            <a:r>
              <a:rPr lang="en-US" sz="1600" dirty="0">
                <a:hlinkClick r:id="rId6"/>
              </a:rPr>
              <a:t>https://</a:t>
            </a:r>
            <a:r>
              <a:rPr lang="en-US" sz="1600" dirty="0" smtClean="0">
                <a:hlinkClick r:id="rId6"/>
              </a:rPr>
              <a:t>www.flickr.com/photos/30478819@N08/45439050672</a:t>
            </a:r>
            <a:endParaRPr lang="en-US" sz="1600" dirty="0" smtClean="0"/>
          </a:p>
          <a:p>
            <a:r>
              <a:rPr lang="en-US" sz="1600" dirty="0">
                <a:hlinkClick r:id="rId7"/>
              </a:rPr>
              <a:t>https://</a:t>
            </a:r>
            <a:r>
              <a:rPr lang="en-US" sz="1600" dirty="0" smtClean="0">
                <a:hlinkClick r:id="rId7"/>
              </a:rPr>
              <a:t>www.flickr.com/photos/30478819@N08/45680168564</a:t>
            </a:r>
            <a:endParaRPr lang="en-US" sz="1600" dirty="0" smtClean="0"/>
          </a:p>
          <a:p>
            <a:r>
              <a:rPr lang="en-US" sz="1600" dirty="0">
                <a:hlinkClick r:id="rId8"/>
              </a:rPr>
              <a:t>https://www.pickpik.com/brown-chicken-eggs-easter-egg-eggs-eggshell-102380</a:t>
            </a:r>
            <a:endParaRPr lang="en-US" sz="1600" dirty="0" smtClean="0"/>
          </a:p>
          <a:p>
            <a:r>
              <a:rPr lang="en-US" sz="1600" dirty="0">
                <a:hlinkClick r:id="rId9"/>
              </a:rPr>
              <a:t>https://www.pikrepo.com/fkjzx/green-leafy-vegetable-on-white-background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13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REFERENCES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045" y="1390917"/>
            <a:ext cx="9276567" cy="52288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 smtClean="0"/>
              <a:t>IMAGE SOURCES-</a:t>
            </a:r>
          </a:p>
          <a:p>
            <a:r>
              <a:rPr lang="en-US" sz="1600" dirty="0" smtClean="0">
                <a:hlinkClick r:id="rId2"/>
              </a:rPr>
              <a:t>https://www.wallpaperflare.com/liver-pig-pigs-cook-fresh-food-meat-thailand-food-delicious-wallpaper-gmuir</a:t>
            </a:r>
            <a:endParaRPr lang="en-US" sz="1600" dirty="0" smtClean="0"/>
          </a:p>
          <a:p>
            <a:r>
              <a:rPr lang="en-US" sz="1600" dirty="0" smtClean="0">
                <a:hlinkClick r:id="rId3"/>
              </a:rPr>
              <a:t>https://pxhere.com/en/photo/1179945</a:t>
            </a:r>
            <a:endParaRPr lang="en-US" sz="1600" dirty="0" smtClean="0"/>
          </a:p>
          <a:p>
            <a:r>
              <a:rPr lang="en-US" sz="1600" dirty="0" smtClean="0">
                <a:hlinkClick r:id="rId4"/>
              </a:rPr>
              <a:t>https://pixabay.com/photos/grapefruit-grapefruit-red-citrus-3434196/</a:t>
            </a:r>
            <a:endParaRPr lang="en-US" sz="1600" dirty="0" smtClean="0"/>
          </a:p>
          <a:p>
            <a:r>
              <a:rPr lang="en-US" sz="1600" dirty="0" smtClean="0">
                <a:hlinkClick r:id="rId5"/>
              </a:rPr>
              <a:t>https://www.publicdomainpictures.net/en/view-image.php?image=8111&amp;picture=peas</a:t>
            </a:r>
            <a:endParaRPr lang="en-US" sz="1600" dirty="0" smtClean="0"/>
          </a:p>
          <a:p>
            <a:r>
              <a:rPr lang="en-US" sz="1600" dirty="0" smtClean="0">
                <a:hlinkClick r:id="rId6"/>
              </a:rPr>
              <a:t>https://www.wallpaperflare.com/seven-cherries-fruit-sweet-cherries-food-garden-summer-wallpaper-wnwsf</a:t>
            </a:r>
            <a:endParaRPr lang="en-US" sz="1600" dirty="0" smtClean="0"/>
          </a:p>
          <a:p>
            <a:r>
              <a:rPr lang="en-US" sz="1600" dirty="0" smtClean="0">
                <a:hlinkClick r:id="rId7"/>
              </a:rPr>
              <a:t>https://www.flickr.com/photos/cumidanciki/6090880830</a:t>
            </a:r>
            <a:endParaRPr lang="en-US" sz="1600" dirty="0" smtClean="0"/>
          </a:p>
          <a:p>
            <a:r>
              <a:rPr lang="en-US" sz="1600" dirty="0" smtClean="0">
                <a:hlinkClick r:id="rId8"/>
              </a:rPr>
              <a:t>https://pixabay.com/photos/white-cabbage-cabbage-cabbage-leaves-2705228/</a:t>
            </a:r>
            <a:endParaRPr lang="en-US" sz="1600" dirty="0" smtClean="0"/>
          </a:p>
          <a:p>
            <a:r>
              <a:rPr lang="en-US" sz="1600" dirty="0" smtClean="0">
                <a:hlinkClick r:id="rId9"/>
              </a:rPr>
              <a:t>https://www.flickr.com/photos/viclic/270435530</a:t>
            </a:r>
            <a:endParaRPr lang="en-US" sz="1600" dirty="0" smtClean="0"/>
          </a:p>
          <a:p>
            <a:r>
              <a:rPr lang="en-US" sz="1600" dirty="0">
                <a:hlinkClick r:id="rId10"/>
              </a:rPr>
              <a:t>https://pixnio.com/media/citrus-exotic-fruit-cocktail-fruit-juice-grapefruit</a:t>
            </a:r>
            <a:endParaRPr lang="en-US" sz="1600" dirty="0" smtClean="0"/>
          </a:p>
          <a:p>
            <a:endParaRPr lang="en-US" sz="1600" b="1" dirty="0" smtClean="0"/>
          </a:p>
          <a:p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31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Acknowledgement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Lesson compiled by:</a:t>
            </a:r>
          </a:p>
          <a:p>
            <a:pPr lvl="4"/>
            <a:r>
              <a:rPr lang="en-US" sz="1800" dirty="0" smtClean="0"/>
              <a:t>Ms. </a:t>
            </a:r>
            <a:r>
              <a:rPr lang="en-US" sz="1800" dirty="0"/>
              <a:t>Venita Ramcharan Rio Claro East Secondary School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68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OBJECTIVES</a:t>
            </a:r>
            <a:endParaRPr lang="en-US" sz="4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At the end of this lesson, students should be able to: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</a:rPr>
              <a:t>List the water-soluble vitamins.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</a:rPr>
              <a:t>State the functions of each water soluble vitamin.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</a:rPr>
              <a:t>Name the sources of each water soluble vitamin.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</a:rPr>
              <a:t>Discuss the diseases associated with water soluble vitamins.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07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WATER SOLUBLE VITAMINS</a:t>
            </a:r>
            <a:endParaRPr lang="en-US" sz="4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Water soluble vitamins are vitamins that can dissolve in water. The water soluble vitamins, we will be focusing on are: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</a:rPr>
              <a:t>B1 (Thiamin)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</a:rPr>
              <a:t>B2 (Riboflavin)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</a:rPr>
              <a:t>B12(Cobalamin)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</a:rPr>
              <a:t>Folic Acid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</a:rPr>
              <a:t>C (Ascorbic Acid)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893" t="15944" r="30636" b="30762"/>
          <a:stretch/>
        </p:blipFill>
        <p:spPr>
          <a:xfrm>
            <a:off x="6275259" y="3425780"/>
            <a:ext cx="1181607" cy="154790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60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659" y="649868"/>
            <a:ext cx="5203065" cy="235091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VITAMIN B1</a:t>
            </a:r>
            <a:b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(THIAMIN)</a:t>
            </a:r>
            <a:endParaRPr lang="en-US" sz="5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301" y="2884422"/>
            <a:ext cx="4608975" cy="433463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94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FUNCTIONS OF VITAMIN B1</a:t>
            </a:r>
            <a:endParaRPr lang="en-US" sz="4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Needed </a:t>
            </a:r>
            <a:r>
              <a:rPr lang="en-US" sz="2400" dirty="0" smtClean="0">
                <a:solidFill>
                  <a:schemeClr val="tx1"/>
                </a:solidFill>
              </a:rPr>
              <a:t>for: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metabolic </a:t>
            </a:r>
            <a:r>
              <a:rPr lang="en-US" sz="2400" dirty="0" smtClean="0">
                <a:solidFill>
                  <a:schemeClr val="tx1"/>
                </a:solidFill>
              </a:rPr>
              <a:t>reactions that release energy from carbohydrates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the </a:t>
            </a:r>
            <a:r>
              <a:rPr lang="en-US" sz="2400" dirty="0" smtClean="0">
                <a:solidFill>
                  <a:schemeClr val="tx1"/>
                </a:solidFill>
              </a:rPr>
              <a:t>normal growth of children.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the </a:t>
            </a:r>
            <a:r>
              <a:rPr lang="en-US" sz="2400" dirty="0" smtClean="0">
                <a:solidFill>
                  <a:schemeClr val="tx1"/>
                </a:solidFill>
              </a:rPr>
              <a:t>function and maintenance of nerves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55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46088"/>
            <a:ext cx="4265611" cy="97631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SOURCES OF VITAMIN B1</a:t>
            </a:r>
            <a:endParaRPr lang="en-US" sz="4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Lean Meat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Legumes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Nuts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Whole grain Cereal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228" y="2873970"/>
            <a:ext cx="2566171" cy="17117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492" y="4889881"/>
            <a:ext cx="2482200" cy="165560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4411" y="1026187"/>
            <a:ext cx="2525249" cy="142079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19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2327" y="495321"/>
            <a:ext cx="5623797" cy="128089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VITAMIN B2</a:t>
            </a:r>
            <a:b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(RIBOFLAVIN)</a:t>
            </a:r>
            <a:endParaRPr lang="en-US" sz="5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737" y="2755633"/>
            <a:ext cx="4608975" cy="433463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96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FUNCTIONS OF VITAMIN B2</a:t>
            </a:r>
            <a:endParaRPr lang="en-US" sz="4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Needed: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For normal growth.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For the </a:t>
            </a:r>
            <a:r>
              <a:rPr lang="en-US" sz="2400" dirty="0" smtClean="0">
                <a:solidFill>
                  <a:schemeClr val="tx1"/>
                </a:solidFill>
              </a:rPr>
              <a:t>release of energy from food, especially for amino acids and fats by oxidation.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To Help </a:t>
            </a:r>
            <a:r>
              <a:rPr lang="en-US" sz="2400" dirty="0" smtClean="0">
                <a:solidFill>
                  <a:schemeClr val="tx1"/>
                </a:solidFill>
              </a:rPr>
              <a:t>maintain good vision, healthy hair, skin , and nails.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For red </a:t>
            </a:r>
            <a:r>
              <a:rPr lang="en-US" sz="2400" dirty="0" smtClean="0">
                <a:solidFill>
                  <a:schemeClr val="tx1"/>
                </a:solidFill>
              </a:rPr>
              <a:t>blood cell formation and respiration.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To </a:t>
            </a:r>
            <a:r>
              <a:rPr lang="en-US" sz="2400" dirty="0" smtClean="0">
                <a:solidFill>
                  <a:schemeClr val="tx1"/>
                </a:solidFill>
              </a:rPr>
              <a:t>regulate human growth and reproduction.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78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952</TotalTime>
  <Words>797</Words>
  <Application>Microsoft Office PowerPoint</Application>
  <PresentationFormat>Widescreen</PresentationFormat>
  <Paragraphs>152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 Black</vt:lpstr>
      <vt:lpstr>Calibri</vt:lpstr>
      <vt:lpstr>Century Gothic</vt:lpstr>
      <vt:lpstr>Wingdings</vt:lpstr>
      <vt:lpstr>Wingdings 3</vt:lpstr>
      <vt:lpstr>Wisp</vt:lpstr>
      <vt:lpstr>VITAMINS</vt:lpstr>
      <vt:lpstr>CONTENT</vt:lpstr>
      <vt:lpstr>OBJECTIVES</vt:lpstr>
      <vt:lpstr>WATER SOLUBLE VITAMINS</vt:lpstr>
      <vt:lpstr>VITAMIN B1 (THIAMIN)</vt:lpstr>
      <vt:lpstr>FUNCTIONS OF VITAMIN B1</vt:lpstr>
      <vt:lpstr>SOURCES OF VITAMIN B1</vt:lpstr>
      <vt:lpstr>VITAMIN B2 (RIBOFLAVIN)</vt:lpstr>
      <vt:lpstr>FUNCTIONS OF VITAMIN B2</vt:lpstr>
      <vt:lpstr>SOURCES OF VITAMIN B2</vt:lpstr>
      <vt:lpstr>VITAMIN B12 (COBALAMIN)</vt:lpstr>
      <vt:lpstr>FUNCTIONS OF B12</vt:lpstr>
      <vt:lpstr>SOURCES OF VITAMIN B12</vt:lpstr>
      <vt:lpstr>FOLIC ACID</vt:lpstr>
      <vt:lpstr>FUNCTIONS OF FOLIC ACID</vt:lpstr>
      <vt:lpstr>SOURCES OF FOLIC ACID</vt:lpstr>
      <vt:lpstr>VITAMIN C (ASCORBIC ACID)</vt:lpstr>
      <vt:lpstr>FUNCTIONS OF VITAMIN C</vt:lpstr>
      <vt:lpstr>SOURCES OF VITAMIN C</vt:lpstr>
      <vt:lpstr>DEFICIENCY DISEASES</vt:lpstr>
      <vt:lpstr>BERI BERI</vt:lpstr>
      <vt:lpstr>SCURVY</vt:lpstr>
      <vt:lpstr>RETARDED GROWTH IN CHILDREN</vt:lpstr>
      <vt:lpstr>SUMMARY</vt:lpstr>
      <vt:lpstr>COMPLETE THE WORKSHEETS ATTACHED</vt:lpstr>
      <vt:lpstr>REFERENCES</vt:lpstr>
      <vt:lpstr>REFERENCES</vt:lpstr>
      <vt:lpstr>REFERENCES</vt:lpstr>
      <vt:lpstr>Acknowledgement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VITAMINS</dc:title>
  <dc:creator>Venita Ramcharan</dc:creator>
  <cp:lastModifiedBy>Charmaine Gellineau</cp:lastModifiedBy>
  <cp:revision>68</cp:revision>
  <dcterms:created xsi:type="dcterms:W3CDTF">2020-04-23T01:34:30Z</dcterms:created>
  <dcterms:modified xsi:type="dcterms:W3CDTF">2020-06-26T15:29:03Z</dcterms:modified>
</cp:coreProperties>
</file>