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5D4DBE-3CC8-4319-AC7D-EB8F9A91982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7CA0D0-4477-41DB-87D6-5758CC6270FB}">
      <dgm:prSet phldrT="[Text]"/>
      <dgm:spPr/>
      <dgm:t>
        <a:bodyPr/>
        <a:lstStyle/>
        <a:p>
          <a:r>
            <a:rPr lang="en-US"/>
            <a:t>Planned/Command</a:t>
          </a:r>
        </a:p>
      </dgm:t>
    </dgm:pt>
    <dgm:pt modelId="{FC46F0F3-E0B2-467C-B101-D8AF8CCB008B}" type="parTrans" cxnId="{9E7A7CE4-D134-40AB-A8F8-46985444B39E}">
      <dgm:prSet/>
      <dgm:spPr/>
      <dgm:t>
        <a:bodyPr/>
        <a:lstStyle/>
        <a:p>
          <a:endParaRPr lang="en-US"/>
        </a:p>
      </dgm:t>
    </dgm:pt>
    <dgm:pt modelId="{1AF15240-5DAE-45C7-9988-F0CC30BAC290}" type="sibTrans" cxnId="{9E7A7CE4-D134-40AB-A8F8-46985444B39E}">
      <dgm:prSet/>
      <dgm:spPr/>
      <dgm:t>
        <a:bodyPr/>
        <a:lstStyle/>
        <a:p>
          <a:endParaRPr lang="en-US"/>
        </a:p>
      </dgm:t>
    </dgm:pt>
    <dgm:pt modelId="{266ED75C-384D-4604-8099-8E33EA195F99}">
      <dgm:prSet phldrT="[Text]"/>
      <dgm:spPr/>
      <dgm:t>
        <a:bodyPr/>
        <a:lstStyle/>
        <a:p>
          <a:r>
            <a:rPr lang="en-US"/>
            <a:t>Central government asnwers questions on what to produce, how to produce and for whom.</a:t>
          </a:r>
        </a:p>
      </dgm:t>
    </dgm:pt>
    <dgm:pt modelId="{7A124A88-95C3-4641-8B22-406C249F8F74}" type="parTrans" cxnId="{20E1BA4E-8886-440D-83C9-F8FC85334CE0}">
      <dgm:prSet/>
      <dgm:spPr/>
      <dgm:t>
        <a:bodyPr/>
        <a:lstStyle/>
        <a:p>
          <a:endParaRPr lang="en-US"/>
        </a:p>
      </dgm:t>
    </dgm:pt>
    <dgm:pt modelId="{14E50CC3-6CF7-4D21-8393-27740C928C88}" type="sibTrans" cxnId="{20E1BA4E-8886-440D-83C9-F8FC85334CE0}">
      <dgm:prSet/>
      <dgm:spPr/>
      <dgm:t>
        <a:bodyPr/>
        <a:lstStyle/>
        <a:p>
          <a:endParaRPr lang="en-US"/>
        </a:p>
      </dgm:t>
    </dgm:pt>
    <dgm:pt modelId="{033CEBB5-30D0-4A08-AD68-8B7E5D489420}">
      <dgm:prSet phldrT="[Text]"/>
      <dgm:spPr/>
      <dgm:t>
        <a:bodyPr/>
        <a:lstStyle/>
        <a:p>
          <a:r>
            <a:rPr lang="en-US"/>
            <a:t>Government owns land and means of production</a:t>
          </a:r>
        </a:p>
      </dgm:t>
    </dgm:pt>
    <dgm:pt modelId="{DB1078C7-9B78-40D1-A05F-448F8FF60BA8}" type="parTrans" cxnId="{A025D389-87C9-4F80-9D85-1611552DAAEA}">
      <dgm:prSet/>
      <dgm:spPr/>
      <dgm:t>
        <a:bodyPr/>
        <a:lstStyle/>
        <a:p>
          <a:endParaRPr lang="en-US"/>
        </a:p>
      </dgm:t>
    </dgm:pt>
    <dgm:pt modelId="{81777097-7679-4A75-94DB-FBF0BE95729F}" type="sibTrans" cxnId="{A025D389-87C9-4F80-9D85-1611552DAAEA}">
      <dgm:prSet/>
      <dgm:spPr/>
      <dgm:t>
        <a:bodyPr/>
        <a:lstStyle/>
        <a:p>
          <a:endParaRPr lang="en-US"/>
        </a:p>
      </dgm:t>
    </dgm:pt>
    <dgm:pt modelId="{62B8BD9D-D1E2-46D1-84E1-9CA80442711F}">
      <dgm:prSet phldrT="[Text]"/>
      <dgm:spPr/>
      <dgm:t>
        <a:bodyPr/>
        <a:lstStyle/>
        <a:p>
          <a:r>
            <a:rPr lang="en-US"/>
            <a:t>Free enterprise/Capitalist</a:t>
          </a:r>
        </a:p>
      </dgm:t>
    </dgm:pt>
    <dgm:pt modelId="{8E9CCB4B-F341-4A6B-B9F9-67551A78174B}" type="parTrans" cxnId="{135110E1-0494-4ED3-9FCC-0075244D3B96}">
      <dgm:prSet/>
      <dgm:spPr/>
      <dgm:t>
        <a:bodyPr/>
        <a:lstStyle/>
        <a:p>
          <a:endParaRPr lang="en-US"/>
        </a:p>
      </dgm:t>
    </dgm:pt>
    <dgm:pt modelId="{C6F94945-291E-485E-9F9A-2B1FB5C6630B}" type="sibTrans" cxnId="{135110E1-0494-4ED3-9FCC-0075244D3B96}">
      <dgm:prSet/>
      <dgm:spPr/>
      <dgm:t>
        <a:bodyPr/>
        <a:lstStyle/>
        <a:p>
          <a:endParaRPr lang="en-US"/>
        </a:p>
      </dgm:t>
    </dgm:pt>
    <dgm:pt modelId="{C64887CC-CC26-4793-A0EC-7315805D8861}">
      <dgm:prSet phldrT="[Text]"/>
      <dgm:spPr/>
      <dgm:t>
        <a:bodyPr/>
        <a:lstStyle/>
        <a:p>
          <a:r>
            <a:rPr lang="en-US"/>
            <a:t>Laws of supply and demand (market system) answers questions on what to produce, how to produce and for whom. </a:t>
          </a:r>
        </a:p>
      </dgm:t>
    </dgm:pt>
    <dgm:pt modelId="{C45D8CEE-A114-4369-BF78-50B1785508B6}" type="parTrans" cxnId="{3CB68027-FCA8-4FEA-8732-F5D3EE224C76}">
      <dgm:prSet/>
      <dgm:spPr/>
      <dgm:t>
        <a:bodyPr/>
        <a:lstStyle/>
        <a:p>
          <a:endParaRPr lang="en-US"/>
        </a:p>
      </dgm:t>
    </dgm:pt>
    <dgm:pt modelId="{1071ACD9-F49D-41B2-961E-F10E4C0E6817}" type="sibTrans" cxnId="{3CB68027-FCA8-4FEA-8732-F5D3EE224C76}">
      <dgm:prSet/>
      <dgm:spPr/>
      <dgm:t>
        <a:bodyPr/>
        <a:lstStyle/>
        <a:p>
          <a:endParaRPr lang="en-US"/>
        </a:p>
      </dgm:t>
    </dgm:pt>
    <dgm:pt modelId="{4563B533-B7AA-4B1A-AB44-8E5A2D9C84BF}">
      <dgm:prSet phldrT="[Text]"/>
      <dgm:spPr/>
      <dgm:t>
        <a:bodyPr/>
        <a:lstStyle/>
        <a:p>
          <a:r>
            <a:rPr lang="en-US"/>
            <a:t>Mixed</a:t>
          </a:r>
        </a:p>
      </dgm:t>
    </dgm:pt>
    <dgm:pt modelId="{F2071912-26F3-4269-A9A1-07A658488E3E}" type="parTrans" cxnId="{EC5EA122-0E05-4E76-A53E-C5C6E583EADF}">
      <dgm:prSet/>
      <dgm:spPr/>
      <dgm:t>
        <a:bodyPr/>
        <a:lstStyle/>
        <a:p>
          <a:endParaRPr lang="en-US"/>
        </a:p>
      </dgm:t>
    </dgm:pt>
    <dgm:pt modelId="{C7EB4D61-FB2F-4784-93FA-A0178211807F}" type="sibTrans" cxnId="{EC5EA122-0E05-4E76-A53E-C5C6E583EADF}">
      <dgm:prSet/>
      <dgm:spPr/>
      <dgm:t>
        <a:bodyPr/>
        <a:lstStyle/>
        <a:p>
          <a:endParaRPr lang="en-US"/>
        </a:p>
      </dgm:t>
    </dgm:pt>
    <dgm:pt modelId="{95A437C0-B2E8-4A14-9292-43847EDC7A33}">
      <dgm:prSet phldrT="[Text]"/>
      <dgm:spPr/>
      <dgm:t>
        <a:bodyPr/>
        <a:lstStyle/>
        <a:p>
          <a:r>
            <a:rPr lang="en-US"/>
            <a:t>Combines characteristics of planned/command economy with free enterprise/market.</a:t>
          </a:r>
        </a:p>
      </dgm:t>
    </dgm:pt>
    <dgm:pt modelId="{FF3E9810-308A-442D-9149-5D18E6FD378C}" type="parTrans" cxnId="{B25921F3-A4A4-4763-842E-DD454A78202E}">
      <dgm:prSet/>
      <dgm:spPr/>
      <dgm:t>
        <a:bodyPr/>
        <a:lstStyle/>
        <a:p>
          <a:endParaRPr lang="en-US"/>
        </a:p>
      </dgm:t>
    </dgm:pt>
    <dgm:pt modelId="{0E004A71-7706-476A-8167-1927715B4E8E}" type="sibTrans" cxnId="{B25921F3-A4A4-4763-842E-DD454A78202E}">
      <dgm:prSet/>
      <dgm:spPr/>
      <dgm:t>
        <a:bodyPr/>
        <a:lstStyle/>
        <a:p>
          <a:endParaRPr lang="en-US"/>
        </a:p>
      </dgm:t>
    </dgm:pt>
    <dgm:pt modelId="{1F79BECC-F8FB-4519-9AA9-D506E2D419B5}">
      <dgm:prSet phldrT="[Text]"/>
      <dgm:spPr/>
      <dgm:t>
        <a:bodyPr/>
        <a:lstStyle/>
        <a:p>
          <a:r>
            <a:rPr lang="en-US"/>
            <a:t>It is free from government control</a:t>
          </a:r>
        </a:p>
      </dgm:t>
    </dgm:pt>
    <dgm:pt modelId="{A1A65438-BF7C-4432-8F3A-125C743DF580}" type="parTrans" cxnId="{DD5E4A64-85AB-4CE7-A7FB-1B6B5D6BF21D}">
      <dgm:prSet/>
      <dgm:spPr/>
      <dgm:t>
        <a:bodyPr/>
        <a:lstStyle/>
        <a:p>
          <a:endParaRPr lang="en-US"/>
        </a:p>
      </dgm:t>
    </dgm:pt>
    <dgm:pt modelId="{C2541A56-86A7-442A-904C-C4EADC7BE798}" type="sibTrans" cxnId="{DD5E4A64-85AB-4CE7-A7FB-1B6B5D6BF21D}">
      <dgm:prSet/>
      <dgm:spPr/>
      <dgm:t>
        <a:bodyPr/>
        <a:lstStyle/>
        <a:p>
          <a:endParaRPr lang="en-US"/>
        </a:p>
      </dgm:t>
    </dgm:pt>
    <dgm:pt modelId="{E8A8276C-C038-4BEE-AEF8-41E0AB53CE6B}">
      <dgm:prSet phldrT="[Text]"/>
      <dgm:spPr/>
      <dgm:t>
        <a:bodyPr/>
        <a:lstStyle/>
        <a:p>
          <a:r>
            <a:rPr lang="en-US"/>
            <a:t>coexistence of public and private sectors</a:t>
          </a:r>
        </a:p>
      </dgm:t>
    </dgm:pt>
    <dgm:pt modelId="{D3355DF9-350F-427A-9453-0F7FCF568A38}" type="parTrans" cxnId="{416A68B3-46D8-4F98-A29B-29CB030EF2E3}">
      <dgm:prSet/>
      <dgm:spPr/>
      <dgm:t>
        <a:bodyPr/>
        <a:lstStyle/>
        <a:p>
          <a:endParaRPr lang="en-US"/>
        </a:p>
      </dgm:t>
    </dgm:pt>
    <dgm:pt modelId="{BAD1D1A1-86C1-433D-B50C-921FDF234D74}" type="sibTrans" cxnId="{416A68B3-46D8-4F98-A29B-29CB030EF2E3}">
      <dgm:prSet/>
      <dgm:spPr/>
      <dgm:t>
        <a:bodyPr/>
        <a:lstStyle/>
        <a:p>
          <a:endParaRPr lang="en-US"/>
        </a:p>
      </dgm:t>
    </dgm:pt>
    <dgm:pt modelId="{F809EB65-8308-4D43-9DE1-38B4A92D1391}">
      <dgm:prSet phldrT="[Text]"/>
      <dgm:spPr/>
      <dgm:t>
        <a:bodyPr/>
        <a:lstStyle/>
        <a:p>
          <a:r>
            <a:rPr lang="en-US"/>
            <a:t>freedom of choice exists</a:t>
          </a:r>
        </a:p>
      </dgm:t>
    </dgm:pt>
    <dgm:pt modelId="{513A8D1D-97C9-4582-A12A-FEB0ECA81502}" type="parTrans" cxnId="{EC80F8AA-3B6D-43EA-A038-B932D1640FAC}">
      <dgm:prSet/>
      <dgm:spPr/>
      <dgm:t>
        <a:bodyPr/>
        <a:lstStyle/>
        <a:p>
          <a:endParaRPr lang="en-US"/>
        </a:p>
      </dgm:t>
    </dgm:pt>
    <dgm:pt modelId="{962FBB43-4AC1-4F92-B645-6CEE647A13AD}" type="sibTrans" cxnId="{EC80F8AA-3B6D-43EA-A038-B932D1640FAC}">
      <dgm:prSet/>
      <dgm:spPr/>
      <dgm:t>
        <a:bodyPr/>
        <a:lstStyle/>
        <a:p>
          <a:endParaRPr lang="en-US"/>
        </a:p>
      </dgm:t>
    </dgm:pt>
    <dgm:pt modelId="{D374C28E-3489-487A-801C-766A6EB7113B}">
      <dgm:prSet phldrT="[Text]"/>
      <dgm:spPr/>
      <dgm:t>
        <a:bodyPr/>
        <a:lstStyle/>
        <a:p>
          <a:r>
            <a:rPr lang="en-US"/>
            <a:t>ownership of private property</a:t>
          </a:r>
        </a:p>
      </dgm:t>
    </dgm:pt>
    <dgm:pt modelId="{93E1D9EF-A442-4B3D-A647-1F79B7B67A6F}" type="parTrans" cxnId="{890D1257-44C8-428B-92D0-AEE6528989E5}">
      <dgm:prSet/>
      <dgm:spPr/>
      <dgm:t>
        <a:bodyPr/>
        <a:lstStyle/>
        <a:p>
          <a:endParaRPr lang="en-US"/>
        </a:p>
      </dgm:t>
    </dgm:pt>
    <dgm:pt modelId="{F730F55E-5189-4BFC-9701-021A06BE1168}" type="sibTrans" cxnId="{890D1257-44C8-428B-92D0-AEE6528989E5}">
      <dgm:prSet/>
      <dgm:spPr/>
      <dgm:t>
        <a:bodyPr/>
        <a:lstStyle/>
        <a:p>
          <a:endParaRPr lang="en-US"/>
        </a:p>
      </dgm:t>
    </dgm:pt>
    <dgm:pt modelId="{D83E8B53-3612-4F16-A422-A0E784B78C48}" type="pres">
      <dgm:prSet presAssocID="{105D4DBE-3CC8-4319-AC7D-EB8F9A91982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7C38352-E653-4003-9A3E-F98A9CDFBBF3}" type="pres">
      <dgm:prSet presAssocID="{9F7CA0D0-4477-41DB-87D6-5758CC6270FB}" presName="linNode" presStyleCnt="0"/>
      <dgm:spPr/>
    </dgm:pt>
    <dgm:pt modelId="{667F94B4-CEF9-49C1-95D5-A0F748BBD461}" type="pres">
      <dgm:prSet presAssocID="{9F7CA0D0-4477-41DB-87D6-5758CC6270FB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833FF-BAF4-48F3-AE73-82CC0BBDE4F0}" type="pres">
      <dgm:prSet presAssocID="{9F7CA0D0-4477-41DB-87D6-5758CC6270FB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2BF009-F736-4BAA-9075-7441CFF593C9}" type="pres">
      <dgm:prSet presAssocID="{1AF15240-5DAE-45C7-9988-F0CC30BAC290}" presName="spacing" presStyleCnt="0"/>
      <dgm:spPr/>
    </dgm:pt>
    <dgm:pt modelId="{E57369EF-3010-4729-9E5C-AAF6CB5D6E51}" type="pres">
      <dgm:prSet presAssocID="{62B8BD9D-D1E2-46D1-84E1-9CA80442711F}" presName="linNode" presStyleCnt="0"/>
      <dgm:spPr/>
    </dgm:pt>
    <dgm:pt modelId="{AD958FE5-EA0E-490A-AAA0-D579778A13E1}" type="pres">
      <dgm:prSet presAssocID="{62B8BD9D-D1E2-46D1-84E1-9CA80442711F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C5FEAB-EE36-4AEA-8661-89F849EE7BC8}" type="pres">
      <dgm:prSet presAssocID="{62B8BD9D-D1E2-46D1-84E1-9CA80442711F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4431B-BB10-42AC-9291-93DF911545B9}" type="pres">
      <dgm:prSet presAssocID="{C6F94945-291E-485E-9F9A-2B1FB5C6630B}" presName="spacing" presStyleCnt="0"/>
      <dgm:spPr/>
    </dgm:pt>
    <dgm:pt modelId="{BCB79C04-5C6C-41D3-9CDC-2B7A27EB2837}" type="pres">
      <dgm:prSet presAssocID="{4563B533-B7AA-4B1A-AB44-8E5A2D9C84BF}" presName="linNode" presStyleCnt="0"/>
      <dgm:spPr/>
    </dgm:pt>
    <dgm:pt modelId="{C26C7E70-4BD0-49ED-A9A6-DF6EAFC92EE4}" type="pres">
      <dgm:prSet presAssocID="{4563B533-B7AA-4B1A-AB44-8E5A2D9C84BF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6EF91-4399-4B43-8DF0-A5A35792F273}" type="pres">
      <dgm:prSet presAssocID="{4563B533-B7AA-4B1A-AB44-8E5A2D9C84BF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0D1257-44C8-428B-92D0-AEE6528989E5}" srcId="{62B8BD9D-D1E2-46D1-84E1-9CA80442711F}" destId="{D374C28E-3489-487A-801C-766A6EB7113B}" srcOrd="3" destOrd="0" parTransId="{93E1D9EF-A442-4B3D-A647-1F79B7B67A6F}" sibTransId="{F730F55E-5189-4BFC-9701-021A06BE1168}"/>
    <dgm:cxn modelId="{512C3A2B-E18D-46C7-8BC0-C753E969E265}" type="presOf" srcId="{033CEBB5-30D0-4A08-AD68-8B7E5D489420}" destId="{733833FF-BAF4-48F3-AE73-82CC0BBDE4F0}" srcOrd="0" destOrd="1" presId="urn:microsoft.com/office/officeart/2005/8/layout/vList6"/>
    <dgm:cxn modelId="{A07E1602-FE7E-4C89-9F54-FA67AD524C7A}" type="presOf" srcId="{E8A8276C-C038-4BEE-AEF8-41E0AB53CE6B}" destId="{A096EF91-4399-4B43-8DF0-A5A35792F273}" srcOrd="0" destOrd="1" presId="urn:microsoft.com/office/officeart/2005/8/layout/vList6"/>
    <dgm:cxn modelId="{DD5E4A64-85AB-4CE7-A7FB-1B6B5D6BF21D}" srcId="{62B8BD9D-D1E2-46D1-84E1-9CA80442711F}" destId="{1F79BECC-F8FB-4519-9AA9-D506E2D419B5}" srcOrd="1" destOrd="0" parTransId="{A1A65438-BF7C-4432-8F3A-125C743DF580}" sibTransId="{C2541A56-86A7-442A-904C-C4EADC7BE798}"/>
    <dgm:cxn modelId="{0C8B4BF4-9354-47DC-9C27-6826A9D05B6D}" type="presOf" srcId="{F809EB65-8308-4D43-9DE1-38B4A92D1391}" destId="{83C5FEAB-EE36-4AEA-8661-89F849EE7BC8}" srcOrd="0" destOrd="2" presId="urn:microsoft.com/office/officeart/2005/8/layout/vList6"/>
    <dgm:cxn modelId="{3717298A-7D51-4878-9F26-765B1B9CAA26}" type="presOf" srcId="{62B8BD9D-D1E2-46D1-84E1-9CA80442711F}" destId="{AD958FE5-EA0E-490A-AAA0-D579778A13E1}" srcOrd="0" destOrd="0" presId="urn:microsoft.com/office/officeart/2005/8/layout/vList6"/>
    <dgm:cxn modelId="{9E7A7CE4-D134-40AB-A8F8-46985444B39E}" srcId="{105D4DBE-3CC8-4319-AC7D-EB8F9A919821}" destId="{9F7CA0D0-4477-41DB-87D6-5758CC6270FB}" srcOrd="0" destOrd="0" parTransId="{FC46F0F3-E0B2-467C-B101-D8AF8CCB008B}" sibTransId="{1AF15240-5DAE-45C7-9988-F0CC30BAC290}"/>
    <dgm:cxn modelId="{398616EB-BB98-40AA-BF22-331E048A3653}" type="presOf" srcId="{1F79BECC-F8FB-4519-9AA9-D506E2D419B5}" destId="{83C5FEAB-EE36-4AEA-8661-89F849EE7BC8}" srcOrd="0" destOrd="1" presId="urn:microsoft.com/office/officeart/2005/8/layout/vList6"/>
    <dgm:cxn modelId="{A025D389-87C9-4F80-9D85-1611552DAAEA}" srcId="{9F7CA0D0-4477-41DB-87D6-5758CC6270FB}" destId="{033CEBB5-30D0-4A08-AD68-8B7E5D489420}" srcOrd="1" destOrd="0" parTransId="{DB1078C7-9B78-40D1-A05F-448F8FF60BA8}" sibTransId="{81777097-7679-4A75-94DB-FBF0BE95729F}"/>
    <dgm:cxn modelId="{C0C781AC-9166-4656-A761-76700ABBC5A9}" type="presOf" srcId="{266ED75C-384D-4604-8099-8E33EA195F99}" destId="{733833FF-BAF4-48F3-AE73-82CC0BBDE4F0}" srcOrd="0" destOrd="0" presId="urn:microsoft.com/office/officeart/2005/8/layout/vList6"/>
    <dgm:cxn modelId="{20E1BA4E-8886-440D-83C9-F8FC85334CE0}" srcId="{9F7CA0D0-4477-41DB-87D6-5758CC6270FB}" destId="{266ED75C-384D-4604-8099-8E33EA195F99}" srcOrd="0" destOrd="0" parTransId="{7A124A88-95C3-4641-8B22-406C249F8F74}" sibTransId="{14E50CC3-6CF7-4D21-8393-27740C928C88}"/>
    <dgm:cxn modelId="{EC80F8AA-3B6D-43EA-A038-B932D1640FAC}" srcId="{62B8BD9D-D1E2-46D1-84E1-9CA80442711F}" destId="{F809EB65-8308-4D43-9DE1-38B4A92D1391}" srcOrd="2" destOrd="0" parTransId="{513A8D1D-97C9-4582-A12A-FEB0ECA81502}" sibTransId="{962FBB43-4AC1-4F92-B645-6CEE647A13AD}"/>
    <dgm:cxn modelId="{9ED4C6B8-D2E5-4001-80A5-2A09D9DB1FF5}" type="presOf" srcId="{4563B533-B7AA-4B1A-AB44-8E5A2D9C84BF}" destId="{C26C7E70-4BD0-49ED-A9A6-DF6EAFC92EE4}" srcOrd="0" destOrd="0" presId="urn:microsoft.com/office/officeart/2005/8/layout/vList6"/>
    <dgm:cxn modelId="{B25921F3-A4A4-4763-842E-DD454A78202E}" srcId="{4563B533-B7AA-4B1A-AB44-8E5A2D9C84BF}" destId="{95A437C0-B2E8-4A14-9292-43847EDC7A33}" srcOrd="0" destOrd="0" parTransId="{FF3E9810-308A-442D-9149-5D18E6FD378C}" sibTransId="{0E004A71-7706-476A-8167-1927715B4E8E}"/>
    <dgm:cxn modelId="{416A68B3-46D8-4F98-A29B-29CB030EF2E3}" srcId="{4563B533-B7AA-4B1A-AB44-8E5A2D9C84BF}" destId="{E8A8276C-C038-4BEE-AEF8-41E0AB53CE6B}" srcOrd="1" destOrd="0" parTransId="{D3355DF9-350F-427A-9453-0F7FCF568A38}" sibTransId="{BAD1D1A1-86C1-433D-B50C-921FDF234D74}"/>
    <dgm:cxn modelId="{905AA564-1374-45CE-ADA3-B26127BB972D}" type="presOf" srcId="{D374C28E-3489-487A-801C-766A6EB7113B}" destId="{83C5FEAB-EE36-4AEA-8661-89F849EE7BC8}" srcOrd="0" destOrd="3" presId="urn:microsoft.com/office/officeart/2005/8/layout/vList6"/>
    <dgm:cxn modelId="{E527CC25-736E-4C8A-985A-68F4C0F4B48B}" type="presOf" srcId="{C64887CC-CC26-4793-A0EC-7315805D8861}" destId="{83C5FEAB-EE36-4AEA-8661-89F849EE7BC8}" srcOrd="0" destOrd="0" presId="urn:microsoft.com/office/officeart/2005/8/layout/vList6"/>
    <dgm:cxn modelId="{715D7459-9301-4A32-A288-29745798AAFE}" type="presOf" srcId="{9F7CA0D0-4477-41DB-87D6-5758CC6270FB}" destId="{667F94B4-CEF9-49C1-95D5-A0F748BBD461}" srcOrd="0" destOrd="0" presId="urn:microsoft.com/office/officeart/2005/8/layout/vList6"/>
    <dgm:cxn modelId="{EC5EA122-0E05-4E76-A53E-C5C6E583EADF}" srcId="{105D4DBE-3CC8-4319-AC7D-EB8F9A919821}" destId="{4563B533-B7AA-4B1A-AB44-8E5A2D9C84BF}" srcOrd="2" destOrd="0" parTransId="{F2071912-26F3-4269-A9A1-07A658488E3E}" sibTransId="{C7EB4D61-FB2F-4784-93FA-A0178211807F}"/>
    <dgm:cxn modelId="{3CB68027-FCA8-4FEA-8732-F5D3EE224C76}" srcId="{62B8BD9D-D1E2-46D1-84E1-9CA80442711F}" destId="{C64887CC-CC26-4793-A0EC-7315805D8861}" srcOrd="0" destOrd="0" parTransId="{C45D8CEE-A114-4369-BF78-50B1785508B6}" sibTransId="{1071ACD9-F49D-41B2-961E-F10E4C0E6817}"/>
    <dgm:cxn modelId="{04320831-708B-4B23-95E1-E2E659D758A4}" type="presOf" srcId="{105D4DBE-3CC8-4319-AC7D-EB8F9A919821}" destId="{D83E8B53-3612-4F16-A422-A0E784B78C48}" srcOrd="0" destOrd="0" presId="urn:microsoft.com/office/officeart/2005/8/layout/vList6"/>
    <dgm:cxn modelId="{7FFB2C24-7A19-4DFA-921D-CBBDEBFEFFEC}" type="presOf" srcId="{95A437C0-B2E8-4A14-9292-43847EDC7A33}" destId="{A096EF91-4399-4B43-8DF0-A5A35792F273}" srcOrd="0" destOrd="0" presId="urn:microsoft.com/office/officeart/2005/8/layout/vList6"/>
    <dgm:cxn modelId="{135110E1-0494-4ED3-9FCC-0075244D3B96}" srcId="{105D4DBE-3CC8-4319-AC7D-EB8F9A919821}" destId="{62B8BD9D-D1E2-46D1-84E1-9CA80442711F}" srcOrd="1" destOrd="0" parTransId="{8E9CCB4B-F341-4A6B-B9F9-67551A78174B}" sibTransId="{C6F94945-291E-485E-9F9A-2B1FB5C6630B}"/>
    <dgm:cxn modelId="{D2878F4E-6ED4-4219-B103-2CED0EDB8F56}" type="presParOf" srcId="{D83E8B53-3612-4F16-A422-A0E784B78C48}" destId="{57C38352-E653-4003-9A3E-F98A9CDFBBF3}" srcOrd="0" destOrd="0" presId="urn:microsoft.com/office/officeart/2005/8/layout/vList6"/>
    <dgm:cxn modelId="{91114923-C0F7-4841-BCB8-6F587300E266}" type="presParOf" srcId="{57C38352-E653-4003-9A3E-F98A9CDFBBF3}" destId="{667F94B4-CEF9-49C1-95D5-A0F748BBD461}" srcOrd="0" destOrd="0" presId="urn:microsoft.com/office/officeart/2005/8/layout/vList6"/>
    <dgm:cxn modelId="{873DD786-A4E8-4BFC-B2FC-F9995F16671C}" type="presParOf" srcId="{57C38352-E653-4003-9A3E-F98A9CDFBBF3}" destId="{733833FF-BAF4-48F3-AE73-82CC0BBDE4F0}" srcOrd="1" destOrd="0" presId="urn:microsoft.com/office/officeart/2005/8/layout/vList6"/>
    <dgm:cxn modelId="{0980B4DE-780C-4C2B-B685-D18580D1D72C}" type="presParOf" srcId="{D83E8B53-3612-4F16-A422-A0E784B78C48}" destId="{CE2BF009-F736-4BAA-9075-7441CFF593C9}" srcOrd="1" destOrd="0" presId="urn:microsoft.com/office/officeart/2005/8/layout/vList6"/>
    <dgm:cxn modelId="{5D1E51BE-F5C6-430B-81B8-E8D3ACBF2F76}" type="presParOf" srcId="{D83E8B53-3612-4F16-A422-A0E784B78C48}" destId="{E57369EF-3010-4729-9E5C-AAF6CB5D6E51}" srcOrd="2" destOrd="0" presId="urn:microsoft.com/office/officeart/2005/8/layout/vList6"/>
    <dgm:cxn modelId="{C7B02E15-B17D-449C-A8EE-B6D3146705DE}" type="presParOf" srcId="{E57369EF-3010-4729-9E5C-AAF6CB5D6E51}" destId="{AD958FE5-EA0E-490A-AAA0-D579778A13E1}" srcOrd="0" destOrd="0" presId="urn:microsoft.com/office/officeart/2005/8/layout/vList6"/>
    <dgm:cxn modelId="{250235B6-E883-42E2-B30D-5D95659230AF}" type="presParOf" srcId="{E57369EF-3010-4729-9E5C-AAF6CB5D6E51}" destId="{83C5FEAB-EE36-4AEA-8661-89F849EE7BC8}" srcOrd="1" destOrd="0" presId="urn:microsoft.com/office/officeart/2005/8/layout/vList6"/>
    <dgm:cxn modelId="{9F85D2ED-8F16-492A-9A8E-50479BD714A7}" type="presParOf" srcId="{D83E8B53-3612-4F16-A422-A0E784B78C48}" destId="{C634431B-BB10-42AC-9291-93DF911545B9}" srcOrd="3" destOrd="0" presId="urn:microsoft.com/office/officeart/2005/8/layout/vList6"/>
    <dgm:cxn modelId="{0051F041-F064-46A2-8FBC-61EC1FAB0DF7}" type="presParOf" srcId="{D83E8B53-3612-4F16-A422-A0E784B78C48}" destId="{BCB79C04-5C6C-41D3-9CDC-2B7A27EB2837}" srcOrd="4" destOrd="0" presId="urn:microsoft.com/office/officeart/2005/8/layout/vList6"/>
    <dgm:cxn modelId="{23DB2253-52CB-4724-9058-BA2DA0CB102A}" type="presParOf" srcId="{BCB79C04-5C6C-41D3-9CDC-2B7A27EB2837}" destId="{C26C7E70-4BD0-49ED-A9A6-DF6EAFC92EE4}" srcOrd="0" destOrd="0" presId="urn:microsoft.com/office/officeart/2005/8/layout/vList6"/>
    <dgm:cxn modelId="{7A712321-89E0-4B36-AE58-0B56CF54EBCC}" type="presParOf" srcId="{BCB79C04-5C6C-41D3-9CDC-2B7A27EB2837}" destId="{A096EF91-4399-4B43-8DF0-A5A35792F27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5DC469-CA6C-4C0F-B19B-077AE16D3C6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98D862-45DA-4072-A2E0-AD7F48EDF42B}">
      <dgm:prSet phldrT="[Text]"/>
      <dgm:spPr/>
      <dgm:t>
        <a:bodyPr/>
        <a:lstStyle/>
        <a:p>
          <a:r>
            <a:rPr lang="en-US"/>
            <a:t>North Korea</a:t>
          </a:r>
        </a:p>
      </dgm:t>
    </dgm:pt>
    <dgm:pt modelId="{0EAD4DE3-CA50-4C7A-8D07-A8A597AFF3EC}" type="parTrans" cxnId="{01A7FB45-F52E-428E-B13F-9F64181D44D4}">
      <dgm:prSet/>
      <dgm:spPr/>
      <dgm:t>
        <a:bodyPr/>
        <a:lstStyle/>
        <a:p>
          <a:endParaRPr lang="en-US"/>
        </a:p>
      </dgm:t>
    </dgm:pt>
    <dgm:pt modelId="{032101EB-484F-4E17-8BA0-11A024D98D4F}" type="sibTrans" cxnId="{01A7FB45-F52E-428E-B13F-9F64181D44D4}">
      <dgm:prSet/>
      <dgm:spPr/>
      <dgm:t>
        <a:bodyPr/>
        <a:lstStyle/>
        <a:p>
          <a:endParaRPr lang="en-US"/>
        </a:p>
      </dgm:t>
    </dgm:pt>
    <dgm:pt modelId="{982CEC6C-CBE4-4B75-A64D-32FECFE6DB16}">
      <dgm:prSet phldrT="[Text]"/>
      <dgm:spPr/>
      <dgm:t>
        <a:bodyPr/>
        <a:lstStyle/>
        <a:p>
          <a:endParaRPr lang="en-US" dirty="0"/>
        </a:p>
      </dgm:t>
    </dgm:pt>
    <dgm:pt modelId="{635E5412-5C82-4EFD-BE01-E7F3886F816A}" type="parTrans" cxnId="{C9E54A1C-D016-42AA-8A2E-9844FD2546F3}">
      <dgm:prSet/>
      <dgm:spPr/>
      <dgm:t>
        <a:bodyPr/>
        <a:lstStyle/>
        <a:p>
          <a:endParaRPr lang="en-US"/>
        </a:p>
      </dgm:t>
    </dgm:pt>
    <dgm:pt modelId="{296B9A2B-F0CF-4FE3-AF22-B72BF1C15AFF}" type="sibTrans" cxnId="{C9E54A1C-D016-42AA-8A2E-9844FD2546F3}">
      <dgm:prSet/>
      <dgm:spPr/>
      <dgm:t>
        <a:bodyPr/>
        <a:lstStyle/>
        <a:p>
          <a:endParaRPr lang="en-US"/>
        </a:p>
      </dgm:t>
    </dgm:pt>
    <dgm:pt modelId="{5D574140-E281-48E5-BA17-15B7F1BD2CF2}">
      <dgm:prSet phldrT="[Text]"/>
      <dgm:spPr/>
      <dgm:t>
        <a:bodyPr/>
        <a:lstStyle/>
        <a:p>
          <a:r>
            <a:rPr lang="en-US"/>
            <a:t>Hong</a:t>
          </a:r>
          <a:r>
            <a:rPr lang="en-US" baseline="0"/>
            <a:t> Kong</a:t>
          </a:r>
          <a:endParaRPr lang="en-US"/>
        </a:p>
      </dgm:t>
    </dgm:pt>
    <dgm:pt modelId="{2CB6090F-3664-4B4B-9181-A0A54EFFA746}" type="parTrans" cxnId="{4F46FACF-DED9-46BB-86EE-5452A4088A5C}">
      <dgm:prSet/>
      <dgm:spPr/>
      <dgm:t>
        <a:bodyPr/>
        <a:lstStyle/>
        <a:p>
          <a:endParaRPr lang="en-US"/>
        </a:p>
      </dgm:t>
    </dgm:pt>
    <dgm:pt modelId="{F328817C-39BE-4052-9F46-5E2FA215A772}" type="sibTrans" cxnId="{4F46FACF-DED9-46BB-86EE-5452A4088A5C}">
      <dgm:prSet/>
      <dgm:spPr/>
      <dgm:t>
        <a:bodyPr/>
        <a:lstStyle/>
        <a:p>
          <a:endParaRPr lang="en-US"/>
        </a:p>
      </dgm:t>
    </dgm:pt>
    <dgm:pt modelId="{13B8BB83-DD39-40C3-9DD8-6139F4904CAD}">
      <dgm:prSet phldrT="[Text]"/>
      <dgm:spPr/>
      <dgm:t>
        <a:bodyPr/>
        <a:lstStyle/>
        <a:p>
          <a:endParaRPr lang="en-US" dirty="0"/>
        </a:p>
      </dgm:t>
    </dgm:pt>
    <dgm:pt modelId="{7605E3F4-330E-43F2-84D2-4BCDAEFE74D4}" type="parTrans" cxnId="{CD202387-6D4A-44D8-8B98-E391D32CFEC4}">
      <dgm:prSet/>
      <dgm:spPr/>
      <dgm:t>
        <a:bodyPr/>
        <a:lstStyle/>
        <a:p>
          <a:endParaRPr lang="en-US"/>
        </a:p>
      </dgm:t>
    </dgm:pt>
    <dgm:pt modelId="{3BCAEA53-890D-4414-B233-872D3413A8A0}" type="sibTrans" cxnId="{CD202387-6D4A-44D8-8B98-E391D32CFEC4}">
      <dgm:prSet/>
      <dgm:spPr/>
      <dgm:t>
        <a:bodyPr/>
        <a:lstStyle/>
        <a:p>
          <a:endParaRPr lang="en-US"/>
        </a:p>
      </dgm:t>
    </dgm:pt>
    <dgm:pt modelId="{2C93EB18-CC61-473F-B3C3-3C95593D3694}">
      <dgm:prSet phldrT="[Text]"/>
      <dgm:spPr/>
      <dgm:t>
        <a:bodyPr/>
        <a:lstStyle/>
        <a:p>
          <a:r>
            <a:rPr lang="en-US"/>
            <a:t>Trinidad and Tobago</a:t>
          </a:r>
        </a:p>
      </dgm:t>
    </dgm:pt>
    <dgm:pt modelId="{6BDF8551-3D22-4C13-9564-92EE42245E9F}" type="parTrans" cxnId="{1F4F5E5E-7246-416E-A9D0-F261C991F520}">
      <dgm:prSet/>
      <dgm:spPr/>
      <dgm:t>
        <a:bodyPr/>
        <a:lstStyle/>
        <a:p>
          <a:endParaRPr lang="en-US"/>
        </a:p>
      </dgm:t>
    </dgm:pt>
    <dgm:pt modelId="{C2047939-9AC8-438C-B357-E6B4BEB86422}" type="sibTrans" cxnId="{1F4F5E5E-7246-416E-A9D0-F261C991F520}">
      <dgm:prSet/>
      <dgm:spPr/>
      <dgm:t>
        <a:bodyPr/>
        <a:lstStyle/>
        <a:p>
          <a:endParaRPr lang="en-US"/>
        </a:p>
      </dgm:t>
    </dgm:pt>
    <dgm:pt modelId="{90D5A177-BEAF-4FE7-8F19-2B6602000210}" type="pres">
      <dgm:prSet presAssocID="{355DC469-CA6C-4C0F-B19B-077AE16D3C6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F952EAD-6A53-4BD8-9FB1-DCA6235706FB}" type="pres">
      <dgm:prSet presAssocID="{CE98D862-45DA-4072-A2E0-AD7F48EDF42B}" presName="linNode" presStyleCnt="0"/>
      <dgm:spPr/>
    </dgm:pt>
    <dgm:pt modelId="{E1DC96A0-A0E5-4D40-B8F6-F622730624D8}" type="pres">
      <dgm:prSet presAssocID="{CE98D862-45DA-4072-A2E0-AD7F48EDF42B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07AE3-ED55-4462-9AC8-02946F3B5FE1}" type="pres">
      <dgm:prSet presAssocID="{CE98D862-45DA-4072-A2E0-AD7F48EDF42B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46FE1A-8141-4F1C-8726-BBD113D18071}" type="pres">
      <dgm:prSet presAssocID="{032101EB-484F-4E17-8BA0-11A024D98D4F}" presName="spacing" presStyleCnt="0"/>
      <dgm:spPr/>
    </dgm:pt>
    <dgm:pt modelId="{6A946279-DBA4-4BF0-BB0C-F5EE560C9C84}" type="pres">
      <dgm:prSet presAssocID="{5D574140-E281-48E5-BA17-15B7F1BD2CF2}" presName="linNode" presStyleCnt="0"/>
      <dgm:spPr/>
    </dgm:pt>
    <dgm:pt modelId="{EEE1D005-394C-4226-8F81-51C51D579E3C}" type="pres">
      <dgm:prSet presAssocID="{5D574140-E281-48E5-BA17-15B7F1BD2CF2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27ABB2-97AE-4DCA-9F40-D9D08A9613D9}" type="pres">
      <dgm:prSet presAssocID="{5D574140-E281-48E5-BA17-15B7F1BD2CF2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50FC9-18D0-403E-8B1E-A2E6F966B0F5}" type="pres">
      <dgm:prSet presAssocID="{F328817C-39BE-4052-9F46-5E2FA215A772}" presName="spacing" presStyleCnt="0"/>
      <dgm:spPr/>
    </dgm:pt>
    <dgm:pt modelId="{8C8B077A-F314-439A-A00D-5A452D791B3E}" type="pres">
      <dgm:prSet presAssocID="{2C93EB18-CC61-473F-B3C3-3C95593D3694}" presName="linNode" presStyleCnt="0"/>
      <dgm:spPr/>
    </dgm:pt>
    <dgm:pt modelId="{DC0CDE80-A1CB-4C1A-8D18-948B2A1965CA}" type="pres">
      <dgm:prSet presAssocID="{2C93EB18-CC61-473F-B3C3-3C95593D3694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D2144-0D28-4316-9DD1-F6C9FEB4AFC5}" type="pres">
      <dgm:prSet presAssocID="{2C93EB18-CC61-473F-B3C3-3C95593D3694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DA029A-B2C6-4A89-B158-39982CF5A9C8}" type="presOf" srcId="{982CEC6C-CBE4-4B75-A64D-32FECFE6DB16}" destId="{38707AE3-ED55-4462-9AC8-02946F3B5FE1}" srcOrd="0" destOrd="0" presId="urn:microsoft.com/office/officeart/2005/8/layout/vList6"/>
    <dgm:cxn modelId="{32778951-FB7C-43A2-A42E-A06FD7DCE2FD}" type="presOf" srcId="{CE98D862-45DA-4072-A2E0-AD7F48EDF42B}" destId="{E1DC96A0-A0E5-4D40-B8F6-F622730624D8}" srcOrd="0" destOrd="0" presId="urn:microsoft.com/office/officeart/2005/8/layout/vList6"/>
    <dgm:cxn modelId="{BA707908-80AB-4175-A949-E19A3A102E17}" type="presOf" srcId="{5D574140-E281-48E5-BA17-15B7F1BD2CF2}" destId="{EEE1D005-394C-4226-8F81-51C51D579E3C}" srcOrd="0" destOrd="0" presId="urn:microsoft.com/office/officeart/2005/8/layout/vList6"/>
    <dgm:cxn modelId="{C9E54A1C-D016-42AA-8A2E-9844FD2546F3}" srcId="{CE98D862-45DA-4072-A2E0-AD7F48EDF42B}" destId="{982CEC6C-CBE4-4B75-A64D-32FECFE6DB16}" srcOrd="0" destOrd="0" parTransId="{635E5412-5C82-4EFD-BE01-E7F3886F816A}" sibTransId="{296B9A2B-F0CF-4FE3-AF22-B72BF1C15AFF}"/>
    <dgm:cxn modelId="{FE95E064-AEC2-4752-9616-870232D3EB75}" type="presOf" srcId="{13B8BB83-DD39-40C3-9DD8-6139F4904CAD}" destId="{B627ABB2-97AE-4DCA-9F40-D9D08A9613D9}" srcOrd="0" destOrd="0" presId="urn:microsoft.com/office/officeart/2005/8/layout/vList6"/>
    <dgm:cxn modelId="{1F4F5E5E-7246-416E-A9D0-F261C991F520}" srcId="{355DC469-CA6C-4C0F-B19B-077AE16D3C6A}" destId="{2C93EB18-CC61-473F-B3C3-3C95593D3694}" srcOrd="2" destOrd="0" parTransId="{6BDF8551-3D22-4C13-9564-92EE42245E9F}" sibTransId="{C2047939-9AC8-438C-B357-E6B4BEB86422}"/>
    <dgm:cxn modelId="{F6587E4F-9FB4-4F32-8331-1CF8EAA31E78}" type="presOf" srcId="{2C93EB18-CC61-473F-B3C3-3C95593D3694}" destId="{DC0CDE80-A1CB-4C1A-8D18-948B2A1965CA}" srcOrd="0" destOrd="0" presId="urn:microsoft.com/office/officeart/2005/8/layout/vList6"/>
    <dgm:cxn modelId="{CD202387-6D4A-44D8-8B98-E391D32CFEC4}" srcId="{5D574140-E281-48E5-BA17-15B7F1BD2CF2}" destId="{13B8BB83-DD39-40C3-9DD8-6139F4904CAD}" srcOrd="0" destOrd="0" parTransId="{7605E3F4-330E-43F2-84D2-4BCDAEFE74D4}" sibTransId="{3BCAEA53-890D-4414-B233-872D3413A8A0}"/>
    <dgm:cxn modelId="{79AFB42A-1A0C-4360-AD07-CD3D10472AE7}" type="presOf" srcId="{355DC469-CA6C-4C0F-B19B-077AE16D3C6A}" destId="{90D5A177-BEAF-4FE7-8F19-2B6602000210}" srcOrd="0" destOrd="0" presId="urn:microsoft.com/office/officeart/2005/8/layout/vList6"/>
    <dgm:cxn modelId="{01A7FB45-F52E-428E-B13F-9F64181D44D4}" srcId="{355DC469-CA6C-4C0F-B19B-077AE16D3C6A}" destId="{CE98D862-45DA-4072-A2E0-AD7F48EDF42B}" srcOrd="0" destOrd="0" parTransId="{0EAD4DE3-CA50-4C7A-8D07-A8A597AFF3EC}" sibTransId="{032101EB-484F-4E17-8BA0-11A024D98D4F}"/>
    <dgm:cxn modelId="{4F46FACF-DED9-46BB-86EE-5452A4088A5C}" srcId="{355DC469-CA6C-4C0F-B19B-077AE16D3C6A}" destId="{5D574140-E281-48E5-BA17-15B7F1BD2CF2}" srcOrd="1" destOrd="0" parTransId="{2CB6090F-3664-4B4B-9181-A0A54EFFA746}" sibTransId="{F328817C-39BE-4052-9F46-5E2FA215A772}"/>
    <dgm:cxn modelId="{FF874FC4-E34F-463F-A00F-9F1FB7A998BC}" type="presParOf" srcId="{90D5A177-BEAF-4FE7-8F19-2B6602000210}" destId="{BF952EAD-6A53-4BD8-9FB1-DCA6235706FB}" srcOrd="0" destOrd="0" presId="urn:microsoft.com/office/officeart/2005/8/layout/vList6"/>
    <dgm:cxn modelId="{C95C8C98-85A3-445A-B29B-4E11C9EBA9F9}" type="presParOf" srcId="{BF952EAD-6A53-4BD8-9FB1-DCA6235706FB}" destId="{E1DC96A0-A0E5-4D40-B8F6-F622730624D8}" srcOrd="0" destOrd="0" presId="urn:microsoft.com/office/officeart/2005/8/layout/vList6"/>
    <dgm:cxn modelId="{F5A67A95-8B1D-4B4B-B74C-783A147B9588}" type="presParOf" srcId="{BF952EAD-6A53-4BD8-9FB1-DCA6235706FB}" destId="{38707AE3-ED55-4462-9AC8-02946F3B5FE1}" srcOrd="1" destOrd="0" presId="urn:microsoft.com/office/officeart/2005/8/layout/vList6"/>
    <dgm:cxn modelId="{81E2C72B-E8E6-4EC6-95CA-5AEE3405A307}" type="presParOf" srcId="{90D5A177-BEAF-4FE7-8F19-2B6602000210}" destId="{9746FE1A-8141-4F1C-8726-BBD113D18071}" srcOrd="1" destOrd="0" presId="urn:microsoft.com/office/officeart/2005/8/layout/vList6"/>
    <dgm:cxn modelId="{F7823868-AB8D-4455-907C-62D7C64DA1A4}" type="presParOf" srcId="{90D5A177-BEAF-4FE7-8F19-2B6602000210}" destId="{6A946279-DBA4-4BF0-BB0C-F5EE560C9C84}" srcOrd="2" destOrd="0" presId="urn:microsoft.com/office/officeart/2005/8/layout/vList6"/>
    <dgm:cxn modelId="{B9B3FBF8-C6FC-4DFE-A92E-162E19CFD360}" type="presParOf" srcId="{6A946279-DBA4-4BF0-BB0C-F5EE560C9C84}" destId="{EEE1D005-394C-4226-8F81-51C51D579E3C}" srcOrd="0" destOrd="0" presId="urn:microsoft.com/office/officeart/2005/8/layout/vList6"/>
    <dgm:cxn modelId="{D1B52584-AD85-412E-B709-2EBE2B8C4161}" type="presParOf" srcId="{6A946279-DBA4-4BF0-BB0C-F5EE560C9C84}" destId="{B627ABB2-97AE-4DCA-9F40-D9D08A9613D9}" srcOrd="1" destOrd="0" presId="urn:microsoft.com/office/officeart/2005/8/layout/vList6"/>
    <dgm:cxn modelId="{70D0F1C2-4811-4A49-A1FD-7F02F6FA2C53}" type="presParOf" srcId="{90D5A177-BEAF-4FE7-8F19-2B6602000210}" destId="{F1350FC9-18D0-403E-8B1E-A2E6F966B0F5}" srcOrd="3" destOrd="0" presId="urn:microsoft.com/office/officeart/2005/8/layout/vList6"/>
    <dgm:cxn modelId="{BD1594CD-1FEA-450E-8B61-1475B03CD8AF}" type="presParOf" srcId="{90D5A177-BEAF-4FE7-8F19-2B6602000210}" destId="{8C8B077A-F314-439A-A00D-5A452D791B3E}" srcOrd="4" destOrd="0" presId="urn:microsoft.com/office/officeart/2005/8/layout/vList6"/>
    <dgm:cxn modelId="{B5F3C23C-847E-45F9-8B8A-1EE4375702FD}" type="presParOf" srcId="{8C8B077A-F314-439A-A00D-5A452D791B3E}" destId="{DC0CDE80-A1CB-4C1A-8D18-948B2A1965CA}" srcOrd="0" destOrd="0" presId="urn:microsoft.com/office/officeart/2005/8/layout/vList6"/>
    <dgm:cxn modelId="{AE15F05B-AB4E-4BAC-881C-3AB383B60C25}" type="presParOf" srcId="{8C8B077A-F314-439A-A00D-5A452D791B3E}" destId="{534D2144-0D28-4316-9DD1-F6C9FEB4AFC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5DC469-CA6C-4C0F-B19B-077AE16D3C6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98D862-45DA-4072-A2E0-AD7F48EDF42B}">
      <dgm:prSet phldrT="[Text]"/>
      <dgm:spPr/>
      <dgm:t>
        <a:bodyPr/>
        <a:lstStyle/>
        <a:p>
          <a:r>
            <a:rPr lang="en-US"/>
            <a:t>North Korea</a:t>
          </a:r>
        </a:p>
      </dgm:t>
    </dgm:pt>
    <dgm:pt modelId="{0EAD4DE3-CA50-4C7A-8D07-A8A597AFF3EC}" type="parTrans" cxnId="{01A7FB45-F52E-428E-B13F-9F64181D44D4}">
      <dgm:prSet/>
      <dgm:spPr/>
      <dgm:t>
        <a:bodyPr/>
        <a:lstStyle/>
        <a:p>
          <a:endParaRPr lang="en-US"/>
        </a:p>
      </dgm:t>
    </dgm:pt>
    <dgm:pt modelId="{032101EB-484F-4E17-8BA0-11A024D98D4F}" type="sibTrans" cxnId="{01A7FB45-F52E-428E-B13F-9F64181D44D4}">
      <dgm:prSet/>
      <dgm:spPr/>
      <dgm:t>
        <a:bodyPr/>
        <a:lstStyle/>
        <a:p>
          <a:endParaRPr lang="en-US"/>
        </a:p>
      </dgm:t>
    </dgm:pt>
    <dgm:pt modelId="{982CEC6C-CBE4-4B75-A64D-32FECFE6DB16}">
      <dgm:prSet phldrT="[Text]"/>
      <dgm:spPr/>
      <dgm:t>
        <a:bodyPr/>
        <a:lstStyle/>
        <a:p>
          <a:r>
            <a:rPr lang="en-US"/>
            <a:t>Command/Planned</a:t>
          </a:r>
        </a:p>
      </dgm:t>
    </dgm:pt>
    <dgm:pt modelId="{635E5412-5C82-4EFD-BE01-E7F3886F816A}" type="parTrans" cxnId="{C9E54A1C-D016-42AA-8A2E-9844FD2546F3}">
      <dgm:prSet/>
      <dgm:spPr/>
      <dgm:t>
        <a:bodyPr/>
        <a:lstStyle/>
        <a:p>
          <a:endParaRPr lang="en-US"/>
        </a:p>
      </dgm:t>
    </dgm:pt>
    <dgm:pt modelId="{296B9A2B-F0CF-4FE3-AF22-B72BF1C15AFF}" type="sibTrans" cxnId="{C9E54A1C-D016-42AA-8A2E-9844FD2546F3}">
      <dgm:prSet/>
      <dgm:spPr/>
      <dgm:t>
        <a:bodyPr/>
        <a:lstStyle/>
        <a:p>
          <a:endParaRPr lang="en-US"/>
        </a:p>
      </dgm:t>
    </dgm:pt>
    <dgm:pt modelId="{5D574140-E281-48E5-BA17-15B7F1BD2CF2}">
      <dgm:prSet phldrT="[Text]"/>
      <dgm:spPr/>
      <dgm:t>
        <a:bodyPr/>
        <a:lstStyle/>
        <a:p>
          <a:r>
            <a:rPr lang="en-US"/>
            <a:t>Hong</a:t>
          </a:r>
          <a:r>
            <a:rPr lang="en-US" baseline="0"/>
            <a:t> Kong</a:t>
          </a:r>
          <a:endParaRPr lang="en-US"/>
        </a:p>
      </dgm:t>
    </dgm:pt>
    <dgm:pt modelId="{2CB6090F-3664-4B4B-9181-A0A54EFFA746}" type="parTrans" cxnId="{4F46FACF-DED9-46BB-86EE-5452A4088A5C}">
      <dgm:prSet/>
      <dgm:spPr/>
      <dgm:t>
        <a:bodyPr/>
        <a:lstStyle/>
        <a:p>
          <a:endParaRPr lang="en-US"/>
        </a:p>
      </dgm:t>
    </dgm:pt>
    <dgm:pt modelId="{F328817C-39BE-4052-9F46-5E2FA215A772}" type="sibTrans" cxnId="{4F46FACF-DED9-46BB-86EE-5452A4088A5C}">
      <dgm:prSet/>
      <dgm:spPr/>
      <dgm:t>
        <a:bodyPr/>
        <a:lstStyle/>
        <a:p>
          <a:endParaRPr lang="en-US"/>
        </a:p>
      </dgm:t>
    </dgm:pt>
    <dgm:pt modelId="{13B8BB83-DD39-40C3-9DD8-6139F4904CAD}">
      <dgm:prSet phldrT="[Text]"/>
      <dgm:spPr/>
      <dgm:t>
        <a:bodyPr/>
        <a:lstStyle/>
        <a:p>
          <a:r>
            <a:rPr lang="en-US" dirty="0"/>
            <a:t>Free Enterprise/Capitalist</a:t>
          </a:r>
        </a:p>
      </dgm:t>
    </dgm:pt>
    <dgm:pt modelId="{7605E3F4-330E-43F2-84D2-4BCDAEFE74D4}" type="parTrans" cxnId="{CD202387-6D4A-44D8-8B98-E391D32CFEC4}">
      <dgm:prSet/>
      <dgm:spPr/>
      <dgm:t>
        <a:bodyPr/>
        <a:lstStyle/>
        <a:p>
          <a:endParaRPr lang="en-US"/>
        </a:p>
      </dgm:t>
    </dgm:pt>
    <dgm:pt modelId="{3BCAEA53-890D-4414-B233-872D3413A8A0}" type="sibTrans" cxnId="{CD202387-6D4A-44D8-8B98-E391D32CFEC4}">
      <dgm:prSet/>
      <dgm:spPr/>
      <dgm:t>
        <a:bodyPr/>
        <a:lstStyle/>
        <a:p>
          <a:endParaRPr lang="en-US"/>
        </a:p>
      </dgm:t>
    </dgm:pt>
    <dgm:pt modelId="{2C93EB18-CC61-473F-B3C3-3C95593D3694}">
      <dgm:prSet phldrT="[Text]"/>
      <dgm:spPr/>
      <dgm:t>
        <a:bodyPr/>
        <a:lstStyle/>
        <a:p>
          <a:r>
            <a:rPr lang="en-US"/>
            <a:t>Trinidad and Tobago</a:t>
          </a:r>
        </a:p>
      </dgm:t>
    </dgm:pt>
    <dgm:pt modelId="{6BDF8551-3D22-4C13-9564-92EE42245E9F}" type="parTrans" cxnId="{1F4F5E5E-7246-416E-A9D0-F261C991F520}">
      <dgm:prSet/>
      <dgm:spPr/>
      <dgm:t>
        <a:bodyPr/>
        <a:lstStyle/>
        <a:p>
          <a:endParaRPr lang="en-US"/>
        </a:p>
      </dgm:t>
    </dgm:pt>
    <dgm:pt modelId="{C2047939-9AC8-438C-B357-E6B4BEB86422}" type="sibTrans" cxnId="{1F4F5E5E-7246-416E-A9D0-F261C991F520}">
      <dgm:prSet/>
      <dgm:spPr/>
      <dgm:t>
        <a:bodyPr/>
        <a:lstStyle/>
        <a:p>
          <a:endParaRPr lang="en-US"/>
        </a:p>
      </dgm:t>
    </dgm:pt>
    <dgm:pt modelId="{42E25811-2604-4B18-ADC8-5CF042AF9621}">
      <dgm:prSet phldrT="[Text]"/>
      <dgm:spPr/>
      <dgm:t>
        <a:bodyPr/>
        <a:lstStyle/>
        <a:p>
          <a:r>
            <a:rPr lang="en-US"/>
            <a:t>Mixed </a:t>
          </a:r>
        </a:p>
      </dgm:t>
    </dgm:pt>
    <dgm:pt modelId="{25742003-8AD8-4D7B-8340-36F9001D4ECD}" type="parTrans" cxnId="{62C10B9B-F5FE-4E8E-AF58-4D94A7714F74}">
      <dgm:prSet/>
      <dgm:spPr/>
      <dgm:t>
        <a:bodyPr/>
        <a:lstStyle/>
        <a:p>
          <a:endParaRPr lang="en-US"/>
        </a:p>
      </dgm:t>
    </dgm:pt>
    <dgm:pt modelId="{05783ADF-A076-49F5-834F-15DD3FDC90D3}" type="sibTrans" cxnId="{62C10B9B-F5FE-4E8E-AF58-4D94A7714F74}">
      <dgm:prSet/>
      <dgm:spPr/>
      <dgm:t>
        <a:bodyPr/>
        <a:lstStyle/>
        <a:p>
          <a:endParaRPr lang="en-US"/>
        </a:p>
      </dgm:t>
    </dgm:pt>
    <dgm:pt modelId="{90D5A177-BEAF-4FE7-8F19-2B6602000210}" type="pres">
      <dgm:prSet presAssocID="{355DC469-CA6C-4C0F-B19B-077AE16D3C6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F952EAD-6A53-4BD8-9FB1-DCA6235706FB}" type="pres">
      <dgm:prSet presAssocID="{CE98D862-45DA-4072-A2E0-AD7F48EDF42B}" presName="linNode" presStyleCnt="0"/>
      <dgm:spPr/>
    </dgm:pt>
    <dgm:pt modelId="{E1DC96A0-A0E5-4D40-B8F6-F622730624D8}" type="pres">
      <dgm:prSet presAssocID="{CE98D862-45DA-4072-A2E0-AD7F48EDF42B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707AE3-ED55-4462-9AC8-02946F3B5FE1}" type="pres">
      <dgm:prSet presAssocID="{CE98D862-45DA-4072-A2E0-AD7F48EDF42B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46FE1A-8141-4F1C-8726-BBD113D18071}" type="pres">
      <dgm:prSet presAssocID="{032101EB-484F-4E17-8BA0-11A024D98D4F}" presName="spacing" presStyleCnt="0"/>
      <dgm:spPr/>
    </dgm:pt>
    <dgm:pt modelId="{6A946279-DBA4-4BF0-BB0C-F5EE560C9C84}" type="pres">
      <dgm:prSet presAssocID="{5D574140-E281-48E5-BA17-15B7F1BD2CF2}" presName="linNode" presStyleCnt="0"/>
      <dgm:spPr/>
    </dgm:pt>
    <dgm:pt modelId="{EEE1D005-394C-4226-8F81-51C51D579E3C}" type="pres">
      <dgm:prSet presAssocID="{5D574140-E281-48E5-BA17-15B7F1BD2CF2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27ABB2-97AE-4DCA-9F40-D9D08A9613D9}" type="pres">
      <dgm:prSet presAssocID="{5D574140-E281-48E5-BA17-15B7F1BD2CF2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50FC9-18D0-403E-8B1E-A2E6F966B0F5}" type="pres">
      <dgm:prSet presAssocID="{F328817C-39BE-4052-9F46-5E2FA215A772}" presName="spacing" presStyleCnt="0"/>
      <dgm:spPr/>
    </dgm:pt>
    <dgm:pt modelId="{8C8B077A-F314-439A-A00D-5A452D791B3E}" type="pres">
      <dgm:prSet presAssocID="{2C93EB18-CC61-473F-B3C3-3C95593D3694}" presName="linNode" presStyleCnt="0"/>
      <dgm:spPr/>
    </dgm:pt>
    <dgm:pt modelId="{DC0CDE80-A1CB-4C1A-8D18-948B2A1965CA}" type="pres">
      <dgm:prSet presAssocID="{2C93EB18-CC61-473F-B3C3-3C95593D3694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D2144-0D28-4316-9DD1-F6C9FEB4AFC5}" type="pres">
      <dgm:prSet presAssocID="{2C93EB18-CC61-473F-B3C3-3C95593D3694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C10B9B-F5FE-4E8E-AF58-4D94A7714F74}" srcId="{2C93EB18-CC61-473F-B3C3-3C95593D3694}" destId="{42E25811-2604-4B18-ADC8-5CF042AF9621}" srcOrd="0" destOrd="0" parTransId="{25742003-8AD8-4D7B-8340-36F9001D4ECD}" sibTransId="{05783ADF-A076-49F5-834F-15DD3FDC90D3}"/>
    <dgm:cxn modelId="{01A7FB45-F52E-428E-B13F-9F64181D44D4}" srcId="{355DC469-CA6C-4C0F-B19B-077AE16D3C6A}" destId="{CE98D862-45DA-4072-A2E0-AD7F48EDF42B}" srcOrd="0" destOrd="0" parTransId="{0EAD4DE3-CA50-4C7A-8D07-A8A597AFF3EC}" sibTransId="{032101EB-484F-4E17-8BA0-11A024D98D4F}"/>
    <dgm:cxn modelId="{1F4F5E5E-7246-416E-A9D0-F261C991F520}" srcId="{355DC469-CA6C-4C0F-B19B-077AE16D3C6A}" destId="{2C93EB18-CC61-473F-B3C3-3C95593D3694}" srcOrd="2" destOrd="0" parTransId="{6BDF8551-3D22-4C13-9564-92EE42245E9F}" sibTransId="{C2047939-9AC8-438C-B357-E6B4BEB86422}"/>
    <dgm:cxn modelId="{C9E54A1C-D016-42AA-8A2E-9844FD2546F3}" srcId="{CE98D862-45DA-4072-A2E0-AD7F48EDF42B}" destId="{982CEC6C-CBE4-4B75-A64D-32FECFE6DB16}" srcOrd="0" destOrd="0" parTransId="{635E5412-5C82-4EFD-BE01-E7F3886F816A}" sibTransId="{296B9A2B-F0CF-4FE3-AF22-B72BF1C15AFF}"/>
    <dgm:cxn modelId="{79AFB42A-1A0C-4360-AD07-CD3D10472AE7}" type="presOf" srcId="{355DC469-CA6C-4C0F-B19B-077AE16D3C6A}" destId="{90D5A177-BEAF-4FE7-8F19-2B6602000210}" srcOrd="0" destOrd="0" presId="urn:microsoft.com/office/officeart/2005/8/layout/vList6"/>
    <dgm:cxn modelId="{32778951-FB7C-43A2-A42E-A06FD7DCE2FD}" type="presOf" srcId="{CE98D862-45DA-4072-A2E0-AD7F48EDF42B}" destId="{E1DC96A0-A0E5-4D40-B8F6-F622730624D8}" srcOrd="0" destOrd="0" presId="urn:microsoft.com/office/officeart/2005/8/layout/vList6"/>
    <dgm:cxn modelId="{BA707908-80AB-4175-A949-E19A3A102E17}" type="presOf" srcId="{5D574140-E281-48E5-BA17-15B7F1BD2CF2}" destId="{EEE1D005-394C-4226-8F81-51C51D579E3C}" srcOrd="0" destOrd="0" presId="urn:microsoft.com/office/officeart/2005/8/layout/vList6"/>
    <dgm:cxn modelId="{D7DA029A-B2C6-4A89-B158-39982CF5A9C8}" type="presOf" srcId="{982CEC6C-CBE4-4B75-A64D-32FECFE6DB16}" destId="{38707AE3-ED55-4462-9AC8-02946F3B5FE1}" srcOrd="0" destOrd="0" presId="urn:microsoft.com/office/officeart/2005/8/layout/vList6"/>
    <dgm:cxn modelId="{EBDB064B-23F5-4D2F-8CF0-C84431402D93}" type="presOf" srcId="{42E25811-2604-4B18-ADC8-5CF042AF9621}" destId="{534D2144-0D28-4316-9DD1-F6C9FEB4AFC5}" srcOrd="0" destOrd="0" presId="urn:microsoft.com/office/officeart/2005/8/layout/vList6"/>
    <dgm:cxn modelId="{CD202387-6D4A-44D8-8B98-E391D32CFEC4}" srcId="{5D574140-E281-48E5-BA17-15B7F1BD2CF2}" destId="{13B8BB83-DD39-40C3-9DD8-6139F4904CAD}" srcOrd="0" destOrd="0" parTransId="{7605E3F4-330E-43F2-84D2-4BCDAEFE74D4}" sibTransId="{3BCAEA53-890D-4414-B233-872D3413A8A0}"/>
    <dgm:cxn modelId="{4F46FACF-DED9-46BB-86EE-5452A4088A5C}" srcId="{355DC469-CA6C-4C0F-B19B-077AE16D3C6A}" destId="{5D574140-E281-48E5-BA17-15B7F1BD2CF2}" srcOrd="1" destOrd="0" parTransId="{2CB6090F-3664-4B4B-9181-A0A54EFFA746}" sibTransId="{F328817C-39BE-4052-9F46-5E2FA215A772}"/>
    <dgm:cxn modelId="{FE95E064-AEC2-4752-9616-870232D3EB75}" type="presOf" srcId="{13B8BB83-DD39-40C3-9DD8-6139F4904CAD}" destId="{B627ABB2-97AE-4DCA-9F40-D9D08A9613D9}" srcOrd="0" destOrd="0" presId="urn:microsoft.com/office/officeart/2005/8/layout/vList6"/>
    <dgm:cxn modelId="{F6587E4F-9FB4-4F32-8331-1CF8EAA31E78}" type="presOf" srcId="{2C93EB18-CC61-473F-B3C3-3C95593D3694}" destId="{DC0CDE80-A1CB-4C1A-8D18-948B2A1965CA}" srcOrd="0" destOrd="0" presId="urn:microsoft.com/office/officeart/2005/8/layout/vList6"/>
    <dgm:cxn modelId="{FF874FC4-E34F-463F-A00F-9F1FB7A998BC}" type="presParOf" srcId="{90D5A177-BEAF-4FE7-8F19-2B6602000210}" destId="{BF952EAD-6A53-4BD8-9FB1-DCA6235706FB}" srcOrd="0" destOrd="0" presId="urn:microsoft.com/office/officeart/2005/8/layout/vList6"/>
    <dgm:cxn modelId="{C95C8C98-85A3-445A-B29B-4E11C9EBA9F9}" type="presParOf" srcId="{BF952EAD-6A53-4BD8-9FB1-DCA6235706FB}" destId="{E1DC96A0-A0E5-4D40-B8F6-F622730624D8}" srcOrd="0" destOrd="0" presId="urn:microsoft.com/office/officeart/2005/8/layout/vList6"/>
    <dgm:cxn modelId="{F5A67A95-8B1D-4B4B-B74C-783A147B9588}" type="presParOf" srcId="{BF952EAD-6A53-4BD8-9FB1-DCA6235706FB}" destId="{38707AE3-ED55-4462-9AC8-02946F3B5FE1}" srcOrd="1" destOrd="0" presId="urn:microsoft.com/office/officeart/2005/8/layout/vList6"/>
    <dgm:cxn modelId="{81E2C72B-E8E6-4EC6-95CA-5AEE3405A307}" type="presParOf" srcId="{90D5A177-BEAF-4FE7-8F19-2B6602000210}" destId="{9746FE1A-8141-4F1C-8726-BBD113D18071}" srcOrd="1" destOrd="0" presId="urn:microsoft.com/office/officeart/2005/8/layout/vList6"/>
    <dgm:cxn modelId="{F7823868-AB8D-4455-907C-62D7C64DA1A4}" type="presParOf" srcId="{90D5A177-BEAF-4FE7-8F19-2B6602000210}" destId="{6A946279-DBA4-4BF0-BB0C-F5EE560C9C84}" srcOrd="2" destOrd="0" presId="urn:microsoft.com/office/officeart/2005/8/layout/vList6"/>
    <dgm:cxn modelId="{B9B3FBF8-C6FC-4DFE-A92E-162E19CFD360}" type="presParOf" srcId="{6A946279-DBA4-4BF0-BB0C-F5EE560C9C84}" destId="{EEE1D005-394C-4226-8F81-51C51D579E3C}" srcOrd="0" destOrd="0" presId="urn:microsoft.com/office/officeart/2005/8/layout/vList6"/>
    <dgm:cxn modelId="{D1B52584-AD85-412E-B709-2EBE2B8C4161}" type="presParOf" srcId="{6A946279-DBA4-4BF0-BB0C-F5EE560C9C84}" destId="{B627ABB2-97AE-4DCA-9F40-D9D08A9613D9}" srcOrd="1" destOrd="0" presId="urn:microsoft.com/office/officeart/2005/8/layout/vList6"/>
    <dgm:cxn modelId="{70D0F1C2-4811-4A49-A1FD-7F02F6FA2C53}" type="presParOf" srcId="{90D5A177-BEAF-4FE7-8F19-2B6602000210}" destId="{F1350FC9-18D0-403E-8B1E-A2E6F966B0F5}" srcOrd="3" destOrd="0" presId="urn:microsoft.com/office/officeart/2005/8/layout/vList6"/>
    <dgm:cxn modelId="{BD1594CD-1FEA-450E-8B61-1475B03CD8AF}" type="presParOf" srcId="{90D5A177-BEAF-4FE7-8F19-2B6602000210}" destId="{8C8B077A-F314-439A-A00D-5A452D791B3E}" srcOrd="4" destOrd="0" presId="urn:microsoft.com/office/officeart/2005/8/layout/vList6"/>
    <dgm:cxn modelId="{B5F3C23C-847E-45F9-8B8A-1EE4375702FD}" type="presParOf" srcId="{8C8B077A-F314-439A-A00D-5A452D791B3E}" destId="{DC0CDE80-A1CB-4C1A-8D18-948B2A1965CA}" srcOrd="0" destOrd="0" presId="urn:microsoft.com/office/officeart/2005/8/layout/vList6"/>
    <dgm:cxn modelId="{AE15F05B-AB4E-4BAC-881C-3AB383B60C25}" type="presParOf" srcId="{8C8B077A-F314-439A-A00D-5A452D791B3E}" destId="{534D2144-0D28-4316-9DD1-F6C9FEB4AFC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833FF-BAF4-48F3-AE73-82CC0BBDE4F0}">
      <dsp:nvSpPr>
        <dsp:cNvPr id="0" name=""/>
        <dsp:cNvSpPr/>
      </dsp:nvSpPr>
      <dsp:spPr>
        <a:xfrm>
          <a:off x="3310477" y="0"/>
          <a:ext cx="4965716" cy="18669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Central government asnwers questions on what to produce, how to produce and for whom.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Government owns land and means of production</a:t>
          </a:r>
        </a:p>
      </dsp:txBody>
      <dsp:txXfrm>
        <a:off x="3310477" y="233363"/>
        <a:ext cx="4265629" cy="1400175"/>
      </dsp:txXfrm>
    </dsp:sp>
    <dsp:sp modelId="{667F94B4-CEF9-49C1-95D5-A0F748BBD461}">
      <dsp:nvSpPr>
        <dsp:cNvPr id="0" name=""/>
        <dsp:cNvSpPr/>
      </dsp:nvSpPr>
      <dsp:spPr>
        <a:xfrm>
          <a:off x="0" y="0"/>
          <a:ext cx="3310477" cy="1866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Planned/Command</a:t>
          </a:r>
        </a:p>
      </dsp:txBody>
      <dsp:txXfrm>
        <a:off x="91135" y="91135"/>
        <a:ext cx="3128207" cy="1684630"/>
      </dsp:txXfrm>
    </dsp:sp>
    <dsp:sp modelId="{83C5FEAB-EE36-4AEA-8661-89F849EE7BC8}">
      <dsp:nvSpPr>
        <dsp:cNvPr id="0" name=""/>
        <dsp:cNvSpPr/>
      </dsp:nvSpPr>
      <dsp:spPr>
        <a:xfrm>
          <a:off x="3310477" y="2053589"/>
          <a:ext cx="4965716" cy="18669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Laws of supply and demand (market system) answers questions on what to produce, how to produce and for whom.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It is free from government control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freedom of choice exists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ownership of private property</a:t>
          </a:r>
        </a:p>
      </dsp:txBody>
      <dsp:txXfrm>
        <a:off x="3310477" y="2286952"/>
        <a:ext cx="4265629" cy="1400175"/>
      </dsp:txXfrm>
    </dsp:sp>
    <dsp:sp modelId="{AD958FE5-EA0E-490A-AAA0-D579778A13E1}">
      <dsp:nvSpPr>
        <dsp:cNvPr id="0" name=""/>
        <dsp:cNvSpPr/>
      </dsp:nvSpPr>
      <dsp:spPr>
        <a:xfrm>
          <a:off x="0" y="2053589"/>
          <a:ext cx="3310477" cy="1866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Free enterprise/Capitalist</a:t>
          </a:r>
        </a:p>
      </dsp:txBody>
      <dsp:txXfrm>
        <a:off x="91135" y="2144724"/>
        <a:ext cx="3128207" cy="1684630"/>
      </dsp:txXfrm>
    </dsp:sp>
    <dsp:sp modelId="{A096EF91-4399-4B43-8DF0-A5A35792F273}">
      <dsp:nvSpPr>
        <dsp:cNvPr id="0" name=""/>
        <dsp:cNvSpPr/>
      </dsp:nvSpPr>
      <dsp:spPr>
        <a:xfrm>
          <a:off x="3310477" y="4107180"/>
          <a:ext cx="4965716" cy="18669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Combines characteristics of planned/command economy with free enterprise/market.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coexistence of public and private sectors</a:t>
          </a:r>
        </a:p>
      </dsp:txBody>
      <dsp:txXfrm>
        <a:off x="3310477" y="4340543"/>
        <a:ext cx="4265629" cy="1400175"/>
      </dsp:txXfrm>
    </dsp:sp>
    <dsp:sp modelId="{C26C7E70-4BD0-49ED-A9A6-DF6EAFC92EE4}">
      <dsp:nvSpPr>
        <dsp:cNvPr id="0" name=""/>
        <dsp:cNvSpPr/>
      </dsp:nvSpPr>
      <dsp:spPr>
        <a:xfrm>
          <a:off x="0" y="4107180"/>
          <a:ext cx="3310477" cy="1866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Mixed</a:t>
          </a:r>
        </a:p>
      </dsp:txBody>
      <dsp:txXfrm>
        <a:off x="91135" y="4198315"/>
        <a:ext cx="3128207" cy="16846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07AE3-ED55-4462-9AC8-02946F3B5FE1}">
      <dsp:nvSpPr>
        <dsp:cNvPr id="0" name=""/>
        <dsp:cNvSpPr/>
      </dsp:nvSpPr>
      <dsp:spPr>
        <a:xfrm>
          <a:off x="3945411" y="0"/>
          <a:ext cx="5918116" cy="12670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285750" lvl="1" indent="-285750" algn="l" defTabSz="2844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400" kern="1200" dirty="0"/>
        </a:p>
      </dsp:txBody>
      <dsp:txXfrm>
        <a:off x="3945411" y="158378"/>
        <a:ext cx="5442982" cy="950267"/>
      </dsp:txXfrm>
    </dsp:sp>
    <dsp:sp modelId="{E1DC96A0-A0E5-4D40-B8F6-F622730624D8}">
      <dsp:nvSpPr>
        <dsp:cNvPr id="0" name=""/>
        <dsp:cNvSpPr/>
      </dsp:nvSpPr>
      <dsp:spPr>
        <a:xfrm>
          <a:off x="0" y="0"/>
          <a:ext cx="3945411" cy="1267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/>
            <a:t>North Korea</a:t>
          </a:r>
        </a:p>
      </dsp:txBody>
      <dsp:txXfrm>
        <a:off x="61851" y="61851"/>
        <a:ext cx="3821709" cy="1143321"/>
      </dsp:txXfrm>
    </dsp:sp>
    <dsp:sp modelId="{B627ABB2-97AE-4DCA-9F40-D9D08A9613D9}">
      <dsp:nvSpPr>
        <dsp:cNvPr id="0" name=""/>
        <dsp:cNvSpPr/>
      </dsp:nvSpPr>
      <dsp:spPr>
        <a:xfrm>
          <a:off x="3945411" y="1393725"/>
          <a:ext cx="5918116" cy="12670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285750" lvl="1" indent="-285750" algn="l" defTabSz="2844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400" kern="1200" dirty="0"/>
        </a:p>
      </dsp:txBody>
      <dsp:txXfrm>
        <a:off x="3945411" y="1552103"/>
        <a:ext cx="5442982" cy="950267"/>
      </dsp:txXfrm>
    </dsp:sp>
    <dsp:sp modelId="{EEE1D005-394C-4226-8F81-51C51D579E3C}">
      <dsp:nvSpPr>
        <dsp:cNvPr id="0" name=""/>
        <dsp:cNvSpPr/>
      </dsp:nvSpPr>
      <dsp:spPr>
        <a:xfrm>
          <a:off x="0" y="1393725"/>
          <a:ext cx="3945411" cy="1267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/>
            <a:t>Hong</a:t>
          </a:r>
          <a:r>
            <a:rPr lang="en-US" sz="3700" kern="1200" baseline="0"/>
            <a:t> Kong</a:t>
          </a:r>
          <a:endParaRPr lang="en-US" sz="3700" kern="1200"/>
        </a:p>
      </dsp:txBody>
      <dsp:txXfrm>
        <a:off x="61851" y="1455576"/>
        <a:ext cx="3821709" cy="1143321"/>
      </dsp:txXfrm>
    </dsp:sp>
    <dsp:sp modelId="{534D2144-0D28-4316-9DD1-F6C9FEB4AFC5}">
      <dsp:nvSpPr>
        <dsp:cNvPr id="0" name=""/>
        <dsp:cNvSpPr/>
      </dsp:nvSpPr>
      <dsp:spPr>
        <a:xfrm>
          <a:off x="3945411" y="2787451"/>
          <a:ext cx="5918116" cy="126702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0CDE80-A1CB-4C1A-8D18-948B2A1965CA}">
      <dsp:nvSpPr>
        <dsp:cNvPr id="0" name=""/>
        <dsp:cNvSpPr/>
      </dsp:nvSpPr>
      <dsp:spPr>
        <a:xfrm>
          <a:off x="0" y="2787451"/>
          <a:ext cx="3945411" cy="1267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/>
            <a:t>Trinidad and Tobago</a:t>
          </a:r>
        </a:p>
      </dsp:txBody>
      <dsp:txXfrm>
        <a:off x="61851" y="2849302"/>
        <a:ext cx="3821709" cy="1143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07AE3-ED55-4462-9AC8-02946F3B5FE1}">
      <dsp:nvSpPr>
        <dsp:cNvPr id="0" name=""/>
        <dsp:cNvSpPr/>
      </dsp:nvSpPr>
      <dsp:spPr>
        <a:xfrm>
          <a:off x="3507698" y="0"/>
          <a:ext cx="5261547" cy="11639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/>
            <a:t>Command/Planned</a:t>
          </a:r>
        </a:p>
      </dsp:txBody>
      <dsp:txXfrm>
        <a:off x="3507698" y="145496"/>
        <a:ext cx="4825060" cy="872973"/>
      </dsp:txXfrm>
    </dsp:sp>
    <dsp:sp modelId="{E1DC96A0-A0E5-4D40-B8F6-F622730624D8}">
      <dsp:nvSpPr>
        <dsp:cNvPr id="0" name=""/>
        <dsp:cNvSpPr/>
      </dsp:nvSpPr>
      <dsp:spPr>
        <a:xfrm>
          <a:off x="0" y="0"/>
          <a:ext cx="3507698" cy="1163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/>
            <a:t>North Korea</a:t>
          </a:r>
        </a:p>
      </dsp:txBody>
      <dsp:txXfrm>
        <a:off x="56820" y="56820"/>
        <a:ext cx="3394058" cy="1050325"/>
      </dsp:txXfrm>
    </dsp:sp>
    <dsp:sp modelId="{B627ABB2-97AE-4DCA-9F40-D9D08A9613D9}">
      <dsp:nvSpPr>
        <dsp:cNvPr id="0" name=""/>
        <dsp:cNvSpPr/>
      </dsp:nvSpPr>
      <dsp:spPr>
        <a:xfrm>
          <a:off x="3507698" y="1280362"/>
          <a:ext cx="5261547" cy="11639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/>
            <a:t>Free Enterprise/Capitalist</a:t>
          </a:r>
        </a:p>
      </dsp:txBody>
      <dsp:txXfrm>
        <a:off x="3507698" y="1425858"/>
        <a:ext cx="4825060" cy="872973"/>
      </dsp:txXfrm>
    </dsp:sp>
    <dsp:sp modelId="{EEE1D005-394C-4226-8F81-51C51D579E3C}">
      <dsp:nvSpPr>
        <dsp:cNvPr id="0" name=""/>
        <dsp:cNvSpPr/>
      </dsp:nvSpPr>
      <dsp:spPr>
        <a:xfrm>
          <a:off x="0" y="1280362"/>
          <a:ext cx="3507698" cy="1163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/>
            <a:t>Hong</a:t>
          </a:r>
          <a:r>
            <a:rPr lang="en-US" sz="3400" kern="1200" baseline="0"/>
            <a:t> Kong</a:t>
          </a:r>
          <a:endParaRPr lang="en-US" sz="3400" kern="1200"/>
        </a:p>
      </dsp:txBody>
      <dsp:txXfrm>
        <a:off x="56820" y="1337182"/>
        <a:ext cx="3394058" cy="1050325"/>
      </dsp:txXfrm>
    </dsp:sp>
    <dsp:sp modelId="{534D2144-0D28-4316-9DD1-F6C9FEB4AFC5}">
      <dsp:nvSpPr>
        <dsp:cNvPr id="0" name=""/>
        <dsp:cNvSpPr/>
      </dsp:nvSpPr>
      <dsp:spPr>
        <a:xfrm>
          <a:off x="3507698" y="2560725"/>
          <a:ext cx="5261547" cy="11639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/>
            <a:t>Mixed </a:t>
          </a:r>
        </a:p>
      </dsp:txBody>
      <dsp:txXfrm>
        <a:off x="3507698" y="2706221"/>
        <a:ext cx="4825060" cy="872973"/>
      </dsp:txXfrm>
    </dsp:sp>
    <dsp:sp modelId="{DC0CDE80-A1CB-4C1A-8D18-948B2A1965CA}">
      <dsp:nvSpPr>
        <dsp:cNvPr id="0" name=""/>
        <dsp:cNvSpPr/>
      </dsp:nvSpPr>
      <dsp:spPr>
        <a:xfrm>
          <a:off x="0" y="2560725"/>
          <a:ext cx="3507698" cy="11639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/>
            <a:t>Trinidad and Tobago</a:t>
          </a:r>
        </a:p>
      </dsp:txBody>
      <dsp:txXfrm>
        <a:off x="56820" y="2617545"/>
        <a:ext cx="3394058" cy="1050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71AEC-2C40-4522-99D6-FC05189740E1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38C21-8A00-4A1F-B379-759630B50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3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7EA90-B3E7-4171-B16A-0061217953CA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99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AC8E-4497-4F27-82A8-2A74CD74AC4C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6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C47B-BD72-4A30-A65B-5426FD6C6349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34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959C-6642-42DB-9209-3AE62D1D4CB7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909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D10B7-9A27-4CF2-99FF-73928DB4CD78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51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C65F-569A-40AD-8BC1-8F363A87102C}" type="datetime1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18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A93C-EB36-4127-87A5-5BCB7B7EF337}" type="datetime1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6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B787-BD6E-40BB-8739-5CBF1FB1D074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513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E1101-5D2E-449F-832B-7C63D14F5D07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6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96D60-C97B-449E-8CFB-5FE028729E4C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5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0B51-C90B-4B23-92BB-6D6FA81C4F69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6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F9674-EBAA-477C-BF90-39FD88C0EB3F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8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7BFC5-FA80-44C3-945E-9F95F7E1A55D}" type="datetime1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7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59CAA-ECFF-4CF8-AFFC-9338A39C6FAA}" type="datetime1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6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CC7BE-7084-447A-8A4D-D408BB59BCF3}" type="datetime1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5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6B7A-71C2-4E4E-9760-B5E6D1D148DF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4A8D-88BA-475B-8FD8-0A753823138B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21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B394B-5247-448C-819F-CC7AAA93D8E3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ECB-CF64-4E78-83A3-6EFC646422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2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9508" y="1192597"/>
            <a:ext cx="110927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Area: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Management </a:t>
            </a: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Business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Business and Economic Systems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Unit 2 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Module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Objective 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Points:</a:t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 Systems</a:t>
            </a: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(B)	</a:t>
            </a:r>
            <a:r>
              <a:rPr lang="en-TT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Impact of Economic Systems on Business Decision Making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98804" y="6080822"/>
            <a:ext cx="6672865" cy="365125"/>
          </a:xfrm>
        </p:spPr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02576570"/>
              </p:ext>
            </p:extLst>
          </p:nvPr>
        </p:nvGraphicFramePr>
        <p:xfrm>
          <a:off x="3101340" y="441960"/>
          <a:ext cx="8276194" cy="5974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79686" y="609600"/>
            <a:ext cx="2353456" cy="310796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Economic systems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947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TT" dirty="0">
                <a:effectLst/>
              </a:rPr>
              <a:t>Complete the following diagram by researching the identified countries and their current economic systems.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5" y="621305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55095303"/>
              </p:ext>
            </p:extLst>
          </p:nvPr>
        </p:nvGraphicFramePr>
        <p:xfrm>
          <a:off x="1019332" y="2047252"/>
          <a:ext cx="9863528" cy="4054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6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graphicFrame>
        <p:nvGraphicFramePr>
          <p:cNvPr id="8" name="Diagram 7"/>
          <p:cNvGraphicFramePr/>
          <p:nvPr/>
        </p:nvGraphicFramePr>
        <p:xfrm>
          <a:off x="2383436" y="2158584"/>
          <a:ext cx="8769245" cy="3724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488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15" y="335280"/>
            <a:ext cx="10353761" cy="1326321"/>
          </a:xfrm>
        </p:spPr>
        <p:txBody>
          <a:bodyPr/>
          <a:lstStyle/>
          <a:p>
            <a:r>
              <a:rPr lang="en-US" dirty="0" smtClean="0"/>
              <a:t>Impact of economic systems on businesses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108547"/>
              </p:ext>
            </p:extLst>
          </p:nvPr>
        </p:nvGraphicFramePr>
        <p:xfrm>
          <a:off x="569624" y="1661601"/>
          <a:ext cx="11197654" cy="4626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207">
                  <a:extLst>
                    <a:ext uri="{9D8B030D-6E8A-4147-A177-3AD203B41FA5}">
                      <a16:colId xmlns:a16="http://schemas.microsoft.com/office/drawing/2014/main" val="1687302693"/>
                    </a:ext>
                  </a:extLst>
                </a:gridCol>
                <a:gridCol w="2480449">
                  <a:extLst>
                    <a:ext uri="{9D8B030D-6E8A-4147-A177-3AD203B41FA5}">
                      <a16:colId xmlns:a16="http://schemas.microsoft.com/office/drawing/2014/main" val="1611369533"/>
                    </a:ext>
                  </a:extLst>
                </a:gridCol>
                <a:gridCol w="3015447">
                  <a:extLst>
                    <a:ext uri="{9D8B030D-6E8A-4147-A177-3AD203B41FA5}">
                      <a16:colId xmlns:a16="http://schemas.microsoft.com/office/drawing/2014/main" val="3124555392"/>
                    </a:ext>
                  </a:extLst>
                </a:gridCol>
                <a:gridCol w="3545551">
                  <a:extLst>
                    <a:ext uri="{9D8B030D-6E8A-4147-A177-3AD203B41FA5}">
                      <a16:colId xmlns:a16="http://schemas.microsoft.com/office/drawing/2014/main" val="187086296"/>
                    </a:ext>
                  </a:extLst>
                </a:gridCol>
              </a:tblGrid>
              <a:tr h="514824"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Characteristics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Free enterprise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Mixed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062849"/>
                  </a:ext>
                </a:extLst>
              </a:tr>
              <a:tr h="1029174">
                <a:tc>
                  <a:txBody>
                    <a:bodyPr/>
                    <a:lstStyle/>
                    <a:p>
                      <a:r>
                        <a:rPr lang="en-US" dirty="0" smtClean="0"/>
                        <a:t>Ownership of Businesses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Government ownership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Private</a:t>
                      </a:r>
                      <a:r>
                        <a:rPr lang="en-US" baseline="0" dirty="0" smtClean="0"/>
                        <a:t> sector ownership with minimal government intervention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r>
                        <a:rPr lang="en-US" baseline="0" dirty="0" smtClean="0"/>
                        <a:t> government and private sector ownership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493473"/>
                  </a:ext>
                </a:extLst>
              </a:tr>
              <a:tr h="1038484"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 of Businesses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Government plans</a:t>
                      </a:r>
                      <a:r>
                        <a:rPr lang="en-US" baseline="0" dirty="0" smtClean="0"/>
                        <a:t> and regulates.  Very bureaucratic.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Mainly by Private Professionals.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Bureaucratic public sector with professionals in private sector.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966084"/>
                  </a:ext>
                </a:extLst>
              </a:tr>
              <a:tr h="1054711">
                <a:tc>
                  <a:txBody>
                    <a:bodyPr/>
                    <a:lstStyle/>
                    <a:p>
                      <a:r>
                        <a:rPr lang="en-US" dirty="0" smtClean="0"/>
                        <a:t>Employee Motivation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motivation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Highly motivated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motivation in public sector.  Highly motivated in private sector.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287498"/>
                  </a:ext>
                </a:extLst>
              </a:tr>
              <a:tr h="989805">
                <a:tc>
                  <a:txBody>
                    <a:bodyPr/>
                    <a:lstStyle/>
                    <a:p>
                      <a:r>
                        <a:rPr lang="en-US" dirty="0" smtClean="0"/>
                        <a:t>Freedom of Entry and Exit to markets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Subject to Government</a:t>
                      </a:r>
                      <a:r>
                        <a:rPr lang="en-US" baseline="0" dirty="0" smtClean="0"/>
                        <a:t> controls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freedom with no government intervention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Some markets are controlled like public utilities.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741896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4187" y="628859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3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in a Planned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Businesses </a:t>
            </a:r>
            <a:r>
              <a:rPr lang="en-US" sz="2800" dirty="0" smtClean="0"/>
              <a:t>DO NOT need </a:t>
            </a:r>
            <a:r>
              <a:rPr lang="en-US" sz="2800" dirty="0"/>
              <a:t>to make decisions on </a:t>
            </a:r>
          </a:p>
          <a:p>
            <a:r>
              <a:rPr lang="en-US" sz="2800" dirty="0" smtClean="0"/>
              <a:t>Ownership </a:t>
            </a:r>
            <a:r>
              <a:rPr lang="en-US" sz="2800" dirty="0"/>
              <a:t>of factors of </a:t>
            </a:r>
            <a:r>
              <a:rPr lang="en-US" sz="2800" dirty="0" smtClean="0"/>
              <a:t>production as government owns everything</a:t>
            </a:r>
            <a:endParaRPr lang="en-US" sz="2800" dirty="0"/>
          </a:p>
          <a:p>
            <a:r>
              <a:rPr lang="en-US" sz="2800" dirty="0"/>
              <a:t>How best to maximize </a:t>
            </a:r>
            <a:r>
              <a:rPr lang="en-US" sz="2800" dirty="0" smtClean="0"/>
              <a:t>profits as this is not an objective</a:t>
            </a:r>
            <a:endParaRPr lang="en-US" sz="2800" dirty="0"/>
          </a:p>
          <a:p>
            <a:r>
              <a:rPr lang="en-US" sz="2800" dirty="0"/>
              <a:t>How to compete effectively </a:t>
            </a:r>
            <a:r>
              <a:rPr lang="en-US" sz="2800" dirty="0" smtClean="0"/>
              <a:t>as there is an absence of competition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00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in a Free Enterprise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113612"/>
            <a:ext cx="10353762" cy="3677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Businesses NEED to make decisions on </a:t>
            </a:r>
          </a:p>
          <a:p>
            <a:r>
              <a:rPr lang="en-US" sz="2400" dirty="0" smtClean="0"/>
              <a:t>The best mix of ownership of factors of production</a:t>
            </a:r>
          </a:p>
          <a:p>
            <a:r>
              <a:rPr lang="en-US" sz="2400" dirty="0" smtClean="0"/>
              <a:t>How best to maximize profits</a:t>
            </a:r>
          </a:p>
          <a:p>
            <a:r>
              <a:rPr lang="en-US" sz="2400" dirty="0" smtClean="0"/>
              <a:t>How to compete effectively due to existence of competitive firms</a:t>
            </a:r>
          </a:p>
          <a:p>
            <a:r>
              <a:rPr lang="en-US" sz="2400" dirty="0" smtClean="0"/>
              <a:t>The best course of action to take given variety of choices available for ownership (sole trader, partnership, limited liability company)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4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in a Mixed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In the private sector, the decisions made by businesses reflect those of a free enterprise economy.  There may be regulation based on consumer protection and health and safety practices.</a:t>
            </a:r>
          </a:p>
          <a:p>
            <a:endParaRPr lang="en-US" sz="2800" dirty="0"/>
          </a:p>
          <a:p>
            <a:r>
              <a:rPr lang="en-US" sz="2800" dirty="0" smtClean="0"/>
              <a:t>In the public sector, the decisions are heavily dependent on government policy.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6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534650"/>
            <a:ext cx="10353761" cy="829456"/>
          </a:xfrm>
        </p:spPr>
        <p:txBody>
          <a:bodyPr/>
          <a:lstStyle/>
          <a:p>
            <a:r>
              <a:rPr lang="en-US" dirty="0" smtClean="0"/>
              <a:t>Test your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558977"/>
            <a:ext cx="10353762" cy="4699052"/>
          </a:xfrm>
        </p:spPr>
        <p:txBody>
          <a:bodyPr>
            <a:normAutofit fontScale="62500" lnSpcReduction="20000"/>
          </a:bodyPr>
          <a:lstStyle/>
          <a:p>
            <a:pPr marL="465138" indent="-465138">
              <a:buAutoNum type="arabicPeriod"/>
            </a:pPr>
            <a:r>
              <a:rPr lang="en-US" sz="3400" dirty="0" smtClean="0"/>
              <a:t>Identify three economic systems.</a:t>
            </a:r>
          </a:p>
          <a:p>
            <a:pPr marL="465138" indent="-465138">
              <a:buNone/>
            </a:pPr>
            <a:r>
              <a:rPr lang="en-US" sz="3400" dirty="0" smtClean="0"/>
              <a:t>	Slide 2</a:t>
            </a:r>
          </a:p>
          <a:p>
            <a:pPr marL="465138" indent="-465138">
              <a:buNone/>
            </a:pPr>
            <a:endParaRPr lang="en-US" sz="3400" dirty="0" smtClean="0"/>
          </a:p>
          <a:p>
            <a:pPr marL="465138" indent="-465138">
              <a:buAutoNum type="arabicPeriod" startAt="2"/>
            </a:pPr>
            <a:r>
              <a:rPr lang="en-US" sz="3400" dirty="0" smtClean="0"/>
              <a:t>Compare and contrast the three economic systems.</a:t>
            </a:r>
          </a:p>
          <a:p>
            <a:pPr marL="465138" indent="-465138">
              <a:buNone/>
            </a:pPr>
            <a:r>
              <a:rPr lang="en-US" sz="3400" dirty="0" smtClean="0"/>
              <a:t>	Slide 2</a:t>
            </a:r>
          </a:p>
          <a:p>
            <a:pPr marL="465138" indent="-465138">
              <a:buNone/>
            </a:pPr>
            <a:endParaRPr lang="en-US" sz="3400" dirty="0" smtClean="0"/>
          </a:p>
          <a:p>
            <a:pPr marL="465138" indent="-465138" defTabSz="404813">
              <a:buAutoNum type="arabicPeriod" startAt="3"/>
            </a:pPr>
            <a:r>
              <a:rPr lang="en-US" sz="3400" dirty="0" smtClean="0"/>
              <a:t>Explain three ways in which the type of economic system of a country affects the decision making of a firm.</a:t>
            </a:r>
          </a:p>
          <a:p>
            <a:pPr marL="465138" indent="-465138">
              <a:buNone/>
            </a:pPr>
            <a:r>
              <a:rPr lang="en-US" sz="3400" dirty="0"/>
              <a:t>	</a:t>
            </a:r>
            <a:r>
              <a:rPr lang="en-US" sz="3400" dirty="0" smtClean="0"/>
              <a:t>Slide 5</a:t>
            </a:r>
          </a:p>
          <a:p>
            <a:pPr marL="0" indent="0">
              <a:buNone/>
              <a:tabLst>
                <a:tab pos="404813" algn="l"/>
              </a:tabLst>
            </a:pPr>
            <a:r>
              <a:rPr lang="en-US" sz="3400" dirty="0"/>
              <a:t>	</a:t>
            </a:r>
            <a:endParaRPr lang="en-US" sz="3400" dirty="0" smtClean="0"/>
          </a:p>
          <a:p>
            <a:pPr marL="0" indent="0">
              <a:buNone/>
              <a:tabLst>
                <a:tab pos="404813" algn="l"/>
              </a:tabLst>
            </a:pPr>
            <a:r>
              <a:rPr lang="en-US" dirty="0"/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3951" y="625802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21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1499</TotalTime>
  <Words>519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Calibri</vt:lpstr>
      <vt:lpstr>Rockwell</vt:lpstr>
      <vt:lpstr>Times New Roman</vt:lpstr>
      <vt:lpstr>Damask</vt:lpstr>
      <vt:lpstr>PowerPoint Presentation</vt:lpstr>
      <vt:lpstr>Economic systems</vt:lpstr>
      <vt:lpstr>Complete the following diagram by researching the identified countries and their current economic systems. </vt:lpstr>
      <vt:lpstr>Answer key</vt:lpstr>
      <vt:lpstr>Impact of economic systems on businesses</vt:lpstr>
      <vt:lpstr>Decision making in a Planned Economy</vt:lpstr>
      <vt:lpstr>Decision making in a Free Enterprise Economy</vt:lpstr>
      <vt:lpstr>Decision making in a Mixed Economy</vt:lpstr>
      <vt:lpstr>Test your skills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25</cp:revision>
  <dcterms:created xsi:type="dcterms:W3CDTF">2020-05-17T20:41:40Z</dcterms:created>
  <dcterms:modified xsi:type="dcterms:W3CDTF">2020-05-19T02:03:29Z</dcterms:modified>
</cp:coreProperties>
</file>