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5" r:id="rId6"/>
  </p:sldMasterIdLst>
  <p:notesMasterIdLst>
    <p:notesMasterId r:id="rId92"/>
  </p:notesMasterIdLst>
  <p:handoutMasterIdLst>
    <p:handoutMasterId r:id="rId93"/>
  </p:handoutMasterIdLst>
  <p:sldIdLst>
    <p:sldId id="365" r:id="rId7"/>
    <p:sldId id="257" r:id="rId8"/>
    <p:sldId id="266" r:id="rId9"/>
    <p:sldId id="258" r:id="rId10"/>
    <p:sldId id="364" r:id="rId11"/>
    <p:sldId id="269" r:id="rId12"/>
    <p:sldId id="292" r:id="rId13"/>
    <p:sldId id="293" r:id="rId14"/>
    <p:sldId id="321" r:id="rId15"/>
    <p:sldId id="294" r:id="rId16"/>
    <p:sldId id="306" r:id="rId17"/>
    <p:sldId id="305" r:id="rId18"/>
    <p:sldId id="272" r:id="rId19"/>
    <p:sldId id="273" r:id="rId20"/>
    <p:sldId id="302" r:id="rId21"/>
    <p:sldId id="301" r:id="rId22"/>
    <p:sldId id="304" r:id="rId23"/>
    <p:sldId id="303" r:id="rId24"/>
    <p:sldId id="307" r:id="rId25"/>
    <p:sldId id="318" r:id="rId26"/>
    <p:sldId id="320" r:id="rId27"/>
    <p:sldId id="270" r:id="rId28"/>
    <p:sldId id="274" r:id="rId29"/>
    <p:sldId id="308" r:id="rId30"/>
    <p:sldId id="312" r:id="rId31"/>
    <p:sldId id="313" r:id="rId32"/>
    <p:sldId id="314" r:id="rId33"/>
    <p:sldId id="315" r:id="rId34"/>
    <p:sldId id="316" r:id="rId35"/>
    <p:sldId id="275" r:id="rId36"/>
    <p:sldId id="317" r:id="rId37"/>
    <p:sldId id="276" r:id="rId38"/>
    <p:sldId id="300" r:id="rId39"/>
    <p:sldId id="324" r:id="rId40"/>
    <p:sldId id="323" r:id="rId41"/>
    <p:sldId id="296" r:id="rId42"/>
    <p:sldId id="286" r:id="rId43"/>
    <p:sldId id="287" r:id="rId44"/>
    <p:sldId id="288" r:id="rId45"/>
    <p:sldId id="290" r:id="rId46"/>
    <p:sldId id="289" r:id="rId47"/>
    <p:sldId id="328" r:id="rId48"/>
    <p:sldId id="335" r:id="rId49"/>
    <p:sldId id="337" r:id="rId50"/>
    <p:sldId id="345" r:id="rId51"/>
    <p:sldId id="347" r:id="rId52"/>
    <p:sldId id="339" r:id="rId53"/>
    <p:sldId id="326" r:id="rId54"/>
    <p:sldId id="322" r:id="rId55"/>
    <p:sldId id="297" r:id="rId56"/>
    <p:sldId id="278" r:id="rId57"/>
    <p:sldId id="333" r:id="rId58"/>
    <p:sldId id="334" r:id="rId59"/>
    <p:sldId id="332" r:id="rId60"/>
    <p:sldId id="336" r:id="rId61"/>
    <p:sldId id="338" r:id="rId62"/>
    <p:sldId id="340" r:id="rId63"/>
    <p:sldId id="341" r:id="rId64"/>
    <p:sldId id="279" r:id="rId65"/>
    <p:sldId id="280" r:id="rId66"/>
    <p:sldId id="291" r:id="rId67"/>
    <p:sldId id="342" r:id="rId68"/>
    <p:sldId id="343" r:id="rId69"/>
    <p:sldId id="344" r:id="rId70"/>
    <p:sldId id="298" r:id="rId71"/>
    <p:sldId id="281" r:id="rId72"/>
    <p:sldId id="282" r:id="rId73"/>
    <p:sldId id="283" r:id="rId74"/>
    <p:sldId id="299" r:id="rId75"/>
    <p:sldId id="284" r:id="rId76"/>
    <p:sldId id="348" r:id="rId77"/>
    <p:sldId id="349" r:id="rId78"/>
    <p:sldId id="351" r:id="rId79"/>
    <p:sldId id="352" r:id="rId80"/>
    <p:sldId id="353" r:id="rId81"/>
    <p:sldId id="354" r:id="rId82"/>
    <p:sldId id="355" r:id="rId83"/>
    <p:sldId id="357" r:id="rId84"/>
    <p:sldId id="358" r:id="rId85"/>
    <p:sldId id="359" r:id="rId86"/>
    <p:sldId id="360" r:id="rId87"/>
    <p:sldId id="361" r:id="rId88"/>
    <p:sldId id="362" r:id="rId89"/>
    <p:sldId id="363" r:id="rId90"/>
    <p:sldId id="28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ian Pilgrim" initials="GP" lastIdx="2" clrIdx="0">
    <p:extLst>
      <p:ext uri="{19B8F6BF-5375-455C-9EA6-DF929625EA0E}">
        <p15:presenceInfo xmlns:p15="http://schemas.microsoft.com/office/powerpoint/2012/main" userId="794dff1b4ae1687f" providerId="Windows Live"/>
      </p:ext>
    </p:extLst>
  </p:cmAuthor>
  <p:cmAuthor id="2" name="Zanifa Mohammed" initials="ZM" lastIdx="2" clrIdx="1">
    <p:extLst>
      <p:ext uri="{19B8F6BF-5375-455C-9EA6-DF929625EA0E}">
        <p15:presenceInfo xmlns:p15="http://schemas.microsoft.com/office/powerpoint/2012/main" userId="S::zanifa.mohammed@moe.gov.tt::4b451166-80f3-468c-a853-4d4a8effba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A3EC4-A5E6-4ED5-AD7F-C2C99B6D7CB5}" v="4899" dt="2020-03-23T02:04:49.786"/>
    <p1510:client id="{04B23BED-7F60-AEAD-A794-457C15340420}" v="4704" dt="2020-03-23T02:37:30.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59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4/9/2020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a:t>
            </a:r>
            <a:r>
              <a:rPr lang="en-US" baseline="0"/>
              <a:t> </a:t>
            </a:r>
            <a:r>
              <a:rPr lang="en-US"/>
              <a:t>To change images on this slide, select a picture and delete it. Then click the Insert Picture icon</a:t>
            </a:r>
            <a:r>
              <a:rPr lang="en-US" baseline="0"/>
              <a:t> </a:t>
            </a:r>
            <a:r>
              <a:rPr lang="en-US"/>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poetry</a:t>
            </a:r>
            <a:r>
              <a:rPr lang="en-US" baseline="0"/>
              <a:t> pieces</a:t>
            </a:r>
            <a:r>
              <a:rPr lang="en-US"/>
              <a:t> to explore  mood and tone</a:t>
            </a:r>
            <a:r>
              <a:rPr lang="en-US" baseline="0"/>
              <a:t>. </a:t>
            </a:r>
            <a:r>
              <a:rPr lang="en-US" b="1" baseline="0">
                <a:solidFill>
                  <a:srgbClr val="FF0000"/>
                </a:solidFill>
              </a:rPr>
              <a:t>We need one sentence to explore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5AF5B-E173-4893-8F24-05CDC7E121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810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4/9/2020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4/9/2020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14B6C78A-0EEE-4A86-9CE4-A8E623033406}" type="datetime1">
              <a:rPr lang="en-US" smtClean="0"/>
              <a:t>4/9/2020</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r>
              <a:rPr lang="en-US">
                <a:solidFill>
                  <a:srgbClr val="94C600"/>
                </a:solidFill>
              </a:rPr>
              <a:t>Curriculum Planning and Development Division </a:t>
            </a: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2603CFAE-C2CF-4840-8608-FC6014DF7523}" type="slidenum">
              <a:rPr lang="en-US" smtClean="0">
                <a:solidFill>
                  <a:srgbClr val="94C600"/>
                </a:solidFill>
              </a:rPr>
              <a:pPr/>
              <a:t>‹#›</a:t>
            </a:fld>
            <a:endParaRPr lang="en-US">
              <a:solidFill>
                <a:srgbClr val="94C600"/>
              </a:solidFill>
            </a:endParaRP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80690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52886B-400D-4FE3-BFB8-42906D14A209}" type="datetime1">
              <a:rPr lang="en-US" smtClean="0"/>
              <a:t>4/9/2020</a:t>
            </a:fld>
            <a:endParaRPr lang="en-US"/>
          </a:p>
        </p:txBody>
      </p:sp>
      <p:sp>
        <p:nvSpPr>
          <p:cNvPr id="5" name="Footer Placeholder 4"/>
          <p:cNvSpPr>
            <a:spLocks noGrp="1"/>
          </p:cNvSpPr>
          <p:nvPr>
            <p:ph type="ftr" sz="quarter" idx="11"/>
          </p:nvPr>
        </p:nvSpPr>
        <p:spPr/>
        <p:txBody>
          <a:bodyPr/>
          <a:lstStyle/>
          <a:p>
            <a:r>
              <a:rPr lang="en-US">
                <a:solidFill>
                  <a:srgbClr val="94C600"/>
                </a:solidFill>
              </a:rPr>
              <a:t>Curriculum Planning and Development Division </a:t>
            </a:r>
          </a:p>
        </p:txBody>
      </p:sp>
      <p:sp>
        <p:nvSpPr>
          <p:cNvPr id="6" name="Slide Number Placeholder 5"/>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223724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FA2E7-7949-4D96-94F4-492E87FA2A55}" type="datetime1">
              <a:rPr lang="en-US" smtClean="0"/>
              <a:t>4/9/2020</a:t>
            </a:fld>
            <a:endParaRPr lang="en-US"/>
          </a:p>
        </p:txBody>
      </p:sp>
      <p:sp>
        <p:nvSpPr>
          <p:cNvPr id="5" name="Footer Placeholder 4"/>
          <p:cNvSpPr>
            <a:spLocks noGrp="1"/>
          </p:cNvSpPr>
          <p:nvPr>
            <p:ph type="ftr" sz="quarter" idx="11"/>
          </p:nvPr>
        </p:nvSpPr>
        <p:spPr/>
        <p:txBody>
          <a:bodyPr/>
          <a:lstStyle/>
          <a:p>
            <a:r>
              <a:rPr lang="en-US">
                <a:solidFill>
                  <a:srgbClr val="94C600"/>
                </a:solidFill>
              </a:rPr>
              <a:t>Curriculum Planning and Development Division </a:t>
            </a:r>
          </a:p>
        </p:txBody>
      </p:sp>
      <p:sp>
        <p:nvSpPr>
          <p:cNvPr id="6" name="Slide Number Placeholder 5"/>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1945229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801D83EF-85AA-4C75-9FF8-55B2F2CA222E}" type="datetime1">
              <a:rPr lang="en-US" smtClean="0"/>
              <a:t>4/9/2020</a:t>
            </a:fld>
            <a:endParaRPr lang="en-US"/>
          </a:p>
        </p:txBody>
      </p:sp>
      <p:sp>
        <p:nvSpPr>
          <p:cNvPr id="6" name="Footer Placeholder 5"/>
          <p:cNvSpPr>
            <a:spLocks noGrp="1"/>
          </p:cNvSpPr>
          <p:nvPr>
            <p:ph type="ftr" sz="quarter" idx="11"/>
          </p:nvPr>
        </p:nvSpPr>
        <p:spPr/>
        <p:txBody>
          <a:bodyPr/>
          <a:lstStyle/>
          <a:p>
            <a:r>
              <a:rPr lang="en-US">
                <a:solidFill>
                  <a:srgbClr val="94C600"/>
                </a:solidFill>
              </a:rPr>
              <a:t>Curriculum Planning and Development Division </a:t>
            </a:r>
          </a:p>
        </p:txBody>
      </p:sp>
      <p:sp>
        <p:nvSpPr>
          <p:cNvPr id="7" name="Slide Number Placeholder 6"/>
          <p:cNvSpPr>
            <a:spLocks noGrp="1"/>
          </p:cNvSpPr>
          <p:nvPr>
            <p:ph type="sldNum" sz="quarter" idx="12"/>
          </p:nvPr>
        </p:nvSpPr>
        <p:spPr/>
        <p:txBody>
          <a:bodyPr/>
          <a:lstStyle/>
          <a:p>
            <a:fld id="{2603CFAE-C2CF-4840-8608-FC6014DF7523}" type="slidenum">
              <a:rPr lang="en-US" smtClean="0"/>
              <a:pPr/>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690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012A4-2549-4959-AF01-227F5408CBD8}" type="datetime1">
              <a:rPr lang="en-US" smtClean="0"/>
              <a:t>4/9/2020</a:t>
            </a:fld>
            <a:endParaRPr lang="en-US"/>
          </a:p>
        </p:txBody>
      </p:sp>
      <p:sp>
        <p:nvSpPr>
          <p:cNvPr id="8" name="Footer Placeholder 7"/>
          <p:cNvSpPr>
            <a:spLocks noGrp="1"/>
          </p:cNvSpPr>
          <p:nvPr>
            <p:ph type="ftr" sz="quarter" idx="11"/>
          </p:nvPr>
        </p:nvSpPr>
        <p:spPr/>
        <p:txBody>
          <a:bodyPr/>
          <a:lstStyle/>
          <a:p>
            <a:r>
              <a:rPr lang="en-US">
                <a:solidFill>
                  <a:srgbClr val="94C600"/>
                </a:solidFill>
              </a:rPr>
              <a:t>Curriculum Planning and Development Division </a:t>
            </a:r>
          </a:p>
        </p:txBody>
      </p:sp>
      <p:sp>
        <p:nvSpPr>
          <p:cNvPr id="9" name="Slide Number Placeholder 8"/>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409569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4/9/2020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354BCF-22E6-438D-85E7-BE94BE27B811}" type="datetime1">
              <a:rPr lang="en-US" smtClean="0"/>
              <a:t>4/9/2020</a:t>
            </a:fld>
            <a:endParaRPr lang="en-US"/>
          </a:p>
        </p:txBody>
      </p:sp>
      <p:sp>
        <p:nvSpPr>
          <p:cNvPr id="4" name="Footer Placeholder 3"/>
          <p:cNvSpPr>
            <a:spLocks noGrp="1"/>
          </p:cNvSpPr>
          <p:nvPr>
            <p:ph type="ftr" sz="quarter" idx="11"/>
          </p:nvPr>
        </p:nvSpPr>
        <p:spPr/>
        <p:txBody>
          <a:bodyPr/>
          <a:lstStyle/>
          <a:p>
            <a:r>
              <a:rPr lang="en-US">
                <a:solidFill>
                  <a:srgbClr val="94C600"/>
                </a:solidFill>
              </a:rPr>
              <a:t>Curriculum Planning and Development Division </a:t>
            </a:r>
          </a:p>
        </p:txBody>
      </p:sp>
      <p:sp>
        <p:nvSpPr>
          <p:cNvPr id="5" name="Slide Number Placeholder 4"/>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970199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F3E91-93CA-472F-90BD-D00785665725}" type="datetime1">
              <a:rPr lang="en-US" smtClean="0"/>
              <a:t>4/9/2020</a:t>
            </a:fld>
            <a:endParaRPr lang="en-US"/>
          </a:p>
        </p:txBody>
      </p:sp>
      <p:sp>
        <p:nvSpPr>
          <p:cNvPr id="3" name="Footer Placeholder 2"/>
          <p:cNvSpPr>
            <a:spLocks noGrp="1"/>
          </p:cNvSpPr>
          <p:nvPr>
            <p:ph type="ftr" sz="quarter" idx="11"/>
          </p:nvPr>
        </p:nvSpPr>
        <p:spPr/>
        <p:txBody>
          <a:bodyPr/>
          <a:lstStyle/>
          <a:p>
            <a:r>
              <a:rPr lang="en-US">
                <a:solidFill>
                  <a:srgbClr val="94C600"/>
                </a:solidFill>
              </a:rPr>
              <a:t>Curriculum Planning and Development Division </a:t>
            </a:r>
          </a:p>
        </p:txBody>
      </p:sp>
      <p:sp>
        <p:nvSpPr>
          <p:cNvPr id="4" name="Slide Number Placeholder 3"/>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219949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Date Placeholder 4"/>
          <p:cNvSpPr>
            <a:spLocks noGrp="1"/>
          </p:cNvSpPr>
          <p:nvPr>
            <p:ph type="dt" sz="half" idx="10"/>
          </p:nvPr>
        </p:nvSpPr>
        <p:spPr/>
        <p:txBody>
          <a:bodyPr/>
          <a:lstStyle/>
          <a:p>
            <a:fld id="{1154E769-9FFD-4157-B4E6-8095907EC2B3}" type="datetime1">
              <a:rPr lang="en-US" smtClean="0"/>
              <a:t>4/9/2020</a:t>
            </a:fld>
            <a:endParaRPr lang="en-US"/>
          </a:p>
        </p:txBody>
      </p:sp>
      <p:sp>
        <p:nvSpPr>
          <p:cNvPr id="7" name="Slide Number Placeholder 6"/>
          <p:cNvSpPr>
            <a:spLocks noGrp="1"/>
          </p:cNvSpPr>
          <p:nvPr>
            <p:ph type="sldNum" sz="quarter" idx="12"/>
          </p:nvPr>
        </p:nvSpPr>
        <p:spPr/>
        <p:txBody>
          <a:bodyPr/>
          <a:lstStyle/>
          <a:p>
            <a:fld id="{2603CFAE-C2CF-4840-8608-FC6014DF7523}" type="slidenum">
              <a:rPr lang="en-US" smtClean="0"/>
              <a:pPr/>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Footer Placeholder 5"/>
          <p:cNvSpPr>
            <a:spLocks noGrp="1"/>
          </p:cNvSpPr>
          <p:nvPr>
            <p:ph type="ftr" sz="quarter" idx="11"/>
          </p:nvPr>
        </p:nvSpPr>
        <p:spPr>
          <a:xfrm>
            <a:off x="6188597" y="5724836"/>
            <a:ext cx="4658219" cy="365125"/>
          </a:xfrm>
        </p:spPr>
        <p:txBody>
          <a:bodyPr>
            <a:normAutofit/>
          </a:bodyPr>
          <a:lstStyle/>
          <a:p>
            <a:r>
              <a:rPr lang="en-US">
                <a:solidFill>
                  <a:srgbClr val="94C600"/>
                </a:solidFill>
              </a:rPr>
              <a:t>Curriculum Planning and Development Division </a:t>
            </a: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3047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D2ED00-1EEB-4082-BCCA-88B7761F560C}" type="datetime1">
              <a:rPr lang="en-US" smtClean="0"/>
              <a:t>4/9/2020</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r>
              <a:rPr lang="en-US">
                <a:solidFill>
                  <a:srgbClr val="94C600"/>
                </a:solidFill>
              </a:rPr>
              <a:t>Curriculum Planning and Development Division </a:t>
            </a:r>
          </a:p>
        </p:txBody>
      </p:sp>
      <p:sp>
        <p:nvSpPr>
          <p:cNvPr id="7" name="Slide Number Placeholder 6"/>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1166526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FF46D-CCCA-46B1-A921-44989F7F9944}" type="datetime1">
              <a:rPr lang="en-US" smtClean="0"/>
              <a:t>4/9/2020</a:t>
            </a:fld>
            <a:endParaRPr lang="en-US"/>
          </a:p>
        </p:txBody>
      </p:sp>
      <p:sp>
        <p:nvSpPr>
          <p:cNvPr id="5" name="Footer Placeholder 4"/>
          <p:cNvSpPr>
            <a:spLocks noGrp="1"/>
          </p:cNvSpPr>
          <p:nvPr>
            <p:ph type="ftr" sz="quarter" idx="11"/>
          </p:nvPr>
        </p:nvSpPr>
        <p:spPr/>
        <p:txBody>
          <a:bodyPr/>
          <a:lstStyle/>
          <a:p>
            <a:r>
              <a:rPr lang="en-US">
                <a:solidFill>
                  <a:srgbClr val="94C600"/>
                </a:solidFill>
              </a:rPr>
              <a:t>Curriculum Planning and Development Division </a:t>
            </a:r>
          </a:p>
        </p:txBody>
      </p:sp>
      <p:sp>
        <p:nvSpPr>
          <p:cNvPr id="6" name="Slide Number Placeholder 5"/>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184455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217FEB-A5E0-46D9-8C9E-126728D64200}" type="datetime1">
              <a:rPr lang="en-US" smtClean="0"/>
              <a:t>4/9/2020</a:t>
            </a:fld>
            <a:endParaRPr lang="en-US"/>
          </a:p>
        </p:txBody>
      </p:sp>
      <p:sp>
        <p:nvSpPr>
          <p:cNvPr id="5" name="Footer Placeholder 4"/>
          <p:cNvSpPr>
            <a:spLocks noGrp="1"/>
          </p:cNvSpPr>
          <p:nvPr>
            <p:ph type="ftr" sz="quarter" idx="11"/>
          </p:nvPr>
        </p:nvSpPr>
        <p:spPr/>
        <p:txBody>
          <a:bodyPr/>
          <a:lstStyle/>
          <a:p>
            <a:r>
              <a:rPr lang="en-US">
                <a:solidFill>
                  <a:srgbClr val="94C600"/>
                </a:solidFill>
              </a:rPr>
              <a:t>Curriculum Planning and Development Division </a:t>
            </a:r>
          </a:p>
        </p:txBody>
      </p:sp>
      <p:sp>
        <p:nvSpPr>
          <p:cNvPr id="6" name="Slide Number Placeholder 5"/>
          <p:cNvSpPr>
            <a:spLocks noGrp="1"/>
          </p:cNvSpPr>
          <p:nvPr>
            <p:ph type="sldNum" sz="quarter" idx="12"/>
          </p:nvPr>
        </p:nvSpPr>
        <p:spPr/>
        <p:txBody>
          <a:bodyPr/>
          <a:lstStyle/>
          <a:p>
            <a:fld id="{2603CFAE-C2CF-4840-8608-FC6014DF7523}" type="slidenum">
              <a:rPr lang="en-US" smtClean="0"/>
              <a:pPr/>
              <a:t>‹#›</a:t>
            </a:fld>
            <a:endParaRPr lang="en-US"/>
          </a:p>
        </p:txBody>
      </p:sp>
    </p:spTree>
    <p:extLst>
      <p:ext uri="{BB962C8B-B14F-4D97-AF65-F5344CB8AC3E}">
        <p14:creationId xmlns:p14="http://schemas.microsoft.com/office/powerpoint/2010/main" val="3827787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E399-46B3-4A10-9F47-FCE8C0DEC2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2B0CE1-B641-490F-9253-245FB4D314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439640-9D83-4579-850C-77C06962FB53}"/>
              </a:ext>
            </a:extLst>
          </p:cNvPr>
          <p:cNvSpPr>
            <a:spLocks noGrp="1"/>
          </p:cNvSpPr>
          <p:nvPr>
            <p:ph type="dt" sz="half" idx="10"/>
          </p:nvPr>
        </p:nvSpPr>
        <p:spPr/>
        <p:txBody>
          <a:bodyPr/>
          <a:lstStyle/>
          <a:p>
            <a:fld id="{86D6C452-5B47-4B0C-A64A-28E95C5F5793}" type="datetimeFigureOut">
              <a:rPr lang="en-GB" smtClean="0"/>
              <a:t>09/04/2020</a:t>
            </a:fld>
            <a:endParaRPr lang="en-GB"/>
          </a:p>
        </p:txBody>
      </p:sp>
      <p:sp>
        <p:nvSpPr>
          <p:cNvPr id="5" name="Footer Placeholder 4">
            <a:extLst>
              <a:ext uri="{FF2B5EF4-FFF2-40B4-BE49-F238E27FC236}">
                <a16:creationId xmlns:a16="http://schemas.microsoft.com/office/drawing/2014/main" id="{47FC89F3-B4FD-450D-834B-72CFB84610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DF9209-05F9-4116-82F0-1EBCC2DF29A0}"/>
              </a:ext>
            </a:extLst>
          </p:cNvPr>
          <p:cNvSpPr>
            <a:spLocks noGrp="1"/>
          </p:cNvSpPr>
          <p:nvPr>
            <p:ph type="sldNum" sz="quarter" idx="12"/>
          </p:nvPr>
        </p:nvSpPr>
        <p:spPr/>
        <p:txBody>
          <a:bodyPr/>
          <a:lstStyle/>
          <a:p>
            <a:fld id="{172CEC92-533F-4121-992F-1F06C51A257C}" type="slidenum">
              <a:rPr lang="en-GB" smtClean="0"/>
              <a:t>‹#›</a:t>
            </a:fld>
            <a:endParaRPr lang="en-GB"/>
          </a:p>
        </p:txBody>
      </p:sp>
    </p:spTree>
    <p:extLst>
      <p:ext uri="{BB962C8B-B14F-4D97-AF65-F5344CB8AC3E}">
        <p14:creationId xmlns:p14="http://schemas.microsoft.com/office/powerpoint/2010/main" val="283373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DADF-0CB1-4790-8C60-49BBFEB785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7A8634-86BD-46F0-9BCE-C9C25D19D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EDDE1C-7096-46BB-A6B9-B142EE219E93}"/>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5" name="Footer Placeholder 4">
            <a:extLst>
              <a:ext uri="{FF2B5EF4-FFF2-40B4-BE49-F238E27FC236}">
                <a16:creationId xmlns:a16="http://schemas.microsoft.com/office/drawing/2014/main" id="{302962C3-01C5-400A-A5E2-FFD74235463A}"/>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AEEE6789-3585-4C48-900C-FEA3EBCC2A47}"/>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438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401F-885A-407D-8B71-AFD88B791D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70954C-34A7-4A5C-9D5D-81B7DF8F5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65E954-B844-485A-B242-34F1A990FF9E}"/>
              </a:ext>
            </a:extLst>
          </p:cNvPr>
          <p:cNvSpPr>
            <a:spLocks noGrp="1"/>
          </p:cNvSpPr>
          <p:nvPr>
            <p:ph type="dt" sz="half" idx="10"/>
          </p:nvPr>
        </p:nvSpPr>
        <p:spPr/>
        <p:txBody>
          <a:bodyPr/>
          <a:lstStyle/>
          <a:p>
            <a:fld id="{86D6C452-5B47-4B0C-A64A-28E95C5F5793}" type="datetimeFigureOut">
              <a:rPr lang="en-GB" smtClean="0"/>
              <a:t>09/04/2020</a:t>
            </a:fld>
            <a:endParaRPr lang="en-GB"/>
          </a:p>
        </p:txBody>
      </p:sp>
      <p:sp>
        <p:nvSpPr>
          <p:cNvPr id="5" name="Footer Placeholder 4">
            <a:extLst>
              <a:ext uri="{FF2B5EF4-FFF2-40B4-BE49-F238E27FC236}">
                <a16:creationId xmlns:a16="http://schemas.microsoft.com/office/drawing/2014/main" id="{5F999E65-0D4B-4B94-AA38-FCBB207BA9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06DFBB-4FE3-4DD2-9B16-01A36DA55DC3}"/>
              </a:ext>
            </a:extLst>
          </p:cNvPr>
          <p:cNvSpPr>
            <a:spLocks noGrp="1"/>
          </p:cNvSpPr>
          <p:nvPr>
            <p:ph type="sldNum" sz="quarter" idx="12"/>
          </p:nvPr>
        </p:nvSpPr>
        <p:spPr/>
        <p:txBody>
          <a:bodyPr/>
          <a:lstStyle/>
          <a:p>
            <a:fld id="{172CEC92-533F-4121-992F-1F06C51A257C}" type="slidenum">
              <a:rPr lang="en-GB" smtClean="0"/>
              <a:t>‹#›</a:t>
            </a:fld>
            <a:endParaRPr lang="en-GB"/>
          </a:p>
        </p:txBody>
      </p:sp>
    </p:spTree>
    <p:extLst>
      <p:ext uri="{BB962C8B-B14F-4D97-AF65-F5344CB8AC3E}">
        <p14:creationId xmlns:p14="http://schemas.microsoft.com/office/powerpoint/2010/main" val="15979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1BE6-9971-4E17-B7FE-C8101080AA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EC2377-47F0-4F54-BBFB-67FA0961E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2DA2B-91CC-42E6-B7BF-D212027303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D0A9F7-B208-4415-B77C-5389073A9829}"/>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6" name="Footer Placeholder 5">
            <a:extLst>
              <a:ext uri="{FF2B5EF4-FFF2-40B4-BE49-F238E27FC236}">
                <a16:creationId xmlns:a16="http://schemas.microsoft.com/office/drawing/2014/main" id="{E53A89E6-9F14-4AD0-BBEA-5E3F85D8B1DC}"/>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5690CCB1-66C8-427D-96AE-6B2557A464AC}"/>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30571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E502-6752-464E-B10E-B58ED5A63A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A8A419-A089-4FEF-A7B1-9FC32D253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7AB67A-8532-494E-95A3-78F9CC99E8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DB8FCF-6EB7-445E-964D-172FCBF69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465BC-F9D1-4A32-B989-5F51C40975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39EF48-1102-4CEF-944C-F992814206F5}"/>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8" name="Footer Placeholder 7">
            <a:extLst>
              <a:ext uri="{FF2B5EF4-FFF2-40B4-BE49-F238E27FC236}">
                <a16:creationId xmlns:a16="http://schemas.microsoft.com/office/drawing/2014/main" id="{B60DE7F5-A4A4-4B72-B636-4E54F425DE33}"/>
              </a:ext>
            </a:extLst>
          </p:cNvPr>
          <p:cNvSpPr>
            <a:spLocks noGrp="1"/>
          </p:cNvSpPr>
          <p:nvPr>
            <p:ph type="ftr" sz="quarter" idx="11"/>
          </p:nvPr>
        </p:nvSpPr>
        <p:spPr/>
        <p:txBody>
          <a:bodyPr/>
          <a:lstStyle/>
          <a:p>
            <a:r>
              <a:rPr lang="en-US"/>
              <a:t>Add a footer</a:t>
            </a:r>
          </a:p>
        </p:txBody>
      </p:sp>
      <p:sp>
        <p:nvSpPr>
          <p:cNvPr id="9" name="Slide Number Placeholder 8">
            <a:extLst>
              <a:ext uri="{FF2B5EF4-FFF2-40B4-BE49-F238E27FC236}">
                <a16:creationId xmlns:a16="http://schemas.microsoft.com/office/drawing/2014/main" id="{D12C4EDF-2A86-4AB0-97D6-288C7BB8E85F}"/>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79176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497E-7304-4A76-9FFB-92FCD744C8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6D112A-D0B6-4D5A-9FB2-FE75247E3EAE}"/>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4" name="Footer Placeholder 3">
            <a:extLst>
              <a:ext uri="{FF2B5EF4-FFF2-40B4-BE49-F238E27FC236}">
                <a16:creationId xmlns:a16="http://schemas.microsoft.com/office/drawing/2014/main" id="{2E195E88-D3F1-431B-87F2-19FF22284485}"/>
              </a:ext>
            </a:extLst>
          </p:cNvPr>
          <p:cNvSpPr>
            <a:spLocks noGrp="1"/>
          </p:cNvSpPr>
          <p:nvPr>
            <p:ph type="ftr" sz="quarter" idx="11"/>
          </p:nvPr>
        </p:nvSpPr>
        <p:spPr/>
        <p:txBody>
          <a:bodyPr/>
          <a:lstStyle/>
          <a:p>
            <a:r>
              <a:rPr lang="en-US"/>
              <a:t>Add a footer</a:t>
            </a:r>
          </a:p>
        </p:txBody>
      </p:sp>
      <p:sp>
        <p:nvSpPr>
          <p:cNvPr id="5" name="Slide Number Placeholder 4">
            <a:extLst>
              <a:ext uri="{FF2B5EF4-FFF2-40B4-BE49-F238E27FC236}">
                <a16:creationId xmlns:a16="http://schemas.microsoft.com/office/drawing/2014/main" id="{E28D0EA1-8720-4E88-B5E9-A5D0131CB34F}"/>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7699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0A7B5-AE7A-4E6B-81B9-6975A5B4F6E5}"/>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3" name="Footer Placeholder 2">
            <a:extLst>
              <a:ext uri="{FF2B5EF4-FFF2-40B4-BE49-F238E27FC236}">
                <a16:creationId xmlns:a16="http://schemas.microsoft.com/office/drawing/2014/main" id="{9D5E170B-CA6E-4C97-80DA-E4667E5D87E7}"/>
              </a:ext>
            </a:extLst>
          </p:cNvPr>
          <p:cNvSpPr>
            <a:spLocks noGrp="1"/>
          </p:cNvSpPr>
          <p:nvPr>
            <p:ph type="ftr" sz="quarter" idx="11"/>
          </p:nvPr>
        </p:nvSpPr>
        <p:spPr/>
        <p:txBody>
          <a:bodyPr/>
          <a:lstStyle/>
          <a:p>
            <a:r>
              <a:rPr lang="en-US"/>
              <a:t>Add a footer</a:t>
            </a:r>
          </a:p>
        </p:txBody>
      </p:sp>
      <p:sp>
        <p:nvSpPr>
          <p:cNvPr id="4" name="Slide Number Placeholder 3">
            <a:extLst>
              <a:ext uri="{FF2B5EF4-FFF2-40B4-BE49-F238E27FC236}">
                <a16:creationId xmlns:a16="http://schemas.microsoft.com/office/drawing/2014/main" id="{3987C56F-7EC4-4F5B-9895-D6094B49E317}"/>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2084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2BA8-1803-4B80-AF8C-B90BE53D0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856C0C-D79D-4883-AE92-9FFC528EC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AE0FE5-5622-4765-B9A1-31B81DC5E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F45C9D-B338-439C-BC58-C03AC9F23738}"/>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6" name="Footer Placeholder 5">
            <a:extLst>
              <a:ext uri="{FF2B5EF4-FFF2-40B4-BE49-F238E27FC236}">
                <a16:creationId xmlns:a16="http://schemas.microsoft.com/office/drawing/2014/main" id="{B8ED6722-3685-444D-A979-8FCC8C0FFF7D}"/>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BBBF4F72-1EE2-46A1-8C25-203E05FABEE1}"/>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1433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294F-E9E0-4002-BEA9-6F04E6DB2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E0CBB9-A99A-4A6D-9C32-5187D546C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2CD464-389D-43E2-B9F4-E0BF61EB0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A474F-C49E-4AE2-856B-D3D0FA4C8284}"/>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6" name="Footer Placeholder 5">
            <a:extLst>
              <a:ext uri="{FF2B5EF4-FFF2-40B4-BE49-F238E27FC236}">
                <a16:creationId xmlns:a16="http://schemas.microsoft.com/office/drawing/2014/main" id="{A9CD688F-D686-4671-B0CE-16315E349BAE}"/>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id="{3F3395E4-AB57-49EE-AF15-20DDFA5EF760}"/>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4458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35C4-B4D2-4CA7-A145-AB88B2189F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80DCAB-EA25-4D91-9F19-2256B1AA5D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DCB1E0-F0C9-41BF-8E15-BEDB4A8D7A04}"/>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5" name="Footer Placeholder 4">
            <a:extLst>
              <a:ext uri="{FF2B5EF4-FFF2-40B4-BE49-F238E27FC236}">
                <a16:creationId xmlns:a16="http://schemas.microsoft.com/office/drawing/2014/main" id="{F18DDE32-0F9D-487D-A210-D574BC4FA43D}"/>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B74DC3CD-8A0B-4C75-BF94-B976BECF043A}"/>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836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500DD-41E6-4C81-8B81-A993D3F4E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E760FD-E230-47AC-A375-80AFE63C9A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AF2C2-603F-4D96-B79E-C996637816ED}"/>
              </a:ext>
            </a:extLst>
          </p:cNvPr>
          <p:cNvSpPr>
            <a:spLocks noGrp="1"/>
          </p:cNvSpPr>
          <p:nvPr>
            <p:ph type="dt" sz="half" idx="10"/>
          </p:nvPr>
        </p:nvSpPr>
        <p:spPr/>
        <p:txBody>
          <a:bodyPr/>
          <a:lstStyle/>
          <a:p>
            <a:fld id="{7FC8593D-7C47-471E-A8DF-97AC4FFD13F5}" type="datetimeFigureOut">
              <a:rPr lang="en-US" smtClean="0"/>
              <a:t>4/9/2020</a:t>
            </a:fld>
            <a:endParaRPr lang="en-US"/>
          </a:p>
        </p:txBody>
      </p:sp>
      <p:sp>
        <p:nvSpPr>
          <p:cNvPr id="5" name="Footer Placeholder 4">
            <a:extLst>
              <a:ext uri="{FF2B5EF4-FFF2-40B4-BE49-F238E27FC236}">
                <a16:creationId xmlns:a16="http://schemas.microsoft.com/office/drawing/2014/main" id="{17653EE2-927A-4794-84D5-3548D7F2418E}"/>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id="{8E25CD78-1F5C-49EC-9BDD-AC229437AF15}"/>
              </a:ext>
            </a:extLst>
          </p:cNvPr>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2316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8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4/9/2020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4/9/2020</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4/9/2020</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4/9/2020</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4/9/2020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4/9/2020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4/9/2020</a:t>
            </a:fld>
            <a:endParaRPr lang="en-US"/>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AD5CC97C-0DF9-41E6-BCF5-EF5527063D88}" type="datetime1">
              <a:rPr lang="en-US" smtClean="0"/>
              <a:t>4/9/2020</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r>
              <a:rPr lang="en-US">
                <a:solidFill>
                  <a:srgbClr val="94C600"/>
                </a:solidFill>
              </a:rPr>
              <a:t>Curriculum Planning and Development Division </a:t>
            </a: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2603CFAE-C2CF-4840-8608-FC6014DF7523}" type="slidenum">
              <a:rPr lang="en-US" smtClean="0"/>
              <a:pPr/>
              <a:t>‹#›</a:t>
            </a:fld>
            <a:endParaRPr lang="en-US"/>
          </a:p>
        </p:txBody>
      </p:sp>
    </p:spTree>
    <p:extLst>
      <p:ext uri="{BB962C8B-B14F-4D97-AF65-F5344CB8AC3E}">
        <p14:creationId xmlns:p14="http://schemas.microsoft.com/office/powerpoint/2010/main" val="19068324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833F9-F712-457E-B8C1-A8B5AFAF8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DDD1E8-5CC0-4DC1-8894-F94666F17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53A7D-980D-4A2A-9CFD-BFEB93AD2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8593D-7C47-471E-A8DF-97AC4FFD13F5}" type="datetimeFigureOut">
              <a:rPr lang="en-US" smtClean="0"/>
              <a:pPr/>
              <a:t>4/9/2020</a:t>
            </a:fld>
            <a:endParaRPr lang="en-US"/>
          </a:p>
        </p:txBody>
      </p:sp>
      <p:sp>
        <p:nvSpPr>
          <p:cNvPr id="5" name="Footer Placeholder 4">
            <a:extLst>
              <a:ext uri="{FF2B5EF4-FFF2-40B4-BE49-F238E27FC236}">
                <a16:creationId xmlns:a16="http://schemas.microsoft.com/office/drawing/2014/main" id="{C39F7A93-99B1-47F3-8C6A-FC511E6699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p>
        </p:txBody>
      </p:sp>
      <p:sp>
        <p:nvSpPr>
          <p:cNvPr id="6" name="Slide Number Placeholder 5">
            <a:extLst>
              <a:ext uri="{FF2B5EF4-FFF2-40B4-BE49-F238E27FC236}">
                <a16:creationId xmlns:a16="http://schemas.microsoft.com/office/drawing/2014/main" id="{55C3606D-123D-44D9-B2A9-CC6B5EF2D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71E3-7D81-4C24-B9D8-6B108755C64C}" type="slidenum">
              <a:rPr lang="en-US" smtClean="0"/>
              <a:pPr/>
              <a:t>‹#›</a:t>
            </a:fld>
            <a:endParaRPr lang="en-US"/>
          </a:p>
        </p:txBody>
      </p:sp>
      <p:pic>
        <p:nvPicPr>
          <p:cNvPr id="7" name="Picture 6">
            <a:extLst>
              <a:ext uri="{FF2B5EF4-FFF2-40B4-BE49-F238E27FC236}">
                <a16:creationId xmlns:a16="http://schemas.microsoft.com/office/drawing/2014/main" id="{09669882-23E2-4E2E-B1F2-54245A1973F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Tree>
    <p:extLst>
      <p:ext uri="{BB962C8B-B14F-4D97-AF65-F5344CB8AC3E}">
        <p14:creationId xmlns:p14="http://schemas.microsoft.com/office/powerpoint/2010/main" val="40662307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ellularscale.blogspot.com/2012_01_01_archive.html"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ellularscale.blogspot.com/2012_01_01_archive.html"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openclipart.org/detail/286079/review"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izatrini/8758475442/" TargetMode="External"/><Relationship Id="rId7" Type="http://schemas.openxmlformats.org/officeDocument/2006/relationships/hyperlink" Target="http://everythinglifeis.blogspot.com/2010_06_01_archive.html"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freestockphotos.biz/stockphoto/15032" TargetMode="Externa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easy-pics/9605943903" TargetMode="External"/><Relationship Id="rId3" Type="http://schemas.openxmlformats.org/officeDocument/2006/relationships/hyperlink" Target="http://pngimg.com/download/6428" TargetMode="External"/><Relationship Id="rId7"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commons.wikimedia.org/wiki/File:1991_Volvo_FL10_brick_truck,_16_October_2003.jpg" TargetMode="External"/><Relationship Id="rId5" Type="http://schemas.openxmlformats.org/officeDocument/2006/relationships/image" Target="../media/image18.jpeg"/><Relationship Id="rId4" Type="http://schemas.openxmlformats.org/officeDocument/2006/relationships/hyperlink" Target="https://creativecommons.org/licenses/by-nc/3.0/" TargetMode="External"/><Relationship Id="rId9"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igmatic-ki.deviantart.com/art/Nightfall-Speedpainting-369354857"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cute-pictures.blogspot.com/2011/08/75-free-stock-images-3d-human-character.html"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photo/beach-calm-clouds-coconut-trees-457878/"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hyperlink" Target="https://publicdomainpictures.net/view-image.php?image=12837&amp;picture=sun-peeking-through-clouds"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cellularscale.blogspot.com/2012_01_01_archive.html" TargetMode="External"/><Relationship Id="rId7" Type="http://schemas.openxmlformats.org/officeDocument/2006/relationships/hyperlink" Target="https://pixabay.com/en/tick-mark-ok-perfect-check-done-305245/" TargetMode="Externa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pixabay.com/en/cross-x-red-square-delete-wrong-39414/" TargetMode="Externa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cellularscale.blogspot.com/2012_01_01_archive.html"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openclipart.org/detail/286079/review"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glishiscoolsite.wordpress.com/2016/01/10/the-body/"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eyes-surprise-wow-expression-open-312093/"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openclipart.org/detail/196387/listening-by-dear_theophilus-196387"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openclipart.org/detail/286079/review"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adaptistration.com/blog/2017/03/24/counting-the-cost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oe.gov.tt/" TargetMode="External"/><Relationship Id="rId2" Type="http://schemas.openxmlformats.org/officeDocument/2006/relationships/image" Target="../media/image10.png"/><Relationship Id="rId1" Type="http://schemas.openxmlformats.org/officeDocument/2006/relationships/slideLayout" Target="../slideLayouts/slideLayout27.xml"/><Relationship Id="rId4" Type="http://schemas.openxmlformats.org/officeDocument/2006/relationships/hyperlink" Target="https://learn.moe.gov.tt/"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File:Smiley.svg" TargetMode="External"/><Relationship Id="rId7" Type="http://schemas.openxmlformats.org/officeDocument/2006/relationships/hyperlink" Target="http://sansdosage.blogspot.com/2012/05/i-may-be-pissed-off-but.html"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pixabay.com/en/smiley-emoticon-sad-face-icon-1635454/"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File:Smiley.svg" TargetMode="External"/><Relationship Id="rId7" Type="http://schemas.openxmlformats.org/officeDocument/2006/relationships/hyperlink" Target="http://sansdosage.blogspot.com/2012/05/i-may-be-pissed-off-but.html"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pixabay.com/en/smiley-emoticon-sad-face-icon-1635454/" TargetMode="Externa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hyperlink" Target="https://dragoncalling.wordpress.com/2015/01/15/dont-forget-the-pauses/"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hyperlink" Target="https://pixabay.com/en/smiley-scared-surprised-fear-shock-1958283/" TargetMode="Externa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en/shoes-broken-tail-sad-alligator-44615/"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n/doctor-medicine-man-medical-2025725/"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openclipart.org/detail/286079/review"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moe.gov.tt/"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6858" y="1001485"/>
            <a:ext cx="8458200" cy="1828800"/>
          </a:xfrm>
        </p:spPr>
        <p:txBody>
          <a:bodyPr>
            <a:noAutofit/>
          </a:bodyPr>
          <a:lstStyle/>
          <a:p>
            <a:pPr algn="ctr"/>
            <a:r>
              <a:rPr lang="en-US" sz="6600" dirty="0"/>
              <a:t>Comprehension: </a:t>
            </a:r>
            <a:r>
              <a:rPr lang="en-US" sz="6600" dirty="0" err="1"/>
              <a:t>Analysing</a:t>
            </a:r>
            <a:r>
              <a:rPr lang="en-US" sz="6600" dirty="0"/>
              <a:t> Poetry</a:t>
            </a:r>
            <a:endParaRPr lang="en-US" sz="9600" dirty="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3231217" y="6064089"/>
            <a:ext cx="7086600" cy="914400"/>
          </a:xfrm>
        </p:spPr>
        <p:txBody>
          <a:bodyPr>
            <a:normAutofit/>
          </a:bodyPr>
          <a:lstStyle/>
          <a:p>
            <a:pPr algn="ctr"/>
            <a:r>
              <a:rPr lang="en-GB" sz="2000" dirty="0"/>
              <a:t>Curriculum Planning and Development Division</a:t>
            </a:r>
          </a:p>
          <a:p>
            <a:pPr algn="ctr"/>
            <a:r>
              <a:rPr lang="en-GB" sz="2000" dirty="0"/>
              <a:t>2020</a:t>
            </a:r>
          </a:p>
        </p:txBody>
      </p:sp>
    </p:spTree>
    <p:extLst>
      <p:ext uri="{BB962C8B-B14F-4D97-AF65-F5344CB8AC3E}">
        <p14:creationId xmlns:p14="http://schemas.microsoft.com/office/powerpoint/2010/main" val="6980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read a poem.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76" y="1628800"/>
            <a:ext cx="7200800" cy="4659162"/>
          </a:xfrm>
        </p:spPr>
      </p:pic>
    </p:spTree>
    <p:extLst>
      <p:ext uri="{BB962C8B-B14F-4D97-AF65-F5344CB8AC3E}">
        <p14:creationId xmlns:p14="http://schemas.microsoft.com/office/powerpoint/2010/main" val="89963727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063552" y="980728"/>
            <a:ext cx="9491970" cy="4607649"/>
          </a:xfrm>
        </p:spPr>
        <p:txBody>
          <a:bodyPr/>
          <a:lstStyle/>
          <a:p>
            <a:pPr marL="0" indent="0">
              <a:lnSpc>
                <a:spcPct val="100000"/>
              </a:lnSpc>
              <a:spcBef>
                <a:spcPts val="0"/>
              </a:spcBef>
              <a:buNone/>
            </a:pPr>
            <a:r>
              <a:rPr lang="en-TT" sz="2400"/>
              <a:t>As I lay upon my back looking at the sky,</a:t>
            </a:r>
          </a:p>
          <a:p>
            <a:pPr marL="0" indent="0">
              <a:lnSpc>
                <a:spcPct val="100000"/>
              </a:lnSpc>
              <a:spcBef>
                <a:spcPts val="0"/>
              </a:spcBef>
              <a:buNone/>
            </a:pPr>
            <a:r>
              <a:rPr lang="en-TT" sz="2400"/>
              <a:t>Watching soft white clouds passing by.</a:t>
            </a:r>
          </a:p>
          <a:p>
            <a:pPr marL="0" indent="0">
              <a:lnSpc>
                <a:spcPct val="100000"/>
              </a:lnSpc>
              <a:spcBef>
                <a:spcPts val="0"/>
              </a:spcBef>
              <a:buNone/>
            </a:pPr>
            <a:r>
              <a:rPr lang="en-TT" sz="2400"/>
              <a:t>Some large, some quite small,</a:t>
            </a:r>
          </a:p>
          <a:p>
            <a:pPr marL="0" indent="0">
              <a:lnSpc>
                <a:spcPct val="100000"/>
              </a:lnSpc>
              <a:spcBef>
                <a:spcPts val="0"/>
              </a:spcBef>
              <a:buNone/>
            </a:pPr>
            <a:r>
              <a:rPr lang="en-TT" sz="2400"/>
              <a:t>Many different shapes and sizes I recall.</a:t>
            </a:r>
          </a:p>
          <a:p>
            <a:pPr marL="0" indent="0">
              <a:lnSpc>
                <a:spcPct val="100000"/>
              </a:lnSpc>
              <a:spcBef>
                <a:spcPts val="0"/>
              </a:spcBef>
              <a:buNone/>
            </a:pPr>
            <a:endParaRPr lang="en-TT" sz="2400"/>
          </a:p>
          <a:p>
            <a:pPr marL="0" indent="0">
              <a:lnSpc>
                <a:spcPct val="100000"/>
              </a:lnSpc>
              <a:spcBef>
                <a:spcPts val="0"/>
              </a:spcBef>
              <a:buNone/>
            </a:pPr>
            <a:r>
              <a:rPr lang="en-TT" sz="2400"/>
              <a:t>As I lay there and watched the clouds take shape,</a:t>
            </a:r>
          </a:p>
          <a:p>
            <a:pPr marL="0" indent="0">
              <a:lnSpc>
                <a:spcPct val="100000"/>
              </a:lnSpc>
              <a:spcBef>
                <a:spcPts val="0"/>
              </a:spcBef>
              <a:buNone/>
            </a:pPr>
            <a:r>
              <a:rPr lang="en-TT" sz="2400"/>
              <a:t>From my imagination a million images did escape.</a:t>
            </a:r>
          </a:p>
          <a:p>
            <a:pPr marL="0" indent="0">
              <a:lnSpc>
                <a:spcPct val="100000"/>
              </a:lnSpc>
              <a:spcBef>
                <a:spcPts val="0"/>
              </a:spcBef>
              <a:buNone/>
            </a:pPr>
            <a:r>
              <a:rPr lang="en-TT" sz="2400"/>
              <a:t>I could see anything that was in my mind's eye,</a:t>
            </a:r>
          </a:p>
          <a:p>
            <a:pPr marL="0" indent="0">
              <a:lnSpc>
                <a:spcPct val="100000"/>
              </a:lnSpc>
              <a:spcBef>
                <a:spcPts val="0"/>
              </a:spcBef>
              <a:buNone/>
            </a:pPr>
            <a:r>
              <a:rPr lang="en-TT" sz="2400"/>
              <a:t>In those fluffy white clouds as they went floating by.</a:t>
            </a:r>
          </a:p>
          <a:p>
            <a:pPr marL="0" indent="0">
              <a:lnSpc>
                <a:spcPct val="100000"/>
              </a:lnSpc>
              <a:spcBef>
                <a:spcPts val="0"/>
              </a:spcBef>
              <a:buNone/>
            </a:pPr>
            <a:endParaRPr lang="en-TT"/>
          </a:p>
        </p:txBody>
      </p:sp>
      <p:sp>
        <p:nvSpPr>
          <p:cNvPr id="9" name="Title 1"/>
          <p:cNvSpPr txBox="1">
            <a:spLocks/>
          </p:cNvSpPr>
          <p:nvPr/>
        </p:nvSpPr>
        <p:spPr>
          <a:xfrm>
            <a:off x="990600" y="517526"/>
            <a:ext cx="7625680" cy="3275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a:t>Clouds</a:t>
            </a:r>
          </a:p>
        </p:txBody>
      </p:sp>
      <p:sp>
        <p:nvSpPr>
          <p:cNvPr id="10" name="Rectangle 9"/>
          <p:cNvSpPr/>
          <p:nvPr/>
        </p:nvSpPr>
        <p:spPr>
          <a:xfrm>
            <a:off x="1670368" y="2901920"/>
            <a:ext cx="393184" cy="3275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a:solidFill>
                  <a:schemeClr val="tx2"/>
                </a:solidFill>
              </a:rPr>
              <a:t>5</a:t>
            </a:r>
          </a:p>
        </p:txBody>
      </p:sp>
    </p:spTree>
    <p:extLst>
      <p:ext uri="{BB962C8B-B14F-4D97-AF65-F5344CB8AC3E}">
        <p14:creationId xmlns:p14="http://schemas.microsoft.com/office/powerpoint/2010/main" val="27534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495600" y="1125175"/>
            <a:ext cx="5913120" cy="4607649"/>
          </a:xfrm>
        </p:spPr>
        <p:txBody>
          <a:bodyPr>
            <a:normAutofit lnSpcReduction="10000"/>
          </a:bodyPr>
          <a:lstStyle/>
          <a:p>
            <a:pPr marL="0" indent="0">
              <a:lnSpc>
                <a:spcPct val="100000"/>
              </a:lnSpc>
              <a:spcBef>
                <a:spcPts val="0"/>
              </a:spcBef>
              <a:buNone/>
            </a:pPr>
            <a:r>
              <a:rPr lang="en-TT" sz="2400"/>
              <a:t>For hours on end, no two images were ever the same,</a:t>
            </a:r>
          </a:p>
          <a:p>
            <a:pPr marL="0" indent="0">
              <a:lnSpc>
                <a:spcPct val="100000"/>
              </a:lnSpc>
              <a:spcBef>
                <a:spcPts val="0"/>
              </a:spcBef>
              <a:buNone/>
            </a:pPr>
            <a:r>
              <a:rPr lang="en-TT" sz="2400"/>
              <a:t>As the clouds on their journey came.</a:t>
            </a:r>
          </a:p>
          <a:p>
            <a:pPr marL="0" indent="0">
              <a:spcBef>
                <a:spcPts val="0"/>
              </a:spcBef>
              <a:buNone/>
            </a:pPr>
            <a:r>
              <a:rPr lang="en-TT" sz="2400"/>
              <a:t>As if on film, this movie played,</a:t>
            </a:r>
          </a:p>
          <a:p>
            <a:pPr marL="0" indent="0">
              <a:spcBef>
                <a:spcPts val="0"/>
              </a:spcBef>
              <a:buNone/>
            </a:pPr>
            <a:r>
              <a:rPr lang="en-TT" sz="2400"/>
              <a:t>While quietly on my back I stayed.</a:t>
            </a:r>
          </a:p>
          <a:p>
            <a:pPr marL="0" indent="0">
              <a:spcBef>
                <a:spcPts val="0"/>
              </a:spcBef>
              <a:buNone/>
            </a:pPr>
            <a:endParaRPr lang="en-TT" sz="2400"/>
          </a:p>
          <a:p>
            <a:pPr marL="0" indent="0">
              <a:spcBef>
                <a:spcPts val="0"/>
              </a:spcBef>
              <a:buNone/>
            </a:pPr>
            <a:r>
              <a:rPr lang="en-TT" sz="2400"/>
              <a:t>Music came to the movie</a:t>
            </a:r>
          </a:p>
          <a:p>
            <a:pPr marL="0" indent="0">
              <a:spcBef>
                <a:spcPts val="0"/>
              </a:spcBef>
              <a:buNone/>
            </a:pPr>
            <a:r>
              <a:rPr lang="en-TT" sz="2400"/>
              <a:t>That played in the sky,</a:t>
            </a:r>
          </a:p>
          <a:p>
            <a:pPr marL="0" indent="0">
              <a:spcBef>
                <a:spcPts val="0"/>
              </a:spcBef>
              <a:buNone/>
            </a:pPr>
            <a:r>
              <a:rPr lang="en-TT" sz="2400"/>
              <a:t>By all the different birds, their songs</a:t>
            </a:r>
          </a:p>
          <a:p>
            <a:pPr marL="0" indent="0">
              <a:spcBef>
                <a:spcPts val="0"/>
              </a:spcBef>
              <a:buNone/>
            </a:pPr>
            <a:r>
              <a:rPr lang="en-TT" sz="2400"/>
              <a:t>A soothing lullaby,</a:t>
            </a:r>
          </a:p>
          <a:p>
            <a:pPr marL="0" indent="0">
              <a:spcBef>
                <a:spcPts val="0"/>
              </a:spcBef>
              <a:buNone/>
            </a:pPr>
            <a:endParaRPr lang="en-TT" sz="2400"/>
          </a:p>
          <a:p>
            <a:pPr marL="0" indent="0">
              <a:spcBef>
                <a:spcPts val="0"/>
              </a:spcBef>
              <a:buNone/>
            </a:pPr>
            <a:r>
              <a:rPr lang="en-TT" sz="2400"/>
              <a:t>So beautifully orchestrated</a:t>
            </a:r>
          </a:p>
          <a:p>
            <a:pPr marL="0" indent="0">
              <a:spcBef>
                <a:spcPts val="0"/>
              </a:spcBef>
              <a:buNone/>
            </a:pPr>
            <a:r>
              <a:rPr lang="en-TT" sz="2400"/>
              <a:t>And done for me,</a:t>
            </a:r>
          </a:p>
          <a:p>
            <a:pPr marL="0" indent="0">
              <a:spcBef>
                <a:spcPts val="0"/>
              </a:spcBef>
              <a:buNone/>
            </a:pPr>
            <a:r>
              <a:rPr lang="en-TT" sz="2400"/>
              <a:t>That movie was created</a:t>
            </a:r>
          </a:p>
          <a:p>
            <a:pPr marL="0" indent="0">
              <a:spcBef>
                <a:spcPts val="0"/>
              </a:spcBef>
              <a:buNone/>
            </a:pPr>
            <a:r>
              <a:rPr lang="en-TT" sz="2400"/>
              <a:t>For me to see.</a:t>
            </a:r>
            <a:endParaRPr lang="en-TT"/>
          </a:p>
        </p:txBody>
      </p:sp>
      <p:sp>
        <p:nvSpPr>
          <p:cNvPr id="9" name="Title 1"/>
          <p:cNvSpPr txBox="1">
            <a:spLocks/>
          </p:cNvSpPr>
          <p:nvPr/>
        </p:nvSpPr>
        <p:spPr>
          <a:xfrm>
            <a:off x="990600" y="517526"/>
            <a:ext cx="7625680" cy="3275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a:t>Clouds</a:t>
            </a:r>
          </a:p>
        </p:txBody>
      </p:sp>
      <p:sp>
        <p:nvSpPr>
          <p:cNvPr id="11" name="Rectangle 10"/>
          <p:cNvSpPr/>
          <p:nvPr/>
        </p:nvSpPr>
        <p:spPr>
          <a:xfrm>
            <a:off x="2096696" y="1844824"/>
            <a:ext cx="3989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10</a:t>
            </a:r>
          </a:p>
        </p:txBody>
      </p:sp>
      <p:sp>
        <p:nvSpPr>
          <p:cNvPr id="12" name="Rectangle 11"/>
          <p:cNvSpPr/>
          <p:nvPr/>
        </p:nvSpPr>
        <p:spPr>
          <a:xfrm>
            <a:off x="2096696" y="3608804"/>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15</a:t>
            </a:r>
          </a:p>
        </p:txBody>
      </p:sp>
      <p:sp>
        <p:nvSpPr>
          <p:cNvPr id="13" name="Rectangle 12"/>
          <p:cNvSpPr/>
          <p:nvPr/>
        </p:nvSpPr>
        <p:spPr>
          <a:xfrm>
            <a:off x="2096696" y="5329558"/>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20</a:t>
            </a:r>
          </a:p>
        </p:txBody>
      </p:sp>
    </p:spTree>
    <p:extLst>
      <p:ext uri="{BB962C8B-B14F-4D97-AF65-F5344CB8AC3E}">
        <p14:creationId xmlns:p14="http://schemas.microsoft.com/office/powerpoint/2010/main" val="24293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84" y="260648"/>
            <a:ext cx="10117832" cy="1008112"/>
          </a:xfrm>
        </p:spPr>
        <p:txBody>
          <a:bodyPr>
            <a:normAutofit/>
          </a:bodyPr>
          <a:lstStyle/>
          <a:p>
            <a:br>
              <a:rPr lang="en-TT"/>
            </a:br>
            <a:r>
              <a:rPr lang="en-TT"/>
              <a:t>Literal questions (answers are clearly stated in the poem).</a:t>
            </a:r>
          </a:p>
        </p:txBody>
      </p:sp>
      <p:sp>
        <p:nvSpPr>
          <p:cNvPr id="3" name="Content Placeholder 2"/>
          <p:cNvSpPr>
            <a:spLocks noGrp="1"/>
          </p:cNvSpPr>
          <p:nvPr>
            <p:ph idx="1"/>
          </p:nvPr>
        </p:nvSpPr>
        <p:spPr>
          <a:xfrm>
            <a:off x="1487488" y="1628800"/>
            <a:ext cx="10225136" cy="4308584"/>
          </a:xfrm>
        </p:spPr>
        <p:txBody>
          <a:bodyPr>
            <a:noAutofit/>
          </a:bodyPr>
          <a:lstStyle/>
          <a:p>
            <a:pPr marL="0" indent="0">
              <a:buNone/>
            </a:pPr>
            <a:r>
              <a:rPr lang="en-TT" sz="2800"/>
              <a:t>Examples:</a:t>
            </a:r>
          </a:p>
          <a:p>
            <a:r>
              <a:rPr lang="en-TT" sz="2800"/>
              <a:t>What was the poet doing?</a:t>
            </a:r>
          </a:p>
          <a:p>
            <a:r>
              <a:rPr lang="en-TT" sz="2800"/>
              <a:t>What did the poet see when he looked up?</a:t>
            </a:r>
          </a:p>
          <a:p>
            <a:r>
              <a:rPr lang="en-TT" sz="2800"/>
              <a:t>State two words used by the poet to describe the clouds.</a:t>
            </a:r>
          </a:p>
          <a:p>
            <a:r>
              <a:rPr lang="en-TT" sz="2800"/>
              <a:t>Name one animal mentioned in the poem.</a:t>
            </a:r>
          </a:p>
        </p:txBody>
      </p:sp>
    </p:spTree>
    <p:extLst>
      <p:ext uri="{BB962C8B-B14F-4D97-AF65-F5344CB8AC3E}">
        <p14:creationId xmlns:p14="http://schemas.microsoft.com/office/powerpoint/2010/main" val="30935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5C1C1E-4A03-4934-B570-3A106BF1D01B}"/>
              </a:ext>
            </a:extLst>
          </p:cNvPr>
          <p:cNvSpPr>
            <a:spLocks noGrp="1"/>
          </p:cNvSpPr>
          <p:nvPr>
            <p:ph type="title"/>
          </p:nvPr>
        </p:nvSpPr>
        <p:spPr>
          <a:xfrm>
            <a:off x="688076" y="251567"/>
            <a:ext cx="9829800" cy="648072"/>
          </a:xfrm>
        </p:spPr>
        <p:txBody>
          <a:bodyPr/>
          <a:lstStyle/>
          <a:p>
            <a:r>
              <a:rPr lang="en-GB"/>
              <a:t>Let’s check.</a:t>
            </a:r>
          </a:p>
        </p:txBody>
      </p:sp>
      <p:sp>
        <p:nvSpPr>
          <p:cNvPr id="4" name="TextBox 3">
            <a:extLst>
              <a:ext uri="{FF2B5EF4-FFF2-40B4-BE49-F238E27FC236}">
                <a16:creationId xmlns:a16="http://schemas.microsoft.com/office/drawing/2014/main" id="{5A4F39DC-67DC-487D-BAC3-DB4EF1FB70F3}"/>
              </a:ext>
            </a:extLst>
          </p:cNvPr>
          <p:cNvSpPr txBox="1"/>
          <p:nvPr/>
        </p:nvSpPr>
        <p:spPr>
          <a:xfrm>
            <a:off x="1127448" y="1018427"/>
            <a:ext cx="6336704" cy="738664"/>
          </a:xfrm>
          <a:prstGeom prst="rect">
            <a:avLst/>
          </a:prstGeom>
          <a:noFill/>
        </p:spPr>
        <p:txBody>
          <a:bodyPr wrap="square" rtlCol="0">
            <a:spAutoFit/>
          </a:bodyPr>
          <a:lstStyle/>
          <a:p>
            <a:r>
              <a:rPr lang="en-TT" sz="2400" b="1"/>
              <a:t>Question: </a:t>
            </a:r>
            <a:r>
              <a:rPr lang="en-TT" sz="2400"/>
              <a:t>What was the poet doing?</a:t>
            </a:r>
          </a:p>
          <a:p>
            <a:endParaRPr lang="en-GB"/>
          </a:p>
        </p:txBody>
      </p:sp>
      <p:sp>
        <p:nvSpPr>
          <p:cNvPr id="6" name="Rectangle 5">
            <a:extLst>
              <a:ext uri="{FF2B5EF4-FFF2-40B4-BE49-F238E27FC236}">
                <a16:creationId xmlns:a16="http://schemas.microsoft.com/office/drawing/2014/main" id="{3C60A019-B7FC-4B0E-9139-C98665B5C2EA}"/>
              </a:ext>
            </a:extLst>
          </p:cNvPr>
          <p:cNvSpPr/>
          <p:nvPr/>
        </p:nvSpPr>
        <p:spPr>
          <a:xfrm>
            <a:off x="1280679" y="4582743"/>
            <a:ext cx="8759129" cy="461665"/>
          </a:xfrm>
          <a:prstGeom prst="rect">
            <a:avLst/>
          </a:prstGeom>
        </p:spPr>
        <p:txBody>
          <a:bodyPr wrap="none">
            <a:spAutoFit/>
          </a:bodyPr>
          <a:lstStyle/>
          <a:p>
            <a:r>
              <a:rPr lang="en-TT" sz="2400" b="1">
                <a:solidFill>
                  <a:srgbClr val="0070C0"/>
                </a:solidFill>
              </a:rPr>
              <a:t>Answer: </a:t>
            </a:r>
            <a:r>
              <a:rPr lang="en-TT" sz="2400">
                <a:solidFill>
                  <a:srgbClr val="0070C0"/>
                </a:solidFill>
              </a:rPr>
              <a:t>The poet was lying on his back, looking at the clouds.</a:t>
            </a:r>
            <a:endParaRPr lang="en-TT" sz="2400"/>
          </a:p>
        </p:txBody>
      </p:sp>
      <p:sp>
        <p:nvSpPr>
          <p:cNvPr id="9" name="Rectangle 8">
            <a:extLst>
              <a:ext uri="{FF2B5EF4-FFF2-40B4-BE49-F238E27FC236}">
                <a16:creationId xmlns:a16="http://schemas.microsoft.com/office/drawing/2014/main" id="{FDB33472-A206-4B8E-A960-045E73499260}"/>
              </a:ext>
            </a:extLst>
          </p:cNvPr>
          <p:cNvSpPr/>
          <p:nvPr/>
        </p:nvSpPr>
        <p:spPr>
          <a:xfrm>
            <a:off x="1208595" y="2783385"/>
            <a:ext cx="7920880" cy="1569660"/>
          </a:xfrm>
          <a:prstGeom prst="rect">
            <a:avLst/>
          </a:prstGeom>
        </p:spPr>
        <p:txBody>
          <a:bodyPr wrap="square">
            <a:spAutoFit/>
          </a:bodyPr>
          <a:lstStyle/>
          <a:p>
            <a:r>
              <a:rPr lang="en-TT" sz="2400"/>
              <a:t>As I lay upon my back looking at the sky,</a:t>
            </a:r>
          </a:p>
          <a:p>
            <a:r>
              <a:rPr lang="en-TT" sz="2400"/>
              <a:t>Watching soft white clouds passing by.</a:t>
            </a:r>
          </a:p>
          <a:p>
            <a:endParaRPr lang="en-TT" sz="2400"/>
          </a:p>
          <a:p>
            <a:r>
              <a:rPr lang="en-TT" sz="2400"/>
              <a:t>(Stanza 1, lines 1-2)</a:t>
            </a:r>
          </a:p>
        </p:txBody>
      </p:sp>
      <p:grpSp>
        <p:nvGrpSpPr>
          <p:cNvPr id="14" name="Group 13">
            <a:extLst>
              <a:ext uri="{FF2B5EF4-FFF2-40B4-BE49-F238E27FC236}">
                <a16:creationId xmlns:a16="http://schemas.microsoft.com/office/drawing/2014/main" id="{C6FE3584-80A4-4306-A59E-7DAB14DAD0E4}"/>
              </a:ext>
            </a:extLst>
          </p:cNvPr>
          <p:cNvGrpSpPr/>
          <p:nvPr/>
        </p:nvGrpSpPr>
        <p:grpSpPr>
          <a:xfrm>
            <a:off x="1306092" y="1504754"/>
            <a:ext cx="5778275" cy="1179835"/>
            <a:chOff x="1343472" y="1740530"/>
            <a:chExt cx="5778275" cy="1179835"/>
          </a:xfrm>
        </p:grpSpPr>
        <p:sp>
          <p:nvSpPr>
            <p:cNvPr id="10" name="TextBox 9">
              <a:extLst>
                <a:ext uri="{FF2B5EF4-FFF2-40B4-BE49-F238E27FC236}">
                  <a16:creationId xmlns:a16="http://schemas.microsoft.com/office/drawing/2014/main" id="{7EE90711-0452-4B88-A7E0-A066A1D7737C}"/>
                </a:ext>
              </a:extLst>
            </p:cNvPr>
            <p:cNvSpPr txBox="1"/>
            <p:nvPr/>
          </p:nvSpPr>
          <p:spPr>
            <a:xfrm>
              <a:off x="2657251" y="2225712"/>
              <a:ext cx="4464496" cy="461665"/>
            </a:xfrm>
            <a:prstGeom prst="rect">
              <a:avLst/>
            </a:prstGeom>
            <a:noFill/>
          </p:spPr>
          <p:txBody>
            <a:bodyPr wrap="square" rtlCol="0">
              <a:spAutoFit/>
            </a:bodyPr>
            <a:lstStyle/>
            <a:p>
              <a:r>
                <a:rPr lang="en-GB" sz="2400">
                  <a:solidFill>
                    <a:srgbClr val="0070C0"/>
                  </a:solidFill>
                </a:rPr>
                <a:t>Where can I find the answer?</a:t>
              </a:r>
            </a:p>
          </p:txBody>
        </p:sp>
        <p:pic>
          <p:nvPicPr>
            <p:cNvPr id="12" name="Picture 11" descr="A picture containing indoor, white, small, sitting&#10;&#10;Description automatically generated">
              <a:extLst>
                <a:ext uri="{FF2B5EF4-FFF2-40B4-BE49-F238E27FC236}">
                  <a16:creationId xmlns:a16="http://schemas.microsoft.com/office/drawing/2014/main" id="{DFD172D0-7610-47B9-AD7B-1CD2CC2D46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3472" y="1740530"/>
              <a:ext cx="1179835" cy="1179835"/>
            </a:xfrm>
            <a:prstGeom prst="rect">
              <a:avLst/>
            </a:prstGeom>
          </p:spPr>
        </p:pic>
      </p:grpSp>
      <p:grpSp>
        <p:nvGrpSpPr>
          <p:cNvPr id="17" name="Group 16">
            <a:extLst>
              <a:ext uri="{FF2B5EF4-FFF2-40B4-BE49-F238E27FC236}">
                <a16:creationId xmlns:a16="http://schemas.microsoft.com/office/drawing/2014/main" id="{262B5A0D-FE55-4A2F-9267-276153F6AB1F}"/>
              </a:ext>
            </a:extLst>
          </p:cNvPr>
          <p:cNvGrpSpPr/>
          <p:nvPr/>
        </p:nvGrpSpPr>
        <p:grpSpPr>
          <a:xfrm>
            <a:off x="5911694" y="249120"/>
            <a:ext cx="4585933" cy="815931"/>
            <a:chOff x="5911694" y="249120"/>
            <a:chExt cx="4585933" cy="815931"/>
          </a:xfrm>
        </p:grpSpPr>
        <p:cxnSp>
          <p:nvCxnSpPr>
            <p:cNvPr id="15" name="Straight Arrow Connector 14">
              <a:extLst>
                <a:ext uri="{FF2B5EF4-FFF2-40B4-BE49-F238E27FC236}">
                  <a16:creationId xmlns:a16="http://schemas.microsoft.com/office/drawing/2014/main" id="{08CEB38F-C514-466D-BFA1-6594991F2A27}"/>
                </a:ext>
              </a:extLst>
            </p:cNvPr>
            <p:cNvCxnSpPr>
              <a:cxnSpLocks/>
            </p:cNvCxnSpPr>
            <p:nvPr/>
          </p:nvCxnSpPr>
          <p:spPr>
            <a:xfrm flipH="1">
              <a:off x="5911694" y="591708"/>
              <a:ext cx="2016224" cy="4733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9CD4897-0AEE-485E-A73E-7AB2F70B6AED}"/>
                </a:ext>
              </a:extLst>
            </p:cNvPr>
            <p:cNvSpPr txBox="1"/>
            <p:nvPr/>
          </p:nvSpPr>
          <p:spPr>
            <a:xfrm>
              <a:off x="7761323" y="249120"/>
              <a:ext cx="2736304" cy="369332"/>
            </a:xfrm>
            <a:prstGeom prst="rect">
              <a:avLst/>
            </a:prstGeom>
            <a:noFill/>
          </p:spPr>
          <p:txBody>
            <a:bodyPr wrap="square" rtlCol="0">
              <a:spAutoFit/>
            </a:bodyPr>
            <a:lstStyle/>
            <a:p>
              <a:r>
                <a:rPr lang="en-GB"/>
                <a:t>Look for verbs.</a:t>
              </a:r>
            </a:p>
          </p:txBody>
        </p:sp>
      </p:grpSp>
      <p:sp>
        <p:nvSpPr>
          <p:cNvPr id="18" name="TextBox 17">
            <a:extLst>
              <a:ext uri="{FF2B5EF4-FFF2-40B4-BE49-F238E27FC236}">
                <a16:creationId xmlns:a16="http://schemas.microsoft.com/office/drawing/2014/main" id="{F9041165-935C-4D4D-A2A0-EB23C48A28D8}"/>
              </a:ext>
            </a:extLst>
          </p:cNvPr>
          <p:cNvSpPr txBox="1"/>
          <p:nvPr/>
        </p:nvSpPr>
        <p:spPr>
          <a:xfrm>
            <a:off x="1126354" y="1014618"/>
            <a:ext cx="6336704" cy="738664"/>
          </a:xfrm>
          <a:prstGeom prst="rect">
            <a:avLst/>
          </a:prstGeom>
          <a:noFill/>
        </p:spPr>
        <p:txBody>
          <a:bodyPr wrap="square" rtlCol="0">
            <a:spAutoFit/>
          </a:bodyPr>
          <a:lstStyle/>
          <a:p>
            <a:r>
              <a:rPr lang="en-TT" sz="2400" b="1"/>
              <a:t>Question: </a:t>
            </a:r>
            <a:r>
              <a:rPr lang="en-TT" sz="2400"/>
              <a:t>What was the poet </a:t>
            </a:r>
            <a:r>
              <a:rPr lang="en-TT" sz="2400" u="sng"/>
              <a:t>doing</a:t>
            </a:r>
            <a:r>
              <a:rPr lang="en-TT" sz="2400"/>
              <a:t>?</a:t>
            </a:r>
          </a:p>
          <a:p>
            <a:endParaRPr lang="en-GB"/>
          </a:p>
        </p:txBody>
      </p:sp>
      <p:sp>
        <p:nvSpPr>
          <p:cNvPr id="19" name="Rectangle 18">
            <a:extLst>
              <a:ext uri="{FF2B5EF4-FFF2-40B4-BE49-F238E27FC236}">
                <a16:creationId xmlns:a16="http://schemas.microsoft.com/office/drawing/2014/main" id="{7681D4A4-5790-4144-BA1F-83E696D6BE3E}"/>
              </a:ext>
            </a:extLst>
          </p:cNvPr>
          <p:cNvSpPr/>
          <p:nvPr/>
        </p:nvSpPr>
        <p:spPr>
          <a:xfrm>
            <a:off x="1208595" y="2790739"/>
            <a:ext cx="7920880" cy="1569660"/>
          </a:xfrm>
          <a:prstGeom prst="rect">
            <a:avLst/>
          </a:prstGeom>
        </p:spPr>
        <p:txBody>
          <a:bodyPr wrap="square">
            <a:spAutoFit/>
          </a:bodyPr>
          <a:lstStyle/>
          <a:p>
            <a:r>
              <a:rPr lang="en-TT" sz="2400"/>
              <a:t>As I </a:t>
            </a:r>
            <a:r>
              <a:rPr lang="en-TT" sz="2400" u="sng"/>
              <a:t>lay</a:t>
            </a:r>
            <a:r>
              <a:rPr lang="en-TT" sz="2400"/>
              <a:t> upon my back </a:t>
            </a:r>
            <a:r>
              <a:rPr lang="en-TT" sz="2400" u="sng"/>
              <a:t>looking</a:t>
            </a:r>
            <a:r>
              <a:rPr lang="en-TT" sz="2400"/>
              <a:t> at the sky,</a:t>
            </a:r>
          </a:p>
          <a:p>
            <a:r>
              <a:rPr lang="en-TT" sz="2400" u="sng"/>
              <a:t>Watching</a:t>
            </a:r>
            <a:r>
              <a:rPr lang="en-TT" sz="2400"/>
              <a:t> soft white clouds passing by.</a:t>
            </a:r>
          </a:p>
          <a:p>
            <a:endParaRPr lang="en-TT" sz="2400"/>
          </a:p>
          <a:p>
            <a:r>
              <a:rPr lang="en-TT" sz="2400"/>
              <a:t>(Stanza 1, lines 1-2)</a:t>
            </a:r>
          </a:p>
        </p:txBody>
      </p:sp>
    </p:spTree>
    <p:extLst>
      <p:ext uri="{BB962C8B-B14F-4D97-AF65-F5344CB8AC3E}">
        <p14:creationId xmlns:p14="http://schemas.microsoft.com/office/powerpoint/2010/main" val="18750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5C1C1E-4A03-4934-B570-3A106BF1D01B}"/>
              </a:ext>
            </a:extLst>
          </p:cNvPr>
          <p:cNvSpPr>
            <a:spLocks noGrp="1"/>
          </p:cNvSpPr>
          <p:nvPr>
            <p:ph type="title"/>
          </p:nvPr>
        </p:nvSpPr>
        <p:spPr>
          <a:xfrm>
            <a:off x="688076" y="251567"/>
            <a:ext cx="9829800" cy="648072"/>
          </a:xfrm>
        </p:spPr>
        <p:txBody>
          <a:bodyPr/>
          <a:lstStyle/>
          <a:p>
            <a:r>
              <a:rPr lang="en-GB"/>
              <a:t>Let’s check.</a:t>
            </a:r>
          </a:p>
        </p:txBody>
      </p:sp>
      <p:sp>
        <p:nvSpPr>
          <p:cNvPr id="4" name="TextBox 3">
            <a:extLst>
              <a:ext uri="{FF2B5EF4-FFF2-40B4-BE49-F238E27FC236}">
                <a16:creationId xmlns:a16="http://schemas.microsoft.com/office/drawing/2014/main" id="{5A4F39DC-67DC-487D-BAC3-DB4EF1FB70F3}"/>
              </a:ext>
            </a:extLst>
          </p:cNvPr>
          <p:cNvSpPr txBox="1"/>
          <p:nvPr/>
        </p:nvSpPr>
        <p:spPr>
          <a:xfrm>
            <a:off x="988206" y="920120"/>
            <a:ext cx="8444681" cy="738664"/>
          </a:xfrm>
          <a:prstGeom prst="rect">
            <a:avLst/>
          </a:prstGeom>
          <a:noFill/>
        </p:spPr>
        <p:txBody>
          <a:bodyPr wrap="square" rtlCol="0">
            <a:spAutoFit/>
          </a:bodyPr>
          <a:lstStyle/>
          <a:p>
            <a:r>
              <a:rPr lang="en-TT" sz="2400" b="1"/>
              <a:t>Question: </a:t>
            </a:r>
            <a:r>
              <a:rPr lang="en-TT" sz="2400"/>
              <a:t>What did the poet see when he looked up?</a:t>
            </a:r>
          </a:p>
          <a:p>
            <a:endParaRPr lang="en-GB"/>
          </a:p>
        </p:txBody>
      </p:sp>
      <p:sp>
        <p:nvSpPr>
          <p:cNvPr id="6" name="Rectangle 5">
            <a:extLst>
              <a:ext uri="{FF2B5EF4-FFF2-40B4-BE49-F238E27FC236}">
                <a16:creationId xmlns:a16="http://schemas.microsoft.com/office/drawing/2014/main" id="{3C60A019-B7FC-4B0E-9139-C98665B5C2EA}"/>
              </a:ext>
            </a:extLst>
          </p:cNvPr>
          <p:cNvSpPr/>
          <p:nvPr/>
        </p:nvSpPr>
        <p:spPr>
          <a:xfrm>
            <a:off x="3048623" y="5177322"/>
            <a:ext cx="5108706" cy="461665"/>
          </a:xfrm>
          <a:prstGeom prst="rect">
            <a:avLst/>
          </a:prstGeom>
        </p:spPr>
        <p:txBody>
          <a:bodyPr wrap="none">
            <a:spAutoFit/>
          </a:bodyPr>
          <a:lstStyle/>
          <a:p>
            <a:r>
              <a:rPr lang="en-TT" sz="2400" b="1">
                <a:solidFill>
                  <a:srgbClr val="0070C0"/>
                </a:solidFill>
              </a:rPr>
              <a:t>Answer: </a:t>
            </a:r>
            <a:r>
              <a:rPr lang="en-TT" sz="2400">
                <a:solidFill>
                  <a:srgbClr val="0070C0"/>
                </a:solidFill>
              </a:rPr>
              <a:t>He saw clouds passing by.</a:t>
            </a:r>
            <a:endParaRPr lang="en-TT" sz="2400"/>
          </a:p>
        </p:txBody>
      </p:sp>
      <p:sp>
        <p:nvSpPr>
          <p:cNvPr id="9" name="Rectangle 8">
            <a:extLst>
              <a:ext uri="{FF2B5EF4-FFF2-40B4-BE49-F238E27FC236}">
                <a16:creationId xmlns:a16="http://schemas.microsoft.com/office/drawing/2014/main" id="{FDB33472-A206-4B8E-A960-045E73499260}"/>
              </a:ext>
            </a:extLst>
          </p:cNvPr>
          <p:cNvSpPr/>
          <p:nvPr/>
        </p:nvSpPr>
        <p:spPr>
          <a:xfrm>
            <a:off x="2168040" y="3312346"/>
            <a:ext cx="7920880" cy="1569660"/>
          </a:xfrm>
          <a:prstGeom prst="rect">
            <a:avLst/>
          </a:prstGeom>
        </p:spPr>
        <p:txBody>
          <a:bodyPr wrap="square">
            <a:spAutoFit/>
          </a:bodyPr>
          <a:lstStyle/>
          <a:p>
            <a:r>
              <a:rPr lang="en-TT" sz="2400"/>
              <a:t>As I lay upon my back looking at the sky,</a:t>
            </a:r>
          </a:p>
          <a:p>
            <a:r>
              <a:rPr lang="en-TT" sz="2400"/>
              <a:t>Watching soft white clouds passing by.</a:t>
            </a:r>
          </a:p>
          <a:p>
            <a:endParaRPr lang="en-TT" sz="2400"/>
          </a:p>
          <a:p>
            <a:r>
              <a:rPr lang="en-TT" sz="2400"/>
              <a:t>(Stanza 1, lines 1-2)</a:t>
            </a:r>
          </a:p>
        </p:txBody>
      </p:sp>
      <p:grpSp>
        <p:nvGrpSpPr>
          <p:cNvPr id="14" name="Group 13">
            <a:extLst>
              <a:ext uri="{FF2B5EF4-FFF2-40B4-BE49-F238E27FC236}">
                <a16:creationId xmlns:a16="http://schemas.microsoft.com/office/drawing/2014/main" id="{C6FE3584-80A4-4306-A59E-7DAB14DAD0E4}"/>
              </a:ext>
            </a:extLst>
          </p:cNvPr>
          <p:cNvGrpSpPr/>
          <p:nvPr/>
        </p:nvGrpSpPr>
        <p:grpSpPr>
          <a:xfrm>
            <a:off x="988205" y="2077695"/>
            <a:ext cx="5778275" cy="1179835"/>
            <a:chOff x="1343472" y="1740530"/>
            <a:chExt cx="5778275" cy="1179835"/>
          </a:xfrm>
        </p:grpSpPr>
        <p:sp>
          <p:nvSpPr>
            <p:cNvPr id="10" name="TextBox 9">
              <a:extLst>
                <a:ext uri="{FF2B5EF4-FFF2-40B4-BE49-F238E27FC236}">
                  <a16:creationId xmlns:a16="http://schemas.microsoft.com/office/drawing/2014/main" id="{7EE90711-0452-4B88-A7E0-A066A1D7737C}"/>
                </a:ext>
              </a:extLst>
            </p:cNvPr>
            <p:cNvSpPr txBox="1"/>
            <p:nvPr/>
          </p:nvSpPr>
          <p:spPr>
            <a:xfrm>
              <a:off x="2657251" y="2225712"/>
              <a:ext cx="4464496" cy="461665"/>
            </a:xfrm>
            <a:prstGeom prst="rect">
              <a:avLst/>
            </a:prstGeom>
            <a:noFill/>
          </p:spPr>
          <p:txBody>
            <a:bodyPr wrap="square" rtlCol="0">
              <a:spAutoFit/>
            </a:bodyPr>
            <a:lstStyle/>
            <a:p>
              <a:r>
                <a:rPr lang="en-GB" sz="2400">
                  <a:solidFill>
                    <a:srgbClr val="0070C0"/>
                  </a:solidFill>
                </a:rPr>
                <a:t>Where can I find the answer?</a:t>
              </a:r>
            </a:p>
          </p:txBody>
        </p:sp>
        <p:pic>
          <p:nvPicPr>
            <p:cNvPr id="12" name="Picture 11" descr="A picture containing indoor, white, small, sitting&#10;&#10;Description automatically generated">
              <a:extLst>
                <a:ext uri="{FF2B5EF4-FFF2-40B4-BE49-F238E27FC236}">
                  <a16:creationId xmlns:a16="http://schemas.microsoft.com/office/drawing/2014/main" id="{DFD172D0-7610-47B9-AD7B-1CD2CC2D4688}"/>
                </a:ext>
              </a:extLst>
            </p:cNvPr>
            <p:cNvPicPr>
              <a:picLocks noChangeAspect="1"/>
            </p:cNvPicPr>
            <p:nvPr/>
          </p:nvPicPr>
          <p:blipFill>
            <a:blip r:embed="rId2"/>
            <a:stretch>
              <a:fillRect/>
            </a:stretch>
          </p:blipFill>
          <p:spPr>
            <a:xfrm>
              <a:off x="1343472" y="1740530"/>
              <a:ext cx="1179835" cy="1179835"/>
            </a:xfrm>
            <a:prstGeom prst="rect">
              <a:avLst/>
            </a:prstGeom>
          </p:spPr>
        </p:pic>
      </p:grpSp>
      <p:sp>
        <p:nvSpPr>
          <p:cNvPr id="13" name="TextBox 12">
            <a:extLst>
              <a:ext uri="{FF2B5EF4-FFF2-40B4-BE49-F238E27FC236}">
                <a16:creationId xmlns:a16="http://schemas.microsoft.com/office/drawing/2014/main" id="{9CA57796-3E9C-44E5-BB78-BA18F2E10536}"/>
              </a:ext>
            </a:extLst>
          </p:cNvPr>
          <p:cNvSpPr txBox="1"/>
          <p:nvPr/>
        </p:nvSpPr>
        <p:spPr>
          <a:xfrm>
            <a:off x="988206" y="923281"/>
            <a:ext cx="8444681" cy="738664"/>
          </a:xfrm>
          <a:prstGeom prst="rect">
            <a:avLst/>
          </a:prstGeom>
          <a:noFill/>
        </p:spPr>
        <p:txBody>
          <a:bodyPr wrap="square" rtlCol="0">
            <a:spAutoFit/>
          </a:bodyPr>
          <a:lstStyle/>
          <a:p>
            <a:r>
              <a:rPr lang="en-TT" sz="2400" b="1"/>
              <a:t>Question: </a:t>
            </a:r>
            <a:r>
              <a:rPr lang="en-TT" sz="2400"/>
              <a:t>What did the poet </a:t>
            </a:r>
            <a:r>
              <a:rPr lang="en-TT" sz="2400" u="sng"/>
              <a:t>see</a:t>
            </a:r>
            <a:r>
              <a:rPr lang="en-TT" sz="2400"/>
              <a:t> when he looked up?</a:t>
            </a:r>
          </a:p>
          <a:p>
            <a:endParaRPr lang="en-GB"/>
          </a:p>
        </p:txBody>
      </p:sp>
      <p:grpSp>
        <p:nvGrpSpPr>
          <p:cNvPr id="15" name="Group 14">
            <a:extLst>
              <a:ext uri="{FF2B5EF4-FFF2-40B4-BE49-F238E27FC236}">
                <a16:creationId xmlns:a16="http://schemas.microsoft.com/office/drawing/2014/main" id="{C9967E02-1B36-484F-BBFF-BC87399256C6}"/>
              </a:ext>
            </a:extLst>
          </p:cNvPr>
          <p:cNvGrpSpPr/>
          <p:nvPr/>
        </p:nvGrpSpPr>
        <p:grpSpPr>
          <a:xfrm>
            <a:off x="5602976" y="1208823"/>
            <a:ext cx="6196518" cy="1200329"/>
            <a:chOff x="5183306" y="2100230"/>
            <a:chExt cx="6196518" cy="1200329"/>
          </a:xfrm>
        </p:grpSpPr>
        <p:cxnSp>
          <p:nvCxnSpPr>
            <p:cNvPr id="16" name="Straight Arrow Connector 15">
              <a:extLst>
                <a:ext uri="{FF2B5EF4-FFF2-40B4-BE49-F238E27FC236}">
                  <a16:creationId xmlns:a16="http://schemas.microsoft.com/office/drawing/2014/main" id="{898DC3EE-A5D7-473B-A019-CED38D0647B3}"/>
                </a:ext>
              </a:extLst>
            </p:cNvPr>
            <p:cNvCxnSpPr>
              <a:cxnSpLocks/>
            </p:cNvCxnSpPr>
            <p:nvPr/>
          </p:nvCxnSpPr>
          <p:spPr>
            <a:xfrm flipH="1" flipV="1">
              <a:off x="5183306" y="2297569"/>
              <a:ext cx="4009038" cy="4497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A250A29-5769-4A62-8CB3-217227560AC3}"/>
                </a:ext>
              </a:extLst>
            </p:cNvPr>
            <p:cNvSpPr txBox="1"/>
            <p:nvPr/>
          </p:nvSpPr>
          <p:spPr>
            <a:xfrm>
              <a:off x="9192344" y="2100230"/>
              <a:ext cx="2187480" cy="1200329"/>
            </a:xfrm>
            <a:prstGeom prst="rect">
              <a:avLst/>
            </a:prstGeom>
            <a:noFill/>
          </p:spPr>
          <p:txBody>
            <a:bodyPr wrap="square" rtlCol="0" anchor="t">
              <a:spAutoFit/>
            </a:bodyPr>
            <a:lstStyle/>
            <a:p>
              <a:r>
                <a:rPr lang="en-GB" sz="2400"/>
                <a:t>Check for the word “see” or a synonym.</a:t>
              </a:r>
            </a:p>
          </p:txBody>
        </p:sp>
      </p:grpSp>
      <p:sp>
        <p:nvSpPr>
          <p:cNvPr id="19" name="Rectangle 18">
            <a:extLst>
              <a:ext uri="{FF2B5EF4-FFF2-40B4-BE49-F238E27FC236}">
                <a16:creationId xmlns:a16="http://schemas.microsoft.com/office/drawing/2014/main" id="{2C3B5368-3D7B-4873-BCA6-4BAB53F0EFDF}"/>
              </a:ext>
            </a:extLst>
          </p:cNvPr>
          <p:cNvSpPr/>
          <p:nvPr/>
        </p:nvSpPr>
        <p:spPr>
          <a:xfrm>
            <a:off x="2168040" y="3312346"/>
            <a:ext cx="7920880" cy="1569660"/>
          </a:xfrm>
          <a:prstGeom prst="rect">
            <a:avLst/>
          </a:prstGeom>
        </p:spPr>
        <p:txBody>
          <a:bodyPr wrap="square">
            <a:spAutoFit/>
          </a:bodyPr>
          <a:lstStyle/>
          <a:p>
            <a:r>
              <a:rPr lang="en-TT" sz="2400"/>
              <a:t>As I lay upon my back </a:t>
            </a:r>
            <a:r>
              <a:rPr lang="en-TT" sz="2400" u="sng"/>
              <a:t>looking</a:t>
            </a:r>
            <a:r>
              <a:rPr lang="en-TT" sz="2400"/>
              <a:t> at the sky,</a:t>
            </a:r>
          </a:p>
          <a:p>
            <a:r>
              <a:rPr lang="en-TT" sz="2400" u="sng"/>
              <a:t>Watching</a:t>
            </a:r>
            <a:r>
              <a:rPr lang="en-TT" sz="2400"/>
              <a:t> soft white </a:t>
            </a:r>
            <a:r>
              <a:rPr lang="en-TT" sz="2400">
                <a:highlight>
                  <a:srgbClr val="FFFF00"/>
                </a:highlight>
              </a:rPr>
              <a:t>clouds</a:t>
            </a:r>
            <a:r>
              <a:rPr lang="en-TT" sz="2400"/>
              <a:t> passing by.</a:t>
            </a:r>
          </a:p>
          <a:p>
            <a:endParaRPr lang="en-TT" sz="2400"/>
          </a:p>
          <a:p>
            <a:r>
              <a:rPr lang="en-TT" sz="2400"/>
              <a:t>(Stanza 1, lines 1-2)</a:t>
            </a:r>
          </a:p>
        </p:txBody>
      </p:sp>
    </p:spTree>
    <p:extLst>
      <p:ext uri="{BB962C8B-B14F-4D97-AF65-F5344CB8AC3E}">
        <p14:creationId xmlns:p14="http://schemas.microsoft.com/office/powerpoint/2010/main" val="21397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5C1C1E-4A03-4934-B570-3A106BF1D01B}"/>
              </a:ext>
            </a:extLst>
          </p:cNvPr>
          <p:cNvSpPr>
            <a:spLocks noGrp="1"/>
          </p:cNvSpPr>
          <p:nvPr>
            <p:ph type="title"/>
          </p:nvPr>
        </p:nvSpPr>
        <p:spPr>
          <a:xfrm>
            <a:off x="688076" y="251567"/>
            <a:ext cx="9829800" cy="648072"/>
          </a:xfrm>
        </p:spPr>
        <p:txBody>
          <a:bodyPr/>
          <a:lstStyle/>
          <a:p>
            <a:r>
              <a:rPr lang="en-GB"/>
              <a:t>Let’s check.</a:t>
            </a:r>
          </a:p>
        </p:txBody>
      </p:sp>
      <p:sp>
        <p:nvSpPr>
          <p:cNvPr id="4" name="TextBox 3">
            <a:extLst>
              <a:ext uri="{FF2B5EF4-FFF2-40B4-BE49-F238E27FC236}">
                <a16:creationId xmlns:a16="http://schemas.microsoft.com/office/drawing/2014/main" id="{5A4F39DC-67DC-487D-BAC3-DB4EF1FB70F3}"/>
              </a:ext>
            </a:extLst>
          </p:cNvPr>
          <p:cNvSpPr txBox="1"/>
          <p:nvPr/>
        </p:nvSpPr>
        <p:spPr>
          <a:xfrm>
            <a:off x="912584" y="1070512"/>
            <a:ext cx="9577064" cy="738664"/>
          </a:xfrm>
          <a:prstGeom prst="rect">
            <a:avLst/>
          </a:prstGeom>
          <a:noFill/>
        </p:spPr>
        <p:txBody>
          <a:bodyPr wrap="square" rtlCol="0">
            <a:spAutoFit/>
          </a:bodyPr>
          <a:lstStyle/>
          <a:p>
            <a:r>
              <a:rPr lang="en-TT" sz="2400" b="1"/>
              <a:t>Question: </a:t>
            </a:r>
            <a:r>
              <a:rPr lang="en-TT" sz="2400"/>
              <a:t>State</a:t>
            </a:r>
            <a:r>
              <a:rPr lang="en-TT" sz="2400" b="1"/>
              <a:t> </a:t>
            </a:r>
            <a:r>
              <a:rPr lang="en-TT" sz="2400"/>
              <a:t>two words used by the poet to describe the clouds.</a:t>
            </a:r>
          </a:p>
          <a:p>
            <a:endParaRPr lang="en-GB"/>
          </a:p>
        </p:txBody>
      </p:sp>
      <p:sp>
        <p:nvSpPr>
          <p:cNvPr id="6" name="Rectangle 5">
            <a:extLst>
              <a:ext uri="{FF2B5EF4-FFF2-40B4-BE49-F238E27FC236}">
                <a16:creationId xmlns:a16="http://schemas.microsoft.com/office/drawing/2014/main" id="{3C60A019-B7FC-4B0E-9139-C98665B5C2EA}"/>
              </a:ext>
            </a:extLst>
          </p:cNvPr>
          <p:cNvSpPr/>
          <p:nvPr/>
        </p:nvSpPr>
        <p:spPr>
          <a:xfrm>
            <a:off x="3863752" y="4523151"/>
            <a:ext cx="3789051" cy="461665"/>
          </a:xfrm>
          <a:prstGeom prst="rect">
            <a:avLst/>
          </a:prstGeom>
        </p:spPr>
        <p:txBody>
          <a:bodyPr wrap="none">
            <a:spAutoFit/>
          </a:bodyPr>
          <a:lstStyle/>
          <a:p>
            <a:r>
              <a:rPr lang="en-TT" sz="2400"/>
              <a:t>Let’s go back to the poem.</a:t>
            </a:r>
          </a:p>
        </p:txBody>
      </p:sp>
      <p:grpSp>
        <p:nvGrpSpPr>
          <p:cNvPr id="14" name="Group 13">
            <a:extLst>
              <a:ext uri="{FF2B5EF4-FFF2-40B4-BE49-F238E27FC236}">
                <a16:creationId xmlns:a16="http://schemas.microsoft.com/office/drawing/2014/main" id="{C6FE3584-80A4-4306-A59E-7DAB14DAD0E4}"/>
              </a:ext>
            </a:extLst>
          </p:cNvPr>
          <p:cNvGrpSpPr/>
          <p:nvPr/>
        </p:nvGrpSpPr>
        <p:grpSpPr>
          <a:xfrm>
            <a:off x="2279576" y="2981329"/>
            <a:ext cx="5778275" cy="1179835"/>
            <a:chOff x="1343472" y="1740530"/>
            <a:chExt cx="5778275" cy="1179835"/>
          </a:xfrm>
        </p:grpSpPr>
        <p:sp>
          <p:nvSpPr>
            <p:cNvPr id="10" name="TextBox 9">
              <a:extLst>
                <a:ext uri="{FF2B5EF4-FFF2-40B4-BE49-F238E27FC236}">
                  <a16:creationId xmlns:a16="http://schemas.microsoft.com/office/drawing/2014/main" id="{7EE90711-0452-4B88-A7E0-A066A1D7737C}"/>
                </a:ext>
              </a:extLst>
            </p:cNvPr>
            <p:cNvSpPr txBox="1"/>
            <p:nvPr/>
          </p:nvSpPr>
          <p:spPr>
            <a:xfrm>
              <a:off x="2657251" y="2225712"/>
              <a:ext cx="4464496" cy="461665"/>
            </a:xfrm>
            <a:prstGeom prst="rect">
              <a:avLst/>
            </a:prstGeom>
            <a:noFill/>
          </p:spPr>
          <p:txBody>
            <a:bodyPr wrap="square" rtlCol="0">
              <a:spAutoFit/>
            </a:bodyPr>
            <a:lstStyle/>
            <a:p>
              <a:r>
                <a:rPr lang="en-GB" sz="2400">
                  <a:solidFill>
                    <a:srgbClr val="0070C0"/>
                  </a:solidFill>
                </a:rPr>
                <a:t>Where can I find the answer?</a:t>
              </a:r>
            </a:p>
          </p:txBody>
        </p:sp>
        <p:pic>
          <p:nvPicPr>
            <p:cNvPr id="12" name="Picture 11" descr="A picture containing indoor, white, small, sitting&#10;&#10;Description automatically generated">
              <a:extLst>
                <a:ext uri="{FF2B5EF4-FFF2-40B4-BE49-F238E27FC236}">
                  <a16:creationId xmlns:a16="http://schemas.microsoft.com/office/drawing/2014/main" id="{DFD172D0-7610-47B9-AD7B-1CD2CC2D4688}"/>
                </a:ext>
              </a:extLst>
            </p:cNvPr>
            <p:cNvPicPr>
              <a:picLocks noChangeAspect="1"/>
            </p:cNvPicPr>
            <p:nvPr/>
          </p:nvPicPr>
          <p:blipFill>
            <a:blip r:embed="rId2"/>
            <a:stretch>
              <a:fillRect/>
            </a:stretch>
          </p:blipFill>
          <p:spPr>
            <a:xfrm>
              <a:off x="1343472" y="1740530"/>
              <a:ext cx="1179835" cy="1179835"/>
            </a:xfrm>
            <a:prstGeom prst="rect">
              <a:avLst/>
            </a:prstGeom>
          </p:spPr>
        </p:pic>
      </p:grpSp>
      <p:sp>
        <p:nvSpPr>
          <p:cNvPr id="11" name="TextBox 10">
            <a:extLst>
              <a:ext uri="{FF2B5EF4-FFF2-40B4-BE49-F238E27FC236}">
                <a16:creationId xmlns:a16="http://schemas.microsoft.com/office/drawing/2014/main" id="{54A57FC6-B56B-4DE2-8C51-B6CA0E89C600}"/>
              </a:ext>
            </a:extLst>
          </p:cNvPr>
          <p:cNvSpPr txBox="1"/>
          <p:nvPr/>
        </p:nvSpPr>
        <p:spPr>
          <a:xfrm>
            <a:off x="915760" y="1080344"/>
            <a:ext cx="9577064" cy="738664"/>
          </a:xfrm>
          <a:prstGeom prst="rect">
            <a:avLst/>
          </a:prstGeom>
          <a:noFill/>
        </p:spPr>
        <p:txBody>
          <a:bodyPr wrap="square" rtlCol="0">
            <a:spAutoFit/>
          </a:bodyPr>
          <a:lstStyle/>
          <a:p>
            <a:r>
              <a:rPr lang="en-TT" sz="2400" b="1"/>
              <a:t>Question: </a:t>
            </a:r>
            <a:r>
              <a:rPr lang="en-TT" sz="2400"/>
              <a:t>State</a:t>
            </a:r>
            <a:r>
              <a:rPr lang="en-TT" sz="2400" b="1"/>
              <a:t> </a:t>
            </a:r>
            <a:r>
              <a:rPr lang="en-TT" sz="2400" u="sng"/>
              <a:t>two</a:t>
            </a:r>
            <a:r>
              <a:rPr lang="en-TT" sz="2400"/>
              <a:t> </a:t>
            </a:r>
            <a:r>
              <a:rPr lang="en-TT" sz="2400" u="sng"/>
              <a:t>words</a:t>
            </a:r>
            <a:r>
              <a:rPr lang="en-TT" sz="2400"/>
              <a:t> used by the poet to </a:t>
            </a:r>
            <a:r>
              <a:rPr lang="en-TT" sz="2400" u="sng"/>
              <a:t>describe</a:t>
            </a:r>
            <a:r>
              <a:rPr lang="en-TT" sz="2400"/>
              <a:t> the clouds.</a:t>
            </a:r>
          </a:p>
          <a:p>
            <a:endParaRPr lang="en-GB"/>
          </a:p>
        </p:txBody>
      </p:sp>
      <p:grpSp>
        <p:nvGrpSpPr>
          <p:cNvPr id="8" name="Group 7">
            <a:extLst>
              <a:ext uri="{FF2B5EF4-FFF2-40B4-BE49-F238E27FC236}">
                <a16:creationId xmlns:a16="http://schemas.microsoft.com/office/drawing/2014/main" id="{FF8546CC-28EB-4749-8523-5950EE992DFD}"/>
              </a:ext>
            </a:extLst>
          </p:cNvPr>
          <p:cNvGrpSpPr/>
          <p:nvPr/>
        </p:nvGrpSpPr>
        <p:grpSpPr>
          <a:xfrm>
            <a:off x="8328248" y="1387759"/>
            <a:ext cx="3051576" cy="1543468"/>
            <a:chOff x="8328248" y="1387759"/>
            <a:chExt cx="3051576" cy="1543468"/>
          </a:xfrm>
        </p:grpSpPr>
        <p:cxnSp>
          <p:nvCxnSpPr>
            <p:cNvPr id="3" name="Straight Arrow Connector 2">
              <a:extLst>
                <a:ext uri="{FF2B5EF4-FFF2-40B4-BE49-F238E27FC236}">
                  <a16:creationId xmlns:a16="http://schemas.microsoft.com/office/drawing/2014/main" id="{04322141-348B-41BB-863A-DF6BFDDF84DD}"/>
                </a:ext>
              </a:extLst>
            </p:cNvPr>
            <p:cNvCxnSpPr/>
            <p:nvPr/>
          </p:nvCxnSpPr>
          <p:spPr>
            <a:xfrm flipH="1" flipV="1">
              <a:off x="8328248" y="1387759"/>
              <a:ext cx="864096" cy="11771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A9E082-665D-4C15-985B-6CBFA92E6ED8}"/>
                </a:ext>
              </a:extLst>
            </p:cNvPr>
            <p:cNvSpPr txBox="1"/>
            <p:nvPr/>
          </p:nvSpPr>
          <p:spPr>
            <a:xfrm>
              <a:off x="9192344" y="2100230"/>
              <a:ext cx="2187480" cy="830997"/>
            </a:xfrm>
            <a:prstGeom prst="rect">
              <a:avLst/>
            </a:prstGeom>
            <a:noFill/>
          </p:spPr>
          <p:txBody>
            <a:bodyPr wrap="square" rtlCol="0" anchor="t">
              <a:spAutoFit/>
            </a:bodyPr>
            <a:lstStyle/>
            <a:p>
              <a:r>
                <a:rPr lang="en-GB" sz="2400"/>
                <a:t>Check for adjectives.</a:t>
              </a:r>
            </a:p>
          </p:txBody>
        </p:sp>
      </p:grpSp>
      <p:grpSp>
        <p:nvGrpSpPr>
          <p:cNvPr id="15" name="Group 14">
            <a:extLst>
              <a:ext uri="{FF2B5EF4-FFF2-40B4-BE49-F238E27FC236}">
                <a16:creationId xmlns:a16="http://schemas.microsoft.com/office/drawing/2014/main" id="{A7103C4E-CBA8-4EF5-95B9-047C37E5932B}"/>
              </a:ext>
            </a:extLst>
          </p:cNvPr>
          <p:cNvGrpSpPr/>
          <p:nvPr/>
        </p:nvGrpSpPr>
        <p:grpSpPr>
          <a:xfrm>
            <a:off x="812176" y="1472457"/>
            <a:ext cx="2717476" cy="1197784"/>
            <a:chOff x="6576224" y="1099821"/>
            <a:chExt cx="2717476" cy="1197784"/>
          </a:xfrm>
        </p:grpSpPr>
        <p:cxnSp>
          <p:nvCxnSpPr>
            <p:cNvPr id="16" name="Straight Arrow Connector 15">
              <a:extLst>
                <a:ext uri="{FF2B5EF4-FFF2-40B4-BE49-F238E27FC236}">
                  <a16:creationId xmlns:a16="http://schemas.microsoft.com/office/drawing/2014/main" id="{61C05D06-35FC-40A5-8038-444DE47FF252}"/>
                </a:ext>
              </a:extLst>
            </p:cNvPr>
            <p:cNvCxnSpPr>
              <a:cxnSpLocks/>
            </p:cNvCxnSpPr>
            <p:nvPr/>
          </p:nvCxnSpPr>
          <p:spPr>
            <a:xfrm flipV="1">
              <a:off x="8589093" y="1099821"/>
              <a:ext cx="704607" cy="569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D70F92-4232-46DA-8676-F9A7DB4A0A4B}"/>
                </a:ext>
              </a:extLst>
            </p:cNvPr>
            <p:cNvSpPr txBox="1"/>
            <p:nvPr/>
          </p:nvSpPr>
          <p:spPr>
            <a:xfrm>
              <a:off x="6576224" y="1466608"/>
              <a:ext cx="2187480" cy="830997"/>
            </a:xfrm>
            <a:prstGeom prst="rect">
              <a:avLst/>
            </a:prstGeom>
            <a:noFill/>
          </p:spPr>
          <p:txBody>
            <a:bodyPr wrap="square" rtlCol="0" anchor="t">
              <a:spAutoFit/>
            </a:bodyPr>
            <a:lstStyle/>
            <a:p>
              <a:r>
                <a:rPr lang="en-GB" sz="2400"/>
                <a:t>You only need two words!</a:t>
              </a:r>
            </a:p>
          </p:txBody>
        </p:sp>
      </p:grpSp>
    </p:spTree>
    <p:extLst>
      <p:ext uri="{BB962C8B-B14F-4D97-AF65-F5344CB8AC3E}">
        <p14:creationId xmlns:p14="http://schemas.microsoft.com/office/powerpoint/2010/main" val="11505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431704" y="2067835"/>
            <a:ext cx="7625680" cy="4607649"/>
          </a:xfrm>
        </p:spPr>
        <p:txBody>
          <a:bodyPr/>
          <a:lstStyle/>
          <a:p>
            <a:pPr marL="0" indent="0">
              <a:lnSpc>
                <a:spcPct val="100000"/>
              </a:lnSpc>
              <a:spcBef>
                <a:spcPts val="0"/>
              </a:spcBef>
              <a:buNone/>
            </a:pPr>
            <a:r>
              <a:rPr lang="en-TT" sz="2400"/>
              <a:t>As I lay upon my back looking at the sky,</a:t>
            </a:r>
          </a:p>
          <a:p>
            <a:pPr marL="0" indent="0">
              <a:lnSpc>
                <a:spcPct val="100000"/>
              </a:lnSpc>
              <a:spcBef>
                <a:spcPts val="0"/>
              </a:spcBef>
              <a:buNone/>
            </a:pPr>
            <a:r>
              <a:rPr lang="en-TT" sz="2400"/>
              <a:t>Watching soft white clouds passing by.</a:t>
            </a:r>
          </a:p>
          <a:p>
            <a:pPr marL="0" indent="0">
              <a:lnSpc>
                <a:spcPct val="100000"/>
              </a:lnSpc>
              <a:spcBef>
                <a:spcPts val="0"/>
              </a:spcBef>
              <a:buNone/>
            </a:pPr>
            <a:r>
              <a:rPr lang="en-TT" sz="2400"/>
              <a:t>Some large, some quite small,</a:t>
            </a:r>
          </a:p>
          <a:p>
            <a:pPr marL="0" indent="0">
              <a:lnSpc>
                <a:spcPct val="100000"/>
              </a:lnSpc>
              <a:spcBef>
                <a:spcPts val="0"/>
              </a:spcBef>
              <a:buNone/>
            </a:pPr>
            <a:r>
              <a:rPr lang="en-TT" sz="2400"/>
              <a:t>Many different shapes and sizes I recall.</a:t>
            </a:r>
          </a:p>
          <a:p>
            <a:pPr marL="0" indent="0">
              <a:lnSpc>
                <a:spcPct val="100000"/>
              </a:lnSpc>
              <a:spcBef>
                <a:spcPts val="0"/>
              </a:spcBef>
              <a:buNone/>
            </a:pPr>
            <a:endParaRPr lang="en-TT" sz="2400"/>
          </a:p>
          <a:p>
            <a:pPr marL="0" indent="0">
              <a:lnSpc>
                <a:spcPct val="100000"/>
              </a:lnSpc>
              <a:spcBef>
                <a:spcPts val="0"/>
              </a:spcBef>
              <a:buNone/>
            </a:pPr>
            <a:r>
              <a:rPr lang="en-TT" sz="2400"/>
              <a:t>As I lay there and watched the clouds take shape,</a:t>
            </a:r>
          </a:p>
          <a:p>
            <a:pPr marL="0" indent="0">
              <a:lnSpc>
                <a:spcPct val="100000"/>
              </a:lnSpc>
              <a:spcBef>
                <a:spcPts val="0"/>
              </a:spcBef>
              <a:buNone/>
            </a:pPr>
            <a:r>
              <a:rPr lang="en-TT" sz="2400"/>
              <a:t>From my imagination a million images did escape.</a:t>
            </a:r>
          </a:p>
          <a:p>
            <a:pPr marL="0" indent="0">
              <a:lnSpc>
                <a:spcPct val="100000"/>
              </a:lnSpc>
              <a:spcBef>
                <a:spcPts val="0"/>
              </a:spcBef>
              <a:buNone/>
            </a:pPr>
            <a:r>
              <a:rPr lang="en-TT" sz="2400"/>
              <a:t>I could see anything that was in my mind's eye,</a:t>
            </a:r>
          </a:p>
          <a:p>
            <a:pPr marL="0" indent="0">
              <a:lnSpc>
                <a:spcPct val="100000"/>
              </a:lnSpc>
              <a:spcBef>
                <a:spcPts val="0"/>
              </a:spcBef>
              <a:buNone/>
            </a:pPr>
            <a:r>
              <a:rPr lang="en-TT" sz="2400"/>
              <a:t>In those fluffy white clouds as they went floating by.</a:t>
            </a:r>
          </a:p>
          <a:p>
            <a:pPr marL="0" indent="0">
              <a:lnSpc>
                <a:spcPct val="100000"/>
              </a:lnSpc>
              <a:spcBef>
                <a:spcPts val="0"/>
              </a:spcBef>
              <a:buNone/>
            </a:pPr>
            <a:endParaRPr lang="en-TT"/>
          </a:p>
        </p:txBody>
      </p:sp>
      <p:sp>
        <p:nvSpPr>
          <p:cNvPr id="9" name="Title 1"/>
          <p:cNvSpPr txBox="1">
            <a:spLocks/>
          </p:cNvSpPr>
          <p:nvPr/>
        </p:nvSpPr>
        <p:spPr>
          <a:xfrm>
            <a:off x="2656842" y="546537"/>
            <a:ext cx="7625680" cy="3275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a:t>Clouds</a:t>
            </a:r>
          </a:p>
        </p:txBody>
      </p:sp>
      <p:sp>
        <p:nvSpPr>
          <p:cNvPr id="10" name="Rectangle 9"/>
          <p:cNvSpPr/>
          <p:nvPr/>
        </p:nvSpPr>
        <p:spPr>
          <a:xfrm>
            <a:off x="2840498" y="4009476"/>
            <a:ext cx="393184" cy="3275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a:solidFill>
                  <a:schemeClr val="tx2"/>
                </a:solidFill>
              </a:rPr>
              <a:t>5</a:t>
            </a:r>
          </a:p>
        </p:txBody>
      </p:sp>
      <p:pic>
        <p:nvPicPr>
          <p:cNvPr id="14" name="Picture 13" descr="A picture containing indoor, white, small, sitting&#10;&#10;Description automatically generated">
            <a:extLst>
              <a:ext uri="{FF2B5EF4-FFF2-40B4-BE49-F238E27FC236}">
                <a16:creationId xmlns:a16="http://schemas.microsoft.com/office/drawing/2014/main" id="{BA81824D-E611-45B4-A60B-E18EEA1B52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0682" y="517526"/>
            <a:ext cx="1179835" cy="1179835"/>
          </a:xfrm>
          <a:prstGeom prst="rect">
            <a:avLst/>
          </a:prstGeom>
        </p:spPr>
      </p:pic>
      <p:sp>
        <p:nvSpPr>
          <p:cNvPr id="4" name="Speech Bubble: Oval 3">
            <a:extLst>
              <a:ext uri="{FF2B5EF4-FFF2-40B4-BE49-F238E27FC236}">
                <a16:creationId xmlns:a16="http://schemas.microsoft.com/office/drawing/2014/main" id="{81FC08AB-659A-4A36-B898-3263EA03C35E}"/>
              </a:ext>
            </a:extLst>
          </p:cNvPr>
          <p:cNvSpPr/>
          <p:nvPr/>
        </p:nvSpPr>
        <p:spPr>
          <a:xfrm>
            <a:off x="1883532" y="116632"/>
            <a:ext cx="2700300" cy="1580729"/>
          </a:xfrm>
          <a:prstGeom prst="wedgeEllipseCallout">
            <a:avLst>
              <a:gd name="adj1" fmla="val -73140"/>
              <a:gd name="adj2" fmla="val -18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Look for the words, “cloud” or “clouds” or words that refer to clouds.</a:t>
            </a:r>
          </a:p>
        </p:txBody>
      </p:sp>
      <p:sp>
        <p:nvSpPr>
          <p:cNvPr id="15" name="Content Placeholder 6">
            <a:extLst>
              <a:ext uri="{FF2B5EF4-FFF2-40B4-BE49-F238E27FC236}">
                <a16:creationId xmlns:a16="http://schemas.microsoft.com/office/drawing/2014/main" id="{67F100A1-5137-48A2-A3D7-1B4F58A30D52}"/>
              </a:ext>
            </a:extLst>
          </p:cNvPr>
          <p:cNvSpPr txBox="1">
            <a:spLocks/>
          </p:cNvSpPr>
          <p:nvPr/>
        </p:nvSpPr>
        <p:spPr>
          <a:xfrm>
            <a:off x="3431704" y="2061555"/>
            <a:ext cx="7625680" cy="352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TT" sz="2400"/>
              <a:t>As I lay upon my back looking at the sky,</a:t>
            </a:r>
          </a:p>
          <a:p>
            <a:pPr marL="0" indent="0">
              <a:lnSpc>
                <a:spcPct val="100000"/>
              </a:lnSpc>
              <a:spcBef>
                <a:spcPts val="0"/>
              </a:spcBef>
              <a:buFont typeface="Arial" panose="020B0604020202020204" pitchFamily="34" charset="0"/>
              <a:buNone/>
            </a:pPr>
            <a:r>
              <a:rPr lang="en-TT" sz="2400"/>
              <a:t>Watching soft white </a:t>
            </a:r>
            <a:r>
              <a:rPr lang="en-TT" sz="2400" u="sng"/>
              <a:t>clouds</a:t>
            </a:r>
            <a:r>
              <a:rPr lang="en-TT" sz="2400"/>
              <a:t> passing by.</a:t>
            </a:r>
          </a:p>
          <a:p>
            <a:pPr marL="0" indent="0">
              <a:lnSpc>
                <a:spcPct val="100000"/>
              </a:lnSpc>
              <a:spcBef>
                <a:spcPts val="0"/>
              </a:spcBef>
              <a:buFont typeface="Arial" panose="020B0604020202020204" pitchFamily="34" charset="0"/>
              <a:buNone/>
            </a:pPr>
            <a:r>
              <a:rPr lang="en-TT" sz="2400" u="sng"/>
              <a:t>Some</a:t>
            </a:r>
            <a:r>
              <a:rPr lang="en-TT" sz="2400"/>
              <a:t> large, some quite small,</a:t>
            </a:r>
          </a:p>
          <a:p>
            <a:pPr marL="0" indent="0">
              <a:lnSpc>
                <a:spcPct val="100000"/>
              </a:lnSpc>
              <a:spcBef>
                <a:spcPts val="0"/>
              </a:spcBef>
              <a:buFont typeface="Arial" panose="020B0604020202020204" pitchFamily="34" charset="0"/>
              <a:buNone/>
            </a:pPr>
            <a:r>
              <a:rPr lang="en-TT" sz="2400"/>
              <a:t>Many different shapes and sizes I recall.</a:t>
            </a:r>
          </a:p>
          <a:p>
            <a:pPr marL="0" indent="0">
              <a:lnSpc>
                <a:spcPct val="100000"/>
              </a:lnSpc>
              <a:spcBef>
                <a:spcPts val="0"/>
              </a:spcBef>
              <a:buFont typeface="Arial" panose="020B0604020202020204" pitchFamily="34" charset="0"/>
              <a:buNone/>
            </a:pPr>
            <a:endParaRPr lang="en-TT" sz="2400"/>
          </a:p>
          <a:p>
            <a:pPr marL="0" indent="0">
              <a:lnSpc>
                <a:spcPct val="100000"/>
              </a:lnSpc>
              <a:spcBef>
                <a:spcPts val="0"/>
              </a:spcBef>
              <a:buFont typeface="Arial" panose="020B0604020202020204" pitchFamily="34" charset="0"/>
              <a:buNone/>
            </a:pPr>
            <a:r>
              <a:rPr lang="en-TT" sz="2400"/>
              <a:t>As I lay there and watched the clouds take shape,</a:t>
            </a:r>
          </a:p>
          <a:p>
            <a:pPr marL="0" indent="0">
              <a:lnSpc>
                <a:spcPct val="100000"/>
              </a:lnSpc>
              <a:spcBef>
                <a:spcPts val="0"/>
              </a:spcBef>
              <a:buFont typeface="Arial" panose="020B0604020202020204" pitchFamily="34" charset="0"/>
              <a:buNone/>
            </a:pPr>
            <a:r>
              <a:rPr lang="en-TT" sz="2400"/>
              <a:t>From my imagination a million images did escape.</a:t>
            </a:r>
          </a:p>
          <a:p>
            <a:pPr marL="0" indent="0">
              <a:lnSpc>
                <a:spcPct val="100000"/>
              </a:lnSpc>
              <a:spcBef>
                <a:spcPts val="0"/>
              </a:spcBef>
              <a:buFont typeface="Arial" panose="020B0604020202020204" pitchFamily="34" charset="0"/>
              <a:buNone/>
            </a:pPr>
            <a:r>
              <a:rPr lang="en-TT" sz="2400"/>
              <a:t>I could see anything that was in my mind's eye,</a:t>
            </a:r>
          </a:p>
          <a:p>
            <a:pPr marL="0" indent="0">
              <a:lnSpc>
                <a:spcPct val="100000"/>
              </a:lnSpc>
              <a:spcBef>
                <a:spcPts val="0"/>
              </a:spcBef>
              <a:buFont typeface="Arial" panose="020B0604020202020204" pitchFamily="34" charset="0"/>
              <a:buNone/>
            </a:pPr>
            <a:r>
              <a:rPr lang="en-TT" sz="2400"/>
              <a:t>In those fluffy white </a:t>
            </a:r>
            <a:r>
              <a:rPr lang="en-TT" sz="2400" u="sng"/>
              <a:t>clouds</a:t>
            </a:r>
            <a:r>
              <a:rPr lang="en-TT" sz="2400"/>
              <a:t> as they went floating by.</a:t>
            </a:r>
          </a:p>
          <a:p>
            <a:pPr marL="0" indent="0">
              <a:lnSpc>
                <a:spcPct val="100000"/>
              </a:lnSpc>
              <a:spcBef>
                <a:spcPts val="0"/>
              </a:spcBef>
              <a:buFont typeface="Arial" panose="020B0604020202020204" pitchFamily="34" charset="0"/>
              <a:buNone/>
            </a:pPr>
            <a:endParaRPr lang="en-TT"/>
          </a:p>
        </p:txBody>
      </p:sp>
      <p:sp>
        <p:nvSpPr>
          <p:cNvPr id="16" name="Content Placeholder 6">
            <a:extLst>
              <a:ext uri="{FF2B5EF4-FFF2-40B4-BE49-F238E27FC236}">
                <a16:creationId xmlns:a16="http://schemas.microsoft.com/office/drawing/2014/main" id="{9D70E726-72E9-442A-AEAE-C953AD60632C}"/>
              </a:ext>
            </a:extLst>
          </p:cNvPr>
          <p:cNvSpPr txBox="1">
            <a:spLocks/>
          </p:cNvSpPr>
          <p:nvPr/>
        </p:nvSpPr>
        <p:spPr>
          <a:xfrm>
            <a:off x="3431704" y="2061555"/>
            <a:ext cx="7625680" cy="352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TT" sz="2400"/>
              <a:t>As I lay upon my back looking at the sky,</a:t>
            </a:r>
          </a:p>
          <a:p>
            <a:pPr marL="0" indent="0">
              <a:lnSpc>
                <a:spcPct val="100000"/>
              </a:lnSpc>
              <a:spcBef>
                <a:spcPts val="0"/>
              </a:spcBef>
              <a:buFont typeface="Arial" panose="020B0604020202020204" pitchFamily="34" charset="0"/>
              <a:buNone/>
            </a:pPr>
            <a:r>
              <a:rPr lang="en-TT" sz="2400"/>
              <a:t>Watching </a:t>
            </a:r>
            <a:r>
              <a:rPr lang="en-TT" sz="2400">
                <a:highlight>
                  <a:srgbClr val="FFFF00"/>
                </a:highlight>
              </a:rPr>
              <a:t>soft</a:t>
            </a:r>
            <a:r>
              <a:rPr lang="en-TT" sz="2400"/>
              <a:t> </a:t>
            </a:r>
            <a:r>
              <a:rPr lang="en-TT" sz="2400">
                <a:highlight>
                  <a:srgbClr val="FFFF00"/>
                </a:highlight>
              </a:rPr>
              <a:t>white</a:t>
            </a:r>
            <a:r>
              <a:rPr lang="en-TT" sz="2400"/>
              <a:t> </a:t>
            </a:r>
            <a:r>
              <a:rPr lang="en-TT" sz="2400" u="sng"/>
              <a:t>clouds</a:t>
            </a:r>
            <a:r>
              <a:rPr lang="en-TT" sz="2400"/>
              <a:t> passing by.</a:t>
            </a:r>
          </a:p>
          <a:p>
            <a:pPr marL="0" indent="0">
              <a:lnSpc>
                <a:spcPct val="100000"/>
              </a:lnSpc>
              <a:spcBef>
                <a:spcPts val="0"/>
              </a:spcBef>
              <a:buFont typeface="Arial" panose="020B0604020202020204" pitchFamily="34" charset="0"/>
              <a:buNone/>
            </a:pPr>
            <a:r>
              <a:rPr lang="en-TT" sz="2400" u="sng"/>
              <a:t>Some</a:t>
            </a:r>
            <a:r>
              <a:rPr lang="en-TT" sz="2400"/>
              <a:t> </a:t>
            </a:r>
            <a:r>
              <a:rPr lang="en-TT" sz="2400">
                <a:highlight>
                  <a:srgbClr val="FFFF00"/>
                </a:highlight>
              </a:rPr>
              <a:t>large</a:t>
            </a:r>
            <a:r>
              <a:rPr lang="en-TT" sz="2400"/>
              <a:t>, some quite </a:t>
            </a:r>
            <a:r>
              <a:rPr lang="en-TT" sz="2400">
                <a:highlight>
                  <a:srgbClr val="FFFF00"/>
                </a:highlight>
              </a:rPr>
              <a:t>small</a:t>
            </a:r>
            <a:r>
              <a:rPr lang="en-TT" sz="2400"/>
              <a:t>,</a:t>
            </a:r>
          </a:p>
          <a:p>
            <a:pPr marL="0" indent="0">
              <a:lnSpc>
                <a:spcPct val="100000"/>
              </a:lnSpc>
              <a:spcBef>
                <a:spcPts val="0"/>
              </a:spcBef>
              <a:buFont typeface="Arial" panose="020B0604020202020204" pitchFamily="34" charset="0"/>
              <a:buNone/>
            </a:pPr>
            <a:r>
              <a:rPr lang="en-TT" sz="2400"/>
              <a:t>Many different shapes and sizes I recall.</a:t>
            </a:r>
          </a:p>
          <a:p>
            <a:pPr marL="0" indent="0">
              <a:lnSpc>
                <a:spcPct val="100000"/>
              </a:lnSpc>
              <a:spcBef>
                <a:spcPts val="0"/>
              </a:spcBef>
              <a:buFont typeface="Arial" panose="020B0604020202020204" pitchFamily="34" charset="0"/>
              <a:buNone/>
            </a:pPr>
            <a:endParaRPr lang="en-TT" sz="2400"/>
          </a:p>
          <a:p>
            <a:pPr marL="0" indent="0">
              <a:lnSpc>
                <a:spcPct val="100000"/>
              </a:lnSpc>
              <a:spcBef>
                <a:spcPts val="0"/>
              </a:spcBef>
              <a:buFont typeface="Arial" panose="020B0604020202020204" pitchFamily="34" charset="0"/>
              <a:buNone/>
            </a:pPr>
            <a:r>
              <a:rPr lang="en-TT" sz="2400"/>
              <a:t>As I lay there and watched the clouds take shape,</a:t>
            </a:r>
          </a:p>
          <a:p>
            <a:pPr marL="0" indent="0">
              <a:lnSpc>
                <a:spcPct val="100000"/>
              </a:lnSpc>
              <a:spcBef>
                <a:spcPts val="0"/>
              </a:spcBef>
              <a:buFont typeface="Arial" panose="020B0604020202020204" pitchFamily="34" charset="0"/>
              <a:buNone/>
            </a:pPr>
            <a:r>
              <a:rPr lang="en-TT" sz="2400"/>
              <a:t>From my imagination a million images did escape.</a:t>
            </a:r>
          </a:p>
          <a:p>
            <a:pPr marL="0" indent="0">
              <a:lnSpc>
                <a:spcPct val="100000"/>
              </a:lnSpc>
              <a:spcBef>
                <a:spcPts val="0"/>
              </a:spcBef>
              <a:buFont typeface="Arial" panose="020B0604020202020204" pitchFamily="34" charset="0"/>
              <a:buNone/>
            </a:pPr>
            <a:r>
              <a:rPr lang="en-TT" sz="2400"/>
              <a:t>I could see anything that was in my mind's eye,</a:t>
            </a:r>
          </a:p>
          <a:p>
            <a:pPr marL="0" indent="0">
              <a:lnSpc>
                <a:spcPct val="100000"/>
              </a:lnSpc>
              <a:spcBef>
                <a:spcPts val="0"/>
              </a:spcBef>
              <a:buFont typeface="Arial" panose="020B0604020202020204" pitchFamily="34" charset="0"/>
              <a:buNone/>
            </a:pPr>
            <a:r>
              <a:rPr lang="en-TT" sz="2400"/>
              <a:t>In those </a:t>
            </a:r>
            <a:r>
              <a:rPr lang="en-TT" sz="2400">
                <a:highlight>
                  <a:srgbClr val="FFFF00"/>
                </a:highlight>
              </a:rPr>
              <a:t>fluffy</a:t>
            </a:r>
            <a:r>
              <a:rPr lang="en-TT" sz="2400"/>
              <a:t> </a:t>
            </a:r>
            <a:r>
              <a:rPr lang="en-TT" sz="2400">
                <a:highlight>
                  <a:srgbClr val="FFFF00"/>
                </a:highlight>
              </a:rPr>
              <a:t>white</a:t>
            </a:r>
            <a:r>
              <a:rPr lang="en-TT" sz="2400"/>
              <a:t> </a:t>
            </a:r>
            <a:r>
              <a:rPr lang="en-TT" sz="2400" u="sng"/>
              <a:t>clouds</a:t>
            </a:r>
            <a:r>
              <a:rPr lang="en-TT" sz="2400"/>
              <a:t> as they went floating by.</a:t>
            </a:r>
          </a:p>
          <a:p>
            <a:pPr marL="0" indent="0">
              <a:lnSpc>
                <a:spcPct val="100000"/>
              </a:lnSpc>
              <a:spcBef>
                <a:spcPts val="0"/>
              </a:spcBef>
              <a:buFont typeface="Arial" panose="020B0604020202020204" pitchFamily="34" charset="0"/>
              <a:buNone/>
            </a:pPr>
            <a:endParaRPr lang="en-TT"/>
          </a:p>
        </p:txBody>
      </p:sp>
      <p:grpSp>
        <p:nvGrpSpPr>
          <p:cNvPr id="5" name="Group 4">
            <a:extLst>
              <a:ext uri="{FF2B5EF4-FFF2-40B4-BE49-F238E27FC236}">
                <a16:creationId xmlns:a16="http://schemas.microsoft.com/office/drawing/2014/main" id="{B6B32523-33FB-4214-9305-B2DFD1CF15C6}"/>
              </a:ext>
            </a:extLst>
          </p:cNvPr>
          <p:cNvGrpSpPr/>
          <p:nvPr/>
        </p:nvGrpSpPr>
        <p:grpSpPr>
          <a:xfrm>
            <a:off x="7626831" y="298729"/>
            <a:ext cx="4183150" cy="1580729"/>
            <a:chOff x="7626831" y="298729"/>
            <a:chExt cx="4183150" cy="1580729"/>
          </a:xfrm>
        </p:grpSpPr>
        <p:pic>
          <p:nvPicPr>
            <p:cNvPr id="17" name="Picture 16" descr="A picture containing indoor, white, small, sitting&#10;&#10;Description automatically generated">
              <a:extLst>
                <a:ext uri="{FF2B5EF4-FFF2-40B4-BE49-F238E27FC236}">
                  <a16:creationId xmlns:a16="http://schemas.microsoft.com/office/drawing/2014/main" id="{5E8C25DE-CBA3-4F15-BEA9-D6C2716F17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6831" y="699623"/>
              <a:ext cx="1179835" cy="1179835"/>
            </a:xfrm>
            <a:prstGeom prst="rect">
              <a:avLst/>
            </a:prstGeom>
          </p:spPr>
        </p:pic>
        <p:sp>
          <p:nvSpPr>
            <p:cNvPr id="18" name="Speech Bubble: Oval 17">
              <a:extLst>
                <a:ext uri="{FF2B5EF4-FFF2-40B4-BE49-F238E27FC236}">
                  <a16:creationId xmlns:a16="http://schemas.microsoft.com/office/drawing/2014/main" id="{FD406374-9DF6-44AD-8192-6EF95C5F875E}"/>
                </a:ext>
              </a:extLst>
            </p:cNvPr>
            <p:cNvSpPr/>
            <p:nvPr/>
          </p:nvSpPr>
          <p:spPr>
            <a:xfrm>
              <a:off x="9109681" y="298729"/>
              <a:ext cx="2700300" cy="1580729"/>
            </a:xfrm>
            <a:prstGeom prst="wedgeEllipseCallout">
              <a:avLst>
                <a:gd name="adj1" fmla="val -73140"/>
                <a:gd name="adj2" fmla="val -18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Look for words that describe the clouds.</a:t>
              </a:r>
            </a:p>
          </p:txBody>
        </p:sp>
      </p:grpSp>
    </p:spTree>
    <p:extLst>
      <p:ext uri="{BB962C8B-B14F-4D97-AF65-F5344CB8AC3E}">
        <p14:creationId xmlns:p14="http://schemas.microsoft.com/office/powerpoint/2010/main" val="13006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705481" y="1125175"/>
            <a:ext cx="5913120" cy="4607649"/>
          </a:xfrm>
        </p:spPr>
        <p:txBody>
          <a:bodyPr>
            <a:normAutofit lnSpcReduction="10000"/>
          </a:bodyPr>
          <a:lstStyle/>
          <a:p>
            <a:pPr marL="0" indent="0">
              <a:lnSpc>
                <a:spcPct val="100000"/>
              </a:lnSpc>
              <a:spcBef>
                <a:spcPts val="0"/>
              </a:spcBef>
              <a:buNone/>
            </a:pPr>
            <a:r>
              <a:rPr lang="en-TT" sz="2400"/>
              <a:t>For hours on end, no two images were ever the same,</a:t>
            </a:r>
          </a:p>
          <a:p>
            <a:pPr marL="0" indent="0">
              <a:lnSpc>
                <a:spcPct val="100000"/>
              </a:lnSpc>
              <a:spcBef>
                <a:spcPts val="0"/>
              </a:spcBef>
              <a:buNone/>
            </a:pPr>
            <a:r>
              <a:rPr lang="en-TT" sz="2400"/>
              <a:t>As the clouds on their journey came.</a:t>
            </a:r>
          </a:p>
          <a:p>
            <a:pPr marL="0" indent="0">
              <a:spcBef>
                <a:spcPts val="0"/>
              </a:spcBef>
              <a:buNone/>
            </a:pPr>
            <a:r>
              <a:rPr lang="en-TT" sz="2400"/>
              <a:t>As if on film, this movie played,</a:t>
            </a:r>
          </a:p>
          <a:p>
            <a:pPr marL="0" indent="0">
              <a:spcBef>
                <a:spcPts val="0"/>
              </a:spcBef>
              <a:buNone/>
            </a:pPr>
            <a:r>
              <a:rPr lang="en-TT" sz="2400"/>
              <a:t>While quietly on my back I stayed.</a:t>
            </a:r>
          </a:p>
          <a:p>
            <a:pPr marL="0" indent="0">
              <a:spcBef>
                <a:spcPts val="0"/>
              </a:spcBef>
              <a:buNone/>
            </a:pPr>
            <a:endParaRPr lang="en-TT" sz="2400"/>
          </a:p>
          <a:p>
            <a:pPr marL="0" indent="0">
              <a:spcBef>
                <a:spcPts val="0"/>
              </a:spcBef>
              <a:buNone/>
            </a:pPr>
            <a:r>
              <a:rPr lang="en-TT" sz="2400"/>
              <a:t>Music came to the movie</a:t>
            </a:r>
          </a:p>
          <a:p>
            <a:pPr marL="0" indent="0">
              <a:spcBef>
                <a:spcPts val="0"/>
              </a:spcBef>
              <a:buNone/>
            </a:pPr>
            <a:r>
              <a:rPr lang="en-TT" sz="2400"/>
              <a:t>That played in the sky,</a:t>
            </a:r>
          </a:p>
          <a:p>
            <a:pPr marL="0" indent="0">
              <a:spcBef>
                <a:spcPts val="0"/>
              </a:spcBef>
              <a:buNone/>
            </a:pPr>
            <a:r>
              <a:rPr lang="en-TT" sz="2400"/>
              <a:t>By all the different birds, their songs</a:t>
            </a:r>
          </a:p>
          <a:p>
            <a:pPr marL="0" indent="0">
              <a:spcBef>
                <a:spcPts val="0"/>
              </a:spcBef>
              <a:buNone/>
            </a:pPr>
            <a:r>
              <a:rPr lang="en-TT" sz="2400"/>
              <a:t>A soothing lullaby,</a:t>
            </a:r>
          </a:p>
          <a:p>
            <a:pPr marL="0" indent="0">
              <a:spcBef>
                <a:spcPts val="0"/>
              </a:spcBef>
              <a:buNone/>
            </a:pPr>
            <a:endParaRPr lang="en-TT" sz="2400"/>
          </a:p>
          <a:p>
            <a:pPr marL="0" indent="0">
              <a:spcBef>
                <a:spcPts val="0"/>
              </a:spcBef>
              <a:buNone/>
            </a:pPr>
            <a:r>
              <a:rPr lang="en-TT" sz="2400"/>
              <a:t>So beautifully orchestrated</a:t>
            </a:r>
          </a:p>
          <a:p>
            <a:pPr marL="0" indent="0">
              <a:spcBef>
                <a:spcPts val="0"/>
              </a:spcBef>
              <a:buNone/>
            </a:pPr>
            <a:r>
              <a:rPr lang="en-TT" sz="2400"/>
              <a:t>And done for me,</a:t>
            </a:r>
          </a:p>
          <a:p>
            <a:pPr marL="0" indent="0">
              <a:spcBef>
                <a:spcPts val="0"/>
              </a:spcBef>
              <a:buNone/>
            </a:pPr>
            <a:r>
              <a:rPr lang="en-TT" sz="2400"/>
              <a:t>That movie was created</a:t>
            </a:r>
          </a:p>
          <a:p>
            <a:pPr marL="0" indent="0">
              <a:spcBef>
                <a:spcPts val="0"/>
              </a:spcBef>
              <a:buNone/>
            </a:pPr>
            <a:r>
              <a:rPr lang="en-TT" sz="2400"/>
              <a:t>For me to see.</a:t>
            </a:r>
            <a:endParaRPr lang="en-TT"/>
          </a:p>
        </p:txBody>
      </p:sp>
      <p:sp>
        <p:nvSpPr>
          <p:cNvPr id="9" name="Title 1"/>
          <p:cNvSpPr txBox="1">
            <a:spLocks/>
          </p:cNvSpPr>
          <p:nvPr/>
        </p:nvSpPr>
        <p:spPr>
          <a:xfrm>
            <a:off x="990600" y="517526"/>
            <a:ext cx="7625680" cy="3275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a:t>Clouds</a:t>
            </a:r>
          </a:p>
        </p:txBody>
      </p:sp>
      <p:sp>
        <p:nvSpPr>
          <p:cNvPr id="11" name="Rectangle 10"/>
          <p:cNvSpPr/>
          <p:nvPr/>
        </p:nvSpPr>
        <p:spPr>
          <a:xfrm>
            <a:off x="2096696" y="1844824"/>
            <a:ext cx="3989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10</a:t>
            </a:r>
          </a:p>
        </p:txBody>
      </p:sp>
      <p:sp>
        <p:nvSpPr>
          <p:cNvPr id="12" name="Rectangle 11"/>
          <p:cNvSpPr/>
          <p:nvPr/>
        </p:nvSpPr>
        <p:spPr>
          <a:xfrm>
            <a:off x="2096696" y="3608804"/>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15</a:t>
            </a:r>
          </a:p>
        </p:txBody>
      </p:sp>
      <p:sp>
        <p:nvSpPr>
          <p:cNvPr id="13" name="Rectangle 12"/>
          <p:cNvSpPr/>
          <p:nvPr/>
        </p:nvSpPr>
        <p:spPr>
          <a:xfrm>
            <a:off x="2096696" y="5329558"/>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TT" sz="1400">
                <a:solidFill>
                  <a:schemeClr val="tx2"/>
                </a:solidFill>
              </a:rPr>
              <a:t>20</a:t>
            </a:r>
          </a:p>
        </p:txBody>
      </p:sp>
      <p:sp>
        <p:nvSpPr>
          <p:cNvPr id="14" name="Content Placeholder 7">
            <a:extLst>
              <a:ext uri="{FF2B5EF4-FFF2-40B4-BE49-F238E27FC236}">
                <a16:creationId xmlns:a16="http://schemas.microsoft.com/office/drawing/2014/main" id="{AA187856-CF66-4440-8158-F3EEE787FBC7}"/>
              </a:ext>
            </a:extLst>
          </p:cNvPr>
          <p:cNvSpPr txBox="1">
            <a:spLocks/>
          </p:cNvSpPr>
          <p:nvPr/>
        </p:nvSpPr>
        <p:spPr>
          <a:xfrm>
            <a:off x="2705481" y="1125175"/>
            <a:ext cx="5913120" cy="46076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TT" sz="2400"/>
              <a:t>For hours on end, no two images were ever the same,</a:t>
            </a:r>
          </a:p>
          <a:p>
            <a:pPr marL="0" indent="0">
              <a:lnSpc>
                <a:spcPct val="100000"/>
              </a:lnSpc>
              <a:spcBef>
                <a:spcPts val="0"/>
              </a:spcBef>
              <a:buFont typeface="Arial" panose="020B0604020202020204" pitchFamily="34" charset="0"/>
              <a:buNone/>
            </a:pPr>
            <a:r>
              <a:rPr lang="en-TT" sz="2400"/>
              <a:t>As the </a:t>
            </a:r>
            <a:r>
              <a:rPr lang="en-TT" sz="2400" u="sng"/>
              <a:t>clouds</a:t>
            </a:r>
            <a:r>
              <a:rPr lang="en-TT" sz="2400"/>
              <a:t> on their journey came.</a:t>
            </a:r>
          </a:p>
          <a:p>
            <a:pPr marL="0" indent="0">
              <a:spcBef>
                <a:spcPts val="0"/>
              </a:spcBef>
              <a:buFont typeface="Arial" panose="020B0604020202020204" pitchFamily="34" charset="0"/>
              <a:buNone/>
            </a:pPr>
            <a:r>
              <a:rPr lang="en-TT" sz="2400"/>
              <a:t>As if on film, this movie played,</a:t>
            </a:r>
          </a:p>
          <a:p>
            <a:pPr marL="0" indent="0">
              <a:spcBef>
                <a:spcPts val="0"/>
              </a:spcBef>
              <a:buFont typeface="Arial" panose="020B0604020202020204" pitchFamily="34" charset="0"/>
              <a:buNone/>
            </a:pPr>
            <a:r>
              <a:rPr lang="en-TT" sz="2400"/>
              <a:t>While quietly on my back I stayed.</a:t>
            </a:r>
          </a:p>
          <a:p>
            <a:pPr marL="0" indent="0">
              <a:spcBef>
                <a:spcPts val="0"/>
              </a:spcBef>
              <a:buFont typeface="Arial" panose="020B0604020202020204" pitchFamily="34" charset="0"/>
              <a:buNone/>
            </a:pPr>
            <a:endParaRPr lang="en-TT" sz="2400"/>
          </a:p>
          <a:p>
            <a:pPr marL="0" indent="0">
              <a:spcBef>
                <a:spcPts val="0"/>
              </a:spcBef>
              <a:buFont typeface="Arial" panose="020B0604020202020204" pitchFamily="34" charset="0"/>
              <a:buNone/>
            </a:pPr>
            <a:r>
              <a:rPr lang="en-TT" sz="2400"/>
              <a:t>Music came to the movie</a:t>
            </a:r>
          </a:p>
          <a:p>
            <a:pPr marL="0" indent="0">
              <a:spcBef>
                <a:spcPts val="0"/>
              </a:spcBef>
              <a:buFont typeface="Arial" panose="020B0604020202020204" pitchFamily="34" charset="0"/>
              <a:buNone/>
            </a:pPr>
            <a:r>
              <a:rPr lang="en-TT" sz="2400"/>
              <a:t>That played in the sky,</a:t>
            </a:r>
          </a:p>
          <a:p>
            <a:pPr marL="0" indent="0">
              <a:spcBef>
                <a:spcPts val="0"/>
              </a:spcBef>
              <a:buFont typeface="Arial" panose="020B0604020202020204" pitchFamily="34" charset="0"/>
              <a:buNone/>
            </a:pPr>
            <a:r>
              <a:rPr lang="en-TT" sz="2400"/>
              <a:t>By all the different birds, their songs</a:t>
            </a:r>
          </a:p>
          <a:p>
            <a:pPr marL="0" indent="0">
              <a:spcBef>
                <a:spcPts val="0"/>
              </a:spcBef>
              <a:buFont typeface="Arial" panose="020B0604020202020204" pitchFamily="34" charset="0"/>
              <a:buNone/>
            </a:pPr>
            <a:r>
              <a:rPr lang="en-TT" sz="2400"/>
              <a:t>A soothing lullaby,</a:t>
            </a:r>
          </a:p>
          <a:p>
            <a:pPr marL="0" indent="0">
              <a:spcBef>
                <a:spcPts val="0"/>
              </a:spcBef>
              <a:buFont typeface="Arial" panose="020B0604020202020204" pitchFamily="34" charset="0"/>
              <a:buNone/>
            </a:pPr>
            <a:endParaRPr lang="en-TT" sz="2400"/>
          </a:p>
          <a:p>
            <a:pPr marL="0" indent="0">
              <a:spcBef>
                <a:spcPts val="0"/>
              </a:spcBef>
              <a:buFont typeface="Arial" panose="020B0604020202020204" pitchFamily="34" charset="0"/>
              <a:buNone/>
            </a:pPr>
            <a:r>
              <a:rPr lang="en-TT" sz="2400"/>
              <a:t>So beautifully orchestrated</a:t>
            </a:r>
          </a:p>
          <a:p>
            <a:pPr marL="0" indent="0">
              <a:spcBef>
                <a:spcPts val="0"/>
              </a:spcBef>
              <a:buFont typeface="Arial" panose="020B0604020202020204" pitchFamily="34" charset="0"/>
              <a:buNone/>
            </a:pPr>
            <a:r>
              <a:rPr lang="en-TT" sz="2400"/>
              <a:t>And done for me,</a:t>
            </a:r>
          </a:p>
          <a:p>
            <a:pPr marL="0" indent="0">
              <a:spcBef>
                <a:spcPts val="0"/>
              </a:spcBef>
              <a:buFont typeface="Arial" panose="020B0604020202020204" pitchFamily="34" charset="0"/>
              <a:buNone/>
            </a:pPr>
            <a:r>
              <a:rPr lang="en-TT" sz="2400"/>
              <a:t>That movie was created</a:t>
            </a:r>
          </a:p>
          <a:p>
            <a:pPr marL="0" indent="0">
              <a:spcBef>
                <a:spcPts val="0"/>
              </a:spcBef>
              <a:buFont typeface="Arial" panose="020B0604020202020204" pitchFamily="34" charset="0"/>
              <a:buNone/>
            </a:pPr>
            <a:r>
              <a:rPr lang="en-TT" sz="2400"/>
              <a:t>For me to see.</a:t>
            </a:r>
            <a:endParaRPr lang="en-TT"/>
          </a:p>
        </p:txBody>
      </p:sp>
      <p:sp>
        <p:nvSpPr>
          <p:cNvPr id="15" name="TextBox 14">
            <a:extLst>
              <a:ext uri="{FF2B5EF4-FFF2-40B4-BE49-F238E27FC236}">
                <a16:creationId xmlns:a16="http://schemas.microsoft.com/office/drawing/2014/main" id="{62EE9E05-5F99-41B9-9615-122F0E575155}"/>
              </a:ext>
            </a:extLst>
          </p:cNvPr>
          <p:cNvSpPr txBox="1"/>
          <p:nvPr/>
        </p:nvSpPr>
        <p:spPr>
          <a:xfrm>
            <a:off x="9120336" y="1512907"/>
            <a:ext cx="2187480" cy="3785652"/>
          </a:xfrm>
          <a:prstGeom prst="rect">
            <a:avLst/>
          </a:prstGeom>
          <a:noFill/>
        </p:spPr>
        <p:txBody>
          <a:bodyPr wrap="square" rtlCol="0" anchor="t">
            <a:spAutoFit/>
          </a:bodyPr>
          <a:lstStyle/>
          <a:p>
            <a:r>
              <a:rPr lang="en-GB" sz="2400">
                <a:solidFill>
                  <a:srgbClr val="0070C0"/>
                </a:solidFill>
              </a:rPr>
              <a:t>The word “cloud” is used. However, no more adjectives are used to describe them in these stanzas.</a:t>
            </a:r>
          </a:p>
        </p:txBody>
      </p:sp>
    </p:spTree>
    <p:extLst>
      <p:ext uri="{BB962C8B-B14F-4D97-AF65-F5344CB8AC3E}">
        <p14:creationId xmlns:p14="http://schemas.microsoft.com/office/powerpoint/2010/main" val="319562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5C1C1E-4A03-4934-B570-3A106BF1D01B}"/>
              </a:ext>
            </a:extLst>
          </p:cNvPr>
          <p:cNvSpPr>
            <a:spLocks noGrp="1"/>
          </p:cNvSpPr>
          <p:nvPr>
            <p:ph type="title"/>
          </p:nvPr>
        </p:nvSpPr>
        <p:spPr>
          <a:xfrm>
            <a:off x="688076" y="251567"/>
            <a:ext cx="9829800" cy="648072"/>
          </a:xfrm>
        </p:spPr>
        <p:txBody>
          <a:bodyPr/>
          <a:lstStyle/>
          <a:p>
            <a:r>
              <a:rPr lang="en-GB"/>
              <a:t>Let’s check.</a:t>
            </a:r>
          </a:p>
        </p:txBody>
      </p:sp>
      <p:sp>
        <p:nvSpPr>
          <p:cNvPr id="4" name="TextBox 3">
            <a:extLst>
              <a:ext uri="{FF2B5EF4-FFF2-40B4-BE49-F238E27FC236}">
                <a16:creationId xmlns:a16="http://schemas.microsoft.com/office/drawing/2014/main" id="{5A4F39DC-67DC-487D-BAC3-DB4EF1FB70F3}"/>
              </a:ext>
            </a:extLst>
          </p:cNvPr>
          <p:cNvSpPr txBox="1"/>
          <p:nvPr/>
        </p:nvSpPr>
        <p:spPr>
          <a:xfrm>
            <a:off x="1127448" y="1018427"/>
            <a:ext cx="9577064" cy="738664"/>
          </a:xfrm>
          <a:prstGeom prst="rect">
            <a:avLst/>
          </a:prstGeom>
          <a:noFill/>
        </p:spPr>
        <p:txBody>
          <a:bodyPr wrap="square" rtlCol="0">
            <a:spAutoFit/>
          </a:bodyPr>
          <a:lstStyle/>
          <a:p>
            <a:r>
              <a:rPr lang="en-TT" sz="2400" b="1"/>
              <a:t>Question: </a:t>
            </a:r>
            <a:r>
              <a:rPr lang="en-TT" sz="2400"/>
              <a:t>State</a:t>
            </a:r>
            <a:r>
              <a:rPr lang="en-TT" sz="2400" b="1"/>
              <a:t> </a:t>
            </a:r>
            <a:r>
              <a:rPr lang="en-TT" sz="2400"/>
              <a:t>two words used by the poet to describe the clouds.</a:t>
            </a:r>
          </a:p>
          <a:p>
            <a:endParaRPr lang="en-GB"/>
          </a:p>
        </p:txBody>
      </p:sp>
      <p:sp>
        <p:nvSpPr>
          <p:cNvPr id="18" name="Rectangle 17">
            <a:extLst>
              <a:ext uri="{FF2B5EF4-FFF2-40B4-BE49-F238E27FC236}">
                <a16:creationId xmlns:a16="http://schemas.microsoft.com/office/drawing/2014/main" id="{D95849D2-81EA-4DEF-BD93-FE888C04D78A}"/>
              </a:ext>
            </a:extLst>
          </p:cNvPr>
          <p:cNvSpPr/>
          <p:nvPr/>
        </p:nvSpPr>
        <p:spPr>
          <a:xfrm>
            <a:off x="1343472" y="2636912"/>
            <a:ext cx="7063600" cy="830997"/>
          </a:xfrm>
          <a:prstGeom prst="rect">
            <a:avLst/>
          </a:prstGeom>
        </p:spPr>
        <p:txBody>
          <a:bodyPr wrap="none">
            <a:spAutoFit/>
          </a:bodyPr>
          <a:lstStyle/>
          <a:p>
            <a:r>
              <a:rPr lang="en-TT" sz="2400" b="1">
                <a:solidFill>
                  <a:srgbClr val="0070C0"/>
                </a:solidFill>
              </a:rPr>
              <a:t>Answer: </a:t>
            </a:r>
            <a:r>
              <a:rPr lang="en-TT" sz="2400">
                <a:solidFill>
                  <a:srgbClr val="0070C0"/>
                </a:solidFill>
              </a:rPr>
              <a:t>Any 2 from: soft, white, fluffy, small, large</a:t>
            </a:r>
          </a:p>
          <a:p>
            <a:r>
              <a:rPr lang="en-TT" sz="2400">
                <a:solidFill>
                  <a:srgbClr val="0070C0"/>
                </a:solidFill>
              </a:rPr>
              <a:t>(From stanzas one and two) </a:t>
            </a:r>
            <a:endParaRPr lang="en-TT" sz="2400"/>
          </a:p>
        </p:txBody>
      </p:sp>
    </p:spTree>
    <p:extLst>
      <p:ext uri="{BB962C8B-B14F-4D97-AF65-F5344CB8AC3E}">
        <p14:creationId xmlns:p14="http://schemas.microsoft.com/office/powerpoint/2010/main" val="327750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64" y="2438400"/>
            <a:ext cx="8458200" cy="1828800"/>
          </a:xfrm>
        </p:spPr>
        <p:txBody>
          <a:bodyPr>
            <a:noAutofit/>
          </a:bodyPr>
          <a:lstStyle/>
          <a:p>
            <a:r>
              <a:rPr lang="en-US" sz="6600" dirty="0"/>
              <a:t>Comprehension: </a:t>
            </a:r>
            <a:r>
              <a:rPr lang="en-US" sz="6600" dirty="0" err="1"/>
              <a:t>Analysing</a:t>
            </a:r>
            <a:r>
              <a:rPr lang="en-US" sz="6600" dirty="0"/>
              <a:t> poetry</a:t>
            </a:r>
            <a:br>
              <a:rPr lang="en-US" sz="9600" dirty="0"/>
            </a:br>
            <a:endParaRPr lang="en-US" sz="9600" dirty="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1415480" y="3386203"/>
            <a:ext cx="7086600" cy="914400"/>
          </a:xfrm>
        </p:spPr>
        <p:txBody>
          <a:bodyPr>
            <a:normAutofit/>
          </a:bodyPr>
          <a:lstStyle/>
          <a:p>
            <a:r>
              <a:rPr lang="en-GB" sz="3200"/>
              <a:t>Lesson 1: Answering literal questions.</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lose up of a card&#10;&#10;Description automatically generated">
            <a:extLst>
              <a:ext uri="{FF2B5EF4-FFF2-40B4-BE49-F238E27FC236}">
                <a16:creationId xmlns:a16="http://schemas.microsoft.com/office/drawing/2014/main" id="{C59B0AD9-1F99-44EB-97F3-F0388540A8D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99656" y="-24251"/>
            <a:ext cx="3501953" cy="3475038"/>
          </a:xfrm>
          <a:prstGeom prst="rect">
            <a:avLst/>
          </a:prstGeom>
        </p:spPr>
      </p:pic>
      <p:sp>
        <p:nvSpPr>
          <p:cNvPr id="10" name="Content Placeholder 9">
            <a:extLst>
              <a:ext uri="{FF2B5EF4-FFF2-40B4-BE49-F238E27FC236}">
                <a16:creationId xmlns:a16="http://schemas.microsoft.com/office/drawing/2014/main" id="{BEC81D2A-2434-4000-A7B7-246807532A94}"/>
              </a:ext>
            </a:extLst>
          </p:cNvPr>
          <p:cNvSpPr>
            <a:spLocks noGrp="1"/>
          </p:cNvSpPr>
          <p:nvPr>
            <p:ph idx="1"/>
          </p:nvPr>
        </p:nvSpPr>
        <p:spPr>
          <a:xfrm>
            <a:off x="1307976" y="2890597"/>
            <a:ext cx="9576048" cy="2232248"/>
          </a:xfrm>
        </p:spPr>
        <p:txBody>
          <a:bodyPr>
            <a:normAutofit/>
          </a:bodyPr>
          <a:lstStyle/>
          <a:p>
            <a:r>
              <a:rPr lang="en-GB" sz="2400"/>
              <a:t>The answers to literal questions can be found right there in the text.</a:t>
            </a:r>
          </a:p>
          <a:p>
            <a:r>
              <a:rPr lang="en-GB" sz="2400"/>
              <a:t>Answer only what the question is asking.</a:t>
            </a:r>
          </a:p>
          <a:p>
            <a:r>
              <a:rPr lang="en-GB" sz="2400"/>
              <a:t>Look for key words in the question to signal where in the passage you can start searching for the answer.</a:t>
            </a:r>
          </a:p>
        </p:txBody>
      </p:sp>
      <p:sp>
        <p:nvSpPr>
          <p:cNvPr id="11" name="TextBox 10">
            <a:extLst>
              <a:ext uri="{FF2B5EF4-FFF2-40B4-BE49-F238E27FC236}">
                <a16:creationId xmlns:a16="http://schemas.microsoft.com/office/drawing/2014/main" id="{0F991CA4-0837-4E68-A8C6-A36BC25BE39B}"/>
              </a:ext>
            </a:extLst>
          </p:cNvPr>
          <p:cNvSpPr txBox="1"/>
          <p:nvPr/>
        </p:nvSpPr>
        <p:spPr>
          <a:xfrm>
            <a:off x="2351584" y="5087965"/>
            <a:ext cx="6552728" cy="461665"/>
          </a:xfrm>
          <a:prstGeom prst="rect">
            <a:avLst/>
          </a:prstGeom>
          <a:noFill/>
        </p:spPr>
        <p:txBody>
          <a:bodyPr wrap="square" rtlCol="0">
            <a:spAutoFit/>
          </a:bodyPr>
          <a:lstStyle/>
          <a:p>
            <a:pPr algn="ctr"/>
            <a:r>
              <a:rPr lang="en-GB" sz="2400" b="1"/>
              <a:t>Stay tuned for Lesson 2!</a:t>
            </a:r>
          </a:p>
        </p:txBody>
      </p:sp>
    </p:spTree>
    <p:extLst>
      <p:ext uri="{BB962C8B-B14F-4D97-AF65-F5344CB8AC3E}">
        <p14:creationId xmlns:p14="http://schemas.microsoft.com/office/powerpoint/2010/main" val="180026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64" y="2438400"/>
            <a:ext cx="8458200" cy="1828800"/>
          </a:xfrm>
        </p:spPr>
        <p:txBody>
          <a:bodyPr>
            <a:noAutofit/>
          </a:bodyPr>
          <a:lstStyle/>
          <a:p>
            <a:r>
              <a:rPr lang="en-US" sz="6600" dirty="0"/>
              <a:t>Comprehension: </a:t>
            </a:r>
            <a:r>
              <a:rPr lang="en-US" sz="6600" dirty="0" err="1"/>
              <a:t>Analysing</a:t>
            </a:r>
            <a:r>
              <a:rPr lang="en-US" sz="6600" dirty="0"/>
              <a:t> poetry</a:t>
            </a:r>
            <a:br>
              <a:rPr lang="en-US" sz="9600" dirty="0"/>
            </a:br>
            <a:endParaRPr lang="en-US" sz="9600" dirty="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1415480" y="3386203"/>
            <a:ext cx="7086600" cy="914400"/>
          </a:xfrm>
        </p:spPr>
        <p:txBody>
          <a:bodyPr>
            <a:normAutofit/>
          </a:bodyPr>
          <a:lstStyle/>
          <a:p>
            <a:r>
              <a:rPr lang="en-GB" sz="2800"/>
              <a:t>Lesson 2: Identifying figures of speech</a:t>
            </a:r>
          </a:p>
        </p:txBody>
      </p:sp>
    </p:spTree>
    <p:extLst>
      <p:ext uri="{BB962C8B-B14F-4D97-AF65-F5344CB8AC3E}">
        <p14:creationId xmlns:p14="http://schemas.microsoft.com/office/powerpoint/2010/main" val="23559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today’s lesson we will look at:</a:t>
            </a:r>
          </a:p>
        </p:txBody>
      </p:sp>
      <p:sp>
        <p:nvSpPr>
          <p:cNvPr id="5" name="Content Placeholder 4"/>
          <p:cNvSpPr>
            <a:spLocks noGrp="1"/>
          </p:cNvSpPr>
          <p:nvPr>
            <p:ph idx="1"/>
          </p:nvPr>
        </p:nvSpPr>
        <p:spPr>
          <a:xfrm>
            <a:off x="983432" y="908720"/>
            <a:ext cx="10585176" cy="4187372"/>
          </a:xfrm>
        </p:spPr>
        <p:txBody>
          <a:bodyPr vert="horz" lIns="91440" tIns="45720" rIns="91440" bIns="45720" rtlCol="0" anchor="t">
            <a:noAutofit/>
          </a:bodyPr>
          <a:lstStyle/>
          <a:p>
            <a:endParaRPr lang="en-TT" sz="2800"/>
          </a:p>
          <a:p>
            <a:r>
              <a:rPr lang="en-TT" sz="2800"/>
              <a:t>Identifying figures of speech in literary texts (simile, metaphor, personification)- Literal</a:t>
            </a:r>
            <a:endParaRPr lang="en-TT"/>
          </a:p>
        </p:txBody>
      </p:sp>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65126"/>
            <a:ext cx="10801200" cy="1082674"/>
          </a:xfrm>
        </p:spPr>
        <p:txBody>
          <a:bodyPr/>
          <a:lstStyle/>
          <a:p>
            <a:r>
              <a:rPr lang="en-TT"/>
              <a:t>Figure of speech</a:t>
            </a:r>
          </a:p>
        </p:txBody>
      </p:sp>
      <p:sp>
        <p:nvSpPr>
          <p:cNvPr id="5" name="Content Placeholder 4"/>
          <p:cNvSpPr>
            <a:spLocks noGrp="1"/>
          </p:cNvSpPr>
          <p:nvPr>
            <p:ph idx="1"/>
          </p:nvPr>
        </p:nvSpPr>
        <p:spPr>
          <a:xfrm>
            <a:off x="875420" y="1916832"/>
            <a:ext cx="10621180" cy="4176464"/>
          </a:xfrm>
        </p:spPr>
        <p:txBody>
          <a:bodyPr>
            <a:normAutofit/>
          </a:bodyPr>
          <a:lstStyle/>
          <a:p>
            <a:pPr>
              <a:lnSpc>
                <a:spcPct val="100000"/>
              </a:lnSpc>
            </a:pPr>
            <a:r>
              <a:rPr lang="en-TT" sz="2400"/>
              <a:t>A word or phrase that diverges from its normal meaning. </a:t>
            </a:r>
          </a:p>
          <a:p>
            <a:pPr>
              <a:lnSpc>
                <a:spcPct val="100000"/>
              </a:lnSpc>
            </a:pPr>
            <a:r>
              <a:rPr lang="en-TT" sz="2400"/>
              <a:t>Is not based on the literal meaning of the words. </a:t>
            </a:r>
          </a:p>
          <a:p>
            <a:pPr>
              <a:lnSpc>
                <a:spcPct val="100000"/>
              </a:lnSpc>
            </a:pPr>
            <a:r>
              <a:rPr lang="en-TT" sz="2400"/>
              <a:t>Often provide emphasis, freshness of expression, or clarity. </a:t>
            </a:r>
          </a:p>
          <a:p>
            <a:pPr>
              <a:lnSpc>
                <a:spcPct val="100000"/>
              </a:lnSpc>
            </a:pPr>
            <a:r>
              <a:rPr lang="en-TT" sz="2400"/>
              <a:t>Include metaphors, similes, or personification. </a:t>
            </a:r>
          </a:p>
          <a:p>
            <a:pPr marL="0" indent="0">
              <a:lnSpc>
                <a:spcPct val="100000"/>
              </a:lnSpc>
              <a:spcBef>
                <a:spcPts val="0"/>
              </a:spcBef>
              <a:buNone/>
            </a:pPr>
            <a:endParaRPr lang="en-TT"/>
          </a:p>
        </p:txBody>
      </p:sp>
    </p:spTree>
    <p:extLst>
      <p:ext uri="{BB962C8B-B14F-4D97-AF65-F5344CB8AC3E}">
        <p14:creationId xmlns:p14="http://schemas.microsoft.com/office/powerpoint/2010/main" val="3032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lstStyle/>
          <a:p>
            <a:r>
              <a:rPr lang="en-TT"/>
              <a:t>Identifying figures of speech in literary texts: simile - Literal </a:t>
            </a:r>
          </a:p>
        </p:txBody>
      </p:sp>
      <p:sp>
        <p:nvSpPr>
          <p:cNvPr id="4" name="Rectangle 3">
            <a:extLst>
              <a:ext uri="{FF2B5EF4-FFF2-40B4-BE49-F238E27FC236}">
                <a16:creationId xmlns:a16="http://schemas.microsoft.com/office/drawing/2014/main" id="{92E73F16-1191-437D-B1F2-D619267B7F1C}"/>
              </a:ext>
            </a:extLst>
          </p:cNvPr>
          <p:cNvSpPr/>
          <p:nvPr/>
        </p:nvSpPr>
        <p:spPr>
          <a:xfrm>
            <a:off x="3071664" y="1577922"/>
            <a:ext cx="6203173" cy="461665"/>
          </a:xfrm>
          <a:prstGeom prst="rect">
            <a:avLst/>
          </a:prstGeom>
        </p:spPr>
        <p:txBody>
          <a:bodyPr wrap="none">
            <a:spAutoFit/>
          </a:bodyPr>
          <a:lstStyle/>
          <a:p>
            <a:r>
              <a:rPr lang="en-TT" sz="2400">
                <a:solidFill>
                  <a:srgbClr val="7030A0"/>
                </a:solidFill>
              </a:rPr>
              <a:t>Example: The mango chow was hot like fire.</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6542176" cy="461665"/>
          </a:xfrm>
          <a:prstGeom prst="rect">
            <a:avLst/>
          </a:prstGeom>
        </p:spPr>
        <p:txBody>
          <a:bodyPr wrap="none">
            <a:spAutoFit/>
          </a:bodyPr>
          <a:lstStyle/>
          <a:p>
            <a:r>
              <a:rPr lang="en-TT" sz="2400"/>
              <a:t>Simile: a comparison made, using “as” or “like”</a:t>
            </a:r>
          </a:p>
        </p:txBody>
      </p:sp>
      <p:pic>
        <p:nvPicPr>
          <p:cNvPr id="9" name="Picture 8" descr="A close up of food&#10;&#10;Description automatically generated">
            <a:extLst>
              <a:ext uri="{FF2B5EF4-FFF2-40B4-BE49-F238E27FC236}">
                <a16:creationId xmlns:a16="http://schemas.microsoft.com/office/drawing/2014/main" id="{C66CE553-8A96-4317-947C-2EBDCEAE23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91939" y="2538046"/>
            <a:ext cx="2280368" cy="2280368"/>
          </a:xfrm>
          <a:prstGeom prst="rect">
            <a:avLst/>
          </a:prstGeom>
        </p:spPr>
      </p:pic>
      <p:pic>
        <p:nvPicPr>
          <p:cNvPr id="12" name="Picture 11" descr="A picture containing lamp&#10;&#10;Description automatically generated">
            <a:extLst>
              <a:ext uri="{FF2B5EF4-FFF2-40B4-BE49-F238E27FC236}">
                <a16:creationId xmlns:a16="http://schemas.microsoft.com/office/drawing/2014/main" id="{3D5E2FA2-7AF9-4A69-B936-D9A09C948C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44428" y="2039337"/>
            <a:ext cx="2343291" cy="3196954"/>
          </a:xfrm>
          <a:prstGeom prst="rect">
            <a:avLst/>
          </a:prstGeom>
        </p:spPr>
      </p:pic>
      <p:cxnSp>
        <p:nvCxnSpPr>
          <p:cNvPr id="14" name="Straight Arrow Connector 13">
            <a:extLst>
              <a:ext uri="{FF2B5EF4-FFF2-40B4-BE49-F238E27FC236}">
                <a16:creationId xmlns:a16="http://schemas.microsoft.com/office/drawing/2014/main" id="{45F42714-407E-42EE-9DA8-018853C1BFB1}"/>
              </a:ext>
            </a:extLst>
          </p:cNvPr>
          <p:cNvCxnSpPr/>
          <p:nvPr/>
        </p:nvCxnSpPr>
        <p:spPr>
          <a:xfrm>
            <a:off x="3431704" y="4293096"/>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6DF140-D055-4D45-A05B-EFAE99FB34B4}"/>
              </a:ext>
            </a:extLst>
          </p:cNvPr>
          <p:cNvSpPr/>
          <p:nvPr/>
        </p:nvSpPr>
        <p:spPr>
          <a:xfrm>
            <a:off x="3071663" y="1577922"/>
            <a:ext cx="6203173" cy="461665"/>
          </a:xfrm>
          <a:prstGeom prst="rect">
            <a:avLst/>
          </a:prstGeom>
        </p:spPr>
        <p:txBody>
          <a:bodyPr wrap="none">
            <a:spAutoFit/>
          </a:bodyPr>
          <a:lstStyle/>
          <a:p>
            <a:r>
              <a:rPr lang="en-TT" sz="2400">
                <a:solidFill>
                  <a:srgbClr val="7030A0"/>
                </a:solidFill>
              </a:rPr>
              <a:t>Example: The </a:t>
            </a:r>
            <a:r>
              <a:rPr lang="en-TT" sz="2400" u="sng">
                <a:solidFill>
                  <a:srgbClr val="7030A0"/>
                </a:solidFill>
              </a:rPr>
              <a:t>mango chow </a:t>
            </a:r>
            <a:r>
              <a:rPr lang="en-TT" sz="2400">
                <a:solidFill>
                  <a:srgbClr val="7030A0"/>
                </a:solidFill>
              </a:rPr>
              <a:t>was hot </a:t>
            </a:r>
            <a:r>
              <a:rPr lang="en-TT" sz="2400">
                <a:solidFill>
                  <a:srgbClr val="7030A0"/>
                </a:solidFill>
                <a:highlight>
                  <a:srgbClr val="FFFF00"/>
                </a:highlight>
              </a:rPr>
              <a:t>like</a:t>
            </a:r>
            <a:r>
              <a:rPr lang="en-TT" sz="2400">
                <a:solidFill>
                  <a:srgbClr val="7030A0"/>
                </a:solidFill>
              </a:rPr>
              <a:t> </a:t>
            </a:r>
            <a:r>
              <a:rPr lang="en-TT" sz="2400" u="sng">
                <a:solidFill>
                  <a:srgbClr val="7030A0"/>
                </a:solidFill>
              </a:rPr>
              <a:t>fire</a:t>
            </a:r>
            <a:r>
              <a:rPr lang="en-TT" sz="2400">
                <a:solidFill>
                  <a:srgbClr val="7030A0"/>
                </a:solidFill>
              </a:rPr>
              <a:t>.</a:t>
            </a:r>
          </a:p>
        </p:txBody>
      </p:sp>
      <p:pic>
        <p:nvPicPr>
          <p:cNvPr id="17" name="Picture 16" descr="A picture containing drawing&#10;&#10;Description automatically generated">
            <a:extLst>
              <a:ext uri="{FF2B5EF4-FFF2-40B4-BE49-F238E27FC236}">
                <a16:creationId xmlns:a16="http://schemas.microsoft.com/office/drawing/2014/main" id="{8EC57A72-EFE0-412B-8FE8-FE9E8B2BADA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91507" y="2779227"/>
            <a:ext cx="3355878" cy="2598613"/>
          </a:xfrm>
          <a:prstGeom prst="rect">
            <a:avLst/>
          </a:prstGeom>
        </p:spPr>
      </p:pic>
      <p:cxnSp>
        <p:nvCxnSpPr>
          <p:cNvPr id="22" name="Straight Arrow Connector 21">
            <a:extLst>
              <a:ext uri="{FF2B5EF4-FFF2-40B4-BE49-F238E27FC236}">
                <a16:creationId xmlns:a16="http://schemas.microsoft.com/office/drawing/2014/main" id="{AB07E564-882E-4B73-B5D2-BAE5E0E6C433}"/>
              </a:ext>
            </a:extLst>
          </p:cNvPr>
          <p:cNvCxnSpPr/>
          <p:nvPr/>
        </p:nvCxnSpPr>
        <p:spPr>
          <a:xfrm>
            <a:off x="6893724" y="4316904"/>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lstStyle/>
          <a:p>
            <a:r>
              <a:rPr lang="en-TT"/>
              <a:t>Identifying figures of speech in literary texts: simile [Literal]</a:t>
            </a:r>
          </a:p>
        </p:txBody>
      </p:sp>
      <p:sp>
        <p:nvSpPr>
          <p:cNvPr id="4" name="Rectangle 3">
            <a:extLst>
              <a:ext uri="{FF2B5EF4-FFF2-40B4-BE49-F238E27FC236}">
                <a16:creationId xmlns:a16="http://schemas.microsoft.com/office/drawing/2014/main" id="{92E73F16-1191-437D-B1F2-D619267B7F1C}"/>
              </a:ext>
            </a:extLst>
          </p:cNvPr>
          <p:cNvSpPr/>
          <p:nvPr/>
        </p:nvSpPr>
        <p:spPr>
          <a:xfrm>
            <a:off x="2762263" y="1553617"/>
            <a:ext cx="7507183" cy="461665"/>
          </a:xfrm>
          <a:prstGeom prst="rect">
            <a:avLst/>
          </a:prstGeom>
        </p:spPr>
        <p:txBody>
          <a:bodyPr wrap="none">
            <a:spAutoFit/>
          </a:bodyPr>
          <a:lstStyle/>
          <a:p>
            <a:r>
              <a:rPr lang="en-TT" sz="2400">
                <a:solidFill>
                  <a:srgbClr val="7030A0"/>
                </a:solidFill>
              </a:rPr>
              <a:t>Example: My bag is as heavy as a truckload of bricks.</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6542176" cy="461665"/>
          </a:xfrm>
          <a:prstGeom prst="rect">
            <a:avLst/>
          </a:prstGeom>
        </p:spPr>
        <p:txBody>
          <a:bodyPr wrap="none">
            <a:spAutoFit/>
          </a:bodyPr>
          <a:lstStyle/>
          <a:p>
            <a:r>
              <a:rPr lang="en-TT" sz="2400"/>
              <a:t>Simile: a comparison made, using “as” or “like”</a:t>
            </a:r>
          </a:p>
        </p:txBody>
      </p:sp>
      <p:cxnSp>
        <p:nvCxnSpPr>
          <p:cNvPr id="14" name="Straight Arrow Connector 13">
            <a:extLst>
              <a:ext uri="{FF2B5EF4-FFF2-40B4-BE49-F238E27FC236}">
                <a16:creationId xmlns:a16="http://schemas.microsoft.com/office/drawing/2014/main" id="{45F42714-407E-42EE-9DA8-018853C1BFB1}"/>
              </a:ext>
            </a:extLst>
          </p:cNvPr>
          <p:cNvCxnSpPr/>
          <p:nvPr/>
        </p:nvCxnSpPr>
        <p:spPr>
          <a:xfrm>
            <a:off x="2855640" y="4277239"/>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07E564-882E-4B73-B5D2-BAE5E0E6C433}"/>
              </a:ext>
            </a:extLst>
          </p:cNvPr>
          <p:cNvCxnSpPr/>
          <p:nvPr/>
        </p:nvCxnSpPr>
        <p:spPr>
          <a:xfrm>
            <a:off x="7597262" y="4277239"/>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accessory, sitting, bag, leather&#10;&#10;Description automatically generated">
            <a:extLst>
              <a:ext uri="{FF2B5EF4-FFF2-40B4-BE49-F238E27FC236}">
                <a16:creationId xmlns:a16="http://schemas.microsoft.com/office/drawing/2014/main" id="{77E542AC-5D9C-4511-98A2-30CC5A7340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1911" y="2752936"/>
            <a:ext cx="2483729" cy="2399655"/>
          </a:xfrm>
          <a:prstGeom prst="rect">
            <a:avLst/>
          </a:prstGeom>
        </p:spPr>
      </p:pic>
      <p:sp>
        <p:nvSpPr>
          <p:cNvPr id="7" name="TextBox 6">
            <a:extLst>
              <a:ext uri="{FF2B5EF4-FFF2-40B4-BE49-F238E27FC236}">
                <a16:creationId xmlns:a16="http://schemas.microsoft.com/office/drawing/2014/main" id="{3E83E159-40CC-434E-9BFD-7DECE0AABD56}"/>
              </a:ext>
            </a:extLst>
          </p:cNvPr>
          <p:cNvSpPr txBox="1"/>
          <p:nvPr/>
        </p:nvSpPr>
        <p:spPr>
          <a:xfrm>
            <a:off x="5735960" y="7003302"/>
            <a:ext cx="3909178" cy="230832"/>
          </a:xfrm>
          <a:prstGeom prst="rect">
            <a:avLst/>
          </a:prstGeom>
          <a:noFill/>
        </p:spPr>
        <p:txBody>
          <a:bodyPr wrap="square" rtlCol="0">
            <a:spAutoFit/>
          </a:bodyPr>
          <a:lstStyle/>
          <a:p>
            <a:r>
              <a:rPr lang="en-GB" sz="900">
                <a:hlinkClick r:id="rId3" tooltip="http://pngimg.com/download/6428"/>
              </a:rPr>
              <a:t>This Photo</a:t>
            </a:r>
            <a:r>
              <a:rPr lang="en-GB" sz="900"/>
              <a:t> by Unknown Author is licensed under </a:t>
            </a:r>
            <a:r>
              <a:rPr lang="en-GB" sz="900">
                <a:hlinkClick r:id="rId4" tooltip="https://creativecommons.org/licenses/by-nc/3.0/"/>
              </a:rPr>
              <a:t>CC BY-NC</a:t>
            </a:r>
            <a:endParaRPr lang="en-GB" sz="900"/>
          </a:p>
        </p:txBody>
      </p:sp>
      <p:pic>
        <p:nvPicPr>
          <p:cNvPr id="10" name="Picture 9" descr="A truck driving down a street&#10;&#10;Description automatically generated">
            <a:extLst>
              <a:ext uri="{FF2B5EF4-FFF2-40B4-BE49-F238E27FC236}">
                <a16:creationId xmlns:a16="http://schemas.microsoft.com/office/drawing/2014/main" id="{690FFB81-3EB6-46A1-B136-2743E77A06D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389177" y="3049087"/>
            <a:ext cx="3208085" cy="213788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67F0A8C1-E736-4B27-801C-C7F7B1977C5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83915" y="2830064"/>
            <a:ext cx="3208085" cy="2709955"/>
          </a:xfrm>
          <a:prstGeom prst="rect">
            <a:avLst/>
          </a:prstGeom>
        </p:spPr>
      </p:pic>
      <p:sp>
        <p:nvSpPr>
          <p:cNvPr id="18" name="TextBox 17">
            <a:extLst>
              <a:ext uri="{FF2B5EF4-FFF2-40B4-BE49-F238E27FC236}">
                <a16:creationId xmlns:a16="http://schemas.microsoft.com/office/drawing/2014/main" id="{AD0DEB83-9BEC-4B21-A7EB-8A8C9154E4DE}"/>
              </a:ext>
            </a:extLst>
          </p:cNvPr>
          <p:cNvSpPr txBox="1"/>
          <p:nvPr/>
        </p:nvSpPr>
        <p:spPr>
          <a:xfrm>
            <a:off x="2036698" y="6858000"/>
            <a:ext cx="8118603" cy="230832"/>
          </a:xfrm>
          <a:prstGeom prst="rect">
            <a:avLst/>
          </a:prstGeom>
          <a:noFill/>
        </p:spPr>
        <p:txBody>
          <a:bodyPr wrap="square" rtlCol="0">
            <a:spAutoFit/>
          </a:bodyPr>
          <a:lstStyle/>
          <a:p>
            <a:r>
              <a:rPr lang="en-GB" sz="900">
                <a:hlinkClick r:id="rId8" tooltip="https://www.flickr.com/photos/easy-pics/9605943903"/>
              </a:rPr>
              <a:t>This Photo</a:t>
            </a:r>
            <a:r>
              <a:rPr lang="en-GB" sz="900"/>
              <a:t> by Unknown Author is licensed under </a:t>
            </a:r>
            <a:r>
              <a:rPr lang="en-GB" sz="900">
                <a:hlinkClick r:id="rId9" tooltip="https://creativecommons.org/licenses/by-nc-nd/3.0/"/>
              </a:rPr>
              <a:t>CC BY-NC-ND</a:t>
            </a:r>
            <a:endParaRPr lang="en-GB" sz="900"/>
          </a:p>
        </p:txBody>
      </p:sp>
      <p:sp>
        <p:nvSpPr>
          <p:cNvPr id="23" name="Rectangle 22">
            <a:extLst>
              <a:ext uri="{FF2B5EF4-FFF2-40B4-BE49-F238E27FC236}">
                <a16:creationId xmlns:a16="http://schemas.microsoft.com/office/drawing/2014/main" id="{B6394183-7E24-4CF8-926C-4D2DD6BF907D}"/>
              </a:ext>
            </a:extLst>
          </p:cNvPr>
          <p:cNvSpPr/>
          <p:nvPr/>
        </p:nvSpPr>
        <p:spPr>
          <a:xfrm>
            <a:off x="2762262" y="1543508"/>
            <a:ext cx="7507183" cy="461665"/>
          </a:xfrm>
          <a:prstGeom prst="rect">
            <a:avLst/>
          </a:prstGeom>
        </p:spPr>
        <p:txBody>
          <a:bodyPr wrap="none">
            <a:spAutoFit/>
          </a:bodyPr>
          <a:lstStyle/>
          <a:p>
            <a:r>
              <a:rPr lang="en-TT" sz="2400">
                <a:solidFill>
                  <a:srgbClr val="7030A0"/>
                </a:solidFill>
              </a:rPr>
              <a:t>Example: My </a:t>
            </a:r>
            <a:r>
              <a:rPr lang="en-TT" sz="2400" u="sng">
                <a:solidFill>
                  <a:srgbClr val="7030A0"/>
                </a:solidFill>
              </a:rPr>
              <a:t>bag</a:t>
            </a:r>
            <a:r>
              <a:rPr lang="en-TT" sz="2400">
                <a:solidFill>
                  <a:srgbClr val="7030A0"/>
                </a:solidFill>
              </a:rPr>
              <a:t> is </a:t>
            </a:r>
            <a:r>
              <a:rPr lang="en-TT" sz="2400">
                <a:solidFill>
                  <a:srgbClr val="7030A0"/>
                </a:solidFill>
                <a:highlight>
                  <a:srgbClr val="FFFF00"/>
                </a:highlight>
              </a:rPr>
              <a:t>as</a:t>
            </a:r>
            <a:r>
              <a:rPr lang="en-TT" sz="2400">
                <a:solidFill>
                  <a:srgbClr val="7030A0"/>
                </a:solidFill>
              </a:rPr>
              <a:t> heavy </a:t>
            </a:r>
            <a:r>
              <a:rPr lang="en-TT" sz="2400">
                <a:solidFill>
                  <a:srgbClr val="7030A0"/>
                </a:solidFill>
                <a:highlight>
                  <a:srgbClr val="FFFF00"/>
                </a:highlight>
              </a:rPr>
              <a:t>as</a:t>
            </a:r>
            <a:r>
              <a:rPr lang="en-TT" sz="2400">
                <a:solidFill>
                  <a:srgbClr val="7030A0"/>
                </a:solidFill>
              </a:rPr>
              <a:t> a </a:t>
            </a:r>
            <a:r>
              <a:rPr lang="en-TT" sz="2400" u="sng">
                <a:solidFill>
                  <a:srgbClr val="7030A0"/>
                </a:solidFill>
              </a:rPr>
              <a:t>truckload of bricks</a:t>
            </a:r>
            <a:r>
              <a:rPr lang="en-TT" sz="2400">
                <a:solidFill>
                  <a:srgbClr val="7030A0"/>
                </a:solidFill>
              </a:rPr>
              <a:t>.</a:t>
            </a:r>
          </a:p>
        </p:txBody>
      </p:sp>
    </p:spTree>
    <p:extLst>
      <p:ext uri="{BB962C8B-B14F-4D97-AF65-F5344CB8AC3E}">
        <p14:creationId xmlns:p14="http://schemas.microsoft.com/office/powerpoint/2010/main" val="308752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lstStyle/>
          <a:p>
            <a:r>
              <a:rPr lang="en-TT"/>
              <a:t>Identifying figures of speech in literary texts: metaphor [Literal]</a:t>
            </a:r>
          </a:p>
        </p:txBody>
      </p:sp>
      <p:sp>
        <p:nvSpPr>
          <p:cNvPr id="4" name="Rectangle 3">
            <a:extLst>
              <a:ext uri="{FF2B5EF4-FFF2-40B4-BE49-F238E27FC236}">
                <a16:creationId xmlns:a16="http://schemas.microsoft.com/office/drawing/2014/main" id="{92E73F16-1191-437D-B1F2-D619267B7F1C}"/>
              </a:ext>
            </a:extLst>
          </p:cNvPr>
          <p:cNvSpPr/>
          <p:nvPr/>
        </p:nvSpPr>
        <p:spPr>
          <a:xfrm>
            <a:off x="3071664" y="1577922"/>
            <a:ext cx="6956584" cy="461665"/>
          </a:xfrm>
          <a:prstGeom prst="rect">
            <a:avLst/>
          </a:prstGeom>
        </p:spPr>
        <p:txBody>
          <a:bodyPr wrap="none">
            <a:spAutoFit/>
          </a:bodyPr>
          <a:lstStyle/>
          <a:p>
            <a:r>
              <a:rPr lang="en-TT" sz="2400">
                <a:solidFill>
                  <a:srgbClr val="7030A0"/>
                </a:solidFill>
              </a:rPr>
              <a:t>Example: The curtain of night quickly fell upon us.</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8003730" cy="830997"/>
          </a:xfrm>
          <a:prstGeom prst="rect">
            <a:avLst/>
          </a:prstGeom>
        </p:spPr>
        <p:txBody>
          <a:bodyPr wrap="none">
            <a:spAutoFit/>
          </a:bodyPr>
          <a:lstStyle/>
          <a:p>
            <a:r>
              <a:rPr lang="en-TT" sz="2400"/>
              <a:t>Metaphor: a comparison made without using ‘as’ or ‘like’ </a:t>
            </a:r>
          </a:p>
          <a:p>
            <a:endParaRPr lang="en-TT" sz="2400"/>
          </a:p>
        </p:txBody>
      </p:sp>
      <p:cxnSp>
        <p:nvCxnSpPr>
          <p:cNvPr id="14" name="Straight Arrow Connector 13">
            <a:extLst>
              <a:ext uri="{FF2B5EF4-FFF2-40B4-BE49-F238E27FC236}">
                <a16:creationId xmlns:a16="http://schemas.microsoft.com/office/drawing/2014/main" id="{45F42714-407E-42EE-9DA8-018853C1BFB1}"/>
              </a:ext>
            </a:extLst>
          </p:cNvPr>
          <p:cNvCxnSpPr/>
          <p:nvPr/>
        </p:nvCxnSpPr>
        <p:spPr>
          <a:xfrm>
            <a:off x="3431704" y="4293096"/>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6DF140-D055-4D45-A05B-EFAE99FB34B4}"/>
              </a:ext>
            </a:extLst>
          </p:cNvPr>
          <p:cNvSpPr/>
          <p:nvPr/>
        </p:nvSpPr>
        <p:spPr>
          <a:xfrm>
            <a:off x="3071664" y="1577922"/>
            <a:ext cx="6956584" cy="461665"/>
          </a:xfrm>
          <a:prstGeom prst="rect">
            <a:avLst/>
          </a:prstGeom>
        </p:spPr>
        <p:txBody>
          <a:bodyPr wrap="none">
            <a:spAutoFit/>
          </a:bodyPr>
          <a:lstStyle/>
          <a:p>
            <a:r>
              <a:rPr lang="en-TT" sz="2400">
                <a:solidFill>
                  <a:srgbClr val="7030A0"/>
                </a:solidFill>
              </a:rPr>
              <a:t>Example: The </a:t>
            </a:r>
            <a:r>
              <a:rPr lang="en-TT" sz="2400" u="sng">
                <a:solidFill>
                  <a:srgbClr val="7030A0"/>
                </a:solidFill>
              </a:rPr>
              <a:t>curtain</a:t>
            </a:r>
            <a:r>
              <a:rPr lang="en-TT" sz="2400">
                <a:solidFill>
                  <a:srgbClr val="7030A0"/>
                </a:solidFill>
              </a:rPr>
              <a:t> of </a:t>
            </a:r>
            <a:r>
              <a:rPr lang="en-TT" sz="2400" u="sng">
                <a:solidFill>
                  <a:srgbClr val="7030A0"/>
                </a:solidFill>
              </a:rPr>
              <a:t>night</a:t>
            </a:r>
            <a:r>
              <a:rPr lang="en-TT" sz="2400">
                <a:solidFill>
                  <a:srgbClr val="7030A0"/>
                </a:solidFill>
              </a:rPr>
              <a:t> quickly fell upon us.</a:t>
            </a:r>
          </a:p>
        </p:txBody>
      </p:sp>
      <p:cxnSp>
        <p:nvCxnSpPr>
          <p:cNvPr id="22" name="Straight Arrow Connector 21">
            <a:extLst>
              <a:ext uri="{FF2B5EF4-FFF2-40B4-BE49-F238E27FC236}">
                <a16:creationId xmlns:a16="http://schemas.microsoft.com/office/drawing/2014/main" id="{AB07E564-882E-4B73-B5D2-BAE5E0E6C433}"/>
              </a:ext>
            </a:extLst>
          </p:cNvPr>
          <p:cNvCxnSpPr/>
          <p:nvPr/>
        </p:nvCxnSpPr>
        <p:spPr>
          <a:xfrm>
            <a:off x="6893724" y="4316904"/>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blurry image of a blue sky&#10;&#10;Description automatically generated">
            <a:extLst>
              <a:ext uri="{FF2B5EF4-FFF2-40B4-BE49-F238E27FC236}">
                <a16:creationId xmlns:a16="http://schemas.microsoft.com/office/drawing/2014/main" id="{EC9AB595-CD13-42A8-A23A-617D20E341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5736" y="3260327"/>
            <a:ext cx="2999927" cy="1558087"/>
          </a:xfrm>
          <a:prstGeom prst="rect">
            <a:avLst/>
          </a:prstGeom>
        </p:spPr>
      </p:pic>
      <p:pic>
        <p:nvPicPr>
          <p:cNvPr id="10" name="Picture 9" descr="A picture containing curtain, indoor, furniture, red&#10;&#10;Description automatically generated">
            <a:extLst>
              <a:ext uri="{FF2B5EF4-FFF2-40B4-BE49-F238E27FC236}">
                <a16:creationId xmlns:a16="http://schemas.microsoft.com/office/drawing/2014/main" id="{7625153A-49AB-4B34-94BB-E2B98756501A}"/>
              </a:ext>
            </a:extLst>
          </p:cNvPr>
          <p:cNvPicPr>
            <a:picLocks noChangeAspect="1"/>
          </p:cNvPicPr>
          <p:nvPr/>
        </p:nvPicPr>
        <p:blipFill>
          <a:blip r:embed="rId4"/>
          <a:stretch>
            <a:fillRect/>
          </a:stretch>
        </p:blipFill>
        <p:spPr>
          <a:xfrm>
            <a:off x="4808984" y="3253790"/>
            <a:ext cx="2819400" cy="1619250"/>
          </a:xfrm>
          <a:prstGeom prst="rect">
            <a:avLst/>
          </a:prstGeom>
        </p:spPr>
      </p:pic>
      <p:sp>
        <p:nvSpPr>
          <p:cNvPr id="11" name="TextBox 10">
            <a:extLst>
              <a:ext uri="{FF2B5EF4-FFF2-40B4-BE49-F238E27FC236}">
                <a16:creationId xmlns:a16="http://schemas.microsoft.com/office/drawing/2014/main" id="{63949D25-B45A-4DB6-95D7-6C9CEF5C5F9E}"/>
              </a:ext>
            </a:extLst>
          </p:cNvPr>
          <p:cNvSpPr txBox="1"/>
          <p:nvPr/>
        </p:nvSpPr>
        <p:spPr>
          <a:xfrm>
            <a:off x="9005664" y="3740249"/>
            <a:ext cx="2664296" cy="830997"/>
          </a:xfrm>
          <a:prstGeom prst="rect">
            <a:avLst/>
          </a:prstGeom>
          <a:noFill/>
        </p:spPr>
        <p:txBody>
          <a:bodyPr wrap="square" rtlCol="0" anchor="t">
            <a:spAutoFit/>
          </a:bodyPr>
          <a:lstStyle/>
          <a:p>
            <a:r>
              <a:rPr lang="en-GB" sz="2400"/>
              <a:t>It got very dark, very quickly.</a:t>
            </a:r>
          </a:p>
        </p:txBody>
      </p:sp>
    </p:spTree>
    <p:extLst>
      <p:ext uri="{BB962C8B-B14F-4D97-AF65-F5344CB8AC3E}">
        <p14:creationId xmlns:p14="http://schemas.microsoft.com/office/powerpoint/2010/main" val="29669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lstStyle/>
          <a:p>
            <a:r>
              <a:rPr lang="en-TT"/>
              <a:t>Identifying figures of speech in literary texts: metaphor [Literal]</a:t>
            </a:r>
          </a:p>
        </p:txBody>
      </p:sp>
      <p:sp>
        <p:nvSpPr>
          <p:cNvPr id="4" name="Rectangle 3">
            <a:extLst>
              <a:ext uri="{FF2B5EF4-FFF2-40B4-BE49-F238E27FC236}">
                <a16:creationId xmlns:a16="http://schemas.microsoft.com/office/drawing/2014/main" id="{92E73F16-1191-437D-B1F2-D619267B7F1C}"/>
              </a:ext>
            </a:extLst>
          </p:cNvPr>
          <p:cNvSpPr/>
          <p:nvPr/>
        </p:nvSpPr>
        <p:spPr>
          <a:xfrm>
            <a:off x="1068969" y="1537915"/>
            <a:ext cx="10350911" cy="461665"/>
          </a:xfrm>
          <a:prstGeom prst="rect">
            <a:avLst/>
          </a:prstGeom>
        </p:spPr>
        <p:txBody>
          <a:bodyPr wrap="none">
            <a:spAutoFit/>
          </a:bodyPr>
          <a:lstStyle/>
          <a:p>
            <a:r>
              <a:rPr lang="en-TT" sz="2400">
                <a:solidFill>
                  <a:srgbClr val="7030A0"/>
                </a:solidFill>
              </a:rPr>
              <a:t>Example: Rodney had to slither through the crowd to get to his destination.</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8003730" cy="830997"/>
          </a:xfrm>
          <a:prstGeom prst="rect">
            <a:avLst/>
          </a:prstGeom>
        </p:spPr>
        <p:txBody>
          <a:bodyPr wrap="none">
            <a:spAutoFit/>
          </a:bodyPr>
          <a:lstStyle/>
          <a:p>
            <a:r>
              <a:rPr lang="en-TT" sz="2400"/>
              <a:t>Metaphor: a comparison made without using ‘as’ or ‘like’ </a:t>
            </a:r>
          </a:p>
          <a:p>
            <a:endParaRPr lang="en-TT" sz="2400"/>
          </a:p>
        </p:txBody>
      </p:sp>
      <p:cxnSp>
        <p:nvCxnSpPr>
          <p:cNvPr id="14" name="Straight Arrow Connector 13">
            <a:extLst>
              <a:ext uri="{FF2B5EF4-FFF2-40B4-BE49-F238E27FC236}">
                <a16:creationId xmlns:a16="http://schemas.microsoft.com/office/drawing/2014/main" id="{45F42714-407E-42EE-9DA8-018853C1BFB1}"/>
              </a:ext>
            </a:extLst>
          </p:cNvPr>
          <p:cNvCxnSpPr/>
          <p:nvPr/>
        </p:nvCxnSpPr>
        <p:spPr>
          <a:xfrm>
            <a:off x="3215680" y="4352395"/>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6DF140-D055-4D45-A05B-EFAE99FB34B4}"/>
              </a:ext>
            </a:extLst>
          </p:cNvPr>
          <p:cNvSpPr/>
          <p:nvPr/>
        </p:nvSpPr>
        <p:spPr>
          <a:xfrm>
            <a:off x="1067200" y="1541499"/>
            <a:ext cx="10350911" cy="461665"/>
          </a:xfrm>
          <a:prstGeom prst="rect">
            <a:avLst/>
          </a:prstGeom>
        </p:spPr>
        <p:txBody>
          <a:bodyPr wrap="none">
            <a:spAutoFit/>
          </a:bodyPr>
          <a:lstStyle/>
          <a:p>
            <a:r>
              <a:rPr lang="en-TT" sz="2400">
                <a:solidFill>
                  <a:srgbClr val="7030A0"/>
                </a:solidFill>
              </a:rPr>
              <a:t>Example: </a:t>
            </a:r>
            <a:r>
              <a:rPr lang="en-TT" sz="2400" u="sng">
                <a:solidFill>
                  <a:srgbClr val="7030A0"/>
                </a:solidFill>
              </a:rPr>
              <a:t>Rodney</a:t>
            </a:r>
            <a:r>
              <a:rPr lang="en-TT" sz="2400">
                <a:solidFill>
                  <a:srgbClr val="7030A0"/>
                </a:solidFill>
              </a:rPr>
              <a:t> had to </a:t>
            </a:r>
            <a:r>
              <a:rPr lang="en-TT" sz="2400" u="sng">
                <a:solidFill>
                  <a:srgbClr val="7030A0"/>
                </a:solidFill>
              </a:rPr>
              <a:t>slither</a:t>
            </a:r>
            <a:r>
              <a:rPr lang="en-TT" sz="2400">
                <a:solidFill>
                  <a:srgbClr val="7030A0"/>
                </a:solidFill>
              </a:rPr>
              <a:t> through the crowd to get to his destination..</a:t>
            </a:r>
          </a:p>
        </p:txBody>
      </p:sp>
      <p:cxnSp>
        <p:nvCxnSpPr>
          <p:cNvPr id="22" name="Straight Arrow Connector 21">
            <a:extLst>
              <a:ext uri="{FF2B5EF4-FFF2-40B4-BE49-F238E27FC236}">
                <a16:creationId xmlns:a16="http://schemas.microsoft.com/office/drawing/2014/main" id="{AB07E564-882E-4B73-B5D2-BAE5E0E6C433}"/>
              </a:ext>
            </a:extLst>
          </p:cNvPr>
          <p:cNvCxnSpPr/>
          <p:nvPr/>
        </p:nvCxnSpPr>
        <p:spPr>
          <a:xfrm>
            <a:off x="7654271" y="4149080"/>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949D25-B45A-4DB6-95D7-6C9CEF5C5F9E}"/>
              </a:ext>
            </a:extLst>
          </p:cNvPr>
          <p:cNvSpPr txBox="1"/>
          <p:nvPr/>
        </p:nvSpPr>
        <p:spPr>
          <a:xfrm>
            <a:off x="9063173" y="2733834"/>
            <a:ext cx="2664296" cy="2677656"/>
          </a:xfrm>
          <a:prstGeom prst="rect">
            <a:avLst/>
          </a:prstGeom>
          <a:noFill/>
        </p:spPr>
        <p:txBody>
          <a:bodyPr wrap="square" rtlCol="0" anchor="t">
            <a:spAutoFit/>
          </a:bodyPr>
          <a:lstStyle/>
          <a:p>
            <a:r>
              <a:rPr lang="en-GB" sz="2400"/>
              <a:t>In order to get through the crowd, Rodney had to make the slithering movements of a snake.</a:t>
            </a:r>
          </a:p>
        </p:txBody>
      </p:sp>
      <p:pic>
        <p:nvPicPr>
          <p:cNvPr id="8" name="Picture 7" descr="A picture containing cake, indoor, table, birthday&#10;&#10;Description automatically generated">
            <a:extLst>
              <a:ext uri="{FF2B5EF4-FFF2-40B4-BE49-F238E27FC236}">
                <a16:creationId xmlns:a16="http://schemas.microsoft.com/office/drawing/2014/main" id="{654454C2-0380-463D-985A-BF548ECB930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3273" y="3063625"/>
            <a:ext cx="2782407" cy="1855518"/>
          </a:xfrm>
          <a:prstGeom prst="rect">
            <a:avLst/>
          </a:prstGeom>
        </p:spPr>
      </p:pic>
      <p:sp>
        <p:nvSpPr>
          <p:cNvPr id="9" name="TextBox 8">
            <a:extLst>
              <a:ext uri="{FF2B5EF4-FFF2-40B4-BE49-F238E27FC236}">
                <a16:creationId xmlns:a16="http://schemas.microsoft.com/office/drawing/2014/main" id="{1C2A6C1B-A666-4112-8433-FE9A46B8D5D5}"/>
              </a:ext>
            </a:extLst>
          </p:cNvPr>
          <p:cNvSpPr txBox="1"/>
          <p:nvPr/>
        </p:nvSpPr>
        <p:spPr>
          <a:xfrm>
            <a:off x="954107" y="6858000"/>
            <a:ext cx="10283786" cy="230832"/>
          </a:xfrm>
          <a:prstGeom prst="rect">
            <a:avLst/>
          </a:prstGeom>
          <a:noFill/>
        </p:spPr>
        <p:txBody>
          <a:bodyPr wrap="square" rtlCol="0">
            <a:spAutoFit/>
          </a:bodyPr>
          <a:lstStyle/>
          <a:p>
            <a:r>
              <a:rPr lang="en-GB" sz="900">
                <a:hlinkClick r:id="rId3" tooltip="http://cute-pictures.blogspot.com/2011/08/75-free-stock-images-3d-human-character.html"/>
              </a:rPr>
              <a:t>This Photo</a:t>
            </a:r>
            <a:r>
              <a:rPr lang="en-GB" sz="900"/>
              <a:t> by Unknown Author is licensed under </a:t>
            </a:r>
            <a:r>
              <a:rPr lang="en-GB" sz="900">
                <a:hlinkClick r:id="rId4" tooltip="https://creativecommons.org/licenses/by/3.0/"/>
              </a:rPr>
              <a:t>CC BY</a:t>
            </a:r>
            <a:endParaRPr lang="en-GB" sz="900"/>
          </a:p>
        </p:txBody>
      </p:sp>
      <p:pic>
        <p:nvPicPr>
          <p:cNvPr id="13" name="Picture 12" descr="A picture containing drawing&#10;&#10;Description automatically generated">
            <a:extLst>
              <a:ext uri="{FF2B5EF4-FFF2-40B4-BE49-F238E27FC236}">
                <a16:creationId xmlns:a16="http://schemas.microsoft.com/office/drawing/2014/main" id="{D8F7FAAE-B5DD-403A-B1E1-6EC0927FA5F1}"/>
              </a:ext>
            </a:extLst>
          </p:cNvPr>
          <p:cNvPicPr>
            <a:picLocks noChangeAspect="1"/>
          </p:cNvPicPr>
          <p:nvPr/>
        </p:nvPicPr>
        <p:blipFill>
          <a:blip r:embed="rId5"/>
          <a:stretch>
            <a:fillRect/>
          </a:stretch>
        </p:blipFill>
        <p:spPr>
          <a:xfrm>
            <a:off x="4596784" y="2967002"/>
            <a:ext cx="2998431" cy="1973576"/>
          </a:xfrm>
          <a:prstGeom prst="rect">
            <a:avLst/>
          </a:prstGeom>
        </p:spPr>
      </p:pic>
    </p:spTree>
    <p:extLst>
      <p:ext uri="{BB962C8B-B14F-4D97-AF65-F5344CB8AC3E}">
        <p14:creationId xmlns:p14="http://schemas.microsoft.com/office/powerpoint/2010/main" val="418743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lstStyle/>
          <a:p>
            <a:r>
              <a:rPr lang="en-TT"/>
              <a:t>Identifying figures of speech in literary texts: metaphor [Literal]</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8473795" cy="830997"/>
          </a:xfrm>
          <a:prstGeom prst="rect">
            <a:avLst/>
          </a:prstGeom>
        </p:spPr>
        <p:txBody>
          <a:bodyPr wrap="none">
            <a:spAutoFit/>
          </a:bodyPr>
          <a:lstStyle/>
          <a:p>
            <a:r>
              <a:rPr lang="en-TT" sz="2400"/>
              <a:t>Personification: inanimate objects are given human qualities.</a:t>
            </a:r>
          </a:p>
          <a:p>
            <a:endParaRPr lang="en-TT" sz="2400"/>
          </a:p>
        </p:txBody>
      </p:sp>
      <p:cxnSp>
        <p:nvCxnSpPr>
          <p:cNvPr id="14" name="Straight Arrow Connector 13">
            <a:extLst>
              <a:ext uri="{FF2B5EF4-FFF2-40B4-BE49-F238E27FC236}">
                <a16:creationId xmlns:a16="http://schemas.microsoft.com/office/drawing/2014/main" id="{45F42714-407E-42EE-9DA8-018853C1BFB1}"/>
              </a:ext>
            </a:extLst>
          </p:cNvPr>
          <p:cNvCxnSpPr/>
          <p:nvPr/>
        </p:nvCxnSpPr>
        <p:spPr>
          <a:xfrm>
            <a:off x="3215680" y="4352395"/>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6DF140-D055-4D45-A05B-EFAE99FB34B4}"/>
              </a:ext>
            </a:extLst>
          </p:cNvPr>
          <p:cNvSpPr/>
          <p:nvPr/>
        </p:nvSpPr>
        <p:spPr>
          <a:xfrm>
            <a:off x="1098196" y="1643476"/>
            <a:ext cx="6666440" cy="461665"/>
          </a:xfrm>
          <a:prstGeom prst="rect">
            <a:avLst/>
          </a:prstGeom>
        </p:spPr>
        <p:txBody>
          <a:bodyPr wrap="none">
            <a:spAutoFit/>
          </a:bodyPr>
          <a:lstStyle/>
          <a:p>
            <a:r>
              <a:rPr lang="en-TT" sz="2400">
                <a:solidFill>
                  <a:srgbClr val="7030A0"/>
                </a:solidFill>
              </a:rPr>
              <a:t>Example The coconut trees danced in the wind.</a:t>
            </a:r>
          </a:p>
        </p:txBody>
      </p:sp>
      <p:cxnSp>
        <p:nvCxnSpPr>
          <p:cNvPr id="22" name="Straight Arrow Connector 21">
            <a:extLst>
              <a:ext uri="{FF2B5EF4-FFF2-40B4-BE49-F238E27FC236}">
                <a16:creationId xmlns:a16="http://schemas.microsoft.com/office/drawing/2014/main" id="{AB07E564-882E-4B73-B5D2-BAE5E0E6C433}"/>
              </a:ext>
            </a:extLst>
          </p:cNvPr>
          <p:cNvCxnSpPr/>
          <p:nvPr/>
        </p:nvCxnSpPr>
        <p:spPr>
          <a:xfrm>
            <a:off x="7005477" y="4304916"/>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949D25-B45A-4DB6-95D7-6C9CEF5C5F9E}"/>
              </a:ext>
            </a:extLst>
          </p:cNvPr>
          <p:cNvSpPr txBox="1"/>
          <p:nvPr/>
        </p:nvSpPr>
        <p:spPr>
          <a:xfrm>
            <a:off x="8484716" y="3381586"/>
            <a:ext cx="3270834" cy="1938992"/>
          </a:xfrm>
          <a:prstGeom prst="rect">
            <a:avLst/>
          </a:prstGeom>
          <a:noFill/>
        </p:spPr>
        <p:txBody>
          <a:bodyPr wrap="square" rtlCol="0" anchor="t">
            <a:spAutoFit/>
          </a:bodyPr>
          <a:lstStyle/>
          <a:p>
            <a:r>
              <a:rPr lang="en-GB" sz="2400"/>
              <a:t>The wind blowing through the coconut trees gave them the appearance of dancing.</a:t>
            </a:r>
          </a:p>
        </p:txBody>
      </p:sp>
      <p:pic>
        <p:nvPicPr>
          <p:cNvPr id="5" name="Picture 4" descr="A sandy beach next to a palm tree&#10;&#10;Description automatically generated">
            <a:extLst>
              <a:ext uri="{FF2B5EF4-FFF2-40B4-BE49-F238E27FC236}">
                <a16:creationId xmlns:a16="http://schemas.microsoft.com/office/drawing/2014/main" id="{7C1E96D3-2A18-4B74-9672-45855C7656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7720" y="2843774"/>
            <a:ext cx="2998432" cy="19989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0135A40-D55F-4EE7-81CF-1252D17935A2}"/>
              </a:ext>
            </a:extLst>
          </p:cNvPr>
          <p:cNvPicPr>
            <a:picLocks noChangeAspect="1"/>
          </p:cNvPicPr>
          <p:nvPr/>
        </p:nvPicPr>
        <p:blipFill>
          <a:blip r:embed="rId4"/>
          <a:stretch>
            <a:fillRect/>
          </a:stretch>
        </p:blipFill>
        <p:spPr>
          <a:xfrm>
            <a:off x="4655840" y="2819897"/>
            <a:ext cx="2261765" cy="2261765"/>
          </a:xfrm>
          <a:prstGeom prst="rect">
            <a:avLst/>
          </a:prstGeom>
        </p:spPr>
      </p:pic>
      <p:sp>
        <p:nvSpPr>
          <p:cNvPr id="16" name="Rectangle 15">
            <a:extLst>
              <a:ext uri="{FF2B5EF4-FFF2-40B4-BE49-F238E27FC236}">
                <a16:creationId xmlns:a16="http://schemas.microsoft.com/office/drawing/2014/main" id="{6F45BBCD-CE10-4FC0-A454-2CF1AB23E13C}"/>
              </a:ext>
            </a:extLst>
          </p:cNvPr>
          <p:cNvSpPr/>
          <p:nvPr/>
        </p:nvSpPr>
        <p:spPr>
          <a:xfrm>
            <a:off x="1098196" y="1631629"/>
            <a:ext cx="6666440" cy="461665"/>
          </a:xfrm>
          <a:prstGeom prst="rect">
            <a:avLst/>
          </a:prstGeom>
        </p:spPr>
        <p:txBody>
          <a:bodyPr wrap="none">
            <a:spAutoFit/>
          </a:bodyPr>
          <a:lstStyle/>
          <a:p>
            <a:r>
              <a:rPr lang="en-TT" sz="2400">
                <a:solidFill>
                  <a:srgbClr val="7030A0"/>
                </a:solidFill>
              </a:rPr>
              <a:t>Example The coconut trees </a:t>
            </a:r>
            <a:r>
              <a:rPr lang="en-TT" sz="2400" u="sng">
                <a:solidFill>
                  <a:srgbClr val="7030A0"/>
                </a:solidFill>
              </a:rPr>
              <a:t>danced</a:t>
            </a:r>
            <a:r>
              <a:rPr lang="en-TT" sz="2400">
                <a:solidFill>
                  <a:srgbClr val="7030A0"/>
                </a:solidFill>
              </a:rPr>
              <a:t> in the wind.</a:t>
            </a:r>
          </a:p>
        </p:txBody>
      </p:sp>
    </p:spTree>
    <p:extLst>
      <p:ext uri="{BB962C8B-B14F-4D97-AF65-F5344CB8AC3E}">
        <p14:creationId xmlns:p14="http://schemas.microsoft.com/office/powerpoint/2010/main" val="163041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196" y="123233"/>
            <a:ext cx="10801200" cy="615602"/>
          </a:xfrm>
        </p:spPr>
        <p:txBody>
          <a:bodyPr>
            <a:normAutofit fontScale="90000"/>
          </a:bodyPr>
          <a:lstStyle/>
          <a:p>
            <a:r>
              <a:rPr lang="en-TT"/>
              <a:t>Identifying figures of speech in literary texts: personification [Literal]</a:t>
            </a:r>
          </a:p>
        </p:txBody>
      </p:sp>
      <p:sp>
        <p:nvSpPr>
          <p:cNvPr id="6" name="Rectangle 5">
            <a:extLst>
              <a:ext uri="{FF2B5EF4-FFF2-40B4-BE49-F238E27FC236}">
                <a16:creationId xmlns:a16="http://schemas.microsoft.com/office/drawing/2014/main" id="{D191CF5F-7C94-4C20-BE3C-543F068AC174}"/>
              </a:ext>
            </a:extLst>
          </p:cNvPr>
          <p:cNvSpPr/>
          <p:nvPr/>
        </p:nvSpPr>
        <p:spPr>
          <a:xfrm>
            <a:off x="1919536" y="910339"/>
            <a:ext cx="8473795" cy="830997"/>
          </a:xfrm>
          <a:prstGeom prst="rect">
            <a:avLst/>
          </a:prstGeom>
        </p:spPr>
        <p:txBody>
          <a:bodyPr wrap="none">
            <a:spAutoFit/>
          </a:bodyPr>
          <a:lstStyle/>
          <a:p>
            <a:r>
              <a:rPr lang="en-TT" sz="2400"/>
              <a:t>Personification: inanimate objects are given human qualities.</a:t>
            </a:r>
          </a:p>
          <a:p>
            <a:endParaRPr lang="en-TT" sz="2400"/>
          </a:p>
        </p:txBody>
      </p:sp>
      <p:sp>
        <p:nvSpPr>
          <p:cNvPr id="15" name="Rectangle 14">
            <a:extLst>
              <a:ext uri="{FF2B5EF4-FFF2-40B4-BE49-F238E27FC236}">
                <a16:creationId xmlns:a16="http://schemas.microsoft.com/office/drawing/2014/main" id="{C26DF140-D055-4D45-A05B-EFAE99FB34B4}"/>
              </a:ext>
            </a:extLst>
          </p:cNvPr>
          <p:cNvSpPr/>
          <p:nvPr/>
        </p:nvSpPr>
        <p:spPr>
          <a:xfrm>
            <a:off x="1098196" y="1643476"/>
            <a:ext cx="7762894" cy="461665"/>
          </a:xfrm>
          <a:prstGeom prst="rect">
            <a:avLst/>
          </a:prstGeom>
        </p:spPr>
        <p:txBody>
          <a:bodyPr wrap="none">
            <a:spAutoFit/>
          </a:bodyPr>
          <a:lstStyle/>
          <a:p>
            <a:r>
              <a:rPr lang="en-TT" sz="2400">
                <a:solidFill>
                  <a:srgbClr val="7030A0"/>
                </a:solidFill>
              </a:rPr>
              <a:t>Example: The sun peeped playfully through the clouds.</a:t>
            </a:r>
          </a:p>
        </p:txBody>
      </p:sp>
      <p:sp>
        <p:nvSpPr>
          <p:cNvPr id="11" name="TextBox 10">
            <a:extLst>
              <a:ext uri="{FF2B5EF4-FFF2-40B4-BE49-F238E27FC236}">
                <a16:creationId xmlns:a16="http://schemas.microsoft.com/office/drawing/2014/main" id="{63949D25-B45A-4DB6-95D7-6C9CEF5C5F9E}"/>
              </a:ext>
            </a:extLst>
          </p:cNvPr>
          <p:cNvSpPr txBox="1"/>
          <p:nvPr/>
        </p:nvSpPr>
        <p:spPr>
          <a:xfrm>
            <a:off x="8328248" y="3573016"/>
            <a:ext cx="3270834" cy="1200329"/>
          </a:xfrm>
          <a:prstGeom prst="rect">
            <a:avLst/>
          </a:prstGeom>
          <a:noFill/>
        </p:spPr>
        <p:txBody>
          <a:bodyPr wrap="square" rtlCol="0" anchor="t">
            <a:spAutoFit/>
          </a:bodyPr>
          <a:lstStyle/>
          <a:p>
            <a:r>
              <a:rPr lang="en-GB" sz="2400"/>
              <a:t>Although dark clouds were present, one could still see the sun.</a:t>
            </a:r>
          </a:p>
        </p:txBody>
      </p:sp>
      <p:sp>
        <p:nvSpPr>
          <p:cNvPr id="16" name="Rectangle 15">
            <a:extLst>
              <a:ext uri="{FF2B5EF4-FFF2-40B4-BE49-F238E27FC236}">
                <a16:creationId xmlns:a16="http://schemas.microsoft.com/office/drawing/2014/main" id="{6F45BBCD-CE10-4FC0-A454-2CF1AB23E13C}"/>
              </a:ext>
            </a:extLst>
          </p:cNvPr>
          <p:cNvSpPr/>
          <p:nvPr/>
        </p:nvSpPr>
        <p:spPr>
          <a:xfrm>
            <a:off x="1098196" y="1652689"/>
            <a:ext cx="7762894" cy="461665"/>
          </a:xfrm>
          <a:prstGeom prst="rect">
            <a:avLst/>
          </a:prstGeom>
        </p:spPr>
        <p:txBody>
          <a:bodyPr wrap="none">
            <a:spAutoFit/>
          </a:bodyPr>
          <a:lstStyle/>
          <a:p>
            <a:r>
              <a:rPr lang="en-TT" sz="2400">
                <a:solidFill>
                  <a:srgbClr val="7030A0"/>
                </a:solidFill>
              </a:rPr>
              <a:t>Example: The sun </a:t>
            </a:r>
            <a:r>
              <a:rPr lang="en-TT" sz="2400" u="sng">
                <a:solidFill>
                  <a:srgbClr val="7030A0"/>
                </a:solidFill>
              </a:rPr>
              <a:t>peeped playfully </a:t>
            </a:r>
            <a:r>
              <a:rPr lang="en-TT" sz="2400">
                <a:solidFill>
                  <a:srgbClr val="7030A0"/>
                </a:solidFill>
              </a:rPr>
              <a:t>through the clouds.</a:t>
            </a:r>
          </a:p>
        </p:txBody>
      </p:sp>
      <p:pic>
        <p:nvPicPr>
          <p:cNvPr id="4" name="Picture 3" descr="Clouds in the sky&#10;&#10;Description automatically generated">
            <a:extLst>
              <a:ext uri="{FF2B5EF4-FFF2-40B4-BE49-F238E27FC236}">
                <a16:creationId xmlns:a16="http://schemas.microsoft.com/office/drawing/2014/main" id="{E7E1EEBF-CE05-48E3-848E-305EC94745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74338" y="2245737"/>
            <a:ext cx="4728535" cy="3567545"/>
          </a:xfrm>
          <a:prstGeom prst="rect">
            <a:avLst/>
          </a:prstGeom>
        </p:spPr>
      </p:pic>
      <p:cxnSp>
        <p:nvCxnSpPr>
          <p:cNvPr id="13" name="Straight Arrow Connector 12">
            <a:extLst>
              <a:ext uri="{FF2B5EF4-FFF2-40B4-BE49-F238E27FC236}">
                <a16:creationId xmlns:a16="http://schemas.microsoft.com/office/drawing/2014/main" id="{D54F4BF0-5B61-4FB0-B443-5DDB450483FC}"/>
              </a:ext>
            </a:extLst>
          </p:cNvPr>
          <p:cNvCxnSpPr/>
          <p:nvPr/>
        </p:nvCxnSpPr>
        <p:spPr>
          <a:xfrm>
            <a:off x="6600056" y="4163888"/>
            <a:ext cx="144016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3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028580" y="5181600"/>
            <a:ext cx="4131315" cy="609600"/>
          </a:xfrm>
        </p:spPr>
        <p:txBody>
          <a:bodyPr>
            <a:noAutofit/>
          </a:bodyPr>
          <a:lstStyle/>
          <a:p>
            <a:r>
              <a:rPr lang="en-US" sz="2800"/>
              <a:t>Boring, wordy, difficult to understand</a:t>
            </a:r>
          </a:p>
        </p:txBody>
      </p:sp>
      <p:sp>
        <p:nvSpPr>
          <p:cNvPr id="5" name="Text Placeholder 4"/>
          <p:cNvSpPr>
            <a:spLocks noGrp="1"/>
          </p:cNvSpPr>
          <p:nvPr>
            <p:ph type="body" sz="quarter" idx="16"/>
          </p:nvPr>
        </p:nvSpPr>
        <p:spPr>
          <a:xfrm>
            <a:off x="5566714" y="5181600"/>
            <a:ext cx="4561734" cy="493776"/>
          </a:xfrm>
        </p:spPr>
        <p:txBody>
          <a:bodyPr>
            <a:noAutofit/>
          </a:bodyPr>
          <a:lstStyle/>
          <a:p>
            <a:r>
              <a:rPr lang="en-US" sz="2400"/>
              <a:t>Fun, great way to express feelings and emotions, can even be used to tell a story</a:t>
            </a:r>
          </a:p>
        </p:txBody>
      </p:sp>
      <p:pic>
        <p:nvPicPr>
          <p:cNvPr id="8" name="Picture Placeholder 7"/>
          <p:cNvPicPr>
            <a:picLocks noGrp="1" noChangeAspect="1"/>
          </p:cNvPicPr>
          <p:nvPr>
            <p:ph type="pic" sz="quarter" idx="13"/>
          </p:nvPr>
        </p:nvPicPr>
        <p:blipFill>
          <a:blip r:embed="rId3"/>
          <a:srcRect l="16333" r="16333"/>
          <a:stretch>
            <a:fillRect/>
          </a:stretch>
        </p:blipFill>
        <p:spPr>
          <a:prstGeom prst="rect">
            <a:avLst/>
          </a:prstGeom>
        </p:spPr>
      </p:pic>
      <p:pic>
        <p:nvPicPr>
          <p:cNvPr id="10" name="Picture Placeholder 9"/>
          <p:cNvPicPr>
            <a:picLocks noGrp="1" noChangeAspect="1"/>
          </p:cNvPicPr>
          <p:nvPr>
            <p:ph type="pic" sz="quarter" idx="15"/>
          </p:nvPr>
        </p:nvPicPr>
        <p:blipFill>
          <a:blip r:embed="rId4"/>
          <a:srcRect l="20155" r="20155"/>
          <a:stretch>
            <a:fillRect/>
          </a:stretch>
        </p:blipFill>
        <p:spPr>
          <a:xfrm>
            <a:off x="5533582" y="1113021"/>
            <a:ext cx="3625631" cy="37503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95" y="702180"/>
            <a:ext cx="4572000" cy="4572000"/>
          </a:xfrm>
          <a:prstGeom prst="rect">
            <a:avLst/>
          </a:prstGeom>
        </p:spPr>
      </p:pic>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39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0"/>
                                        <p:tgtEl>
                                          <p:spTgt spid="5">
                                            <p:txEl>
                                              <p:pRg st="0" end="0"/>
                                            </p:txEl>
                                          </p:spTgt>
                                        </p:tgtEl>
                                      </p:cBhvr>
                                    </p:animEffect>
                                    <p:anim calcmode="lin" valueType="num">
                                      <p:cBhvr>
                                        <p:cTn id="16"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5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9829800" cy="615602"/>
          </a:xfrm>
        </p:spPr>
        <p:txBody>
          <a:bodyPr/>
          <a:lstStyle/>
          <a:p>
            <a:r>
              <a:rPr lang="en-TT"/>
              <a:t>Lets check: </a:t>
            </a:r>
          </a:p>
        </p:txBody>
      </p:sp>
      <p:sp>
        <p:nvSpPr>
          <p:cNvPr id="5" name="Content Placeholder 4"/>
          <p:cNvSpPr>
            <a:spLocks noGrp="1"/>
          </p:cNvSpPr>
          <p:nvPr>
            <p:ph sz="half" idx="1"/>
          </p:nvPr>
        </p:nvSpPr>
        <p:spPr>
          <a:xfrm>
            <a:off x="838200" y="1268760"/>
            <a:ext cx="4897760" cy="1368152"/>
          </a:xfrm>
        </p:spPr>
        <p:txBody>
          <a:bodyPr>
            <a:normAutofit lnSpcReduction="10000"/>
          </a:bodyPr>
          <a:lstStyle/>
          <a:p>
            <a:pPr marL="0" indent="0">
              <a:buNone/>
            </a:pPr>
            <a:r>
              <a:rPr lang="en-TT" sz="3200"/>
              <a:t>Identify one simile used in stanza three (3) of the poem. </a:t>
            </a:r>
          </a:p>
          <a:p>
            <a:pPr marL="0" indent="0">
              <a:buNone/>
            </a:pPr>
            <a:endParaRPr lang="en-TT" sz="2800"/>
          </a:p>
        </p:txBody>
      </p:sp>
      <p:grpSp>
        <p:nvGrpSpPr>
          <p:cNvPr id="8" name="Group 7">
            <a:extLst>
              <a:ext uri="{FF2B5EF4-FFF2-40B4-BE49-F238E27FC236}">
                <a16:creationId xmlns:a16="http://schemas.microsoft.com/office/drawing/2014/main" id="{229C2EF8-5AA7-462C-A68E-FC52736541E5}"/>
              </a:ext>
            </a:extLst>
          </p:cNvPr>
          <p:cNvGrpSpPr/>
          <p:nvPr/>
        </p:nvGrpSpPr>
        <p:grpSpPr>
          <a:xfrm>
            <a:off x="397942" y="2656062"/>
            <a:ext cx="5778275" cy="1179835"/>
            <a:chOff x="1343472" y="1740530"/>
            <a:chExt cx="5778275" cy="1179835"/>
          </a:xfrm>
        </p:grpSpPr>
        <p:sp>
          <p:nvSpPr>
            <p:cNvPr id="9" name="TextBox 8">
              <a:extLst>
                <a:ext uri="{FF2B5EF4-FFF2-40B4-BE49-F238E27FC236}">
                  <a16:creationId xmlns:a16="http://schemas.microsoft.com/office/drawing/2014/main" id="{FB7FBA5A-2C2D-496D-BA0F-99F8942822B5}"/>
                </a:ext>
              </a:extLst>
            </p:cNvPr>
            <p:cNvSpPr txBox="1"/>
            <p:nvPr/>
          </p:nvSpPr>
          <p:spPr>
            <a:xfrm>
              <a:off x="2657251" y="2225712"/>
              <a:ext cx="4464496" cy="461665"/>
            </a:xfrm>
            <a:prstGeom prst="rect">
              <a:avLst/>
            </a:prstGeom>
            <a:noFill/>
          </p:spPr>
          <p:txBody>
            <a:bodyPr wrap="square" rtlCol="0">
              <a:spAutoFit/>
            </a:bodyPr>
            <a:lstStyle/>
            <a:p>
              <a:r>
                <a:rPr lang="en-GB" sz="2400">
                  <a:solidFill>
                    <a:srgbClr val="0070C0"/>
                  </a:solidFill>
                </a:rPr>
                <a:t>Where can I find the answer?</a:t>
              </a:r>
            </a:p>
          </p:txBody>
        </p:sp>
        <p:pic>
          <p:nvPicPr>
            <p:cNvPr id="10" name="Picture 9" descr="A picture containing indoor, white, small, sitting&#10;&#10;Description automatically generated">
              <a:extLst>
                <a:ext uri="{FF2B5EF4-FFF2-40B4-BE49-F238E27FC236}">
                  <a16:creationId xmlns:a16="http://schemas.microsoft.com/office/drawing/2014/main" id="{A7D466FE-9EB3-4A5B-AEE1-1FE7448CDE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3472" y="1740530"/>
              <a:ext cx="1179835" cy="1179835"/>
            </a:xfrm>
            <a:prstGeom prst="rect">
              <a:avLst/>
            </a:prstGeom>
          </p:spPr>
        </p:pic>
      </p:grpSp>
      <p:sp>
        <p:nvSpPr>
          <p:cNvPr id="12" name="Rectangle 11">
            <a:extLst>
              <a:ext uri="{FF2B5EF4-FFF2-40B4-BE49-F238E27FC236}">
                <a16:creationId xmlns:a16="http://schemas.microsoft.com/office/drawing/2014/main" id="{1DD55394-5A1E-45DA-AAC3-1A508148869F}"/>
              </a:ext>
            </a:extLst>
          </p:cNvPr>
          <p:cNvSpPr/>
          <p:nvPr/>
        </p:nvSpPr>
        <p:spPr>
          <a:xfrm>
            <a:off x="6310161" y="1186588"/>
            <a:ext cx="6096000" cy="2246769"/>
          </a:xfrm>
          <a:prstGeom prst="rect">
            <a:avLst/>
          </a:prstGeom>
        </p:spPr>
        <p:txBody>
          <a:bodyPr>
            <a:spAutoFit/>
          </a:bodyPr>
          <a:lstStyle/>
          <a:p>
            <a:r>
              <a:rPr lang="en-TT" sz="2800"/>
              <a:t>For hours on end, no two images were ever the same,</a:t>
            </a:r>
          </a:p>
          <a:p>
            <a:r>
              <a:rPr lang="en-TT" sz="2800"/>
              <a:t>As the clouds on their journey came.</a:t>
            </a:r>
          </a:p>
          <a:p>
            <a:r>
              <a:rPr lang="en-TT" sz="2800"/>
              <a:t>As if on film, this movie played,</a:t>
            </a:r>
          </a:p>
          <a:p>
            <a:r>
              <a:rPr lang="en-TT" sz="2800"/>
              <a:t>While quietly on my back I stayed.</a:t>
            </a:r>
          </a:p>
        </p:txBody>
      </p:sp>
      <p:sp>
        <p:nvSpPr>
          <p:cNvPr id="14" name="Rectangle 13">
            <a:extLst>
              <a:ext uri="{FF2B5EF4-FFF2-40B4-BE49-F238E27FC236}">
                <a16:creationId xmlns:a16="http://schemas.microsoft.com/office/drawing/2014/main" id="{697A8BB8-230D-44F8-BCD8-D4ACC7E93D16}"/>
              </a:ext>
            </a:extLst>
          </p:cNvPr>
          <p:cNvSpPr/>
          <p:nvPr/>
        </p:nvSpPr>
        <p:spPr>
          <a:xfrm>
            <a:off x="6299623" y="1186588"/>
            <a:ext cx="6096000" cy="2246769"/>
          </a:xfrm>
          <a:prstGeom prst="rect">
            <a:avLst/>
          </a:prstGeom>
        </p:spPr>
        <p:txBody>
          <a:bodyPr>
            <a:spAutoFit/>
          </a:bodyPr>
          <a:lstStyle/>
          <a:p>
            <a:r>
              <a:rPr lang="en-TT" sz="2800"/>
              <a:t>For hours on end, no two images were ever the same,</a:t>
            </a:r>
          </a:p>
          <a:p>
            <a:r>
              <a:rPr lang="en-TT" sz="2800" u="sng"/>
              <a:t>As</a:t>
            </a:r>
            <a:r>
              <a:rPr lang="en-TT" sz="2800"/>
              <a:t> the clouds on their journey came.</a:t>
            </a:r>
          </a:p>
          <a:p>
            <a:r>
              <a:rPr lang="en-TT" sz="2800" u="sng"/>
              <a:t>As</a:t>
            </a:r>
            <a:r>
              <a:rPr lang="en-TT" sz="2800"/>
              <a:t> if on film, this movie played,</a:t>
            </a:r>
          </a:p>
          <a:p>
            <a:r>
              <a:rPr lang="en-TT" sz="2800"/>
              <a:t>While quietly on my back I stayed.</a:t>
            </a:r>
          </a:p>
        </p:txBody>
      </p:sp>
      <p:sp>
        <p:nvSpPr>
          <p:cNvPr id="15" name="Rectangle 14">
            <a:extLst>
              <a:ext uri="{FF2B5EF4-FFF2-40B4-BE49-F238E27FC236}">
                <a16:creationId xmlns:a16="http://schemas.microsoft.com/office/drawing/2014/main" id="{0476CEB3-86CD-4AE1-BD87-4334709E473E}"/>
              </a:ext>
            </a:extLst>
          </p:cNvPr>
          <p:cNvSpPr/>
          <p:nvPr/>
        </p:nvSpPr>
        <p:spPr>
          <a:xfrm>
            <a:off x="6310161" y="1182231"/>
            <a:ext cx="6096000" cy="2246769"/>
          </a:xfrm>
          <a:prstGeom prst="rect">
            <a:avLst/>
          </a:prstGeom>
        </p:spPr>
        <p:txBody>
          <a:bodyPr>
            <a:spAutoFit/>
          </a:bodyPr>
          <a:lstStyle/>
          <a:p>
            <a:r>
              <a:rPr lang="en-TT" sz="2800"/>
              <a:t>For hours on end, no two images were ever the same,</a:t>
            </a:r>
          </a:p>
          <a:p>
            <a:r>
              <a:rPr lang="en-TT" sz="2800"/>
              <a:t>As the clouds on their journey came.</a:t>
            </a:r>
          </a:p>
          <a:p>
            <a:r>
              <a:rPr lang="en-TT" sz="2800">
                <a:highlight>
                  <a:srgbClr val="FFFF00"/>
                </a:highlight>
              </a:rPr>
              <a:t>As if on film</a:t>
            </a:r>
            <a:r>
              <a:rPr lang="en-TT" sz="2800"/>
              <a:t>, this movie played,</a:t>
            </a:r>
          </a:p>
          <a:p>
            <a:r>
              <a:rPr lang="en-TT" sz="2800"/>
              <a:t>While quietly on my back I stayed.</a:t>
            </a:r>
          </a:p>
        </p:txBody>
      </p:sp>
      <p:pic>
        <p:nvPicPr>
          <p:cNvPr id="17" name="Picture 16" descr="A close up of a logo&#10;&#10;Description automatically generated">
            <a:extLst>
              <a:ext uri="{FF2B5EF4-FFF2-40B4-BE49-F238E27FC236}">
                <a16:creationId xmlns:a16="http://schemas.microsoft.com/office/drawing/2014/main" id="{EFB847C8-3B9B-4B88-BC89-75862DA5927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5892378" y="2159737"/>
            <a:ext cx="392247" cy="361603"/>
          </a:xfrm>
          <a:prstGeom prst="rect">
            <a:avLst/>
          </a:prstGeom>
        </p:spPr>
      </p:pic>
      <p:pic>
        <p:nvPicPr>
          <p:cNvPr id="19" name="Picture 18" descr="A picture containing green, sitting, holding&#10;&#10;Description automatically generated">
            <a:extLst>
              <a:ext uri="{FF2B5EF4-FFF2-40B4-BE49-F238E27FC236}">
                <a16:creationId xmlns:a16="http://schemas.microsoft.com/office/drawing/2014/main" id="{E8E26971-8529-4EE2-B7C2-A4653FF6D30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940295" y="2571493"/>
            <a:ext cx="360040" cy="333628"/>
          </a:xfrm>
          <a:prstGeom prst="rect">
            <a:avLst/>
          </a:prstGeom>
        </p:spPr>
      </p:pic>
      <p:sp>
        <p:nvSpPr>
          <p:cNvPr id="20" name="TextBox 19">
            <a:extLst>
              <a:ext uri="{FF2B5EF4-FFF2-40B4-BE49-F238E27FC236}">
                <a16:creationId xmlns:a16="http://schemas.microsoft.com/office/drawing/2014/main" id="{D8AED992-522A-497D-BE59-85B976B86F3B}"/>
              </a:ext>
            </a:extLst>
          </p:cNvPr>
          <p:cNvSpPr txBox="1"/>
          <p:nvPr/>
        </p:nvSpPr>
        <p:spPr>
          <a:xfrm>
            <a:off x="1752103" y="4091156"/>
            <a:ext cx="4464496" cy="461665"/>
          </a:xfrm>
          <a:prstGeom prst="rect">
            <a:avLst/>
          </a:prstGeom>
          <a:noFill/>
        </p:spPr>
        <p:txBody>
          <a:bodyPr wrap="square" rtlCol="0">
            <a:spAutoFit/>
          </a:bodyPr>
          <a:lstStyle/>
          <a:p>
            <a:r>
              <a:rPr lang="en-GB" sz="2400">
                <a:solidFill>
                  <a:srgbClr val="0070C0"/>
                </a:solidFill>
              </a:rPr>
              <a:t>Which line contains the simile?</a:t>
            </a:r>
          </a:p>
        </p:txBody>
      </p:sp>
    </p:spTree>
    <p:extLst>
      <p:ext uri="{BB962C8B-B14F-4D97-AF65-F5344CB8AC3E}">
        <p14:creationId xmlns:p14="http://schemas.microsoft.com/office/powerpoint/2010/main" val="27357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4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9829800" cy="615602"/>
          </a:xfrm>
        </p:spPr>
        <p:txBody>
          <a:bodyPr/>
          <a:lstStyle/>
          <a:p>
            <a:r>
              <a:rPr lang="en-TT"/>
              <a:t>Lets check: </a:t>
            </a:r>
          </a:p>
        </p:txBody>
      </p:sp>
      <p:sp>
        <p:nvSpPr>
          <p:cNvPr id="5" name="Content Placeholder 4"/>
          <p:cNvSpPr>
            <a:spLocks noGrp="1"/>
          </p:cNvSpPr>
          <p:nvPr>
            <p:ph sz="half" idx="1"/>
          </p:nvPr>
        </p:nvSpPr>
        <p:spPr>
          <a:xfrm>
            <a:off x="838200" y="1268760"/>
            <a:ext cx="4897760" cy="1368152"/>
          </a:xfrm>
        </p:spPr>
        <p:txBody>
          <a:bodyPr>
            <a:normAutofit lnSpcReduction="10000"/>
          </a:bodyPr>
          <a:lstStyle/>
          <a:p>
            <a:pPr marL="0" indent="0">
              <a:buNone/>
            </a:pPr>
            <a:r>
              <a:rPr lang="en-TT" sz="3200"/>
              <a:t>Identify one metaphor used in stanza three (3) of the poem. </a:t>
            </a:r>
          </a:p>
          <a:p>
            <a:pPr marL="0" indent="0">
              <a:buNone/>
            </a:pPr>
            <a:endParaRPr lang="en-TT" sz="2800"/>
          </a:p>
        </p:txBody>
      </p:sp>
      <p:grpSp>
        <p:nvGrpSpPr>
          <p:cNvPr id="8" name="Group 7">
            <a:extLst>
              <a:ext uri="{FF2B5EF4-FFF2-40B4-BE49-F238E27FC236}">
                <a16:creationId xmlns:a16="http://schemas.microsoft.com/office/drawing/2014/main" id="{229C2EF8-5AA7-462C-A68E-FC52736541E5}"/>
              </a:ext>
            </a:extLst>
          </p:cNvPr>
          <p:cNvGrpSpPr/>
          <p:nvPr/>
        </p:nvGrpSpPr>
        <p:grpSpPr>
          <a:xfrm>
            <a:off x="397942" y="2656062"/>
            <a:ext cx="5778275" cy="1179835"/>
            <a:chOff x="1343472" y="1740530"/>
            <a:chExt cx="5778275" cy="1179835"/>
          </a:xfrm>
        </p:grpSpPr>
        <p:sp>
          <p:nvSpPr>
            <p:cNvPr id="9" name="TextBox 8">
              <a:extLst>
                <a:ext uri="{FF2B5EF4-FFF2-40B4-BE49-F238E27FC236}">
                  <a16:creationId xmlns:a16="http://schemas.microsoft.com/office/drawing/2014/main" id="{FB7FBA5A-2C2D-496D-BA0F-99F8942822B5}"/>
                </a:ext>
              </a:extLst>
            </p:cNvPr>
            <p:cNvSpPr txBox="1"/>
            <p:nvPr/>
          </p:nvSpPr>
          <p:spPr>
            <a:xfrm>
              <a:off x="2657251" y="2225712"/>
              <a:ext cx="4464496" cy="461665"/>
            </a:xfrm>
            <a:prstGeom prst="rect">
              <a:avLst/>
            </a:prstGeom>
            <a:noFill/>
          </p:spPr>
          <p:txBody>
            <a:bodyPr wrap="square" rtlCol="0">
              <a:spAutoFit/>
            </a:bodyPr>
            <a:lstStyle/>
            <a:p>
              <a:r>
                <a:rPr lang="en-GB" sz="2400">
                  <a:solidFill>
                    <a:srgbClr val="0070C0"/>
                  </a:solidFill>
                </a:rPr>
                <a:t>Where can I find the answer?</a:t>
              </a:r>
            </a:p>
          </p:txBody>
        </p:sp>
        <p:pic>
          <p:nvPicPr>
            <p:cNvPr id="10" name="Picture 9" descr="A picture containing indoor, white, small, sitting&#10;&#10;Description automatically generated">
              <a:extLst>
                <a:ext uri="{FF2B5EF4-FFF2-40B4-BE49-F238E27FC236}">
                  <a16:creationId xmlns:a16="http://schemas.microsoft.com/office/drawing/2014/main" id="{A7D466FE-9EB3-4A5B-AEE1-1FE7448CDE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3472" y="1740530"/>
              <a:ext cx="1179835" cy="1179835"/>
            </a:xfrm>
            <a:prstGeom prst="rect">
              <a:avLst/>
            </a:prstGeom>
          </p:spPr>
        </p:pic>
      </p:grpSp>
      <p:sp>
        <p:nvSpPr>
          <p:cNvPr id="12" name="Rectangle 11">
            <a:extLst>
              <a:ext uri="{FF2B5EF4-FFF2-40B4-BE49-F238E27FC236}">
                <a16:creationId xmlns:a16="http://schemas.microsoft.com/office/drawing/2014/main" id="{1DD55394-5A1E-45DA-AAC3-1A508148869F}"/>
              </a:ext>
            </a:extLst>
          </p:cNvPr>
          <p:cNvSpPr/>
          <p:nvPr/>
        </p:nvSpPr>
        <p:spPr>
          <a:xfrm>
            <a:off x="6310161" y="1186588"/>
            <a:ext cx="6096000" cy="2246769"/>
          </a:xfrm>
          <a:prstGeom prst="rect">
            <a:avLst/>
          </a:prstGeom>
        </p:spPr>
        <p:txBody>
          <a:bodyPr>
            <a:spAutoFit/>
          </a:bodyPr>
          <a:lstStyle/>
          <a:p>
            <a:r>
              <a:rPr lang="en-TT" sz="2800"/>
              <a:t>For hours on end, no two images were ever the same,</a:t>
            </a:r>
          </a:p>
          <a:p>
            <a:r>
              <a:rPr lang="en-TT" sz="2800"/>
              <a:t>As the clouds on their journey came.</a:t>
            </a:r>
          </a:p>
          <a:p>
            <a:r>
              <a:rPr lang="en-TT" sz="2800"/>
              <a:t>As if on film, this movie played,</a:t>
            </a:r>
          </a:p>
          <a:p>
            <a:r>
              <a:rPr lang="en-TT" sz="2800"/>
              <a:t>While quietly on my back I stayed.</a:t>
            </a:r>
          </a:p>
        </p:txBody>
      </p:sp>
      <p:sp>
        <p:nvSpPr>
          <p:cNvPr id="15" name="Rectangle 14">
            <a:extLst>
              <a:ext uri="{FF2B5EF4-FFF2-40B4-BE49-F238E27FC236}">
                <a16:creationId xmlns:a16="http://schemas.microsoft.com/office/drawing/2014/main" id="{0476CEB3-86CD-4AE1-BD87-4334709E473E}"/>
              </a:ext>
            </a:extLst>
          </p:cNvPr>
          <p:cNvSpPr/>
          <p:nvPr/>
        </p:nvSpPr>
        <p:spPr>
          <a:xfrm>
            <a:off x="6310161" y="1186588"/>
            <a:ext cx="6096000" cy="2246769"/>
          </a:xfrm>
          <a:prstGeom prst="rect">
            <a:avLst/>
          </a:prstGeom>
        </p:spPr>
        <p:txBody>
          <a:bodyPr>
            <a:spAutoFit/>
          </a:bodyPr>
          <a:lstStyle/>
          <a:p>
            <a:r>
              <a:rPr lang="en-TT" sz="2800"/>
              <a:t>For hours on end, no two</a:t>
            </a:r>
            <a:r>
              <a:rPr lang="en-TT" sz="2800" u="sng"/>
              <a:t> images </a:t>
            </a:r>
            <a:r>
              <a:rPr lang="en-TT" sz="2800"/>
              <a:t>were ever the same,</a:t>
            </a:r>
          </a:p>
          <a:p>
            <a:r>
              <a:rPr lang="en-TT" sz="2800"/>
              <a:t>As the clouds on their journey came.</a:t>
            </a:r>
          </a:p>
          <a:p>
            <a:r>
              <a:rPr lang="en-TT" sz="2800"/>
              <a:t>As if on film, this </a:t>
            </a:r>
            <a:r>
              <a:rPr lang="en-TT" sz="2800" u="sng"/>
              <a:t>movie</a:t>
            </a:r>
            <a:r>
              <a:rPr lang="en-TT" sz="2800"/>
              <a:t> played,</a:t>
            </a:r>
          </a:p>
          <a:p>
            <a:r>
              <a:rPr lang="en-TT" sz="2800"/>
              <a:t>While quietly on my back I stayed.</a:t>
            </a:r>
          </a:p>
        </p:txBody>
      </p:sp>
      <p:sp>
        <p:nvSpPr>
          <p:cNvPr id="20" name="TextBox 19">
            <a:extLst>
              <a:ext uri="{FF2B5EF4-FFF2-40B4-BE49-F238E27FC236}">
                <a16:creationId xmlns:a16="http://schemas.microsoft.com/office/drawing/2014/main" id="{D8AED992-522A-497D-BE59-85B976B86F3B}"/>
              </a:ext>
            </a:extLst>
          </p:cNvPr>
          <p:cNvSpPr txBox="1"/>
          <p:nvPr/>
        </p:nvSpPr>
        <p:spPr>
          <a:xfrm>
            <a:off x="1752103" y="4091156"/>
            <a:ext cx="4464496" cy="830997"/>
          </a:xfrm>
          <a:prstGeom prst="rect">
            <a:avLst/>
          </a:prstGeom>
          <a:noFill/>
        </p:spPr>
        <p:txBody>
          <a:bodyPr wrap="square" rtlCol="0">
            <a:spAutoFit/>
          </a:bodyPr>
          <a:lstStyle/>
          <a:p>
            <a:r>
              <a:rPr lang="en-GB" sz="2400">
                <a:solidFill>
                  <a:srgbClr val="0070C0"/>
                </a:solidFill>
              </a:rPr>
              <a:t>Which line contains the metaphor?</a:t>
            </a:r>
          </a:p>
        </p:txBody>
      </p:sp>
      <p:cxnSp>
        <p:nvCxnSpPr>
          <p:cNvPr id="3" name="Straight Arrow Connector 2">
            <a:extLst>
              <a:ext uri="{FF2B5EF4-FFF2-40B4-BE49-F238E27FC236}">
                <a16:creationId xmlns:a16="http://schemas.microsoft.com/office/drawing/2014/main" id="{098417EE-5A10-4BE6-BDEB-26128A8776C5}"/>
              </a:ext>
            </a:extLst>
          </p:cNvPr>
          <p:cNvCxnSpPr>
            <a:cxnSpLocks/>
          </p:cNvCxnSpPr>
          <p:nvPr/>
        </p:nvCxnSpPr>
        <p:spPr>
          <a:xfrm flipV="1">
            <a:off x="5087888" y="2924944"/>
            <a:ext cx="3888432" cy="12961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B1F0EA-0E1C-4863-A7A5-127C96665080}"/>
              </a:ext>
            </a:extLst>
          </p:cNvPr>
          <p:cNvSpPr txBox="1"/>
          <p:nvPr/>
        </p:nvSpPr>
        <p:spPr>
          <a:xfrm>
            <a:off x="7104112" y="3897924"/>
            <a:ext cx="4032448" cy="830997"/>
          </a:xfrm>
          <a:prstGeom prst="rect">
            <a:avLst/>
          </a:prstGeom>
          <a:noFill/>
        </p:spPr>
        <p:txBody>
          <a:bodyPr wrap="square" rtlCol="0">
            <a:spAutoFit/>
          </a:bodyPr>
          <a:lstStyle/>
          <a:p>
            <a:r>
              <a:rPr lang="en-GB" sz="2400"/>
              <a:t>The moving clouds are being compared to a movie.</a:t>
            </a:r>
          </a:p>
        </p:txBody>
      </p:sp>
    </p:spTree>
    <p:extLst>
      <p:ext uri="{BB962C8B-B14F-4D97-AF65-F5344CB8AC3E}">
        <p14:creationId xmlns:p14="http://schemas.microsoft.com/office/powerpoint/2010/main" val="154620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4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9829800" cy="615602"/>
          </a:xfrm>
        </p:spPr>
        <p:txBody>
          <a:bodyPr/>
          <a:lstStyle/>
          <a:p>
            <a:r>
              <a:rPr lang="en-TT"/>
              <a:t>Practice exercise</a:t>
            </a:r>
          </a:p>
        </p:txBody>
      </p:sp>
      <p:sp>
        <p:nvSpPr>
          <p:cNvPr id="6" name="Content Placeholder 5"/>
          <p:cNvSpPr>
            <a:spLocks noGrp="1"/>
          </p:cNvSpPr>
          <p:nvPr>
            <p:ph idx="1"/>
          </p:nvPr>
        </p:nvSpPr>
        <p:spPr>
          <a:xfrm>
            <a:off x="836585" y="982093"/>
            <a:ext cx="9829800" cy="3962752"/>
          </a:xfrm>
        </p:spPr>
        <p:txBody>
          <a:bodyPr>
            <a:noAutofit/>
          </a:bodyPr>
          <a:lstStyle/>
          <a:p>
            <a:pPr marL="0" indent="0">
              <a:buNone/>
            </a:pPr>
            <a:r>
              <a:rPr lang="en-TT" sz="2400"/>
              <a:t>State whether each of the following is a simile, metaphor or personification. </a:t>
            </a:r>
          </a:p>
          <a:p>
            <a:pPr marL="457200" indent="-457200">
              <a:buAutoNum type="arabicPeriod"/>
            </a:pPr>
            <a:r>
              <a:rPr lang="en-TT" sz="2400"/>
              <a:t>I was as calm as a wave-less ocean.</a:t>
            </a:r>
          </a:p>
          <a:p>
            <a:pPr marL="457200" indent="-457200">
              <a:buAutoNum type="arabicPeriod"/>
            </a:pPr>
            <a:r>
              <a:rPr lang="en-TT" sz="2400"/>
              <a:t>The kitchen is the heart of the home.</a:t>
            </a:r>
          </a:p>
          <a:p>
            <a:pPr marL="457200" indent="-457200">
              <a:buAutoNum type="arabicPeriod"/>
            </a:pPr>
            <a:r>
              <a:rPr lang="en-TT" sz="2400"/>
              <a:t>He roars like a lion when he is cheering his favourite team.</a:t>
            </a:r>
          </a:p>
          <a:p>
            <a:pPr marL="457200" indent="-457200">
              <a:buAutoNum type="arabicPeriod"/>
            </a:pPr>
            <a:r>
              <a:rPr lang="en-TT" sz="2400"/>
              <a:t>The storm took the house in its teeth and shook it.</a:t>
            </a:r>
          </a:p>
          <a:p>
            <a:pPr marL="457200" indent="-457200">
              <a:buAutoNum type="arabicPeriod"/>
            </a:pPr>
            <a:r>
              <a:rPr lang="en-TT" sz="2400"/>
              <a:t>Daniel, the human lightning-bolt, won the race.</a:t>
            </a:r>
          </a:p>
          <a:p>
            <a:pPr marL="457200" indent="-457200">
              <a:buAutoNum type="arabicPeriod"/>
            </a:pPr>
            <a:r>
              <a:rPr lang="en-TT" sz="2400"/>
              <a:t>The green vines wound their arms around the rusty gate. </a:t>
            </a:r>
          </a:p>
        </p:txBody>
      </p:sp>
      <p:sp>
        <p:nvSpPr>
          <p:cNvPr id="3" name="TextBox 2">
            <a:extLst>
              <a:ext uri="{FF2B5EF4-FFF2-40B4-BE49-F238E27FC236}">
                <a16:creationId xmlns:a16="http://schemas.microsoft.com/office/drawing/2014/main" id="{EEA4439B-6CDC-4483-BCBC-B0BA9953EDB4}"/>
              </a:ext>
            </a:extLst>
          </p:cNvPr>
          <p:cNvSpPr txBox="1"/>
          <p:nvPr/>
        </p:nvSpPr>
        <p:spPr>
          <a:xfrm>
            <a:off x="6456040" y="1844824"/>
            <a:ext cx="1078732" cy="461665"/>
          </a:xfrm>
          <a:prstGeom prst="rect">
            <a:avLst/>
          </a:prstGeom>
          <a:noFill/>
        </p:spPr>
        <p:txBody>
          <a:bodyPr wrap="square" rtlCol="0" anchor="t">
            <a:spAutoFit/>
          </a:bodyPr>
          <a:lstStyle/>
          <a:p>
            <a:r>
              <a:rPr lang="en-GB" sz="2400">
                <a:solidFill>
                  <a:srgbClr val="00B050"/>
                </a:solidFill>
              </a:rPr>
              <a:t>Simile</a:t>
            </a:r>
          </a:p>
        </p:txBody>
      </p:sp>
      <p:sp>
        <p:nvSpPr>
          <p:cNvPr id="7" name="TextBox 6">
            <a:extLst>
              <a:ext uri="{FF2B5EF4-FFF2-40B4-BE49-F238E27FC236}">
                <a16:creationId xmlns:a16="http://schemas.microsoft.com/office/drawing/2014/main" id="{C6871710-B4DD-4CA6-8E2C-A515DB62EF7A}"/>
              </a:ext>
            </a:extLst>
          </p:cNvPr>
          <p:cNvSpPr txBox="1"/>
          <p:nvPr/>
        </p:nvSpPr>
        <p:spPr>
          <a:xfrm>
            <a:off x="6457695" y="2353192"/>
            <a:ext cx="1624502" cy="461665"/>
          </a:xfrm>
          <a:prstGeom prst="rect">
            <a:avLst/>
          </a:prstGeom>
          <a:noFill/>
        </p:spPr>
        <p:txBody>
          <a:bodyPr wrap="square" rtlCol="0" anchor="t">
            <a:spAutoFit/>
          </a:bodyPr>
          <a:lstStyle/>
          <a:p>
            <a:r>
              <a:rPr lang="en-GB" sz="2400">
                <a:solidFill>
                  <a:srgbClr val="00B050"/>
                </a:solidFill>
              </a:rPr>
              <a:t>Metaphor</a:t>
            </a:r>
          </a:p>
        </p:txBody>
      </p:sp>
      <p:sp>
        <p:nvSpPr>
          <p:cNvPr id="8" name="TextBox 7">
            <a:extLst>
              <a:ext uri="{FF2B5EF4-FFF2-40B4-BE49-F238E27FC236}">
                <a16:creationId xmlns:a16="http://schemas.microsoft.com/office/drawing/2014/main" id="{9285CAB3-C8AA-436E-A694-DD52391A631A}"/>
              </a:ext>
            </a:extLst>
          </p:cNvPr>
          <p:cNvSpPr txBox="1"/>
          <p:nvPr/>
        </p:nvSpPr>
        <p:spPr>
          <a:xfrm>
            <a:off x="9336360" y="2867240"/>
            <a:ext cx="1078732" cy="461665"/>
          </a:xfrm>
          <a:prstGeom prst="rect">
            <a:avLst/>
          </a:prstGeom>
          <a:noFill/>
        </p:spPr>
        <p:txBody>
          <a:bodyPr wrap="square" rtlCol="0" anchor="t">
            <a:spAutoFit/>
          </a:bodyPr>
          <a:lstStyle/>
          <a:p>
            <a:r>
              <a:rPr lang="en-GB" sz="2400">
                <a:solidFill>
                  <a:srgbClr val="00B050"/>
                </a:solidFill>
              </a:rPr>
              <a:t>Simile</a:t>
            </a:r>
          </a:p>
        </p:txBody>
      </p:sp>
      <p:sp>
        <p:nvSpPr>
          <p:cNvPr id="9" name="TextBox 8">
            <a:extLst>
              <a:ext uri="{FF2B5EF4-FFF2-40B4-BE49-F238E27FC236}">
                <a16:creationId xmlns:a16="http://schemas.microsoft.com/office/drawing/2014/main" id="{C3CB634C-FA9F-419E-BB83-126C26EE58DE}"/>
              </a:ext>
            </a:extLst>
          </p:cNvPr>
          <p:cNvSpPr txBox="1"/>
          <p:nvPr/>
        </p:nvSpPr>
        <p:spPr>
          <a:xfrm>
            <a:off x="9049399" y="4659475"/>
            <a:ext cx="2387135" cy="461665"/>
          </a:xfrm>
          <a:prstGeom prst="rect">
            <a:avLst/>
          </a:prstGeom>
          <a:noFill/>
        </p:spPr>
        <p:txBody>
          <a:bodyPr wrap="square" rtlCol="0" anchor="t">
            <a:spAutoFit/>
          </a:bodyPr>
          <a:lstStyle/>
          <a:p>
            <a:r>
              <a:rPr lang="en-GB" sz="2400">
                <a:solidFill>
                  <a:srgbClr val="00B050"/>
                </a:solidFill>
              </a:rPr>
              <a:t>Personification</a:t>
            </a:r>
          </a:p>
        </p:txBody>
      </p:sp>
      <p:sp>
        <p:nvSpPr>
          <p:cNvPr id="10" name="TextBox 9">
            <a:extLst>
              <a:ext uri="{FF2B5EF4-FFF2-40B4-BE49-F238E27FC236}">
                <a16:creationId xmlns:a16="http://schemas.microsoft.com/office/drawing/2014/main" id="{40AE5FA6-5AA7-4036-855B-E5F6FCA63A27}"/>
              </a:ext>
            </a:extLst>
          </p:cNvPr>
          <p:cNvSpPr txBox="1"/>
          <p:nvPr/>
        </p:nvSpPr>
        <p:spPr>
          <a:xfrm>
            <a:off x="7670417" y="4068583"/>
            <a:ext cx="1624502" cy="461665"/>
          </a:xfrm>
          <a:prstGeom prst="rect">
            <a:avLst/>
          </a:prstGeom>
          <a:noFill/>
        </p:spPr>
        <p:txBody>
          <a:bodyPr wrap="square" rtlCol="0" anchor="t">
            <a:spAutoFit/>
          </a:bodyPr>
          <a:lstStyle/>
          <a:p>
            <a:r>
              <a:rPr lang="en-GB" sz="2400">
                <a:solidFill>
                  <a:srgbClr val="00B050"/>
                </a:solidFill>
              </a:rPr>
              <a:t>Metaphor</a:t>
            </a:r>
          </a:p>
        </p:txBody>
      </p:sp>
      <p:sp>
        <p:nvSpPr>
          <p:cNvPr id="11" name="TextBox 10">
            <a:extLst>
              <a:ext uri="{FF2B5EF4-FFF2-40B4-BE49-F238E27FC236}">
                <a16:creationId xmlns:a16="http://schemas.microsoft.com/office/drawing/2014/main" id="{983E686E-3441-42DE-AB1F-6C76DAA7B1CF}"/>
              </a:ext>
            </a:extLst>
          </p:cNvPr>
          <p:cNvSpPr txBox="1"/>
          <p:nvPr/>
        </p:nvSpPr>
        <p:spPr>
          <a:xfrm>
            <a:off x="8279250" y="3542304"/>
            <a:ext cx="2387135" cy="461665"/>
          </a:xfrm>
          <a:prstGeom prst="rect">
            <a:avLst/>
          </a:prstGeom>
          <a:noFill/>
        </p:spPr>
        <p:txBody>
          <a:bodyPr wrap="square" rtlCol="0" anchor="t">
            <a:spAutoFit/>
          </a:bodyPr>
          <a:lstStyle/>
          <a:p>
            <a:r>
              <a:rPr lang="en-GB" sz="2400">
                <a:solidFill>
                  <a:srgbClr val="00B050"/>
                </a:solidFill>
              </a:rPr>
              <a:t>Personification</a:t>
            </a:r>
          </a:p>
        </p:txBody>
      </p:sp>
    </p:spTree>
    <p:extLst>
      <p:ext uri="{BB962C8B-B14F-4D97-AF65-F5344CB8AC3E}">
        <p14:creationId xmlns:p14="http://schemas.microsoft.com/office/powerpoint/2010/main" val="84919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9416" y="1447800"/>
            <a:ext cx="10441160" cy="5149552"/>
          </a:xfrm>
        </p:spPr>
        <p:txBody>
          <a:bodyPr>
            <a:normAutofit/>
          </a:bodyPr>
          <a:lstStyle/>
          <a:p>
            <a:pPr marL="0" indent="0">
              <a:lnSpc>
                <a:spcPct val="100000"/>
              </a:lnSpc>
              <a:buNone/>
            </a:pPr>
            <a:endParaRPr lang="en-TT"/>
          </a:p>
          <a:p>
            <a:pPr marL="0" indent="0">
              <a:lnSpc>
                <a:spcPct val="100000"/>
              </a:lnSpc>
              <a:buNone/>
            </a:pPr>
            <a:endParaRPr lang="en-TT"/>
          </a:p>
          <a:p>
            <a:pPr marL="0" indent="0">
              <a:lnSpc>
                <a:spcPct val="100000"/>
              </a:lnSpc>
              <a:buNone/>
            </a:pPr>
            <a:endParaRPr lang="en-TT"/>
          </a:p>
          <a:p>
            <a:pPr marL="0" indent="0">
              <a:lnSpc>
                <a:spcPct val="100000"/>
              </a:lnSpc>
              <a:buNone/>
            </a:pPr>
            <a:endParaRPr lang="en-TT"/>
          </a:p>
          <a:p>
            <a:pPr marL="0" indent="0">
              <a:lnSpc>
                <a:spcPct val="100000"/>
              </a:lnSpc>
              <a:buNone/>
            </a:pPr>
            <a:r>
              <a:rPr lang="en-TT"/>
              <a:t>Simile- a comparison made using ‘as’ or ‘like’</a:t>
            </a:r>
          </a:p>
          <a:p>
            <a:pPr marL="0" indent="0">
              <a:lnSpc>
                <a:spcPct val="100000"/>
              </a:lnSpc>
              <a:spcBef>
                <a:spcPts val="0"/>
              </a:spcBef>
              <a:buNone/>
            </a:pPr>
            <a:endParaRPr lang="en-TT"/>
          </a:p>
          <a:p>
            <a:pPr marL="0" indent="0">
              <a:lnSpc>
                <a:spcPct val="100000"/>
              </a:lnSpc>
              <a:spcBef>
                <a:spcPts val="0"/>
              </a:spcBef>
              <a:buNone/>
            </a:pPr>
            <a:r>
              <a:rPr lang="en-TT"/>
              <a:t>Metaphor- a comparison made without using ‘as’ or ‘like’ </a:t>
            </a:r>
          </a:p>
          <a:p>
            <a:pPr marL="0" indent="0">
              <a:lnSpc>
                <a:spcPct val="100000"/>
              </a:lnSpc>
              <a:spcBef>
                <a:spcPts val="0"/>
              </a:spcBef>
              <a:buNone/>
            </a:pPr>
            <a:endParaRPr lang="en-TT"/>
          </a:p>
          <a:p>
            <a:pPr marL="0" indent="0">
              <a:lnSpc>
                <a:spcPct val="100000"/>
              </a:lnSpc>
              <a:spcBef>
                <a:spcPts val="0"/>
              </a:spcBef>
              <a:buNone/>
            </a:pPr>
            <a:r>
              <a:rPr lang="en-TT"/>
              <a:t>Personification- inanimate objects are given human qualities.</a:t>
            </a:r>
          </a:p>
          <a:p>
            <a:pPr marL="0" indent="0">
              <a:lnSpc>
                <a:spcPct val="100000"/>
              </a:lnSpc>
              <a:spcBef>
                <a:spcPts val="0"/>
              </a:spcBef>
              <a:buNone/>
            </a:pPr>
            <a:r>
              <a:rPr lang="en-TT"/>
              <a:t>	</a:t>
            </a:r>
          </a:p>
          <a:p>
            <a:pPr marL="0" indent="0">
              <a:lnSpc>
                <a:spcPct val="100000"/>
              </a:lnSpc>
              <a:spcBef>
                <a:spcPts val="0"/>
              </a:spcBef>
              <a:buNone/>
            </a:pPr>
            <a:endParaRPr lang="en-TT">
              <a:solidFill>
                <a:srgbClr val="7030A0"/>
              </a:solidFill>
            </a:endParaRPr>
          </a:p>
          <a:p>
            <a:pPr marL="0" indent="0" algn="ctr">
              <a:lnSpc>
                <a:spcPct val="100000"/>
              </a:lnSpc>
              <a:spcBef>
                <a:spcPts val="0"/>
              </a:spcBef>
              <a:buNone/>
            </a:pPr>
            <a:r>
              <a:rPr lang="en-TT" sz="2400">
                <a:solidFill>
                  <a:srgbClr val="7030A0"/>
                </a:solidFill>
              </a:rPr>
              <a:t>Stay tuned for Lesson 3!</a:t>
            </a:r>
          </a:p>
        </p:txBody>
      </p:sp>
      <p:sp>
        <p:nvSpPr>
          <p:cNvPr id="4" name="Title 3">
            <a:extLst>
              <a:ext uri="{FF2B5EF4-FFF2-40B4-BE49-F238E27FC236}">
                <a16:creationId xmlns:a16="http://schemas.microsoft.com/office/drawing/2014/main" id="{6A3B14B2-FC92-40A8-BF7F-0698836926C3}"/>
              </a:ext>
            </a:extLst>
          </p:cNvPr>
          <p:cNvSpPr>
            <a:spLocks noGrp="1"/>
          </p:cNvSpPr>
          <p:nvPr>
            <p:ph type="title"/>
          </p:nvPr>
        </p:nvSpPr>
        <p:spPr/>
        <p:txBody>
          <a:bodyPr/>
          <a:lstStyle/>
          <a:p>
            <a:endParaRPr lang="en-GB"/>
          </a:p>
        </p:txBody>
      </p:sp>
      <p:pic>
        <p:nvPicPr>
          <p:cNvPr id="6" name="Content Placeholder 4" descr="A close up of a card&#10;&#10;Description automatically generated">
            <a:extLst>
              <a:ext uri="{FF2B5EF4-FFF2-40B4-BE49-F238E27FC236}">
                <a16:creationId xmlns:a16="http://schemas.microsoft.com/office/drawing/2014/main" id="{CDAC8E49-87EC-4FCF-A40B-F02AE4A6941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59696" y="6779"/>
            <a:ext cx="3501953" cy="3475038"/>
          </a:xfrm>
          <a:prstGeom prst="rect">
            <a:avLst/>
          </a:prstGeom>
        </p:spPr>
      </p:pic>
    </p:spTree>
    <p:extLst>
      <p:ext uri="{BB962C8B-B14F-4D97-AF65-F5344CB8AC3E}">
        <p14:creationId xmlns:p14="http://schemas.microsoft.com/office/powerpoint/2010/main" val="33497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animEffect transition="in" filter="fade">
                                      <p:cBhvr>
                                        <p:cTn id="2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64" y="2438400"/>
            <a:ext cx="8458200" cy="1828800"/>
          </a:xfrm>
        </p:spPr>
        <p:txBody>
          <a:bodyPr>
            <a:noAutofit/>
          </a:bodyPr>
          <a:lstStyle/>
          <a:p>
            <a:r>
              <a:rPr lang="en-US" sz="6600"/>
              <a:t>Comprehension: </a:t>
            </a:r>
            <a:r>
              <a:rPr lang="en-US" sz="6600" err="1"/>
              <a:t>Analysing</a:t>
            </a:r>
            <a:r>
              <a:rPr lang="en-US" sz="6600"/>
              <a:t> poetry.</a:t>
            </a:r>
            <a:br>
              <a:rPr lang="en-US" sz="9600"/>
            </a:br>
            <a:endParaRPr lang="en-US" sz="960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1415480" y="3386203"/>
            <a:ext cx="7086600" cy="914400"/>
          </a:xfrm>
        </p:spPr>
        <p:txBody>
          <a:bodyPr vert="horz" lIns="91440" tIns="45720" rIns="91440" bIns="45720" rtlCol="0" anchor="t">
            <a:normAutofit/>
          </a:bodyPr>
          <a:lstStyle/>
          <a:p>
            <a:r>
              <a:rPr lang="en-GB" sz="2800"/>
              <a:t>Lesson 3: Identifying words that appeal to the senses and using context clues</a:t>
            </a:r>
          </a:p>
        </p:txBody>
      </p:sp>
    </p:spTree>
    <p:extLst>
      <p:ext uri="{BB962C8B-B14F-4D97-AF65-F5344CB8AC3E}">
        <p14:creationId xmlns:p14="http://schemas.microsoft.com/office/powerpoint/2010/main" val="86172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today’s lesson we will look at:</a:t>
            </a:r>
          </a:p>
        </p:txBody>
      </p:sp>
      <p:sp>
        <p:nvSpPr>
          <p:cNvPr id="5" name="Content Placeholder 4"/>
          <p:cNvSpPr>
            <a:spLocks noGrp="1"/>
          </p:cNvSpPr>
          <p:nvPr>
            <p:ph idx="1"/>
          </p:nvPr>
        </p:nvSpPr>
        <p:spPr>
          <a:xfrm>
            <a:off x="983432" y="908720"/>
            <a:ext cx="10585176" cy="4187372"/>
          </a:xfrm>
        </p:spPr>
        <p:txBody>
          <a:bodyPr vert="horz" lIns="91440" tIns="45720" rIns="91440" bIns="45720" rtlCol="0" anchor="t">
            <a:noAutofit/>
          </a:bodyPr>
          <a:lstStyle/>
          <a:p>
            <a:endParaRPr lang="en-TT" sz="2800"/>
          </a:p>
          <a:p>
            <a:r>
              <a:rPr lang="en-TT" sz="2800"/>
              <a:t>Identifying words/language used to appeal to the senses- [Literal]</a:t>
            </a:r>
            <a:endParaRPr lang="en-TT" sz="2800">
              <a:cs typeface="Arial"/>
            </a:endParaRPr>
          </a:p>
          <a:p>
            <a:r>
              <a:rPr lang="en-TT" sz="2800"/>
              <a:t>Identifying words/language used to create specific moods [Inferential] </a:t>
            </a:r>
            <a:endParaRPr lang="en-TT" sz="2800">
              <a:cs typeface="Arial"/>
            </a:endParaRPr>
          </a:p>
          <a:p>
            <a:r>
              <a:rPr lang="en-TT" sz="2800">
                <a:ea typeface="+mn-lt"/>
                <a:cs typeface="+mn-lt"/>
              </a:rPr>
              <a:t>Using context-clues (word structure clues, definition clues) and background knowledge to determine the meaning of words or phrases [Inferential]</a:t>
            </a:r>
            <a:endParaRPr lang="en-TT" sz="2800">
              <a:cs typeface="Arial"/>
            </a:endParaRPr>
          </a:p>
        </p:txBody>
      </p:sp>
    </p:spTree>
    <p:extLst>
      <p:ext uri="{BB962C8B-B14F-4D97-AF65-F5344CB8AC3E}">
        <p14:creationId xmlns:p14="http://schemas.microsoft.com/office/powerpoint/2010/main" val="9686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365126"/>
            <a:ext cx="7632848" cy="4938712"/>
          </a:xfrm>
        </p:spPr>
      </p:pic>
    </p:spTree>
    <p:extLst>
      <p:ext uri="{BB962C8B-B14F-4D97-AF65-F5344CB8AC3E}">
        <p14:creationId xmlns:p14="http://schemas.microsoft.com/office/powerpoint/2010/main" val="332519975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Identify words</a:t>
            </a:r>
            <a:r>
              <a:rPr lang="en-TT" dirty="0"/>
              <a:t>/language used to appeal to the senses </a:t>
            </a:r>
            <a:r>
              <a:rPr lang="en-US" dirty="0"/>
              <a:t> </a:t>
            </a:r>
          </a:p>
        </p:txBody>
      </p:sp>
      <p:sp>
        <p:nvSpPr>
          <p:cNvPr id="3" name="Content Placeholder 2"/>
          <p:cNvSpPr>
            <a:spLocks noGrp="1"/>
          </p:cNvSpPr>
          <p:nvPr>
            <p:ph idx="1"/>
          </p:nvPr>
        </p:nvSpPr>
        <p:spPr/>
        <p:txBody>
          <a:bodyPr vert="horz" lIns="91440" tIns="45720" rIns="91440" bIns="45720" rtlCol="0" anchor="t">
            <a:normAutofit/>
          </a:bodyPr>
          <a:lstStyle/>
          <a:p>
            <a:r>
              <a:rPr lang="en-US" sz="2800"/>
              <a:t>Humans have five senses which include the ability to see, hear, touch, taste and smell.</a:t>
            </a:r>
            <a:endParaRPr lang="en-US" sz="2800">
              <a:cs typeface="Arial"/>
            </a:endParaRPr>
          </a:p>
          <a:p>
            <a:r>
              <a:rPr lang="en-US" sz="2800"/>
              <a:t>Poets use specific words/language to appeal to our senses, so allowing us to enjoy the poem.</a:t>
            </a:r>
          </a:p>
        </p:txBody>
      </p:sp>
      <p:pic>
        <p:nvPicPr>
          <p:cNvPr id="6" name="Picture 5" descr="A picture containing drawing&#10;&#10;Description automatically generated">
            <a:extLst>
              <a:ext uri="{FF2B5EF4-FFF2-40B4-BE49-F238E27FC236}">
                <a16:creationId xmlns:a16="http://schemas.microsoft.com/office/drawing/2014/main" id="{410A6896-11F9-4018-9362-8565C26930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28727" y="3717032"/>
            <a:ext cx="2440497" cy="2293615"/>
          </a:xfrm>
          <a:prstGeom prst="rect">
            <a:avLst/>
          </a:prstGeom>
        </p:spPr>
      </p:pic>
    </p:spTree>
    <p:extLst>
      <p:ext uri="{BB962C8B-B14F-4D97-AF65-F5344CB8AC3E}">
        <p14:creationId xmlns:p14="http://schemas.microsoft.com/office/powerpoint/2010/main" val="84143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main sense being appealed to in this stanza?</a:t>
            </a:r>
          </a:p>
        </p:txBody>
      </p:sp>
      <p:sp>
        <p:nvSpPr>
          <p:cNvPr id="3" name="Content Placeholder 2"/>
          <p:cNvSpPr>
            <a:spLocks noGrp="1"/>
          </p:cNvSpPr>
          <p:nvPr>
            <p:ph idx="1"/>
          </p:nvPr>
        </p:nvSpPr>
        <p:spPr>
          <a:xfrm>
            <a:off x="695400" y="1844824"/>
            <a:ext cx="7272808" cy="3200296"/>
          </a:xfrm>
        </p:spPr>
        <p:txBody>
          <a:bodyPr>
            <a:normAutofit/>
          </a:bodyPr>
          <a:lstStyle/>
          <a:p>
            <a:pPr marL="0" indent="0">
              <a:lnSpc>
                <a:spcPct val="200000"/>
              </a:lnSpc>
              <a:spcBef>
                <a:spcPts val="0"/>
              </a:spcBef>
              <a:buNone/>
            </a:pPr>
            <a:r>
              <a:rPr lang="en-TT" sz="2400"/>
              <a:t>As I lay upon my back looking at the sky,</a:t>
            </a:r>
          </a:p>
          <a:p>
            <a:pPr marL="0" indent="0">
              <a:lnSpc>
                <a:spcPct val="200000"/>
              </a:lnSpc>
              <a:spcBef>
                <a:spcPts val="0"/>
              </a:spcBef>
              <a:buNone/>
            </a:pPr>
            <a:r>
              <a:rPr lang="en-TT" sz="2400"/>
              <a:t>Watching soft white clouds passing by.</a:t>
            </a:r>
          </a:p>
          <a:p>
            <a:pPr marL="0" indent="0">
              <a:lnSpc>
                <a:spcPct val="200000"/>
              </a:lnSpc>
              <a:spcBef>
                <a:spcPts val="0"/>
              </a:spcBef>
              <a:buNone/>
            </a:pPr>
            <a:r>
              <a:rPr lang="en-TT" sz="2400"/>
              <a:t>Some large, some quite small,</a:t>
            </a:r>
          </a:p>
          <a:p>
            <a:pPr marL="0" indent="0">
              <a:lnSpc>
                <a:spcPct val="200000"/>
              </a:lnSpc>
              <a:spcBef>
                <a:spcPts val="0"/>
              </a:spcBef>
              <a:buNone/>
            </a:pPr>
            <a:r>
              <a:rPr lang="en-TT" sz="2400"/>
              <a:t>Many different shapes and sizes I recall.</a:t>
            </a:r>
          </a:p>
          <a:p>
            <a:endParaRPr lang="en-US"/>
          </a:p>
        </p:txBody>
      </p:sp>
      <p:sp>
        <p:nvSpPr>
          <p:cNvPr id="5" name="Content Placeholder 2">
            <a:extLst>
              <a:ext uri="{FF2B5EF4-FFF2-40B4-BE49-F238E27FC236}">
                <a16:creationId xmlns:a16="http://schemas.microsoft.com/office/drawing/2014/main" id="{2C2AF229-F08F-4CF2-AFF5-2800EA1BB052}"/>
              </a:ext>
            </a:extLst>
          </p:cNvPr>
          <p:cNvSpPr txBox="1">
            <a:spLocks/>
          </p:cNvSpPr>
          <p:nvPr/>
        </p:nvSpPr>
        <p:spPr>
          <a:xfrm>
            <a:off x="695400" y="1828852"/>
            <a:ext cx="7272808" cy="320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en-TT" sz="2400"/>
              <a:t>As I lay upon my back </a:t>
            </a:r>
            <a:r>
              <a:rPr lang="en-TT" sz="2400">
                <a:highlight>
                  <a:srgbClr val="FFFF00"/>
                </a:highlight>
              </a:rPr>
              <a:t>looking</a:t>
            </a:r>
            <a:r>
              <a:rPr lang="en-TT" sz="2400" b="1">
                <a:highlight>
                  <a:srgbClr val="FFFF00"/>
                </a:highlight>
              </a:rPr>
              <a:t> </a:t>
            </a:r>
            <a:r>
              <a:rPr lang="en-TT" sz="2400">
                <a:highlight>
                  <a:srgbClr val="FFFF00"/>
                </a:highlight>
              </a:rPr>
              <a:t>at the sky,</a:t>
            </a:r>
          </a:p>
          <a:p>
            <a:pPr marL="0" indent="0">
              <a:lnSpc>
                <a:spcPct val="200000"/>
              </a:lnSpc>
              <a:spcBef>
                <a:spcPts val="0"/>
              </a:spcBef>
              <a:buFont typeface="Arial" panose="020B0604020202020204" pitchFamily="34" charset="0"/>
              <a:buNone/>
            </a:pPr>
            <a:r>
              <a:rPr lang="en-TT" sz="2400">
                <a:highlight>
                  <a:srgbClr val="FFFF00"/>
                </a:highlight>
              </a:rPr>
              <a:t>Watching</a:t>
            </a:r>
            <a:r>
              <a:rPr lang="en-TT" sz="2400"/>
              <a:t> soft </a:t>
            </a:r>
            <a:r>
              <a:rPr lang="en-TT" sz="2400">
                <a:highlight>
                  <a:srgbClr val="FFFF00"/>
                </a:highlight>
              </a:rPr>
              <a:t>white</a:t>
            </a:r>
            <a:r>
              <a:rPr lang="en-TT" sz="2400"/>
              <a:t> clouds passing by.</a:t>
            </a:r>
          </a:p>
          <a:p>
            <a:pPr marL="0" indent="0">
              <a:lnSpc>
                <a:spcPct val="200000"/>
              </a:lnSpc>
              <a:spcBef>
                <a:spcPts val="0"/>
              </a:spcBef>
              <a:buFont typeface="Arial" panose="020B0604020202020204" pitchFamily="34" charset="0"/>
              <a:buNone/>
            </a:pPr>
            <a:r>
              <a:rPr lang="en-TT" sz="2400"/>
              <a:t>Some </a:t>
            </a:r>
            <a:r>
              <a:rPr lang="en-TT" sz="2400">
                <a:highlight>
                  <a:srgbClr val="FFFF00"/>
                </a:highlight>
              </a:rPr>
              <a:t>large</a:t>
            </a:r>
            <a:r>
              <a:rPr lang="en-TT" sz="2400"/>
              <a:t>, some quite </a:t>
            </a:r>
            <a:r>
              <a:rPr lang="en-TT" sz="2400">
                <a:highlight>
                  <a:srgbClr val="FFFF00"/>
                </a:highlight>
              </a:rPr>
              <a:t>small</a:t>
            </a:r>
            <a:r>
              <a:rPr lang="en-TT" sz="2400"/>
              <a:t>,</a:t>
            </a:r>
          </a:p>
          <a:p>
            <a:pPr marL="0" indent="0">
              <a:lnSpc>
                <a:spcPct val="200000"/>
              </a:lnSpc>
              <a:spcBef>
                <a:spcPts val="0"/>
              </a:spcBef>
              <a:buFont typeface="Arial" panose="020B0604020202020204" pitchFamily="34" charset="0"/>
              <a:buNone/>
            </a:pPr>
            <a:r>
              <a:rPr lang="en-TT" sz="2400"/>
              <a:t>Many </a:t>
            </a:r>
            <a:r>
              <a:rPr lang="en-TT" sz="2400">
                <a:highlight>
                  <a:srgbClr val="FFFF00"/>
                </a:highlight>
              </a:rPr>
              <a:t>different shapes and sizes </a:t>
            </a:r>
            <a:r>
              <a:rPr lang="en-TT" sz="2400"/>
              <a:t>I recall.</a:t>
            </a:r>
          </a:p>
          <a:p>
            <a:endParaRPr lang="en-US"/>
          </a:p>
        </p:txBody>
      </p:sp>
      <p:pic>
        <p:nvPicPr>
          <p:cNvPr id="7" name="Picture 6" descr="A picture containing wheel&#10;&#10;Description automatically generated">
            <a:extLst>
              <a:ext uri="{FF2B5EF4-FFF2-40B4-BE49-F238E27FC236}">
                <a16:creationId xmlns:a16="http://schemas.microsoft.com/office/drawing/2014/main" id="{5FE4E3F1-BF20-42E9-BCAE-3EB8E20DEC9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20136" y="2370485"/>
            <a:ext cx="2682969" cy="2117030"/>
          </a:xfrm>
          <a:prstGeom prst="rect">
            <a:avLst/>
          </a:prstGeom>
        </p:spPr>
      </p:pic>
      <p:sp>
        <p:nvSpPr>
          <p:cNvPr id="8" name="TextBox 7">
            <a:extLst>
              <a:ext uri="{FF2B5EF4-FFF2-40B4-BE49-F238E27FC236}">
                <a16:creationId xmlns:a16="http://schemas.microsoft.com/office/drawing/2014/main" id="{C5F4D5F4-6F46-49E8-B0E5-DAB155F08491}"/>
              </a:ext>
            </a:extLst>
          </p:cNvPr>
          <p:cNvSpPr txBox="1"/>
          <p:nvPr/>
        </p:nvSpPr>
        <p:spPr>
          <a:xfrm>
            <a:off x="7536160" y="4869160"/>
            <a:ext cx="2304256" cy="461665"/>
          </a:xfrm>
          <a:prstGeom prst="rect">
            <a:avLst/>
          </a:prstGeom>
          <a:noFill/>
        </p:spPr>
        <p:txBody>
          <a:bodyPr wrap="square" rtlCol="0">
            <a:spAutoFit/>
          </a:bodyPr>
          <a:lstStyle/>
          <a:p>
            <a:pPr algn="ctr"/>
            <a:r>
              <a:rPr lang="en-GB" sz="2400">
                <a:solidFill>
                  <a:srgbClr val="0070C0"/>
                </a:solidFill>
              </a:rPr>
              <a:t>sight</a:t>
            </a:r>
          </a:p>
        </p:txBody>
      </p:sp>
    </p:spTree>
    <p:extLst>
      <p:ext uri="{BB962C8B-B14F-4D97-AF65-F5344CB8AC3E}">
        <p14:creationId xmlns:p14="http://schemas.microsoft.com/office/powerpoint/2010/main" val="5175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main sense being appealed to in this stanza?</a:t>
            </a:r>
          </a:p>
        </p:txBody>
      </p:sp>
      <p:sp>
        <p:nvSpPr>
          <p:cNvPr id="3" name="Content Placeholder 2"/>
          <p:cNvSpPr>
            <a:spLocks noGrp="1"/>
          </p:cNvSpPr>
          <p:nvPr>
            <p:ph idx="1"/>
          </p:nvPr>
        </p:nvSpPr>
        <p:spPr>
          <a:xfrm>
            <a:off x="1343472" y="1592796"/>
            <a:ext cx="6139435" cy="3672408"/>
          </a:xfrm>
        </p:spPr>
        <p:txBody>
          <a:bodyPr>
            <a:normAutofit/>
          </a:bodyPr>
          <a:lstStyle/>
          <a:p>
            <a:pPr marL="0" indent="0">
              <a:lnSpc>
                <a:spcPct val="200000"/>
              </a:lnSpc>
              <a:spcBef>
                <a:spcPts val="0"/>
              </a:spcBef>
              <a:buNone/>
            </a:pPr>
            <a:r>
              <a:rPr lang="en-TT" sz="2400"/>
              <a:t>Music came to the movie</a:t>
            </a:r>
          </a:p>
          <a:p>
            <a:pPr marL="0" indent="0">
              <a:lnSpc>
                <a:spcPct val="200000"/>
              </a:lnSpc>
              <a:spcBef>
                <a:spcPts val="0"/>
              </a:spcBef>
              <a:buNone/>
            </a:pPr>
            <a:r>
              <a:rPr lang="en-TT" sz="2400"/>
              <a:t>That played in the sky,</a:t>
            </a:r>
          </a:p>
          <a:p>
            <a:pPr marL="0" indent="0">
              <a:lnSpc>
                <a:spcPct val="200000"/>
              </a:lnSpc>
              <a:spcBef>
                <a:spcPts val="0"/>
              </a:spcBef>
              <a:buNone/>
            </a:pPr>
            <a:r>
              <a:rPr lang="en-TT" sz="2400"/>
              <a:t>By all the different birds, their songs</a:t>
            </a:r>
          </a:p>
          <a:p>
            <a:pPr marL="0" indent="0">
              <a:lnSpc>
                <a:spcPct val="200000"/>
              </a:lnSpc>
              <a:spcBef>
                <a:spcPts val="0"/>
              </a:spcBef>
              <a:buNone/>
            </a:pPr>
            <a:r>
              <a:rPr lang="en-TT" sz="2400"/>
              <a:t>A soothing lullaby,</a:t>
            </a:r>
          </a:p>
          <a:p>
            <a:endParaRPr lang="en-US"/>
          </a:p>
        </p:txBody>
      </p:sp>
      <p:sp>
        <p:nvSpPr>
          <p:cNvPr id="5" name="Content Placeholder 2">
            <a:extLst>
              <a:ext uri="{FF2B5EF4-FFF2-40B4-BE49-F238E27FC236}">
                <a16:creationId xmlns:a16="http://schemas.microsoft.com/office/drawing/2014/main" id="{F4EBDA6F-D72F-45D9-8613-98D1839E86BE}"/>
              </a:ext>
            </a:extLst>
          </p:cNvPr>
          <p:cNvSpPr txBox="1">
            <a:spLocks/>
          </p:cNvSpPr>
          <p:nvPr/>
        </p:nvSpPr>
        <p:spPr>
          <a:xfrm>
            <a:off x="1343472" y="1592796"/>
            <a:ext cx="6139435" cy="3672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en-TT" sz="2400">
                <a:highlight>
                  <a:srgbClr val="FFFF00"/>
                </a:highlight>
              </a:rPr>
              <a:t>Music</a:t>
            </a:r>
            <a:r>
              <a:rPr lang="en-TT" sz="2400"/>
              <a:t> came to the movie</a:t>
            </a:r>
          </a:p>
          <a:p>
            <a:pPr marL="0" indent="0">
              <a:lnSpc>
                <a:spcPct val="200000"/>
              </a:lnSpc>
              <a:spcBef>
                <a:spcPts val="0"/>
              </a:spcBef>
              <a:buFont typeface="Arial" panose="020B0604020202020204" pitchFamily="34" charset="0"/>
              <a:buNone/>
            </a:pPr>
            <a:r>
              <a:rPr lang="en-TT" sz="2400"/>
              <a:t>That played in the sky,</a:t>
            </a:r>
          </a:p>
          <a:p>
            <a:pPr marL="0" indent="0">
              <a:lnSpc>
                <a:spcPct val="200000"/>
              </a:lnSpc>
              <a:spcBef>
                <a:spcPts val="0"/>
              </a:spcBef>
              <a:buFont typeface="Arial" panose="020B0604020202020204" pitchFamily="34" charset="0"/>
              <a:buNone/>
            </a:pPr>
            <a:r>
              <a:rPr lang="en-TT" sz="2400"/>
              <a:t>By all the different birds, </a:t>
            </a:r>
            <a:r>
              <a:rPr lang="en-TT" sz="2400">
                <a:highlight>
                  <a:srgbClr val="FFFF00"/>
                </a:highlight>
              </a:rPr>
              <a:t>their songs</a:t>
            </a:r>
          </a:p>
          <a:p>
            <a:pPr marL="0" indent="0">
              <a:lnSpc>
                <a:spcPct val="200000"/>
              </a:lnSpc>
              <a:spcBef>
                <a:spcPts val="0"/>
              </a:spcBef>
              <a:buFont typeface="Arial" panose="020B0604020202020204" pitchFamily="34" charset="0"/>
              <a:buNone/>
            </a:pPr>
            <a:r>
              <a:rPr lang="en-TT" sz="2400">
                <a:highlight>
                  <a:srgbClr val="FFFF00"/>
                </a:highlight>
              </a:rPr>
              <a:t>A soothing lullaby,</a:t>
            </a:r>
          </a:p>
          <a:p>
            <a:endParaRPr lang="en-US"/>
          </a:p>
        </p:txBody>
      </p:sp>
      <p:pic>
        <p:nvPicPr>
          <p:cNvPr id="7" name="Picture 6" descr="A picture containing drawing&#10;&#10;Description automatically generated">
            <a:extLst>
              <a:ext uri="{FF2B5EF4-FFF2-40B4-BE49-F238E27FC236}">
                <a16:creationId xmlns:a16="http://schemas.microsoft.com/office/drawing/2014/main" id="{D960D368-2E8C-45C0-8D56-275E299723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72065" y="1786368"/>
            <a:ext cx="3744416" cy="2713141"/>
          </a:xfrm>
          <a:prstGeom prst="rect">
            <a:avLst/>
          </a:prstGeom>
        </p:spPr>
      </p:pic>
      <p:sp>
        <p:nvSpPr>
          <p:cNvPr id="8" name="TextBox 7">
            <a:extLst>
              <a:ext uri="{FF2B5EF4-FFF2-40B4-BE49-F238E27FC236}">
                <a16:creationId xmlns:a16="http://schemas.microsoft.com/office/drawing/2014/main" id="{B990A46E-3F6C-4566-87CA-A8C88099DCC7}"/>
              </a:ext>
            </a:extLst>
          </p:cNvPr>
          <p:cNvSpPr txBox="1"/>
          <p:nvPr/>
        </p:nvSpPr>
        <p:spPr>
          <a:xfrm>
            <a:off x="7536160" y="4869160"/>
            <a:ext cx="2304256" cy="461665"/>
          </a:xfrm>
          <a:prstGeom prst="rect">
            <a:avLst/>
          </a:prstGeom>
          <a:noFill/>
        </p:spPr>
        <p:txBody>
          <a:bodyPr wrap="square" rtlCol="0">
            <a:spAutoFit/>
          </a:bodyPr>
          <a:lstStyle/>
          <a:p>
            <a:pPr algn="ctr"/>
            <a:r>
              <a:rPr lang="en-GB" sz="2400">
                <a:solidFill>
                  <a:srgbClr val="0070C0"/>
                </a:solidFill>
              </a:rPr>
              <a:t>hearing</a:t>
            </a:r>
          </a:p>
        </p:txBody>
      </p:sp>
    </p:spTree>
    <p:extLst>
      <p:ext uri="{BB962C8B-B14F-4D97-AF65-F5344CB8AC3E}">
        <p14:creationId xmlns:p14="http://schemas.microsoft.com/office/powerpoint/2010/main" val="82774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25517"/>
            <a:ext cx="7315200" cy="949424"/>
          </a:xfrm>
        </p:spPr>
        <p:txBody>
          <a:bodyPr/>
          <a:lstStyle/>
          <a:p>
            <a:r>
              <a:rPr lang="en-US"/>
              <a:t>Remember:</a:t>
            </a:r>
          </a:p>
        </p:txBody>
      </p:sp>
      <p:sp>
        <p:nvSpPr>
          <p:cNvPr id="3" name="Text Placeholder 2"/>
          <p:cNvSpPr>
            <a:spLocks noGrp="1"/>
          </p:cNvSpPr>
          <p:nvPr>
            <p:ph type="body" idx="1"/>
          </p:nvPr>
        </p:nvSpPr>
        <p:spPr>
          <a:xfrm>
            <a:off x="2927648" y="836712"/>
            <a:ext cx="6264696" cy="4117234"/>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sz="3200"/>
              <a:t>Questions on the Poem contribute a total of 20 marks to the English Language Arts Paper</a:t>
            </a:r>
          </a:p>
          <a:p>
            <a:pPr marL="342900" indent="-342900">
              <a:buFont typeface="Arial" panose="020B0604020202020204" pitchFamily="34" charset="0"/>
              <a:buChar char="•"/>
            </a:pPr>
            <a:r>
              <a:rPr lang="en-US" sz="3200"/>
              <a:t>Questions based on the poem would be at three different levels (Literal, Inferential and Evaluation/Appreciation)</a:t>
            </a:r>
          </a:p>
          <a:p>
            <a:pPr marL="342900" indent="-342900">
              <a:buFont typeface="Arial" panose="020B0604020202020204" pitchFamily="34" charset="0"/>
              <a:buChar char="•"/>
            </a:pPr>
            <a:r>
              <a:rPr lang="en-US" sz="3200"/>
              <a:t>Vocabulary is also examined in context </a:t>
            </a:r>
            <a:endParaRPr lang="en-US" sz="3200">
              <a:cs typeface="Times New Roman"/>
            </a:endParaRPr>
          </a:p>
          <a:p>
            <a:pPr marL="342900" indent="-342900">
              <a:buFont typeface="Arial" panose="020B0604020202020204" pitchFamily="34" charset="0"/>
              <a:buChar char="•"/>
            </a:pPr>
            <a:endParaRPr lang="en-US"/>
          </a:p>
        </p:txBody>
      </p:sp>
      <p:sp>
        <p:nvSpPr>
          <p:cNvPr id="4" name="Title 1">
            <a:extLst>
              <a:ext uri="{FF2B5EF4-FFF2-40B4-BE49-F238E27FC236}">
                <a16:creationId xmlns:a16="http://schemas.microsoft.com/office/drawing/2014/main" id="{2F98FB3D-BF1B-4181-AAEF-6CEE91A7F8D1}"/>
              </a:ext>
            </a:extLst>
          </p:cNvPr>
          <p:cNvSpPr txBox="1">
            <a:spLocks/>
          </p:cNvSpPr>
          <p:nvPr/>
        </p:nvSpPr>
        <p:spPr>
          <a:xfrm>
            <a:off x="1847528" y="5479951"/>
            <a:ext cx="9073008" cy="10826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t>For more information visit:</a:t>
            </a:r>
            <a:br>
              <a:rPr lang="en-US" sz="3200"/>
            </a:br>
            <a:r>
              <a:rPr lang="en-US" sz="3200"/>
              <a:t>https://www.moe.gov.tt/</a:t>
            </a:r>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3200"/>
              <a:t>Can you find any other words/language and images in the poem that appeal to your senses?</a:t>
            </a:r>
          </a:p>
        </p:txBody>
      </p:sp>
    </p:spTree>
    <p:extLst>
      <p:ext uri="{BB962C8B-B14F-4D97-AF65-F5344CB8AC3E}">
        <p14:creationId xmlns:p14="http://schemas.microsoft.com/office/powerpoint/2010/main" val="8902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74224" y="692695"/>
            <a:ext cx="5505752" cy="4607649"/>
          </a:xfrm>
        </p:spPr>
        <p:txBody>
          <a:bodyPr/>
          <a:lstStyle/>
          <a:p>
            <a:pPr marL="0" indent="0">
              <a:lnSpc>
                <a:spcPct val="100000"/>
              </a:lnSpc>
              <a:spcBef>
                <a:spcPts val="0"/>
              </a:spcBef>
              <a:buNone/>
            </a:pPr>
            <a:r>
              <a:rPr lang="en-TT"/>
              <a:t>As I lay upon my back looking at the sky,</a:t>
            </a:r>
          </a:p>
          <a:p>
            <a:pPr marL="0" indent="0">
              <a:lnSpc>
                <a:spcPct val="100000"/>
              </a:lnSpc>
              <a:spcBef>
                <a:spcPts val="0"/>
              </a:spcBef>
              <a:buNone/>
            </a:pPr>
            <a:r>
              <a:rPr lang="en-TT"/>
              <a:t>Watching soft white clouds passing by.</a:t>
            </a:r>
          </a:p>
          <a:p>
            <a:pPr marL="0" indent="0">
              <a:lnSpc>
                <a:spcPct val="100000"/>
              </a:lnSpc>
              <a:spcBef>
                <a:spcPts val="0"/>
              </a:spcBef>
              <a:buNone/>
            </a:pPr>
            <a:r>
              <a:rPr lang="en-TT"/>
              <a:t>Some large, some quite small,</a:t>
            </a:r>
          </a:p>
          <a:p>
            <a:pPr marL="0" indent="0">
              <a:lnSpc>
                <a:spcPct val="100000"/>
              </a:lnSpc>
              <a:spcBef>
                <a:spcPts val="0"/>
              </a:spcBef>
              <a:buNone/>
            </a:pPr>
            <a:r>
              <a:rPr lang="en-TT"/>
              <a:t>Many different shapes and sizes I recall.</a:t>
            </a:r>
          </a:p>
          <a:p>
            <a:pPr marL="0" indent="0">
              <a:lnSpc>
                <a:spcPct val="100000"/>
              </a:lnSpc>
              <a:spcBef>
                <a:spcPts val="0"/>
              </a:spcBef>
              <a:buNone/>
            </a:pPr>
            <a:endParaRPr lang="en-TT"/>
          </a:p>
          <a:p>
            <a:pPr marL="0" indent="0">
              <a:lnSpc>
                <a:spcPct val="100000"/>
              </a:lnSpc>
              <a:spcBef>
                <a:spcPts val="0"/>
              </a:spcBef>
              <a:buNone/>
            </a:pPr>
            <a:r>
              <a:rPr lang="en-TT">
                <a:solidFill>
                  <a:srgbClr val="0070C0"/>
                </a:solidFill>
              </a:rPr>
              <a:t>As I lay there and watched the clouds take shape,</a:t>
            </a:r>
          </a:p>
          <a:p>
            <a:pPr marL="0" indent="0">
              <a:lnSpc>
                <a:spcPct val="100000"/>
              </a:lnSpc>
              <a:spcBef>
                <a:spcPts val="0"/>
              </a:spcBef>
              <a:buNone/>
            </a:pPr>
            <a:r>
              <a:rPr lang="en-TT"/>
              <a:t>From my imagination a million images did escape.</a:t>
            </a:r>
          </a:p>
          <a:p>
            <a:pPr marL="0" indent="0">
              <a:lnSpc>
                <a:spcPct val="100000"/>
              </a:lnSpc>
              <a:spcBef>
                <a:spcPts val="0"/>
              </a:spcBef>
              <a:buNone/>
            </a:pPr>
            <a:r>
              <a:rPr lang="en-TT">
                <a:solidFill>
                  <a:srgbClr val="0070C0"/>
                </a:solidFill>
              </a:rPr>
              <a:t>I could see anything that was in my mind's eye</a:t>
            </a:r>
            <a:r>
              <a:rPr lang="en-TT"/>
              <a:t>,</a:t>
            </a:r>
          </a:p>
          <a:p>
            <a:pPr marL="0" indent="0">
              <a:lnSpc>
                <a:spcPct val="100000"/>
              </a:lnSpc>
              <a:spcBef>
                <a:spcPts val="0"/>
              </a:spcBef>
              <a:buNone/>
            </a:pPr>
            <a:r>
              <a:rPr lang="en-TT"/>
              <a:t>In </a:t>
            </a:r>
            <a:r>
              <a:rPr lang="en-TT">
                <a:solidFill>
                  <a:srgbClr val="0070C0"/>
                </a:solidFill>
              </a:rPr>
              <a:t>those fluffy white clouds </a:t>
            </a:r>
            <a:r>
              <a:rPr lang="en-TT"/>
              <a:t>as they went floating by.</a:t>
            </a:r>
          </a:p>
          <a:p>
            <a:pPr marL="0" indent="0">
              <a:lnSpc>
                <a:spcPct val="100000"/>
              </a:lnSpc>
              <a:spcBef>
                <a:spcPts val="0"/>
              </a:spcBef>
              <a:buNone/>
            </a:pPr>
            <a:endParaRPr lang="en-TT"/>
          </a:p>
        </p:txBody>
      </p:sp>
      <p:sp>
        <p:nvSpPr>
          <p:cNvPr id="8" name="Content Placeholder 7"/>
          <p:cNvSpPr>
            <a:spLocks noGrp="1"/>
          </p:cNvSpPr>
          <p:nvPr>
            <p:ph sz="half" idx="2"/>
          </p:nvPr>
        </p:nvSpPr>
        <p:spPr>
          <a:xfrm>
            <a:off x="6278880" y="692696"/>
            <a:ext cx="5913120" cy="4607649"/>
          </a:xfrm>
        </p:spPr>
        <p:txBody>
          <a:bodyPr/>
          <a:lstStyle/>
          <a:p>
            <a:pPr marL="0" indent="0">
              <a:lnSpc>
                <a:spcPct val="100000"/>
              </a:lnSpc>
              <a:spcBef>
                <a:spcPts val="0"/>
              </a:spcBef>
              <a:buNone/>
            </a:pPr>
            <a:r>
              <a:rPr lang="en-TT"/>
              <a:t>For hours on end, </a:t>
            </a:r>
            <a:r>
              <a:rPr lang="en-TT">
                <a:solidFill>
                  <a:srgbClr val="0070C0"/>
                </a:solidFill>
              </a:rPr>
              <a:t>no two images were ever the same,</a:t>
            </a:r>
          </a:p>
          <a:p>
            <a:pPr marL="0" indent="0">
              <a:lnSpc>
                <a:spcPct val="100000"/>
              </a:lnSpc>
              <a:spcBef>
                <a:spcPts val="0"/>
              </a:spcBef>
              <a:buNone/>
            </a:pPr>
            <a:r>
              <a:rPr lang="en-TT"/>
              <a:t>As the clouds on their journey came.</a:t>
            </a:r>
          </a:p>
          <a:p>
            <a:pPr marL="0" indent="0">
              <a:spcBef>
                <a:spcPts val="0"/>
              </a:spcBef>
              <a:buNone/>
            </a:pPr>
            <a:r>
              <a:rPr lang="en-TT"/>
              <a:t>As if on film, this movie played,</a:t>
            </a:r>
          </a:p>
          <a:p>
            <a:pPr marL="0" indent="0">
              <a:spcBef>
                <a:spcPts val="0"/>
              </a:spcBef>
              <a:buNone/>
            </a:pPr>
            <a:r>
              <a:rPr lang="en-TT">
                <a:solidFill>
                  <a:srgbClr val="0070C0"/>
                </a:solidFill>
              </a:rPr>
              <a:t>While quietly on my back I stayed</a:t>
            </a:r>
            <a:r>
              <a:rPr lang="en-TT"/>
              <a:t>.</a:t>
            </a:r>
          </a:p>
          <a:p>
            <a:pPr marL="0" indent="0">
              <a:spcBef>
                <a:spcPts val="0"/>
              </a:spcBef>
              <a:buNone/>
            </a:pPr>
            <a:endParaRPr lang="en-TT"/>
          </a:p>
          <a:p>
            <a:pPr marL="0" indent="0">
              <a:spcBef>
                <a:spcPts val="0"/>
              </a:spcBef>
              <a:buNone/>
            </a:pPr>
            <a:r>
              <a:rPr lang="en-TT"/>
              <a:t>Music came to the movie</a:t>
            </a:r>
          </a:p>
          <a:p>
            <a:pPr marL="0" indent="0">
              <a:spcBef>
                <a:spcPts val="0"/>
              </a:spcBef>
              <a:buNone/>
            </a:pPr>
            <a:r>
              <a:rPr lang="en-TT"/>
              <a:t>That played in the sky,</a:t>
            </a:r>
          </a:p>
          <a:p>
            <a:pPr marL="0" indent="0">
              <a:spcBef>
                <a:spcPts val="0"/>
              </a:spcBef>
              <a:buNone/>
            </a:pPr>
            <a:r>
              <a:rPr lang="en-TT"/>
              <a:t>By all the different birds, their songs</a:t>
            </a:r>
          </a:p>
          <a:p>
            <a:pPr marL="0" indent="0">
              <a:spcBef>
                <a:spcPts val="0"/>
              </a:spcBef>
              <a:buNone/>
            </a:pPr>
            <a:r>
              <a:rPr lang="en-TT"/>
              <a:t>A soothing lullaby,</a:t>
            </a:r>
          </a:p>
          <a:p>
            <a:pPr marL="0" indent="0">
              <a:spcBef>
                <a:spcPts val="0"/>
              </a:spcBef>
              <a:buNone/>
            </a:pPr>
            <a:endParaRPr lang="en-TT"/>
          </a:p>
          <a:p>
            <a:pPr marL="0" indent="0">
              <a:spcBef>
                <a:spcPts val="0"/>
              </a:spcBef>
              <a:buNone/>
            </a:pPr>
            <a:r>
              <a:rPr lang="en-TT"/>
              <a:t>So beautifully orchestrated</a:t>
            </a:r>
          </a:p>
          <a:p>
            <a:pPr marL="0" indent="0">
              <a:spcBef>
                <a:spcPts val="0"/>
              </a:spcBef>
              <a:buNone/>
            </a:pPr>
            <a:r>
              <a:rPr lang="en-TT"/>
              <a:t>And done for me,</a:t>
            </a:r>
          </a:p>
          <a:p>
            <a:pPr marL="0" indent="0">
              <a:spcBef>
                <a:spcPts val="0"/>
              </a:spcBef>
              <a:buNone/>
            </a:pPr>
            <a:r>
              <a:rPr lang="en-TT">
                <a:solidFill>
                  <a:srgbClr val="0070C0"/>
                </a:solidFill>
              </a:rPr>
              <a:t>That movie was created</a:t>
            </a:r>
          </a:p>
          <a:p>
            <a:pPr marL="0" indent="0">
              <a:spcBef>
                <a:spcPts val="0"/>
              </a:spcBef>
              <a:buNone/>
            </a:pPr>
            <a:r>
              <a:rPr lang="en-TT">
                <a:solidFill>
                  <a:srgbClr val="0070C0"/>
                </a:solidFill>
              </a:rPr>
              <a:t>For me to see.</a:t>
            </a:r>
          </a:p>
        </p:txBody>
      </p:sp>
      <p:sp>
        <p:nvSpPr>
          <p:cNvPr id="9" name="Title 1"/>
          <p:cNvSpPr txBox="1">
            <a:spLocks/>
          </p:cNvSpPr>
          <p:nvPr/>
        </p:nvSpPr>
        <p:spPr>
          <a:xfrm>
            <a:off x="990600" y="517526"/>
            <a:ext cx="7625680" cy="3275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04040"/>
                </a:solidFill>
                <a:effectLst/>
                <a:uLnTx/>
                <a:uFillTx/>
                <a:latin typeface="Times New Roman" panose="02020603050405020304"/>
                <a:ea typeface="+mj-ea"/>
                <a:cs typeface="+mj-cs"/>
              </a:rPr>
              <a:t>Clouds</a:t>
            </a:r>
          </a:p>
        </p:txBody>
      </p:sp>
      <p:sp>
        <p:nvSpPr>
          <p:cNvPr id="10" name="Rectangle 9"/>
          <p:cNvSpPr/>
          <p:nvPr/>
        </p:nvSpPr>
        <p:spPr>
          <a:xfrm>
            <a:off x="18653" y="2276872"/>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8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11" name="Rectangle 10"/>
          <p:cNvSpPr/>
          <p:nvPr/>
        </p:nvSpPr>
        <p:spPr>
          <a:xfrm>
            <a:off x="5879976" y="1340768"/>
            <a:ext cx="3989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4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12" name="Rectangle 11"/>
          <p:cNvSpPr/>
          <p:nvPr/>
        </p:nvSpPr>
        <p:spPr>
          <a:xfrm>
            <a:off x="5885696" y="2947297"/>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4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3" name="Rectangle 12"/>
          <p:cNvSpPr/>
          <p:nvPr/>
        </p:nvSpPr>
        <p:spPr>
          <a:xfrm>
            <a:off x="5882836" y="4553826"/>
            <a:ext cx="39318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4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Tree>
    <p:extLst>
      <p:ext uri="{BB962C8B-B14F-4D97-AF65-F5344CB8AC3E}">
        <p14:creationId xmlns:p14="http://schemas.microsoft.com/office/powerpoint/2010/main" val="2588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5" end="5"/>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7">
                                            <p:txEl>
                                              <p:pRg st="7" end="7"/>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7">
                                            <p:txEl>
                                              <p:pRg st="8" end="8"/>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8">
                                            <p:txEl>
                                              <p:pRg st="0" end="0"/>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8">
                                            <p:txEl>
                                              <p:pRg st="3" end="3"/>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iterate type="lt">
                                    <p:tmAbs val="25"/>
                                  </p:iterate>
                                  <p:childTnLst>
                                    <p:set>
                                      <p:cBhvr override="childStyle">
                                        <p:cTn id="26" dur="indefinite"/>
                                        <p:tgtEl>
                                          <p:spTgt spid="8">
                                            <p:txEl>
                                              <p:pRg st="12" end="12"/>
                                            </p:txEl>
                                          </p:spTgt>
                                        </p:tgtEl>
                                        <p:attrNameLst>
                                          <p:attrName>style.fontWeight</p:attrName>
                                        </p:attrNameLst>
                                      </p:cBhvr>
                                      <p:to>
                                        <p:strVal val="bold"/>
                                      </p:to>
                                    </p:set>
                                  </p:childTnLst>
                                </p:cTn>
                              </p:par>
                              <p:par>
                                <p:cTn id="27" presetID="15" presetClass="emph" presetSubtype="0" nodeType="withEffect">
                                  <p:stCondLst>
                                    <p:cond delay="0"/>
                                  </p:stCondLst>
                                  <p:iterate type="lt">
                                    <p:tmAbs val="25"/>
                                  </p:iterate>
                                  <p:childTnLst>
                                    <p:set>
                                      <p:cBhvr override="childStyle">
                                        <p:cTn id="28" dur="indefinite"/>
                                        <p:tgtEl>
                                          <p:spTgt spid="8">
                                            <p:txEl>
                                              <p:pRg st="13" end="1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F3A5CA-72BF-4BD0-87C7-E2499449C2D1}"/>
              </a:ext>
            </a:extLst>
          </p:cNvPr>
          <p:cNvSpPr>
            <a:spLocks noGrp="1"/>
          </p:cNvSpPr>
          <p:nvPr>
            <p:ph type="title"/>
          </p:nvPr>
        </p:nvSpPr>
        <p:spPr/>
        <p:txBody>
          <a:bodyPr/>
          <a:lstStyle/>
          <a:p>
            <a:endParaRPr lang="en-GB"/>
          </a:p>
        </p:txBody>
      </p:sp>
      <p:sp>
        <p:nvSpPr>
          <p:cNvPr id="5" name="Content Placeholder 4"/>
          <p:cNvSpPr>
            <a:spLocks noGrp="1"/>
          </p:cNvSpPr>
          <p:nvPr>
            <p:ph idx="1"/>
          </p:nvPr>
        </p:nvSpPr>
        <p:spPr/>
        <p:txBody>
          <a:bodyPr>
            <a:normAutofit/>
          </a:bodyPr>
          <a:lstStyle/>
          <a:p>
            <a:pPr marL="0" indent="0">
              <a:lnSpc>
                <a:spcPct val="100000"/>
              </a:lnSpc>
              <a:buNone/>
            </a:pPr>
            <a:endParaRPr lang="en-TT"/>
          </a:p>
          <a:p>
            <a:pPr marL="0" indent="0">
              <a:lnSpc>
                <a:spcPct val="100000"/>
              </a:lnSpc>
              <a:buNone/>
            </a:pPr>
            <a:endParaRPr lang="en-TT"/>
          </a:p>
          <a:p>
            <a:pPr marL="0" indent="0">
              <a:lnSpc>
                <a:spcPct val="100000"/>
              </a:lnSpc>
              <a:buNone/>
            </a:pPr>
            <a:endParaRPr lang="en-TT"/>
          </a:p>
          <a:p>
            <a:pPr>
              <a:lnSpc>
                <a:spcPct val="100000"/>
              </a:lnSpc>
            </a:pPr>
            <a:r>
              <a:rPr lang="en-TT" sz="2400"/>
              <a:t>Poems often use images that appeal to the reader’s senses.</a:t>
            </a:r>
          </a:p>
          <a:p>
            <a:pPr>
              <a:lnSpc>
                <a:spcPct val="100000"/>
              </a:lnSpc>
            </a:pPr>
            <a:r>
              <a:rPr lang="en-TT" sz="2400"/>
              <a:t>Look for words that signal appeal to the different senses.</a:t>
            </a:r>
          </a:p>
          <a:p>
            <a:pPr>
              <a:lnSpc>
                <a:spcPct val="100000"/>
              </a:lnSpc>
            </a:pPr>
            <a:endParaRPr lang="en-TT" sz="2400"/>
          </a:p>
          <a:p>
            <a:pPr>
              <a:lnSpc>
                <a:spcPct val="100000"/>
              </a:lnSpc>
            </a:pPr>
            <a:endParaRPr lang="en-TT" sz="2400"/>
          </a:p>
          <a:p>
            <a:pPr marL="0" indent="0">
              <a:lnSpc>
                <a:spcPct val="100000"/>
              </a:lnSpc>
              <a:spcBef>
                <a:spcPts val="0"/>
              </a:spcBef>
              <a:buNone/>
            </a:pPr>
            <a:endParaRPr lang="en-TT">
              <a:solidFill>
                <a:srgbClr val="7030A0"/>
              </a:solidFill>
            </a:endParaRPr>
          </a:p>
        </p:txBody>
      </p:sp>
      <p:pic>
        <p:nvPicPr>
          <p:cNvPr id="9" name="Content Placeholder 4" descr="A close up of a card&#10;&#10;Description automatically generated">
            <a:extLst>
              <a:ext uri="{FF2B5EF4-FFF2-40B4-BE49-F238E27FC236}">
                <a16:creationId xmlns:a16="http://schemas.microsoft.com/office/drawing/2014/main" id="{3E0A0A18-30B8-4FD3-8EA2-048AE7B27F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45023" y="-46266"/>
            <a:ext cx="3501953" cy="3475038"/>
          </a:xfrm>
          <a:prstGeom prst="rect">
            <a:avLst/>
          </a:prstGeom>
        </p:spPr>
      </p:pic>
      <p:pic>
        <p:nvPicPr>
          <p:cNvPr id="10" name="Picture 9">
            <a:extLst>
              <a:ext uri="{FF2B5EF4-FFF2-40B4-BE49-F238E27FC236}">
                <a16:creationId xmlns:a16="http://schemas.microsoft.com/office/drawing/2014/main" id="{5D08FA98-D6E6-4AA6-B298-5F1181522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4" y="5047469"/>
            <a:ext cx="2791172" cy="1708350"/>
          </a:xfrm>
          <a:prstGeom prst="rect">
            <a:avLst/>
          </a:prstGeom>
        </p:spPr>
      </p:pic>
    </p:spTree>
    <p:extLst>
      <p:ext uri="{BB962C8B-B14F-4D97-AF65-F5344CB8AC3E}">
        <p14:creationId xmlns:p14="http://schemas.microsoft.com/office/powerpoint/2010/main" val="258661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581E-FEA9-4DE3-B3B6-A392DA1CB70C}"/>
              </a:ext>
            </a:extLst>
          </p:cNvPr>
          <p:cNvSpPr>
            <a:spLocks noGrp="1"/>
          </p:cNvSpPr>
          <p:nvPr>
            <p:ph type="title"/>
          </p:nvPr>
        </p:nvSpPr>
        <p:spPr>
          <a:xfrm>
            <a:off x="838200" y="5692"/>
            <a:ext cx="9829800" cy="1082674"/>
          </a:xfrm>
        </p:spPr>
        <p:txBody>
          <a:bodyPr anchor="b">
            <a:normAutofit/>
          </a:bodyPr>
          <a:lstStyle/>
          <a:p>
            <a:r>
              <a:rPr lang="en-TT"/>
              <a:t>Using context-clues and background knowledge to determine the meaning of words or phrases [Inferential]</a:t>
            </a:r>
            <a:endParaRPr lang="en-US"/>
          </a:p>
        </p:txBody>
      </p:sp>
      <p:sp>
        <p:nvSpPr>
          <p:cNvPr id="3" name="Content Placeholder 2">
            <a:extLst>
              <a:ext uri="{FF2B5EF4-FFF2-40B4-BE49-F238E27FC236}">
                <a16:creationId xmlns:a16="http://schemas.microsoft.com/office/drawing/2014/main" id="{9FDFDD13-5E7A-4937-BCB1-06C851CD0F08}"/>
              </a:ext>
            </a:extLst>
          </p:cNvPr>
          <p:cNvSpPr>
            <a:spLocks noGrp="1"/>
          </p:cNvSpPr>
          <p:nvPr>
            <p:ph sz="half" idx="1"/>
          </p:nvPr>
        </p:nvSpPr>
        <p:spPr>
          <a:xfrm>
            <a:off x="0" y="1221776"/>
            <a:ext cx="8989875" cy="4078569"/>
          </a:xfrm>
        </p:spPr>
        <p:txBody>
          <a:bodyPr vert="horz" lIns="91440" tIns="45720" rIns="91440" bIns="45720" rtlCol="0" anchor="t">
            <a:normAutofit/>
          </a:bodyPr>
          <a:lstStyle/>
          <a:p>
            <a:r>
              <a:rPr lang="en-US" sz="2800"/>
              <a:t>Context clues are hints found within a sentence, line, paragraph or passage which help a reader to understand new or unfamiliar words.</a:t>
            </a:r>
            <a:endParaRPr lang="en-US" sz="2800">
              <a:cs typeface="Arial"/>
            </a:endParaRPr>
          </a:p>
          <a:p>
            <a:pPr marL="0" indent="0">
              <a:buNone/>
            </a:pPr>
            <a:endParaRPr lang="en-US" sz="2800">
              <a:ea typeface="+mn-lt"/>
              <a:cs typeface="+mn-lt"/>
            </a:endParaRPr>
          </a:p>
          <a:p>
            <a:r>
              <a:rPr lang="en-US" sz="2800">
                <a:ea typeface="+mn-lt"/>
                <a:cs typeface="+mn-lt"/>
              </a:rPr>
              <a:t>Context clues are very helpful for learning new words and promote better understanding of what is being read. </a:t>
            </a:r>
          </a:p>
          <a:p>
            <a:endParaRPr lang="en-US" sz="2800">
              <a:cs typeface="Arial"/>
            </a:endParaRPr>
          </a:p>
          <a:p>
            <a:endParaRPr lang="en-US" sz="3200">
              <a:cs typeface="Arial"/>
            </a:endParaRPr>
          </a:p>
          <a:p>
            <a:endParaRPr lang="en-US">
              <a:cs typeface="Arial" panose="020B0604020202020204"/>
            </a:endParaRPr>
          </a:p>
        </p:txBody>
      </p:sp>
      <p:pic>
        <p:nvPicPr>
          <p:cNvPr id="4" name="Picture 4" descr="A drawing of a cartoon character&#10;&#10;Description generated with high confidence">
            <a:extLst>
              <a:ext uri="{FF2B5EF4-FFF2-40B4-BE49-F238E27FC236}">
                <a16:creationId xmlns:a16="http://schemas.microsoft.com/office/drawing/2014/main" id="{77F258A7-96A2-44DB-B8AC-3045CAC64585}"/>
              </a:ext>
            </a:extLst>
          </p:cNvPr>
          <p:cNvPicPr>
            <a:picLocks noChangeAspect="1"/>
          </p:cNvPicPr>
          <p:nvPr/>
        </p:nvPicPr>
        <p:blipFill>
          <a:blip r:embed="rId2"/>
          <a:stretch>
            <a:fillRect/>
          </a:stretch>
        </p:blipFill>
        <p:spPr>
          <a:xfrm>
            <a:off x="9305570" y="1466191"/>
            <a:ext cx="2303890" cy="3474720"/>
          </a:xfrm>
          <a:prstGeom prst="rect">
            <a:avLst/>
          </a:prstGeom>
          <a:noFill/>
        </p:spPr>
      </p:pic>
    </p:spTree>
    <p:extLst>
      <p:ext uri="{BB962C8B-B14F-4D97-AF65-F5344CB8AC3E}">
        <p14:creationId xmlns:p14="http://schemas.microsoft.com/office/powerpoint/2010/main" val="320651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DFF7-5CF6-44AC-B95B-8E272160B757}"/>
              </a:ext>
            </a:extLst>
          </p:cNvPr>
          <p:cNvSpPr>
            <a:spLocks noGrp="1"/>
          </p:cNvSpPr>
          <p:nvPr>
            <p:ph type="title"/>
          </p:nvPr>
        </p:nvSpPr>
        <p:spPr>
          <a:xfrm>
            <a:off x="133710" y="77579"/>
            <a:ext cx="11914516" cy="1082674"/>
          </a:xfrm>
        </p:spPr>
        <p:txBody>
          <a:bodyPr/>
          <a:lstStyle/>
          <a:p>
            <a:r>
              <a:rPr lang="en-US">
                <a:cs typeface="Times New Roman"/>
              </a:rPr>
              <a:t>According to the poem, what is the meaning of the word 'orchestrated' in the last stanza? </a:t>
            </a:r>
            <a:endParaRPr lang="en-US"/>
          </a:p>
        </p:txBody>
      </p:sp>
      <p:sp>
        <p:nvSpPr>
          <p:cNvPr id="4" name="TextBox 3">
            <a:extLst>
              <a:ext uri="{FF2B5EF4-FFF2-40B4-BE49-F238E27FC236}">
                <a16:creationId xmlns:a16="http://schemas.microsoft.com/office/drawing/2014/main" id="{4A499092-E712-49E0-B64D-91B58937A62B}"/>
              </a:ext>
            </a:extLst>
          </p:cNvPr>
          <p:cNvSpPr txBox="1"/>
          <p:nvPr/>
        </p:nvSpPr>
        <p:spPr>
          <a:xfrm>
            <a:off x="3791744" y="1340768"/>
            <a:ext cx="6596330" cy="37117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TT" sz="2800">
                <a:ea typeface="+mn-lt"/>
                <a:cs typeface="+mn-lt"/>
              </a:rPr>
              <a:t>Music came to the movie</a:t>
            </a:r>
            <a:endParaRPr lang="en-US" sz="2800">
              <a:ea typeface="+mn-lt"/>
              <a:cs typeface="+mn-lt"/>
            </a:endParaRPr>
          </a:p>
          <a:p>
            <a:pPr>
              <a:lnSpc>
                <a:spcPct val="90000"/>
              </a:lnSpc>
            </a:pPr>
            <a:r>
              <a:rPr lang="en-TT" sz="2800">
                <a:ea typeface="+mn-lt"/>
                <a:cs typeface="+mn-lt"/>
              </a:rPr>
              <a:t>That played in the sky,</a:t>
            </a:r>
            <a:endParaRPr lang="en-US" sz="2800">
              <a:ea typeface="+mn-lt"/>
              <a:cs typeface="+mn-lt"/>
            </a:endParaRPr>
          </a:p>
          <a:p>
            <a:pPr>
              <a:lnSpc>
                <a:spcPct val="90000"/>
              </a:lnSpc>
            </a:pPr>
            <a:r>
              <a:rPr lang="en-TT" sz="2800">
                <a:ea typeface="+mn-lt"/>
                <a:cs typeface="+mn-lt"/>
              </a:rPr>
              <a:t>By all the different birds, their songs</a:t>
            </a:r>
            <a:endParaRPr lang="en-US" sz="2800">
              <a:ea typeface="+mn-lt"/>
              <a:cs typeface="+mn-lt"/>
            </a:endParaRPr>
          </a:p>
          <a:p>
            <a:pPr>
              <a:lnSpc>
                <a:spcPct val="90000"/>
              </a:lnSpc>
            </a:pPr>
            <a:r>
              <a:rPr lang="en-TT" sz="2800">
                <a:ea typeface="+mn-lt"/>
                <a:cs typeface="+mn-lt"/>
              </a:rPr>
              <a:t>A soothing lullaby,</a:t>
            </a:r>
            <a:endParaRPr lang="en-US">
              <a:cs typeface="Arial" panose="020B0604020202020204"/>
            </a:endParaRPr>
          </a:p>
          <a:p>
            <a:pPr>
              <a:lnSpc>
                <a:spcPct val="90000"/>
              </a:lnSpc>
            </a:pPr>
            <a:endParaRPr lang="en-TT" sz="2800">
              <a:cs typeface="Segoe UI"/>
            </a:endParaRPr>
          </a:p>
          <a:p>
            <a:pPr>
              <a:lnSpc>
                <a:spcPct val="90000"/>
              </a:lnSpc>
            </a:pPr>
            <a:r>
              <a:rPr lang="en-TT" sz="2800">
                <a:cs typeface="Segoe UI"/>
              </a:rPr>
              <a:t>So beautifully orchestrated</a:t>
            </a:r>
            <a:r>
              <a:rPr lang="en-US" sz="2800">
                <a:cs typeface="Segoe UI"/>
              </a:rPr>
              <a:t>​</a:t>
            </a:r>
            <a:endParaRPr lang="en-US">
              <a:cs typeface="Arial"/>
            </a:endParaRPr>
          </a:p>
          <a:p>
            <a:r>
              <a:rPr lang="en-TT" sz="2800">
                <a:cs typeface="Segoe UI"/>
              </a:rPr>
              <a:t>And done for me,</a:t>
            </a:r>
            <a:r>
              <a:rPr lang="en-US" sz="2800">
                <a:cs typeface="Segoe UI"/>
              </a:rPr>
              <a:t>​</a:t>
            </a:r>
          </a:p>
          <a:p>
            <a:r>
              <a:rPr lang="en-TT" sz="2800">
                <a:cs typeface="Segoe UI"/>
              </a:rPr>
              <a:t>That movie was created</a:t>
            </a:r>
            <a:r>
              <a:rPr lang="en-US" sz="2800">
                <a:cs typeface="Segoe UI"/>
              </a:rPr>
              <a:t>​</a:t>
            </a:r>
          </a:p>
          <a:p>
            <a:r>
              <a:rPr lang="en-TT" sz="2800">
                <a:cs typeface="Segoe UI"/>
              </a:rPr>
              <a:t>For me to see.</a:t>
            </a:r>
          </a:p>
        </p:txBody>
      </p:sp>
    </p:spTree>
    <p:extLst>
      <p:ext uri="{BB962C8B-B14F-4D97-AF65-F5344CB8AC3E}">
        <p14:creationId xmlns:p14="http://schemas.microsoft.com/office/powerpoint/2010/main" val="54116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7C3-2711-4B25-A39B-35FE96C46437}"/>
              </a:ext>
            </a:extLst>
          </p:cNvPr>
          <p:cNvSpPr>
            <a:spLocks noGrp="1"/>
          </p:cNvSpPr>
          <p:nvPr>
            <p:ph type="title"/>
          </p:nvPr>
        </p:nvSpPr>
        <p:spPr/>
        <p:txBody>
          <a:bodyPr/>
          <a:lstStyle/>
          <a:p>
            <a:r>
              <a:rPr lang="en-GB"/>
              <a:t>Hint 1:</a:t>
            </a:r>
          </a:p>
        </p:txBody>
      </p:sp>
      <p:pic>
        <p:nvPicPr>
          <p:cNvPr id="5" name="Content Placeholder 4">
            <a:extLst>
              <a:ext uri="{FF2B5EF4-FFF2-40B4-BE49-F238E27FC236}">
                <a16:creationId xmlns:a16="http://schemas.microsoft.com/office/drawing/2014/main" id="{8EDCFF79-97D8-4306-AA04-473225019DE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719736" y="300162"/>
            <a:ext cx="3888432" cy="2582162"/>
          </a:xfrm>
        </p:spPr>
      </p:pic>
      <p:sp>
        <p:nvSpPr>
          <p:cNvPr id="7" name="Rectangle 6">
            <a:extLst>
              <a:ext uri="{FF2B5EF4-FFF2-40B4-BE49-F238E27FC236}">
                <a16:creationId xmlns:a16="http://schemas.microsoft.com/office/drawing/2014/main" id="{7DA8EF6C-41AE-44D2-8543-22D5F6BD176A}"/>
              </a:ext>
            </a:extLst>
          </p:cNvPr>
          <p:cNvSpPr/>
          <p:nvPr/>
        </p:nvSpPr>
        <p:spPr>
          <a:xfrm>
            <a:off x="1055440" y="2999761"/>
            <a:ext cx="9073008" cy="1569660"/>
          </a:xfrm>
          <a:prstGeom prst="rect">
            <a:avLst/>
          </a:prstGeom>
        </p:spPr>
        <p:txBody>
          <a:bodyPr wrap="square">
            <a:spAutoFit/>
          </a:bodyPr>
          <a:lstStyle/>
          <a:p>
            <a:r>
              <a:rPr lang="en-TT" sz="2400">
                <a:solidFill>
                  <a:srgbClr val="3C4043"/>
                </a:solidFill>
                <a:latin typeface="arial" panose="020B0604020202020204" pitchFamily="34" charset="0"/>
              </a:rPr>
              <a:t>A group of performers on various musical instruments.</a:t>
            </a:r>
          </a:p>
          <a:p>
            <a:endParaRPr lang="en-TT" sz="2400">
              <a:solidFill>
                <a:srgbClr val="3C4043"/>
              </a:solidFill>
              <a:latin typeface="arial" panose="020B0604020202020204" pitchFamily="34" charset="0"/>
            </a:endParaRPr>
          </a:p>
          <a:p>
            <a:r>
              <a:rPr lang="en-TT" sz="2400">
                <a:solidFill>
                  <a:srgbClr val="3C4043"/>
                </a:solidFill>
                <a:latin typeface="arial" panose="020B0604020202020204" pitchFamily="34" charset="0"/>
              </a:rPr>
              <a:t>In order to play together, they must be very </a:t>
            </a:r>
            <a:r>
              <a:rPr lang="en-TT" sz="2400" b="1">
                <a:solidFill>
                  <a:srgbClr val="3C4043"/>
                </a:solidFill>
                <a:latin typeface="arial" panose="020B0604020202020204" pitchFamily="34" charset="0"/>
              </a:rPr>
              <a:t>organised</a:t>
            </a:r>
            <a:r>
              <a:rPr lang="en-TT" sz="2400">
                <a:solidFill>
                  <a:srgbClr val="3C4043"/>
                </a:solidFill>
                <a:latin typeface="arial" panose="020B0604020202020204" pitchFamily="34" charset="0"/>
              </a:rPr>
              <a:t>.</a:t>
            </a:r>
          </a:p>
          <a:p>
            <a:endParaRPr lang="en-GB" sz="2400"/>
          </a:p>
        </p:txBody>
      </p:sp>
    </p:spTree>
    <p:extLst>
      <p:ext uri="{BB962C8B-B14F-4D97-AF65-F5344CB8AC3E}">
        <p14:creationId xmlns:p14="http://schemas.microsoft.com/office/powerpoint/2010/main" val="373499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7C3-2711-4B25-A39B-35FE96C46437}"/>
              </a:ext>
            </a:extLst>
          </p:cNvPr>
          <p:cNvSpPr>
            <a:spLocks noGrp="1"/>
          </p:cNvSpPr>
          <p:nvPr>
            <p:ph type="title"/>
          </p:nvPr>
        </p:nvSpPr>
        <p:spPr/>
        <p:txBody>
          <a:bodyPr/>
          <a:lstStyle/>
          <a:p>
            <a:r>
              <a:rPr lang="en-GB"/>
              <a:t>Hint 2: Examine the other verbs around “orchestrated” in the last stanza.</a:t>
            </a:r>
          </a:p>
        </p:txBody>
      </p:sp>
      <p:sp>
        <p:nvSpPr>
          <p:cNvPr id="8" name="TextBox 7">
            <a:extLst>
              <a:ext uri="{FF2B5EF4-FFF2-40B4-BE49-F238E27FC236}">
                <a16:creationId xmlns:a16="http://schemas.microsoft.com/office/drawing/2014/main" id="{646A1E33-7C66-4564-ADDB-1294051689F8}"/>
              </a:ext>
            </a:extLst>
          </p:cNvPr>
          <p:cNvSpPr txBox="1"/>
          <p:nvPr/>
        </p:nvSpPr>
        <p:spPr>
          <a:xfrm>
            <a:off x="1631504" y="1700808"/>
            <a:ext cx="6596330" cy="216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endParaRPr lang="en-TT" sz="2800">
              <a:cs typeface="Segoe UI"/>
            </a:endParaRPr>
          </a:p>
          <a:p>
            <a:pPr>
              <a:lnSpc>
                <a:spcPct val="90000"/>
              </a:lnSpc>
            </a:pPr>
            <a:r>
              <a:rPr lang="en-TT" sz="2800">
                <a:cs typeface="Segoe UI"/>
              </a:rPr>
              <a:t>So beautifully orchestrated</a:t>
            </a:r>
            <a:r>
              <a:rPr lang="en-US" sz="2800">
                <a:cs typeface="Segoe UI"/>
              </a:rPr>
              <a:t>​</a:t>
            </a:r>
            <a:endParaRPr lang="en-US">
              <a:cs typeface="Arial"/>
            </a:endParaRPr>
          </a:p>
          <a:p>
            <a:r>
              <a:rPr lang="en-TT" sz="2800">
                <a:cs typeface="Segoe UI"/>
              </a:rPr>
              <a:t>And </a:t>
            </a:r>
            <a:r>
              <a:rPr lang="en-TT" sz="2800" b="1">
                <a:cs typeface="Segoe UI"/>
              </a:rPr>
              <a:t>done </a:t>
            </a:r>
            <a:r>
              <a:rPr lang="en-TT" sz="2800">
                <a:cs typeface="Segoe UI"/>
              </a:rPr>
              <a:t>for me,</a:t>
            </a:r>
            <a:r>
              <a:rPr lang="en-US" sz="2800">
                <a:cs typeface="Segoe UI"/>
              </a:rPr>
              <a:t>​</a:t>
            </a:r>
          </a:p>
          <a:p>
            <a:r>
              <a:rPr lang="en-TT" sz="2800">
                <a:cs typeface="Segoe UI"/>
              </a:rPr>
              <a:t>That movie was </a:t>
            </a:r>
            <a:r>
              <a:rPr lang="en-TT" sz="2800" b="1">
                <a:cs typeface="Segoe UI"/>
              </a:rPr>
              <a:t>created</a:t>
            </a:r>
            <a:r>
              <a:rPr lang="en-US" sz="2800">
                <a:cs typeface="Segoe UI"/>
              </a:rPr>
              <a:t>​</a:t>
            </a:r>
          </a:p>
          <a:p>
            <a:r>
              <a:rPr lang="en-TT" sz="2800">
                <a:cs typeface="Segoe UI"/>
              </a:rPr>
              <a:t>For me to see.</a:t>
            </a:r>
          </a:p>
        </p:txBody>
      </p:sp>
      <p:sp>
        <p:nvSpPr>
          <p:cNvPr id="6" name="TextBox 5">
            <a:extLst>
              <a:ext uri="{FF2B5EF4-FFF2-40B4-BE49-F238E27FC236}">
                <a16:creationId xmlns:a16="http://schemas.microsoft.com/office/drawing/2014/main" id="{14B283A8-EE7B-48AD-BA93-A05D381DF2CB}"/>
              </a:ext>
            </a:extLst>
          </p:cNvPr>
          <p:cNvSpPr txBox="1"/>
          <p:nvPr/>
        </p:nvSpPr>
        <p:spPr>
          <a:xfrm>
            <a:off x="2279576" y="4437112"/>
            <a:ext cx="7344816" cy="954107"/>
          </a:xfrm>
          <a:prstGeom prst="rect">
            <a:avLst/>
          </a:prstGeom>
          <a:noFill/>
        </p:spPr>
        <p:txBody>
          <a:bodyPr wrap="square" rtlCol="0">
            <a:spAutoFit/>
          </a:bodyPr>
          <a:lstStyle/>
          <a:p>
            <a:r>
              <a:rPr lang="en-GB" sz="2800">
                <a:solidFill>
                  <a:srgbClr val="0070C0"/>
                </a:solidFill>
              </a:rPr>
              <a:t>The meaning of “orchestrated” in the context of this poem is “planned, organised, created”.</a:t>
            </a:r>
          </a:p>
        </p:txBody>
      </p:sp>
    </p:spTree>
    <p:extLst>
      <p:ext uri="{BB962C8B-B14F-4D97-AF65-F5344CB8AC3E}">
        <p14:creationId xmlns:p14="http://schemas.microsoft.com/office/powerpoint/2010/main" val="72606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1838-A407-473B-96E6-D31C7BE3EF73}"/>
              </a:ext>
            </a:extLst>
          </p:cNvPr>
          <p:cNvSpPr>
            <a:spLocks noGrp="1"/>
          </p:cNvSpPr>
          <p:nvPr>
            <p:ph type="title"/>
          </p:nvPr>
        </p:nvSpPr>
        <p:spPr>
          <a:xfrm>
            <a:off x="981974" y="3111201"/>
            <a:ext cx="9829800" cy="1082674"/>
          </a:xfrm>
        </p:spPr>
        <p:txBody>
          <a:bodyPr/>
          <a:lstStyle/>
          <a:p>
            <a:r>
              <a:rPr lang="en-US">
                <a:cs typeface="Times New Roman"/>
              </a:rPr>
              <a:t>Use context clues to discover the meanings of words used in the context of the poem to answer vocabulary questions.</a:t>
            </a:r>
            <a:endParaRPr lang="en-US"/>
          </a:p>
        </p:txBody>
      </p:sp>
      <p:pic>
        <p:nvPicPr>
          <p:cNvPr id="4" name="Picture 4" descr="A picture containing room&#10;&#10;Description generated with very high confidence">
            <a:extLst>
              <a:ext uri="{FF2B5EF4-FFF2-40B4-BE49-F238E27FC236}">
                <a16:creationId xmlns:a16="http://schemas.microsoft.com/office/drawing/2014/main" id="{2334AA49-4125-4F0F-A115-DF323ED12727}"/>
              </a:ext>
            </a:extLst>
          </p:cNvPr>
          <p:cNvPicPr>
            <a:picLocks noGrp="1" noChangeAspect="1"/>
          </p:cNvPicPr>
          <p:nvPr>
            <p:ph idx="1"/>
          </p:nvPr>
        </p:nvPicPr>
        <p:blipFill>
          <a:blip r:embed="rId2"/>
          <a:stretch>
            <a:fillRect/>
          </a:stretch>
        </p:blipFill>
        <p:spPr>
          <a:xfrm>
            <a:off x="4463720" y="294862"/>
            <a:ext cx="2545691" cy="2631955"/>
          </a:xfrm>
        </p:spPr>
      </p:pic>
      <p:sp>
        <p:nvSpPr>
          <p:cNvPr id="8" name="TextBox 7">
            <a:extLst>
              <a:ext uri="{FF2B5EF4-FFF2-40B4-BE49-F238E27FC236}">
                <a16:creationId xmlns:a16="http://schemas.microsoft.com/office/drawing/2014/main" id="{77FBE716-A30C-4C32-913E-B8816ACD3BBE}"/>
              </a:ext>
            </a:extLst>
          </p:cNvPr>
          <p:cNvSpPr txBox="1"/>
          <p:nvPr/>
        </p:nvSpPr>
        <p:spPr>
          <a:xfrm>
            <a:off x="3428641" y="5412716"/>
            <a:ext cx="39796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Stay tuned for Lesson 4!</a:t>
            </a:r>
          </a:p>
        </p:txBody>
      </p:sp>
    </p:spTree>
    <p:extLst>
      <p:ext uri="{BB962C8B-B14F-4D97-AF65-F5344CB8AC3E}">
        <p14:creationId xmlns:p14="http://schemas.microsoft.com/office/powerpoint/2010/main" val="21455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64" y="2438400"/>
            <a:ext cx="8458200" cy="1828800"/>
          </a:xfrm>
        </p:spPr>
        <p:txBody>
          <a:bodyPr>
            <a:noAutofit/>
          </a:bodyPr>
          <a:lstStyle/>
          <a:p>
            <a:r>
              <a:rPr lang="en-US" sz="6600"/>
              <a:t>Comprehension: </a:t>
            </a:r>
            <a:r>
              <a:rPr lang="en-US" sz="6600" err="1"/>
              <a:t>Analysing</a:t>
            </a:r>
            <a:r>
              <a:rPr lang="en-US" sz="6600"/>
              <a:t> poetry.</a:t>
            </a:r>
            <a:br>
              <a:rPr lang="en-US" sz="9600"/>
            </a:br>
            <a:endParaRPr lang="en-US" sz="960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1415480" y="3386203"/>
            <a:ext cx="7086600" cy="914400"/>
          </a:xfrm>
        </p:spPr>
        <p:txBody>
          <a:bodyPr>
            <a:normAutofit/>
          </a:bodyPr>
          <a:lstStyle/>
          <a:p>
            <a:r>
              <a:rPr lang="en-GB" sz="2800"/>
              <a:t>Lesson 4: Exploring Mood</a:t>
            </a:r>
          </a:p>
        </p:txBody>
      </p:sp>
    </p:spTree>
    <p:extLst>
      <p:ext uri="{BB962C8B-B14F-4D97-AF65-F5344CB8AC3E}">
        <p14:creationId xmlns:p14="http://schemas.microsoft.com/office/powerpoint/2010/main" val="99702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today’s lesson we will look at:</a:t>
            </a:r>
          </a:p>
        </p:txBody>
      </p:sp>
      <p:sp>
        <p:nvSpPr>
          <p:cNvPr id="5" name="Content Placeholder 4"/>
          <p:cNvSpPr>
            <a:spLocks noGrp="1"/>
          </p:cNvSpPr>
          <p:nvPr>
            <p:ph idx="1"/>
          </p:nvPr>
        </p:nvSpPr>
        <p:spPr>
          <a:xfrm>
            <a:off x="983432" y="908720"/>
            <a:ext cx="10585176" cy="4187372"/>
          </a:xfrm>
        </p:spPr>
        <p:txBody>
          <a:bodyPr vert="horz" lIns="91440" tIns="45720" rIns="91440" bIns="45720" rtlCol="0" anchor="t">
            <a:noAutofit/>
          </a:bodyPr>
          <a:lstStyle/>
          <a:p>
            <a:endParaRPr lang="en-TT" sz="2800"/>
          </a:p>
          <a:p>
            <a:r>
              <a:rPr lang="en-TT" sz="2800"/>
              <a:t>Identifying words/language used to create specific moods [Inferential]</a:t>
            </a:r>
            <a:endParaRPr lang="en-TT" sz="2800">
              <a:cs typeface="Arial"/>
            </a:endParaRPr>
          </a:p>
          <a:p>
            <a:r>
              <a:rPr lang="en-TT" sz="2800"/>
              <a:t>Making connections between literature and real-life situations [Inferential]</a:t>
            </a:r>
            <a:endParaRPr lang="en-TT" sz="2800">
              <a:cs typeface="Arial" panose="020B0604020202020204"/>
            </a:endParaRPr>
          </a:p>
        </p:txBody>
      </p:sp>
    </p:spTree>
    <p:extLst>
      <p:ext uri="{BB962C8B-B14F-4D97-AF65-F5344CB8AC3E}">
        <p14:creationId xmlns:p14="http://schemas.microsoft.com/office/powerpoint/2010/main" val="289663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2340FC95-A574-45C8-B507-291357EA2B35}"/>
              </a:ext>
            </a:extLst>
          </p:cNvPr>
          <p:cNvPicPr>
            <a:picLocks noGrp="1" noChangeAspect="1"/>
          </p:cNvPicPr>
          <p:nvPr>
            <p:ph idx="1"/>
          </p:nvPr>
        </p:nvPicPr>
        <p:blipFill rotWithShape="1">
          <a:blip r:embed="rId2"/>
          <a:srcRect l="1410" r="1606"/>
          <a:stretch/>
        </p:blipFill>
        <p:spPr>
          <a:xfrm>
            <a:off x="0" y="0"/>
            <a:ext cx="5146613" cy="6622868"/>
          </a:xfrm>
        </p:spPr>
      </p:pic>
      <p:sp>
        <p:nvSpPr>
          <p:cNvPr id="6" name="TextBox 5">
            <a:extLst>
              <a:ext uri="{FF2B5EF4-FFF2-40B4-BE49-F238E27FC236}">
                <a16:creationId xmlns:a16="http://schemas.microsoft.com/office/drawing/2014/main" id="{ED065A52-E9A1-401E-83DE-92617FF3EC7F}"/>
              </a:ext>
            </a:extLst>
          </p:cNvPr>
          <p:cNvSpPr txBox="1"/>
          <p:nvPr/>
        </p:nvSpPr>
        <p:spPr>
          <a:xfrm>
            <a:off x="6096000" y="628233"/>
            <a:ext cx="3583577" cy="5601533"/>
          </a:xfrm>
          <a:prstGeom prst="rect">
            <a:avLst/>
          </a:prstGeom>
          <a:noFill/>
        </p:spPr>
        <p:txBody>
          <a:bodyPr wrap="square" rtlCol="0" anchor="t">
            <a:spAutoFit/>
          </a:bodyPr>
          <a:lstStyle/>
          <a:p>
            <a:r>
              <a:rPr lang="en-GB" sz="2000"/>
              <a:t>Materials used in this presentation can be found in the SEA ELA Specimen Papers 1 &amp; 2 and the English Language Arts Specimen Items for the Secondary Entrance Assessment.</a:t>
            </a:r>
          </a:p>
          <a:p>
            <a:endParaRPr lang="en-GB" sz="2000"/>
          </a:p>
          <a:p>
            <a:endParaRPr lang="en-GB" sz="2000"/>
          </a:p>
          <a:p>
            <a:r>
              <a:rPr lang="en-GB" sz="2000"/>
              <a:t>All materials can be found on the Ministry of Education website</a:t>
            </a:r>
          </a:p>
          <a:p>
            <a:r>
              <a:rPr lang="en-GB" sz="2000" dirty="0">
                <a:hlinkClick r:id="rId3"/>
              </a:rPr>
              <a:t>https://www.moe.gov.tt/</a:t>
            </a:r>
            <a:endParaRPr lang="en-GB" sz="2000" dirty="0"/>
          </a:p>
          <a:p>
            <a:endParaRPr lang="en-GB" sz="2000">
              <a:cs typeface="Calibri"/>
            </a:endParaRPr>
          </a:p>
          <a:p>
            <a:endParaRPr lang="en-GB" sz="2000">
              <a:cs typeface="Calibri"/>
            </a:endParaRPr>
          </a:p>
          <a:p>
            <a:r>
              <a:rPr lang="en-GB" sz="2000">
                <a:cs typeface="Calibri"/>
              </a:rPr>
              <a:t>Also, visit the School Learning Management System at </a:t>
            </a:r>
            <a:r>
              <a:rPr lang="en-GB" sz="2000" dirty="0">
                <a:cs typeface="Calibri"/>
                <a:hlinkClick r:id="rId4"/>
              </a:rPr>
              <a:t>https://learn.moe.gov.tt/</a:t>
            </a:r>
            <a:endParaRPr lang="en-GB" sz="2000" dirty="0">
              <a:cs typeface="Calibri"/>
            </a:endParaRPr>
          </a:p>
          <a:p>
            <a:endParaRPr lang="en-GB">
              <a:cs typeface="Calibri"/>
            </a:endParaRPr>
          </a:p>
        </p:txBody>
      </p:sp>
    </p:spTree>
    <p:extLst>
      <p:ext uri="{BB962C8B-B14F-4D97-AF65-F5344CB8AC3E}">
        <p14:creationId xmlns:p14="http://schemas.microsoft.com/office/powerpoint/2010/main" val="223551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365126"/>
            <a:ext cx="7632848" cy="4938712"/>
          </a:xfrm>
        </p:spPr>
      </p:pic>
    </p:spTree>
    <p:extLst>
      <p:ext uri="{BB962C8B-B14F-4D97-AF65-F5344CB8AC3E}">
        <p14:creationId xmlns:p14="http://schemas.microsoft.com/office/powerpoint/2010/main" val="8343843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4664"/>
            <a:ext cx="9829800" cy="611088"/>
          </a:xfrm>
        </p:spPr>
        <p:txBody>
          <a:bodyPr/>
          <a:lstStyle/>
          <a:p>
            <a:r>
              <a:rPr lang="en-TT"/>
              <a:t>Identifying words/language used to create specific moods </a:t>
            </a:r>
          </a:p>
        </p:txBody>
      </p:sp>
      <p:sp>
        <p:nvSpPr>
          <p:cNvPr id="3" name="Content Placeholder 2"/>
          <p:cNvSpPr>
            <a:spLocks noGrp="1"/>
          </p:cNvSpPr>
          <p:nvPr>
            <p:ph idx="1"/>
          </p:nvPr>
        </p:nvSpPr>
        <p:spPr>
          <a:xfrm>
            <a:off x="1271464" y="1340768"/>
            <a:ext cx="9829800" cy="3890744"/>
          </a:xfrm>
        </p:spPr>
        <p:txBody>
          <a:bodyPr vert="horz" lIns="91440" tIns="45720" rIns="91440" bIns="45720" rtlCol="0" anchor="t">
            <a:noAutofit/>
          </a:bodyPr>
          <a:lstStyle/>
          <a:p>
            <a:pPr marL="0" indent="0">
              <a:buNone/>
            </a:pPr>
            <a:r>
              <a:rPr lang="en-TT" sz="2400"/>
              <a:t>Mood is the feeling created by the poet for the reader. </a:t>
            </a:r>
          </a:p>
          <a:p>
            <a:pPr marL="0" indent="0">
              <a:buNone/>
            </a:pPr>
            <a:endParaRPr lang="en-TT" sz="2400"/>
          </a:p>
          <a:p>
            <a:pPr marL="0" indent="0">
              <a:buNone/>
            </a:pPr>
            <a:r>
              <a:rPr lang="en-TT" sz="2400"/>
              <a:t>Mood is different from the tone, which is the feeling displayed by the poet toward the subject of the poem.</a:t>
            </a:r>
          </a:p>
        </p:txBody>
      </p:sp>
      <p:pic>
        <p:nvPicPr>
          <p:cNvPr id="5" name="Picture 4" descr="A picture containing drawing&#10;&#10;Description automatically generated">
            <a:extLst>
              <a:ext uri="{FF2B5EF4-FFF2-40B4-BE49-F238E27FC236}">
                <a16:creationId xmlns:a16="http://schemas.microsoft.com/office/drawing/2014/main" id="{D0C0C36D-857C-454A-98E2-C3A9C178BE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96176" y="3397412"/>
            <a:ext cx="1800200" cy="1800200"/>
          </a:xfrm>
          <a:prstGeom prst="rect">
            <a:avLst/>
          </a:prstGeom>
        </p:spPr>
      </p:pic>
      <p:pic>
        <p:nvPicPr>
          <p:cNvPr id="8" name="Picture 7" descr="A picture containing drawing, sign&#10;&#10;Description automatically generated">
            <a:extLst>
              <a:ext uri="{FF2B5EF4-FFF2-40B4-BE49-F238E27FC236}">
                <a16:creationId xmlns:a16="http://schemas.microsoft.com/office/drawing/2014/main" id="{FE0916BE-538C-427B-814C-4271FC28C3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83919" y="3415472"/>
            <a:ext cx="1800200" cy="18002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7E1AD57-8236-41ED-922E-61AA3E64BA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889459" y="3470556"/>
            <a:ext cx="2662925" cy="1997194"/>
          </a:xfrm>
          <a:prstGeom prst="rect">
            <a:avLst/>
          </a:prstGeom>
        </p:spPr>
      </p:pic>
    </p:spTree>
    <p:extLst>
      <p:ext uri="{BB962C8B-B14F-4D97-AF65-F5344CB8AC3E}">
        <p14:creationId xmlns:p14="http://schemas.microsoft.com/office/powerpoint/2010/main" val="22392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37" y="200725"/>
            <a:ext cx="9829800" cy="611088"/>
          </a:xfrm>
        </p:spPr>
        <p:txBody>
          <a:bodyPr/>
          <a:lstStyle/>
          <a:p>
            <a:r>
              <a:rPr lang="en-TT"/>
              <a:t>Some words that can describe mood</a:t>
            </a:r>
          </a:p>
        </p:txBody>
      </p:sp>
      <p:pic>
        <p:nvPicPr>
          <p:cNvPr id="5" name="Picture 4" descr="A picture containing drawing&#10;&#10;Description automatically generated">
            <a:extLst>
              <a:ext uri="{FF2B5EF4-FFF2-40B4-BE49-F238E27FC236}">
                <a16:creationId xmlns:a16="http://schemas.microsoft.com/office/drawing/2014/main" id="{D0C0C36D-857C-454A-98E2-C3A9C178BE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3900" y="1015752"/>
            <a:ext cx="1800200" cy="1800200"/>
          </a:xfrm>
          <a:prstGeom prst="rect">
            <a:avLst/>
          </a:prstGeom>
        </p:spPr>
      </p:pic>
      <p:pic>
        <p:nvPicPr>
          <p:cNvPr id="8" name="Picture 7" descr="A picture containing drawing, sign&#10;&#10;Description automatically generated">
            <a:extLst>
              <a:ext uri="{FF2B5EF4-FFF2-40B4-BE49-F238E27FC236}">
                <a16:creationId xmlns:a16="http://schemas.microsoft.com/office/drawing/2014/main" id="{FE0916BE-538C-427B-814C-4271FC28C3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3900" y="3141949"/>
            <a:ext cx="1800200" cy="18002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7E1AD57-8236-41ED-922E-61AA3E64BA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416271" y="2076585"/>
            <a:ext cx="2400266" cy="1800200"/>
          </a:xfrm>
          <a:prstGeom prst="rect">
            <a:avLst/>
          </a:prstGeom>
        </p:spPr>
      </p:pic>
      <p:sp>
        <p:nvSpPr>
          <p:cNvPr id="4" name="TextBox 3">
            <a:extLst>
              <a:ext uri="{FF2B5EF4-FFF2-40B4-BE49-F238E27FC236}">
                <a16:creationId xmlns:a16="http://schemas.microsoft.com/office/drawing/2014/main" id="{DEFE18D1-CF60-411B-B73D-55981FCA1314}"/>
              </a:ext>
            </a:extLst>
          </p:cNvPr>
          <p:cNvSpPr txBox="1"/>
          <p:nvPr/>
        </p:nvSpPr>
        <p:spPr>
          <a:xfrm>
            <a:off x="2656755" y="1457662"/>
            <a:ext cx="4232703" cy="523220"/>
          </a:xfrm>
          <a:prstGeom prst="rect">
            <a:avLst/>
          </a:prstGeom>
          <a:noFill/>
        </p:spPr>
        <p:txBody>
          <a:bodyPr wrap="square" rtlCol="0">
            <a:spAutoFit/>
          </a:bodyPr>
          <a:lstStyle/>
          <a:p>
            <a:r>
              <a:rPr lang="en-GB" sz="2800"/>
              <a:t>Happy, excited, optimistic</a:t>
            </a:r>
          </a:p>
        </p:txBody>
      </p:sp>
      <p:sp>
        <p:nvSpPr>
          <p:cNvPr id="11" name="TextBox 10">
            <a:extLst>
              <a:ext uri="{FF2B5EF4-FFF2-40B4-BE49-F238E27FC236}">
                <a16:creationId xmlns:a16="http://schemas.microsoft.com/office/drawing/2014/main" id="{53698B19-6A93-4543-8C16-A31C75D2F921}"/>
              </a:ext>
            </a:extLst>
          </p:cNvPr>
          <p:cNvSpPr txBox="1"/>
          <p:nvPr/>
        </p:nvSpPr>
        <p:spPr>
          <a:xfrm>
            <a:off x="2656755" y="4207543"/>
            <a:ext cx="4232703" cy="523220"/>
          </a:xfrm>
          <a:prstGeom prst="rect">
            <a:avLst/>
          </a:prstGeom>
          <a:noFill/>
        </p:spPr>
        <p:txBody>
          <a:bodyPr wrap="square" rtlCol="0">
            <a:spAutoFit/>
          </a:bodyPr>
          <a:lstStyle/>
          <a:p>
            <a:r>
              <a:rPr lang="en-GB" sz="2800"/>
              <a:t>Sad, gloomy, pessimistic</a:t>
            </a:r>
          </a:p>
        </p:txBody>
      </p:sp>
      <p:sp>
        <p:nvSpPr>
          <p:cNvPr id="12" name="TextBox 11">
            <a:extLst>
              <a:ext uri="{FF2B5EF4-FFF2-40B4-BE49-F238E27FC236}">
                <a16:creationId xmlns:a16="http://schemas.microsoft.com/office/drawing/2014/main" id="{2D61BF87-4F76-445A-A1B2-C1B6ECA7D8E5}"/>
              </a:ext>
            </a:extLst>
          </p:cNvPr>
          <p:cNvSpPr txBox="1"/>
          <p:nvPr/>
        </p:nvSpPr>
        <p:spPr>
          <a:xfrm>
            <a:off x="6096000" y="2732930"/>
            <a:ext cx="4232703" cy="523220"/>
          </a:xfrm>
          <a:prstGeom prst="rect">
            <a:avLst/>
          </a:prstGeom>
          <a:noFill/>
        </p:spPr>
        <p:txBody>
          <a:bodyPr wrap="square" rtlCol="0">
            <a:spAutoFit/>
          </a:bodyPr>
          <a:lstStyle/>
          <a:p>
            <a:r>
              <a:rPr lang="en-GB" sz="2800"/>
              <a:t>Angry, irate, frustrated</a:t>
            </a:r>
          </a:p>
        </p:txBody>
      </p:sp>
    </p:spTree>
    <p:extLst>
      <p:ext uri="{BB962C8B-B14F-4D97-AF65-F5344CB8AC3E}">
        <p14:creationId xmlns:p14="http://schemas.microsoft.com/office/powerpoint/2010/main" val="127794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4664"/>
            <a:ext cx="9829800" cy="611088"/>
          </a:xfrm>
        </p:spPr>
        <p:txBody>
          <a:bodyPr/>
          <a:lstStyle/>
          <a:p>
            <a:r>
              <a:rPr lang="en-TT"/>
              <a:t>Some words that can describe mood</a:t>
            </a:r>
          </a:p>
        </p:txBody>
      </p:sp>
      <p:sp>
        <p:nvSpPr>
          <p:cNvPr id="4" name="TextBox 3">
            <a:extLst>
              <a:ext uri="{FF2B5EF4-FFF2-40B4-BE49-F238E27FC236}">
                <a16:creationId xmlns:a16="http://schemas.microsoft.com/office/drawing/2014/main" id="{DEFE18D1-CF60-411B-B73D-55981FCA1314}"/>
              </a:ext>
            </a:extLst>
          </p:cNvPr>
          <p:cNvSpPr txBox="1"/>
          <p:nvPr/>
        </p:nvSpPr>
        <p:spPr>
          <a:xfrm>
            <a:off x="5303912" y="2238808"/>
            <a:ext cx="4932548" cy="461665"/>
          </a:xfrm>
          <a:prstGeom prst="rect">
            <a:avLst/>
          </a:prstGeom>
          <a:noFill/>
        </p:spPr>
        <p:txBody>
          <a:bodyPr wrap="square" rtlCol="0">
            <a:spAutoFit/>
          </a:bodyPr>
          <a:lstStyle/>
          <a:p>
            <a:r>
              <a:rPr lang="en-GB" sz="2400"/>
              <a:t>Relaxed, blissful, tranquil, serene</a:t>
            </a:r>
          </a:p>
        </p:txBody>
      </p:sp>
      <p:pic>
        <p:nvPicPr>
          <p:cNvPr id="7" name="Picture 6" descr="A green frog&#10;&#10;Description automatically generated">
            <a:extLst>
              <a:ext uri="{FF2B5EF4-FFF2-40B4-BE49-F238E27FC236}">
                <a16:creationId xmlns:a16="http://schemas.microsoft.com/office/drawing/2014/main" id="{D610409E-3E1A-48BB-B5E1-F8928FDFD47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31386" y="1715616"/>
            <a:ext cx="3244725" cy="1933856"/>
          </a:xfrm>
          <a:prstGeom prst="rect">
            <a:avLst/>
          </a:prstGeom>
        </p:spPr>
      </p:pic>
      <p:pic>
        <p:nvPicPr>
          <p:cNvPr id="6" name="Picture 5" descr="A close up of a sign&#10;&#10;Description automatically generated">
            <a:extLst>
              <a:ext uri="{FF2B5EF4-FFF2-40B4-BE49-F238E27FC236}">
                <a16:creationId xmlns:a16="http://schemas.microsoft.com/office/drawing/2014/main" id="{2B15DE8F-E230-446A-9429-970D639AE5F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79776" y="3418098"/>
            <a:ext cx="5364088" cy="3106701"/>
          </a:xfrm>
          <a:prstGeom prst="rect">
            <a:avLst/>
          </a:prstGeom>
        </p:spPr>
      </p:pic>
      <p:sp>
        <p:nvSpPr>
          <p:cNvPr id="11" name="TextBox 10">
            <a:extLst>
              <a:ext uri="{FF2B5EF4-FFF2-40B4-BE49-F238E27FC236}">
                <a16:creationId xmlns:a16="http://schemas.microsoft.com/office/drawing/2014/main" id="{5BC64050-F10A-406F-A2BA-CDBFE06C7CF0}"/>
              </a:ext>
            </a:extLst>
          </p:cNvPr>
          <p:cNvSpPr txBox="1"/>
          <p:nvPr/>
        </p:nvSpPr>
        <p:spPr>
          <a:xfrm>
            <a:off x="7324501" y="3152591"/>
            <a:ext cx="4932548" cy="461665"/>
          </a:xfrm>
          <a:prstGeom prst="rect">
            <a:avLst/>
          </a:prstGeom>
          <a:noFill/>
        </p:spPr>
        <p:txBody>
          <a:bodyPr wrap="square" rtlCol="0">
            <a:spAutoFit/>
          </a:bodyPr>
          <a:lstStyle/>
          <a:p>
            <a:r>
              <a:rPr lang="en-GB" sz="2400"/>
              <a:t>Fearful, scared, frightened</a:t>
            </a:r>
          </a:p>
        </p:txBody>
      </p:sp>
    </p:spTree>
    <p:extLst>
      <p:ext uri="{BB962C8B-B14F-4D97-AF65-F5344CB8AC3E}">
        <p14:creationId xmlns:p14="http://schemas.microsoft.com/office/powerpoint/2010/main" val="11601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4664"/>
            <a:ext cx="9829800" cy="611088"/>
          </a:xfrm>
        </p:spPr>
        <p:txBody>
          <a:bodyPr/>
          <a:lstStyle/>
          <a:p>
            <a:r>
              <a:rPr lang="en-TT"/>
              <a:t>How can we identify mood in a poem?</a:t>
            </a:r>
          </a:p>
        </p:txBody>
      </p:sp>
      <p:sp>
        <p:nvSpPr>
          <p:cNvPr id="3" name="Content Placeholder 2"/>
          <p:cNvSpPr>
            <a:spLocks noGrp="1"/>
          </p:cNvSpPr>
          <p:nvPr>
            <p:ph idx="1"/>
          </p:nvPr>
        </p:nvSpPr>
        <p:spPr>
          <a:xfrm>
            <a:off x="1271464" y="1340768"/>
            <a:ext cx="9829800" cy="3890744"/>
          </a:xfrm>
        </p:spPr>
        <p:txBody>
          <a:bodyPr>
            <a:noAutofit/>
          </a:bodyPr>
          <a:lstStyle/>
          <a:p>
            <a:r>
              <a:rPr lang="en-TT" sz="2400"/>
              <a:t>Look for words that will appeal to your emotions.</a:t>
            </a:r>
          </a:p>
          <a:p>
            <a:r>
              <a:rPr lang="en-TT" sz="2400"/>
              <a:t>Look for words that appeal to your senses.</a:t>
            </a:r>
          </a:p>
          <a:p>
            <a:r>
              <a:rPr lang="en-TT" sz="2400"/>
              <a:t>Examine the setting of the poem.</a:t>
            </a:r>
          </a:p>
        </p:txBody>
      </p:sp>
      <p:sp>
        <p:nvSpPr>
          <p:cNvPr id="7" name="TextBox 6">
            <a:extLst>
              <a:ext uri="{FF2B5EF4-FFF2-40B4-BE49-F238E27FC236}">
                <a16:creationId xmlns:a16="http://schemas.microsoft.com/office/drawing/2014/main" id="{B1476E69-34FA-4E82-A56D-63BCFF33829A}"/>
              </a:ext>
            </a:extLst>
          </p:cNvPr>
          <p:cNvSpPr txBox="1"/>
          <p:nvPr/>
        </p:nvSpPr>
        <p:spPr>
          <a:xfrm>
            <a:off x="3286826" y="3433105"/>
            <a:ext cx="6985638" cy="461665"/>
          </a:xfrm>
          <a:prstGeom prst="rect">
            <a:avLst/>
          </a:prstGeom>
          <a:noFill/>
        </p:spPr>
        <p:txBody>
          <a:bodyPr wrap="square" rtlCol="0">
            <a:spAutoFit/>
          </a:bodyPr>
          <a:lstStyle/>
          <a:p>
            <a:r>
              <a:rPr lang="en-GB" sz="2400"/>
              <a:t>How do all of these combined make you feel? </a:t>
            </a:r>
          </a:p>
        </p:txBody>
      </p:sp>
    </p:spTree>
    <p:extLst>
      <p:ext uri="{BB962C8B-B14F-4D97-AF65-F5344CB8AC3E}">
        <p14:creationId xmlns:p14="http://schemas.microsoft.com/office/powerpoint/2010/main" val="413999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C295-C6BF-4AC6-AF67-9C11A2B20FBD}"/>
              </a:ext>
            </a:extLst>
          </p:cNvPr>
          <p:cNvSpPr>
            <a:spLocks noGrp="1"/>
          </p:cNvSpPr>
          <p:nvPr>
            <p:ph type="title"/>
          </p:nvPr>
        </p:nvSpPr>
        <p:spPr>
          <a:xfrm>
            <a:off x="623392" y="187273"/>
            <a:ext cx="11474359" cy="683096"/>
          </a:xfrm>
        </p:spPr>
        <p:txBody>
          <a:bodyPr>
            <a:normAutofit fontScale="90000"/>
          </a:bodyPr>
          <a:lstStyle/>
          <a:p>
            <a:r>
              <a:rPr lang="en-GB"/>
              <a:t>Let’s examine an excerpt from the poem, ‘The Crocodile’s Toothache’ by Shel Silverstein</a:t>
            </a:r>
          </a:p>
        </p:txBody>
      </p:sp>
      <p:sp>
        <p:nvSpPr>
          <p:cNvPr id="3" name="Content Placeholder 2">
            <a:extLst>
              <a:ext uri="{FF2B5EF4-FFF2-40B4-BE49-F238E27FC236}">
                <a16:creationId xmlns:a16="http://schemas.microsoft.com/office/drawing/2014/main" id="{994EF217-7E8D-4C14-92BC-BBA3A10F4552}"/>
              </a:ext>
            </a:extLst>
          </p:cNvPr>
          <p:cNvSpPr>
            <a:spLocks noGrp="1"/>
          </p:cNvSpPr>
          <p:nvPr>
            <p:ph idx="1"/>
          </p:nvPr>
        </p:nvSpPr>
        <p:spPr>
          <a:xfrm>
            <a:off x="1631504" y="836712"/>
            <a:ext cx="13465496" cy="6358856"/>
          </a:xfrm>
        </p:spPr>
        <p:txBody>
          <a:bodyPr>
            <a:normAutofit/>
          </a:bodyPr>
          <a:lstStyle/>
          <a:p>
            <a:pPr marL="0" indent="0">
              <a:lnSpc>
                <a:spcPct val="110000"/>
              </a:lnSpc>
              <a:spcBef>
                <a:spcPts val="0"/>
              </a:spcBef>
              <a:buNone/>
            </a:pPr>
            <a:r>
              <a:rPr lang="en-US" sz="2400"/>
              <a:t>The Crocodile</a:t>
            </a:r>
            <a:br>
              <a:rPr lang="en-US" sz="2400"/>
            </a:br>
            <a:r>
              <a:rPr lang="en-US" sz="2400"/>
              <a:t>Went to the dentist</a:t>
            </a:r>
            <a:br>
              <a:rPr lang="en-US" sz="2400"/>
            </a:br>
            <a:r>
              <a:rPr lang="en-US" sz="2400"/>
              <a:t>And sat down in the chair,</a:t>
            </a:r>
            <a:br>
              <a:rPr lang="en-US" sz="2400"/>
            </a:br>
            <a:r>
              <a:rPr lang="en-US" sz="2400"/>
              <a:t>And the dentist said, "Now tell me, Sir,</a:t>
            </a:r>
          </a:p>
          <a:p>
            <a:pPr marL="0" indent="0">
              <a:lnSpc>
                <a:spcPct val="110000"/>
              </a:lnSpc>
              <a:spcBef>
                <a:spcPts val="0"/>
              </a:spcBef>
              <a:buNone/>
            </a:pPr>
            <a:r>
              <a:rPr lang="en-US" sz="2400"/>
              <a:t>Why does it hurt and where?"</a:t>
            </a:r>
            <a:br>
              <a:rPr lang="en-US" sz="2400"/>
            </a:br>
            <a:r>
              <a:rPr lang="en-US" sz="2400"/>
              <a:t>And the Crocodile said, "I'll tell you the truth,</a:t>
            </a:r>
            <a:br>
              <a:rPr lang="en-US" sz="2400"/>
            </a:br>
            <a:r>
              <a:rPr lang="en-US" sz="2400"/>
              <a:t>I have a terrible ache in my tooth,"</a:t>
            </a:r>
            <a:br>
              <a:rPr lang="en-US" sz="2400"/>
            </a:br>
            <a:r>
              <a:rPr lang="en-US" sz="2400"/>
              <a:t>And he opened his jaws so wide, so wide,</a:t>
            </a:r>
            <a:br>
              <a:rPr lang="en-US" sz="2400"/>
            </a:br>
            <a:r>
              <a:rPr lang="en-US" sz="2400"/>
              <a:t>That the dentist, he climbed right inside,</a:t>
            </a:r>
            <a:br>
              <a:rPr lang="en-US" sz="2400"/>
            </a:br>
            <a:r>
              <a:rPr lang="en-US" sz="2400"/>
              <a:t>And the dentist laughed, "Oh isn't this fun?"</a:t>
            </a:r>
            <a:br>
              <a:rPr lang="en-US" sz="2400"/>
            </a:br>
            <a:r>
              <a:rPr lang="en-US" sz="2400"/>
              <a:t>As he pulled the teeth out, one by one.</a:t>
            </a:r>
            <a:br>
              <a:rPr lang="en-US" sz="2400"/>
            </a:br>
            <a:r>
              <a:rPr lang="en-US" sz="2400"/>
              <a:t>And the Crocodile cried, "You're hurting me so!</a:t>
            </a:r>
          </a:p>
          <a:p>
            <a:pPr marL="0" indent="0">
              <a:lnSpc>
                <a:spcPct val="110000"/>
              </a:lnSpc>
              <a:spcBef>
                <a:spcPts val="0"/>
              </a:spcBef>
              <a:buNone/>
            </a:pPr>
            <a:r>
              <a:rPr lang="en-US" sz="2400"/>
              <a:t>Please put down your pliers and let me go."</a:t>
            </a:r>
            <a:br>
              <a:rPr lang="en-US" sz="2400"/>
            </a:br>
            <a:endParaRPr lang="en-GB" sz="2400"/>
          </a:p>
        </p:txBody>
      </p:sp>
    </p:spTree>
    <p:extLst>
      <p:ext uri="{BB962C8B-B14F-4D97-AF65-F5344CB8AC3E}">
        <p14:creationId xmlns:p14="http://schemas.microsoft.com/office/powerpoint/2010/main" val="336813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90B2-E880-4CC7-8969-010C1B169CC9}"/>
              </a:ext>
            </a:extLst>
          </p:cNvPr>
          <p:cNvSpPr>
            <a:spLocks noGrp="1"/>
          </p:cNvSpPr>
          <p:nvPr>
            <p:ph type="title"/>
          </p:nvPr>
        </p:nvSpPr>
        <p:spPr>
          <a:xfrm>
            <a:off x="0" y="114078"/>
            <a:ext cx="9829800" cy="1082674"/>
          </a:xfrm>
        </p:spPr>
        <p:txBody>
          <a:bodyPr/>
          <a:lstStyle/>
          <a:p>
            <a:r>
              <a:rPr lang="en-GB"/>
              <a:t>What is the crocodile’s mood?</a:t>
            </a:r>
          </a:p>
        </p:txBody>
      </p:sp>
      <p:pic>
        <p:nvPicPr>
          <p:cNvPr id="5" name="Content Placeholder 4" descr="A close up of a logo&#10;&#10;Description automatically generated">
            <a:extLst>
              <a:ext uri="{FF2B5EF4-FFF2-40B4-BE49-F238E27FC236}">
                <a16:creationId xmlns:a16="http://schemas.microsoft.com/office/drawing/2014/main" id="{8EA73FC1-6329-460A-B5E8-F74B296A40DE}"/>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1772816"/>
            <a:ext cx="3863752" cy="4839142"/>
          </a:xfrm>
        </p:spPr>
      </p:pic>
      <p:sp>
        <p:nvSpPr>
          <p:cNvPr id="6" name="Rectangle 5">
            <a:extLst>
              <a:ext uri="{FF2B5EF4-FFF2-40B4-BE49-F238E27FC236}">
                <a16:creationId xmlns:a16="http://schemas.microsoft.com/office/drawing/2014/main" id="{7BED4F92-C5AD-497D-B090-290DFFFF079C}"/>
              </a:ext>
            </a:extLst>
          </p:cNvPr>
          <p:cNvSpPr/>
          <p:nvPr/>
        </p:nvSpPr>
        <p:spPr>
          <a:xfrm>
            <a:off x="4367808" y="1921533"/>
            <a:ext cx="6408712" cy="830997"/>
          </a:xfrm>
          <a:prstGeom prst="rect">
            <a:avLst/>
          </a:prstGeom>
        </p:spPr>
        <p:txBody>
          <a:bodyPr wrap="square">
            <a:spAutoFit/>
          </a:bodyPr>
          <a:lstStyle/>
          <a:p>
            <a:r>
              <a:rPr lang="en-US" sz="2400"/>
              <a:t>And the Crocodile said, "I'll tell you the truth,</a:t>
            </a:r>
            <a:br>
              <a:rPr lang="en-US" sz="2400"/>
            </a:br>
            <a:r>
              <a:rPr lang="en-US" sz="2400"/>
              <a:t>I have a terrible ache in my tooth,"</a:t>
            </a:r>
            <a:endParaRPr lang="en-GB" sz="2400"/>
          </a:p>
        </p:txBody>
      </p:sp>
      <p:sp>
        <p:nvSpPr>
          <p:cNvPr id="7" name="Rectangle 6">
            <a:extLst>
              <a:ext uri="{FF2B5EF4-FFF2-40B4-BE49-F238E27FC236}">
                <a16:creationId xmlns:a16="http://schemas.microsoft.com/office/drawing/2014/main" id="{0D3849E9-6569-443A-9A72-C370EB8C2306}"/>
              </a:ext>
            </a:extLst>
          </p:cNvPr>
          <p:cNvSpPr/>
          <p:nvPr/>
        </p:nvSpPr>
        <p:spPr>
          <a:xfrm>
            <a:off x="4367808" y="3457893"/>
            <a:ext cx="6624736" cy="1279581"/>
          </a:xfrm>
          <a:prstGeom prst="rect">
            <a:avLst/>
          </a:prstGeom>
        </p:spPr>
        <p:txBody>
          <a:bodyPr wrap="square">
            <a:spAutoFit/>
          </a:bodyPr>
          <a:lstStyle/>
          <a:p>
            <a:pPr>
              <a:lnSpc>
                <a:spcPct val="110000"/>
              </a:lnSpc>
            </a:pPr>
            <a:r>
              <a:rPr lang="en-US" sz="2400"/>
              <a:t>And the Crocodile cried, "You're hurting me so!</a:t>
            </a:r>
          </a:p>
          <a:p>
            <a:pPr>
              <a:lnSpc>
                <a:spcPct val="110000"/>
              </a:lnSpc>
            </a:pPr>
            <a:r>
              <a:rPr lang="en-US" sz="2400"/>
              <a:t>Please put down your pliers and let me go."</a:t>
            </a:r>
            <a:br>
              <a:rPr lang="en-US" sz="2400"/>
            </a:br>
            <a:endParaRPr lang="en-GB" sz="2400"/>
          </a:p>
        </p:txBody>
      </p:sp>
      <p:sp>
        <p:nvSpPr>
          <p:cNvPr id="8" name="Rectangle 7">
            <a:extLst>
              <a:ext uri="{FF2B5EF4-FFF2-40B4-BE49-F238E27FC236}">
                <a16:creationId xmlns:a16="http://schemas.microsoft.com/office/drawing/2014/main" id="{3914A2D0-E39E-4DE3-B858-6D4F4527E2B4}"/>
              </a:ext>
            </a:extLst>
          </p:cNvPr>
          <p:cNvSpPr/>
          <p:nvPr/>
        </p:nvSpPr>
        <p:spPr>
          <a:xfrm>
            <a:off x="4367808" y="1909660"/>
            <a:ext cx="6408712" cy="830997"/>
          </a:xfrm>
          <a:prstGeom prst="rect">
            <a:avLst/>
          </a:prstGeom>
        </p:spPr>
        <p:txBody>
          <a:bodyPr wrap="square">
            <a:spAutoFit/>
          </a:bodyPr>
          <a:lstStyle/>
          <a:p>
            <a:r>
              <a:rPr lang="en-US" sz="2400"/>
              <a:t>And the Crocodile said, "I'll tell you the truth,</a:t>
            </a:r>
            <a:br>
              <a:rPr lang="en-US" sz="2400"/>
            </a:br>
            <a:r>
              <a:rPr lang="en-US" sz="2400"/>
              <a:t>I have a </a:t>
            </a:r>
            <a:r>
              <a:rPr lang="en-US" sz="2400">
                <a:highlight>
                  <a:srgbClr val="FFFF00"/>
                </a:highlight>
              </a:rPr>
              <a:t>terrible</a:t>
            </a:r>
            <a:r>
              <a:rPr lang="en-US" sz="2400"/>
              <a:t> </a:t>
            </a:r>
            <a:r>
              <a:rPr lang="en-US" sz="2400">
                <a:highlight>
                  <a:srgbClr val="FFFF00"/>
                </a:highlight>
              </a:rPr>
              <a:t>ache</a:t>
            </a:r>
            <a:r>
              <a:rPr lang="en-US" sz="2400"/>
              <a:t> in my tooth,"</a:t>
            </a:r>
            <a:endParaRPr lang="en-GB" sz="2400"/>
          </a:p>
        </p:txBody>
      </p:sp>
      <p:sp>
        <p:nvSpPr>
          <p:cNvPr id="9" name="Rectangle 8">
            <a:extLst>
              <a:ext uri="{FF2B5EF4-FFF2-40B4-BE49-F238E27FC236}">
                <a16:creationId xmlns:a16="http://schemas.microsoft.com/office/drawing/2014/main" id="{0C8DBA06-9AFC-4213-AC74-542340A1AC68}"/>
              </a:ext>
            </a:extLst>
          </p:cNvPr>
          <p:cNvSpPr/>
          <p:nvPr/>
        </p:nvSpPr>
        <p:spPr>
          <a:xfrm>
            <a:off x="4367808" y="3477553"/>
            <a:ext cx="6624736" cy="1279581"/>
          </a:xfrm>
          <a:prstGeom prst="rect">
            <a:avLst/>
          </a:prstGeom>
        </p:spPr>
        <p:txBody>
          <a:bodyPr wrap="square">
            <a:spAutoFit/>
          </a:bodyPr>
          <a:lstStyle/>
          <a:p>
            <a:pPr>
              <a:lnSpc>
                <a:spcPct val="110000"/>
              </a:lnSpc>
            </a:pPr>
            <a:r>
              <a:rPr lang="en-US" sz="2400"/>
              <a:t>And the Crocodile </a:t>
            </a:r>
            <a:r>
              <a:rPr lang="en-US" sz="2400">
                <a:highlight>
                  <a:srgbClr val="FFFF00"/>
                </a:highlight>
              </a:rPr>
              <a:t>cried</a:t>
            </a:r>
            <a:r>
              <a:rPr lang="en-US" sz="2400"/>
              <a:t>, "You're </a:t>
            </a:r>
            <a:r>
              <a:rPr lang="en-US" sz="2400">
                <a:highlight>
                  <a:srgbClr val="FFFF00"/>
                </a:highlight>
              </a:rPr>
              <a:t>hurting</a:t>
            </a:r>
            <a:r>
              <a:rPr lang="en-US" sz="2400"/>
              <a:t> me so!</a:t>
            </a:r>
          </a:p>
          <a:p>
            <a:pPr>
              <a:lnSpc>
                <a:spcPct val="110000"/>
              </a:lnSpc>
            </a:pPr>
            <a:r>
              <a:rPr lang="en-US" sz="2400">
                <a:highlight>
                  <a:srgbClr val="FFFF00"/>
                </a:highlight>
              </a:rPr>
              <a:t>Please</a:t>
            </a:r>
            <a:r>
              <a:rPr lang="en-US" sz="2400"/>
              <a:t> put down your </a:t>
            </a:r>
            <a:r>
              <a:rPr lang="en-US" sz="2400">
                <a:highlight>
                  <a:srgbClr val="FFFF00"/>
                </a:highlight>
              </a:rPr>
              <a:t>pliers</a:t>
            </a:r>
            <a:r>
              <a:rPr lang="en-US" sz="2400"/>
              <a:t> and let me go."</a:t>
            </a:r>
            <a:br>
              <a:rPr lang="en-US" sz="2400"/>
            </a:br>
            <a:endParaRPr lang="en-GB" sz="2400"/>
          </a:p>
        </p:txBody>
      </p:sp>
      <p:sp>
        <p:nvSpPr>
          <p:cNvPr id="11" name="TextBox 10">
            <a:extLst>
              <a:ext uri="{FF2B5EF4-FFF2-40B4-BE49-F238E27FC236}">
                <a16:creationId xmlns:a16="http://schemas.microsoft.com/office/drawing/2014/main" id="{887B1AFC-9AC7-4927-B1A3-8680F070B07D}"/>
              </a:ext>
            </a:extLst>
          </p:cNvPr>
          <p:cNvSpPr txBox="1"/>
          <p:nvPr/>
        </p:nvSpPr>
        <p:spPr>
          <a:xfrm>
            <a:off x="4655840" y="5589240"/>
            <a:ext cx="5040560" cy="523220"/>
          </a:xfrm>
          <a:prstGeom prst="rect">
            <a:avLst/>
          </a:prstGeom>
          <a:noFill/>
        </p:spPr>
        <p:txBody>
          <a:bodyPr wrap="square" rtlCol="0">
            <a:spAutoFit/>
          </a:bodyPr>
          <a:lstStyle/>
          <a:p>
            <a:r>
              <a:rPr lang="en-GB" sz="2800">
                <a:solidFill>
                  <a:srgbClr val="0070C0"/>
                </a:solidFill>
              </a:rPr>
              <a:t>Mood: Depressed, desperate</a:t>
            </a:r>
          </a:p>
        </p:txBody>
      </p:sp>
      <p:sp>
        <p:nvSpPr>
          <p:cNvPr id="12" name="TextBox 11">
            <a:extLst>
              <a:ext uri="{FF2B5EF4-FFF2-40B4-BE49-F238E27FC236}">
                <a16:creationId xmlns:a16="http://schemas.microsoft.com/office/drawing/2014/main" id="{46893B23-1BD6-471F-A939-D8F5D4AEF386}"/>
              </a:ext>
            </a:extLst>
          </p:cNvPr>
          <p:cNvSpPr txBox="1"/>
          <p:nvPr/>
        </p:nvSpPr>
        <p:spPr>
          <a:xfrm>
            <a:off x="4799856" y="4529334"/>
            <a:ext cx="4896544" cy="1200329"/>
          </a:xfrm>
          <a:prstGeom prst="rect">
            <a:avLst/>
          </a:prstGeom>
          <a:noFill/>
        </p:spPr>
        <p:txBody>
          <a:bodyPr wrap="square" rtlCol="0">
            <a:spAutoFit/>
          </a:bodyPr>
          <a:lstStyle/>
          <a:p>
            <a:r>
              <a:rPr lang="en-GB"/>
              <a:t>Most of the highlighted words are associated with negative feelings. The word “Please” suggests the idea of pleading and desperation.</a:t>
            </a:r>
          </a:p>
        </p:txBody>
      </p:sp>
    </p:spTree>
    <p:extLst>
      <p:ext uri="{BB962C8B-B14F-4D97-AF65-F5344CB8AC3E}">
        <p14:creationId xmlns:p14="http://schemas.microsoft.com/office/powerpoint/2010/main" val="8400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90B2-E880-4CC7-8969-010C1B169CC9}"/>
              </a:ext>
            </a:extLst>
          </p:cNvPr>
          <p:cNvSpPr>
            <a:spLocks noGrp="1"/>
          </p:cNvSpPr>
          <p:nvPr>
            <p:ph type="title"/>
          </p:nvPr>
        </p:nvSpPr>
        <p:spPr>
          <a:xfrm>
            <a:off x="407368" y="-348269"/>
            <a:ext cx="9829800" cy="1082674"/>
          </a:xfrm>
        </p:spPr>
        <p:txBody>
          <a:bodyPr/>
          <a:lstStyle/>
          <a:p>
            <a:r>
              <a:rPr lang="en-GB"/>
              <a:t>What is the dentist’s mood?</a:t>
            </a:r>
          </a:p>
        </p:txBody>
      </p:sp>
      <p:sp>
        <p:nvSpPr>
          <p:cNvPr id="6" name="Rectangle 5">
            <a:extLst>
              <a:ext uri="{FF2B5EF4-FFF2-40B4-BE49-F238E27FC236}">
                <a16:creationId xmlns:a16="http://schemas.microsoft.com/office/drawing/2014/main" id="{7BED4F92-C5AD-497D-B090-290DFFFF079C}"/>
              </a:ext>
            </a:extLst>
          </p:cNvPr>
          <p:cNvSpPr/>
          <p:nvPr/>
        </p:nvSpPr>
        <p:spPr>
          <a:xfrm>
            <a:off x="5123894" y="1770281"/>
            <a:ext cx="6408712" cy="1200329"/>
          </a:xfrm>
          <a:prstGeom prst="rect">
            <a:avLst/>
          </a:prstGeom>
        </p:spPr>
        <p:txBody>
          <a:bodyPr wrap="square">
            <a:spAutoFit/>
          </a:bodyPr>
          <a:lstStyle/>
          <a:p>
            <a:r>
              <a:rPr lang="en-US" sz="2400"/>
              <a:t>And the dentist laughed, "Oh isn't this fun?"</a:t>
            </a:r>
            <a:br>
              <a:rPr lang="en-US" sz="2400"/>
            </a:br>
            <a:r>
              <a:rPr lang="en-US" sz="2400"/>
              <a:t>As he pulled the teeth out, one by one.</a:t>
            </a:r>
            <a:br>
              <a:rPr lang="en-US" sz="2400"/>
            </a:br>
            <a:endParaRPr lang="en-GB" sz="2400"/>
          </a:p>
        </p:txBody>
      </p:sp>
      <p:sp>
        <p:nvSpPr>
          <p:cNvPr id="11" name="TextBox 10">
            <a:extLst>
              <a:ext uri="{FF2B5EF4-FFF2-40B4-BE49-F238E27FC236}">
                <a16:creationId xmlns:a16="http://schemas.microsoft.com/office/drawing/2014/main" id="{887B1AFC-9AC7-4927-B1A3-8680F070B07D}"/>
              </a:ext>
            </a:extLst>
          </p:cNvPr>
          <p:cNvSpPr txBox="1"/>
          <p:nvPr/>
        </p:nvSpPr>
        <p:spPr>
          <a:xfrm>
            <a:off x="5123894" y="3904629"/>
            <a:ext cx="5796642" cy="523220"/>
          </a:xfrm>
          <a:prstGeom prst="rect">
            <a:avLst/>
          </a:prstGeom>
          <a:noFill/>
        </p:spPr>
        <p:txBody>
          <a:bodyPr wrap="square" rtlCol="0">
            <a:spAutoFit/>
          </a:bodyPr>
          <a:lstStyle/>
          <a:p>
            <a:r>
              <a:rPr lang="en-GB" sz="2800">
                <a:solidFill>
                  <a:srgbClr val="0070C0"/>
                </a:solidFill>
              </a:rPr>
              <a:t>Mood: Happy, excited, exhilarated</a:t>
            </a:r>
          </a:p>
        </p:txBody>
      </p:sp>
      <p:pic>
        <p:nvPicPr>
          <p:cNvPr id="12" name="Picture 11" descr="A picture containing toy&#10;&#10;Description automatically generated">
            <a:extLst>
              <a:ext uri="{FF2B5EF4-FFF2-40B4-BE49-F238E27FC236}">
                <a16:creationId xmlns:a16="http://schemas.microsoft.com/office/drawing/2014/main" id="{B3289616-F23D-43BC-AE28-8E53C05079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4720" y="1035938"/>
            <a:ext cx="3048000" cy="6096000"/>
          </a:xfrm>
          <a:prstGeom prst="rect">
            <a:avLst/>
          </a:prstGeom>
        </p:spPr>
      </p:pic>
      <p:sp>
        <p:nvSpPr>
          <p:cNvPr id="15" name="Rectangle 14">
            <a:extLst>
              <a:ext uri="{FF2B5EF4-FFF2-40B4-BE49-F238E27FC236}">
                <a16:creationId xmlns:a16="http://schemas.microsoft.com/office/drawing/2014/main" id="{1FF3EB48-DC04-4A22-8773-3C20BDBD96DF}"/>
              </a:ext>
            </a:extLst>
          </p:cNvPr>
          <p:cNvSpPr/>
          <p:nvPr/>
        </p:nvSpPr>
        <p:spPr>
          <a:xfrm>
            <a:off x="5114284" y="1753042"/>
            <a:ext cx="6408712" cy="1200329"/>
          </a:xfrm>
          <a:prstGeom prst="rect">
            <a:avLst/>
          </a:prstGeom>
        </p:spPr>
        <p:txBody>
          <a:bodyPr wrap="square">
            <a:spAutoFit/>
          </a:bodyPr>
          <a:lstStyle/>
          <a:p>
            <a:r>
              <a:rPr lang="en-US" sz="2400"/>
              <a:t>And the dentist </a:t>
            </a:r>
            <a:r>
              <a:rPr lang="en-US" sz="2400">
                <a:highlight>
                  <a:srgbClr val="FFFF00"/>
                </a:highlight>
              </a:rPr>
              <a:t>laughed</a:t>
            </a:r>
            <a:r>
              <a:rPr lang="en-US" sz="2400"/>
              <a:t>, "Oh isn't this </a:t>
            </a:r>
            <a:r>
              <a:rPr lang="en-US" sz="2400">
                <a:highlight>
                  <a:srgbClr val="FFFF00"/>
                </a:highlight>
              </a:rPr>
              <a:t>fun</a:t>
            </a:r>
            <a:r>
              <a:rPr lang="en-US" sz="2400"/>
              <a:t>?"</a:t>
            </a:r>
            <a:br>
              <a:rPr lang="en-US" sz="2400"/>
            </a:br>
            <a:r>
              <a:rPr lang="en-US" sz="2400"/>
              <a:t>As he pulled the teeth out, one by one.</a:t>
            </a:r>
            <a:br>
              <a:rPr lang="en-US" sz="2400"/>
            </a:br>
            <a:endParaRPr lang="en-GB" sz="2400"/>
          </a:p>
        </p:txBody>
      </p:sp>
      <p:sp>
        <p:nvSpPr>
          <p:cNvPr id="16" name="Rectangle 15">
            <a:extLst>
              <a:ext uri="{FF2B5EF4-FFF2-40B4-BE49-F238E27FC236}">
                <a16:creationId xmlns:a16="http://schemas.microsoft.com/office/drawing/2014/main" id="{4467E73A-1A6B-4002-87D6-CFE4D6D5E6E1}"/>
              </a:ext>
            </a:extLst>
          </p:cNvPr>
          <p:cNvSpPr/>
          <p:nvPr/>
        </p:nvSpPr>
        <p:spPr>
          <a:xfrm>
            <a:off x="2999657" y="5361868"/>
            <a:ext cx="6624736" cy="461665"/>
          </a:xfrm>
          <a:prstGeom prst="rect">
            <a:avLst/>
          </a:prstGeom>
        </p:spPr>
        <p:txBody>
          <a:bodyPr wrap="square">
            <a:spAutoFit/>
          </a:bodyPr>
          <a:lstStyle/>
          <a:p>
            <a:r>
              <a:rPr lang="en-GB" sz="2400"/>
              <a:t>Let’s examine another excerpt from a poem.</a:t>
            </a:r>
          </a:p>
        </p:txBody>
      </p:sp>
    </p:spTree>
    <p:extLst>
      <p:ext uri="{BB962C8B-B14F-4D97-AF65-F5344CB8AC3E}">
        <p14:creationId xmlns:p14="http://schemas.microsoft.com/office/powerpoint/2010/main" val="26720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C295-C6BF-4AC6-AF67-9C11A2B20FBD}"/>
              </a:ext>
            </a:extLst>
          </p:cNvPr>
          <p:cNvSpPr>
            <a:spLocks noGrp="1"/>
          </p:cNvSpPr>
          <p:nvPr>
            <p:ph type="title"/>
          </p:nvPr>
        </p:nvSpPr>
        <p:spPr>
          <a:xfrm>
            <a:off x="594638" y="187273"/>
            <a:ext cx="11330584" cy="683096"/>
          </a:xfrm>
        </p:spPr>
        <p:txBody>
          <a:bodyPr>
            <a:normAutofit fontScale="90000"/>
          </a:bodyPr>
          <a:lstStyle/>
          <a:p>
            <a:r>
              <a:rPr lang="en-GB" dirty="0"/>
              <a:t>Let’s look at an excerpt from the poem, ‘A Sudden Storm’ by Pius </a:t>
            </a:r>
            <a:r>
              <a:rPr lang="en-GB"/>
              <a:t>Oleghe.</a:t>
            </a:r>
          </a:p>
        </p:txBody>
      </p:sp>
      <p:sp>
        <p:nvSpPr>
          <p:cNvPr id="3" name="Content Placeholder 2">
            <a:extLst>
              <a:ext uri="{FF2B5EF4-FFF2-40B4-BE49-F238E27FC236}">
                <a16:creationId xmlns:a16="http://schemas.microsoft.com/office/drawing/2014/main" id="{994EF217-7E8D-4C14-92BC-BBA3A10F4552}"/>
              </a:ext>
            </a:extLst>
          </p:cNvPr>
          <p:cNvSpPr>
            <a:spLocks noGrp="1"/>
          </p:cNvSpPr>
          <p:nvPr>
            <p:ph idx="1"/>
          </p:nvPr>
        </p:nvSpPr>
        <p:spPr>
          <a:xfrm>
            <a:off x="599926" y="1412776"/>
            <a:ext cx="6792218" cy="2952328"/>
          </a:xfrm>
        </p:spPr>
        <p:txBody>
          <a:bodyPr>
            <a:normAutofit/>
          </a:bodyPr>
          <a:lstStyle/>
          <a:p>
            <a:pPr marL="0" indent="0">
              <a:lnSpc>
                <a:spcPct val="150000"/>
              </a:lnSpc>
              <a:spcBef>
                <a:spcPts val="0"/>
              </a:spcBef>
              <a:buNone/>
            </a:pPr>
            <a:r>
              <a:rPr lang="en-US" sz="2800"/>
              <a:t>The wind howls, The trees sway,</a:t>
            </a:r>
          </a:p>
          <a:p>
            <a:pPr marL="0" indent="0">
              <a:lnSpc>
                <a:spcPct val="150000"/>
              </a:lnSpc>
              <a:spcBef>
                <a:spcPts val="0"/>
              </a:spcBef>
              <a:buNone/>
            </a:pPr>
            <a:r>
              <a:rPr lang="en-US" sz="2800"/>
              <a:t>The loose top sheets clatter and clang,</a:t>
            </a:r>
          </a:p>
          <a:p>
            <a:pPr marL="0" indent="0">
              <a:lnSpc>
                <a:spcPct val="150000"/>
              </a:lnSpc>
              <a:spcBef>
                <a:spcPts val="0"/>
              </a:spcBef>
              <a:buNone/>
            </a:pPr>
            <a:r>
              <a:rPr lang="en-US" sz="2800"/>
              <a:t>The open windows shut with a bang,</a:t>
            </a:r>
          </a:p>
          <a:p>
            <a:pPr marL="0" indent="0">
              <a:lnSpc>
                <a:spcPct val="150000"/>
              </a:lnSpc>
              <a:spcBef>
                <a:spcPts val="0"/>
              </a:spcBef>
              <a:buNone/>
            </a:pPr>
            <a:r>
              <a:rPr lang="en-US" sz="2800"/>
              <a:t>And the sky makes night of day.</a:t>
            </a:r>
            <a:endParaRPr lang="en-GB" sz="2800"/>
          </a:p>
        </p:txBody>
      </p:sp>
      <p:sp>
        <p:nvSpPr>
          <p:cNvPr id="4" name="Rectangle 3">
            <a:extLst>
              <a:ext uri="{FF2B5EF4-FFF2-40B4-BE49-F238E27FC236}">
                <a16:creationId xmlns:a16="http://schemas.microsoft.com/office/drawing/2014/main" id="{29869104-245A-4768-A0E3-AFDBEC864914}"/>
              </a:ext>
            </a:extLst>
          </p:cNvPr>
          <p:cNvSpPr/>
          <p:nvPr/>
        </p:nvSpPr>
        <p:spPr>
          <a:xfrm>
            <a:off x="2999656" y="4397579"/>
            <a:ext cx="5556329" cy="1200329"/>
          </a:xfrm>
          <a:prstGeom prst="rect">
            <a:avLst/>
          </a:prstGeom>
        </p:spPr>
        <p:txBody>
          <a:bodyPr wrap="none">
            <a:spAutoFit/>
          </a:bodyPr>
          <a:lstStyle/>
          <a:p>
            <a:r>
              <a:rPr lang="en-GB" sz="2400"/>
              <a:t>What mood is the poet trying to create?</a:t>
            </a:r>
          </a:p>
          <a:p>
            <a:r>
              <a:rPr lang="en-GB" sz="2400"/>
              <a:t> Let’s look at the key words.</a:t>
            </a:r>
          </a:p>
          <a:p>
            <a:endParaRPr lang="en-GB" sz="2400"/>
          </a:p>
        </p:txBody>
      </p:sp>
      <p:sp>
        <p:nvSpPr>
          <p:cNvPr id="5" name="Content Placeholder 2">
            <a:extLst>
              <a:ext uri="{FF2B5EF4-FFF2-40B4-BE49-F238E27FC236}">
                <a16:creationId xmlns:a16="http://schemas.microsoft.com/office/drawing/2014/main" id="{E7A4AFD7-5422-494B-9313-563FE0EDDDD3}"/>
              </a:ext>
            </a:extLst>
          </p:cNvPr>
          <p:cNvSpPr txBox="1">
            <a:spLocks/>
          </p:cNvSpPr>
          <p:nvPr/>
        </p:nvSpPr>
        <p:spPr>
          <a:xfrm>
            <a:off x="599926" y="1429014"/>
            <a:ext cx="6792218" cy="2952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800"/>
              <a:t>The wind </a:t>
            </a:r>
            <a:r>
              <a:rPr lang="en-US" sz="2800">
                <a:highlight>
                  <a:srgbClr val="FFFF00"/>
                </a:highlight>
              </a:rPr>
              <a:t>howls</a:t>
            </a:r>
            <a:r>
              <a:rPr lang="en-US" sz="2800"/>
              <a:t>, The trees sway,</a:t>
            </a:r>
          </a:p>
          <a:p>
            <a:pPr marL="0" indent="0">
              <a:lnSpc>
                <a:spcPct val="150000"/>
              </a:lnSpc>
              <a:spcBef>
                <a:spcPts val="0"/>
              </a:spcBef>
              <a:buFont typeface="Arial" panose="020B0604020202020204" pitchFamily="34" charset="0"/>
              <a:buNone/>
            </a:pPr>
            <a:r>
              <a:rPr lang="en-US" sz="2800"/>
              <a:t>The loose top sheets </a:t>
            </a:r>
            <a:r>
              <a:rPr lang="en-US" sz="2800">
                <a:highlight>
                  <a:srgbClr val="FFFF00"/>
                </a:highlight>
              </a:rPr>
              <a:t>clatter</a:t>
            </a:r>
            <a:r>
              <a:rPr lang="en-US" sz="2800"/>
              <a:t> and </a:t>
            </a:r>
            <a:r>
              <a:rPr lang="en-US" sz="2800">
                <a:highlight>
                  <a:srgbClr val="FFFF00"/>
                </a:highlight>
              </a:rPr>
              <a:t>clang</a:t>
            </a:r>
            <a:r>
              <a:rPr lang="en-US" sz="2800"/>
              <a:t>,</a:t>
            </a:r>
          </a:p>
          <a:p>
            <a:pPr marL="0" indent="0">
              <a:lnSpc>
                <a:spcPct val="150000"/>
              </a:lnSpc>
              <a:spcBef>
                <a:spcPts val="0"/>
              </a:spcBef>
              <a:buFont typeface="Arial" panose="020B0604020202020204" pitchFamily="34" charset="0"/>
              <a:buNone/>
            </a:pPr>
            <a:r>
              <a:rPr lang="en-US" sz="2800"/>
              <a:t>The open windows </a:t>
            </a:r>
            <a:r>
              <a:rPr lang="en-US" sz="2800">
                <a:highlight>
                  <a:srgbClr val="FFFF00"/>
                </a:highlight>
              </a:rPr>
              <a:t>shut with a bang</a:t>
            </a:r>
            <a:r>
              <a:rPr lang="en-US" sz="2800"/>
              <a:t>,</a:t>
            </a:r>
          </a:p>
          <a:p>
            <a:pPr marL="0" indent="0">
              <a:lnSpc>
                <a:spcPct val="150000"/>
              </a:lnSpc>
              <a:spcBef>
                <a:spcPts val="0"/>
              </a:spcBef>
              <a:buFont typeface="Arial" panose="020B0604020202020204" pitchFamily="34" charset="0"/>
              <a:buNone/>
            </a:pPr>
            <a:r>
              <a:rPr lang="en-US" sz="2800"/>
              <a:t>And the sky makes </a:t>
            </a:r>
            <a:r>
              <a:rPr lang="en-US" sz="2800">
                <a:highlight>
                  <a:srgbClr val="FFFF00"/>
                </a:highlight>
              </a:rPr>
              <a:t>night of day</a:t>
            </a:r>
            <a:r>
              <a:rPr lang="en-US" sz="2800"/>
              <a:t>.</a:t>
            </a:r>
            <a:endParaRPr lang="en-GB" sz="2800"/>
          </a:p>
        </p:txBody>
      </p:sp>
      <p:sp>
        <p:nvSpPr>
          <p:cNvPr id="6" name="TextBox 5">
            <a:extLst>
              <a:ext uri="{FF2B5EF4-FFF2-40B4-BE49-F238E27FC236}">
                <a16:creationId xmlns:a16="http://schemas.microsoft.com/office/drawing/2014/main" id="{FADC74E4-7226-4064-913E-4C34A34628EA}"/>
              </a:ext>
            </a:extLst>
          </p:cNvPr>
          <p:cNvSpPr txBox="1"/>
          <p:nvPr/>
        </p:nvSpPr>
        <p:spPr>
          <a:xfrm>
            <a:off x="3197679" y="5472707"/>
            <a:ext cx="5796642" cy="523220"/>
          </a:xfrm>
          <a:prstGeom prst="rect">
            <a:avLst/>
          </a:prstGeom>
          <a:noFill/>
        </p:spPr>
        <p:txBody>
          <a:bodyPr wrap="square" rtlCol="0">
            <a:spAutoFit/>
          </a:bodyPr>
          <a:lstStyle/>
          <a:p>
            <a:r>
              <a:rPr lang="en-GB" sz="2800">
                <a:solidFill>
                  <a:srgbClr val="0070C0"/>
                </a:solidFill>
              </a:rPr>
              <a:t>Mood: eerie, scary</a:t>
            </a:r>
          </a:p>
        </p:txBody>
      </p:sp>
      <p:sp>
        <p:nvSpPr>
          <p:cNvPr id="7" name="Rectangle 6">
            <a:extLst>
              <a:ext uri="{FF2B5EF4-FFF2-40B4-BE49-F238E27FC236}">
                <a16:creationId xmlns:a16="http://schemas.microsoft.com/office/drawing/2014/main" id="{EC87F746-8EA5-480F-9EF9-CE05BDB9F052}"/>
              </a:ext>
            </a:extLst>
          </p:cNvPr>
          <p:cNvSpPr/>
          <p:nvPr/>
        </p:nvSpPr>
        <p:spPr>
          <a:xfrm>
            <a:off x="7036543" y="2923043"/>
            <a:ext cx="4464496" cy="1200329"/>
          </a:xfrm>
          <a:prstGeom prst="rect">
            <a:avLst/>
          </a:prstGeom>
        </p:spPr>
        <p:txBody>
          <a:bodyPr wrap="square">
            <a:spAutoFit/>
          </a:bodyPr>
          <a:lstStyle/>
          <a:p>
            <a:r>
              <a:rPr lang="en-GB" sz="2400"/>
              <a:t>Setting: a neighbourhood that is about to experience a storm.</a:t>
            </a:r>
          </a:p>
          <a:p>
            <a:endParaRPr lang="en-GB" sz="2400"/>
          </a:p>
        </p:txBody>
      </p:sp>
    </p:spTree>
    <p:extLst>
      <p:ext uri="{BB962C8B-B14F-4D97-AF65-F5344CB8AC3E}">
        <p14:creationId xmlns:p14="http://schemas.microsoft.com/office/powerpoint/2010/main" val="104458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6"/>
            <a:ext cx="9829800" cy="687610"/>
          </a:xfrm>
        </p:spPr>
        <p:txBody>
          <a:bodyPr/>
          <a:lstStyle/>
          <a:p>
            <a:r>
              <a:rPr lang="en-TT"/>
              <a:t>Let’s go back to “The Clouds”</a:t>
            </a:r>
          </a:p>
        </p:txBody>
      </p:sp>
      <p:sp>
        <p:nvSpPr>
          <p:cNvPr id="10" name="Content Placeholder 9"/>
          <p:cNvSpPr>
            <a:spLocks noGrp="1"/>
          </p:cNvSpPr>
          <p:nvPr>
            <p:ph idx="1"/>
          </p:nvPr>
        </p:nvSpPr>
        <p:spPr>
          <a:xfrm>
            <a:off x="5159896" y="1196752"/>
            <a:ext cx="5760640" cy="3476625"/>
          </a:xfrm>
        </p:spPr>
        <p:txBody>
          <a:bodyPr/>
          <a:lstStyle/>
          <a:p>
            <a:pPr marL="0" indent="0">
              <a:buNone/>
            </a:pPr>
            <a:r>
              <a:rPr lang="en-TT" sz="2800" b="1">
                <a:solidFill>
                  <a:srgbClr val="7030A0"/>
                </a:solidFill>
              </a:rPr>
              <a:t>As I lay upon my back looking at the sky,</a:t>
            </a:r>
          </a:p>
          <a:p>
            <a:pPr marL="0" indent="0">
              <a:buNone/>
            </a:pPr>
            <a:r>
              <a:rPr lang="en-TT" sz="2800" b="1">
                <a:solidFill>
                  <a:srgbClr val="7030A0"/>
                </a:solidFill>
              </a:rPr>
              <a:t>Watching soft white clouds passing by.</a:t>
            </a:r>
          </a:p>
          <a:p>
            <a:pPr marL="0" indent="0">
              <a:buNone/>
            </a:pPr>
            <a:r>
              <a:rPr lang="en-TT" sz="2800" b="1">
                <a:solidFill>
                  <a:srgbClr val="7030A0"/>
                </a:solidFill>
              </a:rPr>
              <a:t>Some large, some quite small,</a:t>
            </a:r>
          </a:p>
          <a:p>
            <a:pPr marL="0" indent="0">
              <a:buNone/>
            </a:pPr>
            <a:r>
              <a:rPr lang="en-TT" sz="2800" b="1">
                <a:solidFill>
                  <a:srgbClr val="7030A0"/>
                </a:solidFill>
              </a:rPr>
              <a:t>Many different shapes and sizes I recall.</a:t>
            </a:r>
          </a:p>
          <a:p>
            <a:endParaRPr lang="en-TT"/>
          </a:p>
        </p:txBody>
      </p:sp>
      <p:sp>
        <p:nvSpPr>
          <p:cNvPr id="11" name="Text Placeholder 10"/>
          <p:cNvSpPr>
            <a:spLocks noGrp="1"/>
          </p:cNvSpPr>
          <p:nvPr>
            <p:ph type="body" sz="half" idx="2"/>
          </p:nvPr>
        </p:nvSpPr>
        <p:spPr>
          <a:xfrm>
            <a:off x="623392" y="1196753"/>
            <a:ext cx="4248472" cy="1152128"/>
          </a:xfrm>
        </p:spPr>
        <p:txBody>
          <a:bodyPr>
            <a:normAutofit fontScale="92500" lnSpcReduction="20000"/>
          </a:bodyPr>
          <a:lstStyle/>
          <a:p>
            <a:r>
              <a:rPr lang="en-TT" sz="2800"/>
              <a:t>Identify the mood in stanza one of the poem. </a:t>
            </a:r>
          </a:p>
          <a:p>
            <a:r>
              <a:rPr lang="en-TT" sz="2800"/>
              <a:t> </a:t>
            </a:r>
          </a:p>
        </p:txBody>
      </p:sp>
      <p:sp>
        <p:nvSpPr>
          <p:cNvPr id="12" name="Text Placeholder 10"/>
          <p:cNvSpPr txBox="1">
            <a:spLocks/>
          </p:cNvSpPr>
          <p:nvPr/>
        </p:nvSpPr>
        <p:spPr>
          <a:xfrm>
            <a:off x="591816" y="2492898"/>
            <a:ext cx="4248472" cy="11521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r>
              <a:rPr lang="en-TT" sz="2800"/>
              <a:t>Hint: How would you feel if you were doing this? </a:t>
            </a:r>
          </a:p>
          <a:p>
            <a:endParaRPr lang="en-TT" sz="2800"/>
          </a:p>
        </p:txBody>
      </p:sp>
      <p:sp>
        <p:nvSpPr>
          <p:cNvPr id="13" name="Text Placeholder 10"/>
          <p:cNvSpPr txBox="1">
            <a:spLocks/>
          </p:cNvSpPr>
          <p:nvPr/>
        </p:nvSpPr>
        <p:spPr>
          <a:xfrm>
            <a:off x="563725" y="3521249"/>
            <a:ext cx="4248472" cy="115212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endParaRPr lang="en-TT" sz="2800"/>
          </a:p>
          <a:p>
            <a:r>
              <a:rPr lang="en-TT" sz="3000">
                <a:solidFill>
                  <a:srgbClr val="C00000"/>
                </a:solidFill>
              </a:rPr>
              <a:t>Answer: Calm, Peaceful, Relaxed. </a:t>
            </a:r>
          </a:p>
        </p:txBody>
      </p:sp>
    </p:spTree>
    <p:extLst>
      <p:ext uri="{BB962C8B-B14F-4D97-AF65-F5344CB8AC3E}">
        <p14:creationId xmlns:p14="http://schemas.microsoft.com/office/powerpoint/2010/main" val="30785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4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6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0"/>
            <a:ext cx="11089232" cy="4754840"/>
          </a:xfrm>
        </p:spPr>
        <p:txBody>
          <a:bodyPr>
            <a:normAutofit/>
          </a:bodyPr>
          <a:lstStyle/>
          <a:p>
            <a:endParaRPr lang="en-US" b="1"/>
          </a:p>
          <a:p>
            <a:pPr marL="0" indent="0">
              <a:buNone/>
            </a:pPr>
            <a:r>
              <a:rPr lang="en-US" sz="2800" b="1"/>
              <a:t>Literal Questions </a:t>
            </a:r>
          </a:p>
          <a:p>
            <a:pPr marL="0" indent="0">
              <a:buNone/>
            </a:pPr>
            <a:endParaRPr lang="en-US" sz="2800" b="1"/>
          </a:p>
          <a:p>
            <a:r>
              <a:rPr lang="en-US" sz="2800"/>
              <a:t>ask students to recall information explicitly stated in the poem</a:t>
            </a:r>
          </a:p>
          <a:p>
            <a:endParaRPr lang="en-US" sz="2800"/>
          </a:p>
          <a:p>
            <a:r>
              <a:rPr lang="en-US" sz="2800"/>
              <a:t>can be answered directly and explicitly from the poem</a:t>
            </a:r>
          </a:p>
        </p:txBody>
      </p:sp>
      <p:sp>
        <p:nvSpPr>
          <p:cNvPr id="4" name="Title 3">
            <a:extLst>
              <a:ext uri="{FF2B5EF4-FFF2-40B4-BE49-F238E27FC236}">
                <a16:creationId xmlns:a16="http://schemas.microsoft.com/office/drawing/2014/main" id="{BB127533-0752-4A8D-BB73-08CEF037CDA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4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29800" cy="687610"/>
          </a:xfrm>
        </p:spPr>
        <p:txBody>
          <a:bodyPr/>
          <a:lstStyle/>
          <a:p>
            <a:r>
              <a:rPr lang="en-TT"/>
              <a:t>Now try this one: </a:t>
            </a:r>
          </a:p>
        </p:txBody>
      </p:sp>
      <p:sp>
        <p:nvSpPr>
          <p:cNvPr id="3" name="Content Placeholder 2"/>
          <p:cNvSpPr>
            <a:spLocks noGrp="1"/>
          </p:cNvSpPr>
          <p:nvPr>
            <p:ph idx="1"/>
          </p:nvPr>
        </p:nvSpPr>
        <p:spPr>
          <a:xfrm>
            <a:off x="6600056" y="1196752"/>
            <a:ext cx="4896544" cy="4108673"/>
          </a:xfrm>
        </p:spPr>
        <p:txBody>
          <a:bodyPr>
            <a:normAutofit/>
          </a:bodyPr>
          <a:lstStyle/>
          <a:p>
            <a:pPr marL="0" indent="0">
              <a:buNone/>
            </a:pPr>
            <a:r>
              <a:rPr lang="en-TT" sz="2800"/>
              <a:t>Identify the mood in stanza two (2) of the poem. </a:t>
            </a:r>
          </a:p>
          <a:p>
            <a:pPr marL="0" indent="0">
              <a:buNone/>
            </a:pPr>
            <a:endParaRPr lang="en-TT" sz="2800"/>
          </a:p>
          <a:p>
            <a:pPr marL="0" indent="0">
              <a:buNone/>
            </a:pPr>
            <a:r>
              <a:rPr lang="en-TT" sz="2800">
                <a:solidFill>
                  <a:srgbClr val="C00000"/>
                </a:solidFill>
              </a:rPr>
              <a:t>Answer: Excited</a:t>
            </a:r>
          </a:p>
          <a:p>
            <a:pPr marL="0" indent="0">
              <a:buNone/>
            </a:pPr>
            <a:r>
              <a:rPr lang="en-TT" sz="2800">
                <a:solidFill>
                  <a:srgbClr val="C00000"/>
                </a:solidFill>
              </a:rPr>
              <a:t>	     Optimistic, hopeful </a:t>
            </a:r>
          </a:p>
        </p:txBody>
      </p:sp>
      <p:sp>
        <p:nvSpPr>
          <p:cNvPr id="4" name="Text Placeholder 3"/>
          <p:cNvSpPr>
            <a:spLocks noGrp="1"/>
          </p:cNvSpPr>
          <p:nvPr>
            <p:ph type="body" sz="half" idx="2"/>
          </p:nvPr>
        </p:nvSpPr>
        <p:spPr>
          <a:xfrm>
            <a:off x="623392" y="1412777"/>
            <a:ext cx="5472608" cy="3892648"/>
          </a:xfrm>
        </p:spPr>
        <p:txBody>
          <a:bodyPr/>
          <a:lstStyle/>
          <a:p>
            <a:r>
              <a:rPr lang="en-TT" sz="2400">
                <a:solidFill>
                  <a:srgbClr val="7030A0"/>
                </a:solidFill>
              </a:rPr>
              <a:t>As I lay there and watched the clouds take shape,</a:t>
            </a:r>
          </a:p>
          <a:p>
            <a:r>
              <a:rPr lang="en-TT" sz="2400">
                <a:solidFill>
                  <a:srgbClr val="7030A0"/>
                </a:solidFill>
              </a:rPr>
              <a:t>From my imagination a million images did escape.</a:t>
            </a:r>
          </a:p>
          <a:p>
            <a:r>
              <a:rPr lang="en-TT" sz="2400">
                <a:solidFill>
                  <a:srgbClr val="7030A0"/>
                </a:solidFill>
              </a:rPr>
              <a:t>I could see anything that was in my mind's eye,</a:t>
            </a:r>
          </a:p>
          <a:p>
            <a:r>
              <a:rPr lang="en-TT" sz="2400">
                <a:solidFill>
                  <a:srgbClr val="7030A0"/>
                </a:solidFill>
              </a:rPr>
              <a:t>In those fluffy white clouds as they went floating by</a:t>
            </a:r>
            <a:r>
              <a:rPr lang="en-TT">
                <a:solidFill>
                  <a:srgbClr val="7030A0"/>
                </a:solidFill>
              </a:rPr>
              <a:t>.</a:t>
            </a:r>
          </a:p>
          <a:p>
            <a:endParaRPr lang="en-TT"/>
          </a:p>
        </p:txBody>
      </p:sp>
    </p:spTree>
    <p:extLst>
      <p:ext uri="{BB962C8B-B14F-4D97-AF65-F5344CB8AC3E}">
        <p14:creationId xmlns:p14="http://schemas.microsoft.com/office/powerpoint/2010/main" val="292869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4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4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4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4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914400"/>
            <a:ext cx="8077200" cy="1066800"/>
          </a:xfrm>
        </p:spPr>
        <p:txBody>
          <a:bodyPr>
            <a:normAutofit fontScale="90000"/>
          </a:bodyPr>
          <a:lstStyle/>
          <a:p>
            <a:br>
              <a:rPr lang="en-US" sz="4400">
                <a:solidFill>
                  <a:srgbClr val="FF0000"/>
                </a:solidFill>
                <a:latin typeface="Cracked"/>
                <a:cs typeface="Cracked"/>
              </a:rPr>
            </a:br>
            <a:br>
              <a:rPr lang="en-US" sz="4400">
                <a:solidFill>
                  <a:srgbClr val="FF0000"/>
                </a:solidFill>
                <a:latin typeface="Cracked"/>
                <a:cs typeface="Cracked"/>
              </a:rPr>
            </a:br>
            <a:br>
              <a:rPr lang="en-US" sz="4400">
                <a:solidFill>
                  <a:srgbClr val="FF0000"/>
                </a:solidFill>
                <a:latin typeface="Cracked"/>
                <a:cs typeface="Cracked"/>
              </a:rPr>
            </a:br>
            <a:br>
              <a:rPr lang="en-US" sz="4400">
                <a:solidFill>
                  <a:srgbClr val="FF0000"/>
                </a:solidFill>
                <a:latin typeface="Cracked"/>
                <a:cs typeface="Cracked"/>
              </a:rPr>
            </a:br>
            <a:br>
              <a:rPr lang="en-US" sz="4400">
                <a:solidFill>
                  <a:srgbClr val="FF0000"/>
                </a:solidFill>
                <a:latin typeface="Cracked"/>
                <a:cs typeface="Cracked"/>
              </a:rPr>
            </a:br>
            <a:br>
              <a:rPr lang="en-US" sz="4400"/>
            </a:br>
            <a:endParaRPr lang="en-US" sz="4400">
              <a:solidFill>
                <a:srgbClr val="FF0000"/>
              </a:solidFill>
              <a:latin typeface="Cracked"/>
              <a:cs typeface="Cracked"/>
            </a:endParaRPr>
          </a:p>
        </p:txBody>
      </p:sp>
      <p:sp>
        <p:nvSpPr>
          <p:cNvPr id="6" name="Rectangle 5"/>
          <p:cNvSpPr/>
          <p:nvPr/>
        </p:nvSpPr>
        <p:spPr>
          <a:xfrm>
            <a:off x="2057400" y="838201"/>
            <a:ext cx="8077200" cy="1200329"/>
          </a:xfrm>
          <a:prstGeom prst="rect">
            <a:avLst/>
          </a:prstGeom>
        </p:spPr>
        <p:txBody>
          <a:bodyPr wrap="square">
            <a:spAutoFit/>
          </a:bodyPr>
          <a:lstStyle/>
          <a:p>
            <a:r>
              <a:rPr lang="en-US" sz="3600">
                <a:solidFill>
                  <a:srgbClr val="7030A0"/>
                </a:solidFill>
                <a:latin typeface="Cracked"/>
                <a:cs typeface="Cracked"/>
              </a:rPr>
              <a:t>REMEMBER! </a:t>
            </a:r>
            <a:r>
              <a:rPr lang="en-US" sz="3600">
                <a:solidFill>
                  <a:srgbClr val="FF0000"/>
                </a:solidFill>
                <a:latin typeface="Cracked"/>
                <a:cs typeface="Cracked"/>
              </a:rPr>
              <a:t>-  </a:t>
            </a:r>
            <a:r>
              <a:rPr lang="en-US" sz="3600" b="1">
                <a:solidFill>
                  <a:srgbClr val="629DD1"/>
                </a:solidFill>
                <a:latin typeface="Century Gothic"/>
              </a:rPr>
              <a:t>Mood and tone can very easily be confused! </a:t>
            </a:r>
            <a:endParaRPr lang="en-US" sz="3600" b="1">
              <a:solidFill>
                <a:prstClr val="black"/>
              </a:solidFill>
              <a:latin typeface="Century Gothic"/>
            </a:endParaRPr>
          </a:p>
        </p:txBody>
      </p:sp>
      <p:graphicFrame>
        <p:nvGraphicFramePr>
          <p:cNvPr id="8" name="Table 7"/>
          <p:cNvGraphicFramePr>
            <a:graphicFrameLocks noGrp="1"/>
          </p:cNvGraphicFramePr>
          <p:nvPr>
            <p:extLst>
              <p:ext uri="{D42A27DB-BD31-4B8C-83A1-F6EECF244321}">
                <p14:modId xmlns:p14="http://schemas.microsoft.com/office/powerpoint/2010/main" val="3568543170"/>
              </p:ext>
            </p:extLst>
          </p:nvPr>
        </p:nvGraphicFramePr>
        <p:xfrm>
          <a:off x="2057400" y="2072648"/>
          <a:ext cx="8153400" cy="4297680"/>
        </p:xfrm>
        <a:graphic>
          <a:graphicData uri="http://schemas.openxmlformats.org/drawingml/2006/table">
            <a:tbl>
              <a:tblPr firstRow="1" bandRow="1">
                <a:tableStyleId>{5940675A-B579-460E-94D1-54222C63F5DA}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370840">
                <a:tc>
                  <a:txBody>
                    <a:bodyPr/>
                    <a:lstStyle/>
                    <a:p>
                      <a:r>
                        <a:rPr kumimoji="0" lang="en-US" sz="2800" b="1" u="none" strike="noStrike" kern="1200" cap="none" spc="0" normalizeH="0" baseline="0" noProof="0">
                          <a:ln>
                            <a:noFill/>
                          </a:ln>
                          <a:effectLst/>
                          <a:uLnTx/>
                          <a:uFillTx/>
                          <a:latin typeface="Arial" panose="020B0604020202020204" pitchFamily="34" charset="0"/>
                          <a:cs typeface="Arial" panose="020B0604020202020204" pitchFamily="34" charset="0"/>
                        </a:rPr>
                        <a:t>Tone</a:t>
                      </a:r>
                      <a:endParaRPr lang="en-US" b="1">
                        <a:latin typeface="Arial" panose="020B0604020202020204" pitchFamily="34" charset="0"/>
                        <a:cs typeface="Arial" panose="020B0604020202020204" pitchFamily="34" charset="0"/>
                      </a:endParaRPr>
                    </a:p>
                  </a:txBody>
                  <a:tcPr/>
                </a:tc>
                <a:tc>
                  <a:txBody>
                    <a:bodyPr/>
                    <a:lstStyle/>
                    <a:p>
                      <a:r>
                        <a:rPr kumimoji="0" lang="en-US" sz="2800" b="1" u="none" strike="noStrike" kern="1200" cap="none" spc="0" normalizeH="0" baseline="0" noProof="0">
                          <a:ln>
                            <a:noFill/>
                          </a:ln>
                          <a:effectLst/>
                          <a:uLnTx/>
                          <a:uFillTx/>
                          <a:latin typeface="Arial" panose="020B0604020202020204" pitchFamily="34" charset="0"/>
                          <a:cs typeface="Arial" panose="020B0604020202020204" pitchFamily="34" charset="0"/>
                        </a:rPr>
                        <a:t>Mood</a:t>
                      </a:r>
                      <a:endParaRPr lang="en-US"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362960">
                <a:tc>
                  <a:txBody>
                    <a:bodyPr/>
                    <a:lstStyle/>
                    <a:p>
                      <a:pPr algn="just"/>
                      <a:r>
                        <a:rPr lang="en-US" sz="2800" b="0">
                          <a:latin typeface="Arial" panose="020B0604020202020204" pitchFamily="34" charset="0"/>
                          <a:cs typeface="Arial" panose="020B0604020202020204" pitchFamily="34" charset="0"/>
                        </a:rPr>
                        <a:t>It refers to how the </a:t>
                      </a:r>
                      <a:r>
                        <a:rPr lang="en-US" sz="2800" b="0" u="sng">
                          <a:solidFill>
                            <a:schemeClr val="bg2">
                              <a:lumMod val="50000"/>
                            </a:schemeClr>
                          </a:solidFill>
                          <a:latin typeface="Arial" panose="020B0604020202020204" pitchFamily="34" charset="0"/>
                          <a:cs typeface="Arial" panose="020B0604020202020204" pitchFamily="34" charset="0"/>
                        </a:rPr>
                        <a:t>author</a:t>
                      </a:r>
                      <a:r>
                        <a:rPr lang="en-US" sz="2800" b="0">
                          <a:latin typeface="Arial" panose="020B0604020202020204" pitchFamily="34" charset="0"/>
                          <a:cs typeface="Arial" panose="020B0604020202020204" pitchFamily="34" charset="0"/>
                        </a:rPr>
                        <a:t> feels towards the subject, or towards something. </a:t>
                      </a:r>
                    </a:p>
                    <a:p>
                      <a:pPr algn="just"/>
                      <a:endParaRPr lang="en-US" sz="2800" b="0">
                        <a:latin typeface="Arial" panose="020B0604020202020204" pitchFamily="34" charset="0"/>
                        <a:cs typeface="Arial" panose="020B0604020202020204" pitchFamily="34" charset="0"/>
                      </a:endParaRPr>
                    </a:p>
                    <a:p>
                      <a:pPr algn="just"/>
                      <a:r>
                        <a:rPr lang="en-US" sz="2800" b="0">
                          <a:latin typeface="Arial" panose="020B0604020202020204" pitchFamily="34" charset="0"/>
                          <a:cs typeface="Arial" panose="020B0604020202020204" pitchFamily="34" charset="0"/>
                        </a:rPr>
                        <a:t>The author’s tone is implied by the words he uses.</a:t>
                      </a:r>
                    </a:p>
                    <a:p>
                      <a:pPr algn="just"/>
                      <a:endParaRPr lang="en-US" b="0">
                        <a:latin typeface="Arial" panose="020B0604020202020204" pitchFamily="34" charset="0"/>
                        <a:cs typeface="Arial" panose="020B0604020202020204" pitchFamily="34" charset="0"/>
                      </a:endParaRPr>
                    </a:p>
                  </a:txBody>
                  <a:tcPr/>
                </a:tc>
                <a:tc>
                  <a:txBody>
                    <a:bodyPr/>
                    <a:lstStyle/>
                    <a:p>
                      <a:pPr algn="just"/>
                      <a:r>
                        <a:rPr lang="en-US" sz="2800" b="0">
                          <a:latin typeface="Arial" panose="020B0604020202020204" pitchFamily="34" charset="0"/>
                          <a:cs typeface="Arial" panose="020B0604020202020204" pitchFamily="34" charset="0"/>
                        </a:rPr>
                        <a:t>It refers to the feeling of the </a:t>
                      </a:r>
                      <a:r>
                        <a:rPr lang="en-US" sz="2800" b="0">
                          <a:solidFill>
                            <a:schemeClr val="bg2">
                              <a:lumMod val="50000"/>
                            </a:schemeClr>
                          </a:solidFill>
                          <a:latin typeface="Arial" panose="020B0604020202020204" pitchFamily="34" charset="0"/>
                          <a:cs typeface="Arial" panose="020B0604020202020204" pitchFamily="34" charset="0"/>
                        </a:rPr>
                        <a:t>atmosphere</a:t>
                      </a:r>
                      <a:r>
                        <a:rPr lang="en-US" sz="2800" b="0">
                          <a:latin typeface="Arial" panose="020B0604020202020204" pitchFamily="34" charset="0"/>
                          <a:cs typeface="Arial" panose="020B0604020202020204" pitchFamily="34" charset="0"/>
                        </a:rPr>
                        <a:t> the author is describing. It is what</a:t>
                      </a:r>
                      <a:r>
                        <a:rPr lang="en-US" sz="2800" b="0">
                          <a:solidFill>
                            <a:srgbClr val="FF0000"/>
                          </a:solidFill>
                          <a:latin typeface="Arial" panose="020B0604020202020204" pitchFamily="34" charset="0"/>
                          <a:cs typeface="Arial" panose="020B0604020202020204" pitchFamily="34" charset="0"/>
                        </a:rPr>
                        <a:t> </a:t>
                      </a:r>
                      <a:r>
                        <a:rPr lang="en-US" sz="2800" b="0" u="sng">
                          <a:solidFill>
                            <a:schemeClr val="bg2">
                              <a:lumMod val="50000"/>
                            </a:schemeClr>
                          </a:solidFill>
                          <a:latin typeface="Arial" panose="020B0604020202020204" pitchFamily="34" charset="0"/>
                          <a:cs typeface="Arial" panose="020B0604020202020204" pitchFamily="34" charset="0"/>
                        </a:rPr>
                        <a:t>you</a:t>
                      </a:r>
                      <a:r>
                        <a:rPr lang="en-US" sz="2800" b="0">
                          <a:solidFill>
                            <a:schemeClr val="bg2">
                              <a:lumMod val="50000"/>
                            </a:schemeClr>
                          </a:solidFill>
                          <a:latin typeface="Arial" panose="020B0604020202020204" pitchFamily="34" charset="0"/>
                          <a:cs typeface="Arial" panose="020B0604020202020204" pitchFamily="34" charset="0"/>
                        </a:rPr>
                        <a:t> feel </a:t>
                      </a:r>
                      <a:r>
                        <a:rPr lang="en-US" sz="2800" b="0">
                          <a:latin typeface="Arial" panose="020B0604020202020204" pitchFamily="34" charset="0"/>
                          <a:cs typeface="Arial" panose="020B0604020202020204" pitchFamily="34" charset="0"/>
                        </a:rPr>
                        <a:t>when you read his writings</a:t>
                      </a:r>
                      <a:r>
                        <a:rPr lang="en-US" sz="2800" b="0" baseline="0">
                          <a:latin typeface="Arial" panose="020B0604020202020204" pitchFamily="34" charset="0"/>
                          <a:cs typeface="Arial" panose="020B0604020202020204" pitchFamily="34" charset="0"/>
                        </a:rPr>
                        <a:t> e</a:t>
                      </a:r>
                      <a:r>
                        <a:rPr lang="en-US" sz="2800" b="0">
                          <a:latin typeface="Arial" panose="020B0604020202020204" pitchFamily="34" charset="0"/>
                          <a:cs typeface="Arial" panose="020B0604020202020204" pitchFamily="34" charset="0"/>
                        </a:rPr>
                        <a:t>.g. One can read a sentence and feel sad, happy or angry.</a:t>
                      </a:r>
                    </a:p>
                  </a:txBody>
                  <a:tcPr/>
                </a:tc>
                <a:extLst>
                  <a:ext uri="{0D108BD9-81ED-4DB2-BD59-A6C34878D82A}">
                    <a16:rowId xmlns:a16="http://schemas.microsoft.com/office/drawing/2014/main" val="10001"/>
                  </a:ext>
                </a:extLst>
              </a:tr>
            </a:tbl>
          </a:graphicData>
        </a:graphic>
      </p:graphicFrame>
      <p:sp>
        <p:nvSpPr>
          <p:cNvPr id="9" name="Footer Placeholder 3"/>
          <p:cNvSpPr>
            <a:spLocks noGrp="1"/>
          </p:cNvSpPr>
          <p:nvPr>
            <p:ph type="ftr" sz="quarter" idx="11"/>
          </p:nvPr>
        </p:nvSpPr>
        <p:spPr>
          <a:xfrm>
            <a:off x="3200400" y="6479228"/>
            <a:ext cx="5334000" cy="365125"/>
          </a:xfrm>
        </p:spPr>
        <p:txBody>
          <a:bodyPr>
            <a:noAutofit/>
          </a:bodyPr>
          <a:lstStyle/>
          <a:p>
            <a:pPr algn="ctr"/>
            <a:r>
              <a:rPr lang="en-US" sz="1600">
                <a:solidFill>
                  <a:prstClr val="black"/>
                </a:solidFill>
                <a:latin typeface="Century Gothic"/>
              </a:rPr>
              <a:t>Curriculum Planning and Development Division </a:t>
            </a:r>
          </a:p>
        </p:txBody>
      </p:sp>
      <p:sp>
        <p:nvSpPr>
          <p:cNvPr id="5" name="Rectangle: Rounded Corners 4">
            <a:extLst>
              <a:ext uri="{FF2B5EF4-FFF2-40B4-BE49-F238E27FC236}">
                <a16:creationId xmlns:a16="http://schemas.microsoft.com/office/drawing/2014/main" id="{E3F73779-FF7C-484F-9CFA-F78898B93CA4}"/>
              </a:ext>
            </a:extLst>
          </p:cNvPr>
          <p:cNvSpPr/>
          <p:nvPr/>
        </p:nvSpPr>
        <p:spPr>
          <a:xfrm>
            <a:off x="3379758" y="6521210"/>
            <a:ext cx="4902678" cy="546339"/>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14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vert="horz" lIns="91440" tIns="45720" rIns="91440" bIns="45720" rtlCol="0" anchor="t">
            <a:normAutofit lnSpcReduction="10000"/>
          </a:bodyPr>
          <a:lstStyle/>
          <a:p>
            <a:pPr marL="0" indent="0">
              <a:lnSpc>
                <a:spcPct val="100000"/>
              </a:lnSpc>
              <a:buNone/>
            </a:pPr>
            <a:endParaRPr lang="en-TT"/>
          </a:p>
          <a:p>
            <a:pPr>
              <a:lnSpc>
                <a:spcPct val="100000"/>
              </a:lnSpc>
            </a:pPr>
            <a:r>
              <a:rPr lang="en-TT" sz="2800"/>
              <a:t>Mood in poetry refers to how a particular work makes you feel.</a:t>
            </a:r>
          </a:p>
          <a:p>
            <a:pPr>
              <a:lnSpc>
                <a:spcPct val="100000"/>
              </a:lnSpc>
            </a:pPr>
            <a:r>
              <a:rPr lang="en-TT" sz="2800"/>
              <a:t>To find the mood in a poem, examine key words that are designed to make the reader feel a particular way.</a:t>
            </a:r>
          </a:p>
          <a:p>
            <a:pPr>
              <a:lnSpc>
                <a:spcPct val="100000"/>
              </a:lnSpc>
            </a:pPr>
            <a:r>
              <a:rPr lang="en-TT" sz="2800"/>
              <a:t>The setting of the poem may also give you a hint about the mood.</a:t>
            </a:r>
          </a:p>
          <a:p>
            <a:pPr>
              <a:lnSpc>
                <a:spcPct val="100000"/>
              </a:lnSpc>
            </a:pPr>
            <a:endParaRPr lang="en-TT" sz="2400"/>
          </a:p>
          <a:p>
            <a:pPr marL="0" indent="0">
              <a:lnSpc>
                <a:spcPct val="100000"/>
              </a:lnSpc>
              <a:spcBef>
                <a:spcPts val="0"/>
              </a:spcBef>
              <a:buNone/>
            </a:pPr>
            <a:endParaRPr lang="en-TT">
              <a:solidFill>
                <a:srgbClr val="7030A0"/>
              </a:solidFill>
            </a:endParaRPr>
          </a:p>
        </p:txBody>
      </p:sp>
      <p:pic>
        <p:nvPicPr>
          <p:cNvPr id="9" name="Content Placeholder 4" descr="A close up of a card&#10;&#10;Description automatically generated">
            <a:extLst>
              <a:ext uri="{FF2B5EF4-FFF2-40B4-BE49-F238E27FC236}">
                <a16:creationId xmlns:a16="http://schemas.microsoft.com/office/drawing/2014/main" id="{3E0A0A18-30B8-4FD3-8EA2-048AE7B27F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45023" y="-46266"/>
            <a:ext cx="2543065" cy="2523520"/>
          </a:xfrm>
          <a:prstGeom prst="rect">
            <a:avLst/>
          </a:prstGeom>
        </p:spPr>
      </p:pic>
      <p:pic>
        <p:nvPicPr>
          <p:cNvPr id="10" name="Picture 9">
            <a:extLst>
              <a:ext uri="{FF2B5EF4-FFF2-40B4-BE49-F238E27FC236}">
                <a16:creationId xmlns:a16="http://schemas.microsoft.com/office/drawing/2014/main" id="{5D08FA98-D6E6-4AA6-B298-5F1181522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4" y="5047469"/>
            <a:ext cx="2791172" cy="1708350"/>
          </a:xfrm>
          <a:prstGeom prst="rect">
            <a:avLst/>
          </a:prstGeom>
        </p:spPr>
      </p:pic>
      <p:sp>
        <p:nvSpPr>
          <p:cNvPr id="6" name="TextBox 5">
            <a:extLst>
              <a:ext uri="{FF2B5EF4-FFF2-40B4-BE49-F238E27FC236}">
                <a16:creationId xmlns:a16="http://schemas.microsoft.com/office/drawing/2014/main" id="{8983BF26-25BB-4B41-9B9F-778C5CF856D6}"/>
              </a:ext>
            </a:extLst>
          </p:cNvPr>
          <p:cNvSpPr txBox="1"/>
          <p:nvPr/>
        </p:nvSpPr>
        <p:spPr>
          <a:xfrm>
            <a:off x="3428641" y="5412716"/>
            <a:ext cx="39796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Stay tuned for Lesson 5!</a:t>
            </a:r>
          </a:p>
        </p:txBody>
      </p:sp>
    </p:spTree>
    <p:extLst>
      <p:ext uri="{BB962C8B-B14F-4D97-AF65-F5344CB8AC3E}">
        <p14:creationId xmlns:p14="http://schemas.microsoft.com/office/powerpoint/2010/main" val="25925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64" y="2438400"/>
            <a:ext cx="8458200" cy="1828800"/>
          </a:xfrm>
        </p:spPr>
        <p:txBody>
          <a:bodyPr>
            <a:noAutofit/>
          </a:bodyPr>
          <a:lstStyle/>
          <a:p>
            <a:r>
              <a:rPr lang="en-US" sz="6600" dirty="0"/>
              <a:t>Comprehension: </a:t>
            </a:r>
            <a:r>
              <a:rPr lang="en-US" sz="6600" dirty="0" err="1"/>
              <a:t>Analysing</a:t>
            </a:r>
            <a:r>
              <a:rPr lang="en-US" sz="6600" dirty="0"/>
              <a:t> poetry</a:t>
            </a:r>
            <a:br>
              <a:rPr lang="en-US" sz="9600" dirty="0"/>
            </a:br>
            <a:endParaRPr lang="en-US" sz="9600" dirty="0"/>
          </a:p>
        </p:txBody>
      </p:sp>
      <p:sp>
        <p:nvSpPr>
          <p:cNvPr id="3" name="Subtitle 2">
            <a:extLst>
              <a:ext uri="{FF2B5EF4-FFF2-40B4-BE49-F238E27FC236}">
                <a16:creationId xmlns:a16="http://schemas.microsoft.com/office/drawing/2014/main" id="{8A946FEA-8256-4787-9642-2E1063464CB7}"/>
              </a:ext>
            </a:extLst>
          </p:cNvPr>
          <p:cNvSpPr>
            <a:spLocks noGrp="1"/>
          </p:cNvSpPr>
          <p:nvPr>
            <p:ph type="subTitle" idx="1"/>
          </p:nvPr>
        </p:nvSpPr>
        <p:spPr>
          <a:xfrm>
            <a:off x="1415480" y="3386203"/>
            <a:ext cx="7086600" cy="914400"/>
          </a:xfrm>
        </p:spPr>
        <p:txBody>
          <a:bodyPr>
            <a:normAutofit/>
          </a:bodyPr>
          <a:lstStyle/>
          <a:p>
            <a:r>
              <a:rPr lang="en-GB" sz="2800"/>
              <a:t>Lesson 5: Making connections between Literature and Real Life </a:t>
            </a:r>
          </a:p>
        </p:txBody>
      </p:sp>
    </p:spTree>
    <p:extLst>
      <p:ext uri="{BB962C8B-B14F-4D97-AF65-F5344CB8AC3E}">
        <p14:creationId xmlns:p14="http://schemas.microsoft.com/office/powerpoint/2010/main" val="178072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today’s lesson we will look at:</a:t>
            </a:r>
          </a:p>
        </p:txBody>
      </p:sp>
      <p:sp>
        <p:nvSpPr>
          <p:cNvPr id="5" name="Content Placeholder 4"/>
          <p:cNvSpPr>
            <a:spLocks noGrp="1"/>
          </p:cNvSpPr>
          <p:nvPr>
            <p:ph idx="1"/>
          </p:nvPr>
        </p:nvSpPr>
        <p:spPr>
          <a:xfrm>
            <a:off x="983432" y="908720"/>
            <a:ext cx="10585176" cy="4187372"/>
          </a:xfrm>
        </p:spPr>
        <p:txBody>
          <a:bodyPr vert="horz" lIns="91440" tIns="45720" rIns="91440" bIns="45720" rtlCol="0" anchor="t">
            <a:noAutofit/>
          </a:bodyPr>
          <a:lstStyle/>
          <a:p>
            <a:endParaRPr lang="en-TT" sz="2800"/>
          </a:p>
          <a:p>
            <a:r>
              <a:rPr lang="en-TT" sz="2800"/>
              <a:t>Making connections between literature and real-life situations</a:t>
            </a:r>
          </a:p>
          <a:p>
            <a:r>
              <a:rPr lang="en-TT" sz="2800"/>
              <a:t>Judging the nature of characters with supporting evidence </a:t>
            </a:r>
          </a:p>
          <a:p>
            <a:pPr marL="0" indent="0">
              <a:buNone/>
            </a:pPr>
            <a:r>
              <a:rPr lang="en-TT" sz="2800"/>
              <a:t> </a:t>
            </a:r>
          </a:p>
          <a:p>
            <a:endParaRPr lang="en-TT" sz="2800">
              <a:cs typeface="Arial" panose="020B0604020202020204"/>
            </a:endParaRPr>
          </a:p>
        </p:txBody>
      </p:sp>
    </p:spTree>
    <p:extLst>
      <p:ext uri="{BB962C8B-B14F-4D97-AF65-F5344CB8AC3E}">
        <p14:creationId xmlns:p14="http://schemas.microsoft.com/office/powerpoint/2010/main" val="331333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365126"/>
            <a:ext cx="7632848" cy="4938712"/>
          </a:xfrm>
        </p:spPr>
      </p:pic>
    </p:spTree>
    <p:extLst>
      <p:ext uri="{BB962C8B-B14F-4D97-AF65-F5344CB8AC3E}">
        <p14:creationId xmlns:p14="http://schemas.microsoft.com/office/powerpoint/2010/main" val="3098918463"/>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392" y="476672"/>
            <a:ext cx="10369152" cy="827112"/>
          </a:xfrm>
        </p:spPr>
        <p:txBody>
          <a:bodyPr>
            <a:normAutofit fontScale="90000"/>
          </a:bodyPr>
          <a:lstStyle/>
          <a:p>
            <a:r>
              <a:rPr lang="en-TT"/>
              <a:t>Making connections between literature and real-life situations-Inferential</a:t>
            </a:r>
          </a:p>
        </p:txBody>
      </p:sp>
      <p:sp>
        <p:nvSpPr>
          <p:cNvPr id="6" name="Content Placeholder 5"/>
          <p:cNvSpPr>
            <a:spLocks noGrp="1"/>
          </p:cNvSpPr>
          <p:nvPr>
            <p:ph idx="1"/>
          </p:nvPr>
        </p:nvSpPr>
        <p:spPr>
          <a:xfrm>
            <a:off x="1433736" y="1303784"/>
            <a:ext cx="9324528" cy="4104456"/>
          </a:xfrm>
        </p:spPr>
        <p:txBody>
          <a:bodyPr>
            <a:normAutofit fontScale="92500" lnSpcReduction="10000"/>
          </a:bodyPr>
          <a:lstStyle/>
          <a:p>
            <a:pPr marL="0" indent="0">
              <a:buNone/>
            </a:pPr>
            <a:r>
              <a:rPr lang="en-TT" sz="2600"/>
              <a:t>This is when you connect the words and ideas you read to your experience. It helps you to understand what you’re reading. You put yourself in the place of the writer based on what you know and have experienced. </a:t>
            </a:r>
          </a:p>
          <a:p>
            <a:endParaRPr lang="en-TT" sz="2600"/>
          </a:p>
          <a:p>
            <a:pPr marL="0" indent="0">
              <a:buNone/>
            </a:pPr>
            <a:r>
              <a:rPr lang="en-TT" sz="2600"/>
              <a:t>Let’s consider these questions.</a:t>
            </a:r>
          </a:p>
          <a:p>
            <a:pPr marL="457200" indent="-457200">
              <a:buAutoNum type="arabicPeriod"/>
            </a:pPr>
            <a:r>
              <a:rPr lang="en-TT" sz="2600"/>
              <a:t>Where do you think the poet was when he saw the clouds? Give a reason for your answer. </a:t>
            </a:r>
          </a:p>
          <a:p>
            <a:pPr marL="457200" indent="-457200">
              <a:buAutoNum type="arabicPeriod"/>
            </a:pPr>
            <a:r>
              <a:rPr lang="en-TT" sz="2600"/>
              <a:t>Why is the word “movie” a suitable description for the action of the clouds?</a:t>
            </a:r>
          </a:p>
          <a:p>
            <a:pPr marL="457200" indent="-457200">
              <a:buAutoNum type="arabicPeriod"/>
            </a:pPr>
            <a:endParaRPr lang="en-TT"/>
          </a:p>
        </p:txBody>
      </p:sp>
    </p:spTree>
    <p:extLst>
      <p:ext uri="{BB962C8B-B14F-4D97-AF65-F5344CB8AC3E}">
        <p14:creationId xmlns:p14="http://schemas.microsoft.com/office/powerpoint/2010/main" val="250563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332656"/>
            <a:ext cx="9829800" cy="467072"/>
          </a:xfrm>
        </p:spPr>
        <p:txBody>
          <a:bodyPr>
            <a:normAutofit fontScale="90000"/>
          </a:bodyPr>
          <a:lstStyle/>
          <a:p>
            <a:r>
              <a:rPr lang="en-TT"/>
              <a:t>Let’s check those answers</a:t>
            </a:r>
          </a:p>
        </p:txBody>
      </p:sp>
      <p:sp>
        <p:nvSpPr>
          <p:cNvPr id="3" name="Content Placeholder 2"/>
          <p:cNvSpPr>
            <a:spLocks noGrp="1"/>
          </p:cNvSpPr>
          <p:nvPr>
            <p:ph idx="1"/>
          </p:nvPr>
        </p:nvSpPr>
        <p:spPr>
          <a:xfrm>
            <a:off x="768016" y="980728"/>
            <a:ext cx="10440552" cy="4248472"/>
          </a:xfrm>
        </p:spPr>
        <p:txBody>
          <a:bodyPr vert="horz" lIns="91440" tIns="45720" rIns="91440" bIns="45720" rtlCol="0" anchor="t">
            <a:normAutofit fontScale="92500" lnSpcReduction="10000"/>
          </a:bodyPr>
          <a:lstStyle/>
          <a:p>
            <a:pPr marL="457200" indent="-457200">
              <a:buAutoNum type="arabicPeriod"/>
            </a:pPr>
            <a:r>
              <a:rPr lang="en-TT" sz="2800"/>
              <a:t>Where do you think the poet was when he saw the clouds? Give a reason for your answer. </a:t>
            </a:r>
          </a:p>
          <a:p>
            <a:pPr marL="0" indent="0">
              <a:buNone/>
            </a:pPr>
            <a:r>
              <a:rPr lang="en-TT" sz="2800">
                <a:solidFill>
                  <a:srgbClr val="00B050"/>
                </a:solidFill>
              </a:rPr>
              <a:t>Connection- To be able to answer this, you would need to consider that in order to see clouds, the sky must be visible and it must be a place where you would find birds. Therefore the answer needs to be a place where you can see the clouds and find birds .</a:t>
            </a:r>
          </a:p>
          <a:p>
            <a:pPr marL="0" indent="0">
              <a:buNone/>
            </a:pPr>
            <a:r>
              <a:rPr lang="en-TT" sz="2800">
                <a:solidFill>
                  <a:srgbClr val="0070C0"/>
                </a:solidFill>
              </a:rPr>
              <a:t>Answer: in the yard, in a playground, in a field, in the porch, near a window. (any place where you can lie look at the clouds and hear birds. </a:t>
            </a:r>
          </a:p>
          <a:p>
            <a:pPr marL="0" indent="0">
              <a:buNone/>
            </a:pPr>
            <a:r>
              <a:rPr lang="en-TT" sz="2800">
                <a:solidFill>
                  <a:srgbClr val="0070C0"/>
                </a:solidFill>
              </a:rPr>
              <a:t>Reason- he could see the clouds and hear the birds sing. </a:t>
            </a:r>
          </a:p>
          <a:p>
            <a:pPr marL="0" indent="0">
              <a:buNone/>
            </a:pPr>
            <a:endParaRPr lang="en-TT"/>
          </a:p>
        </p:txBody>
      </p:sp>
    </p:spTree>
    <p:extLst>
      <p:ext uri="{BB962C8B-B14F-4D97-AF65-F5344CB8AC3E}">
        <p14:creationId xmlns:p14="http://schemas.microsoft.com/office/powerpoint/2010/main" val="240052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384" y="1052736"/>
            <a:ext cx="10332640" cy="4178776"/>
          </a:xfrm>
        </p:spPr>
        <p:txBody>
          <a:bodyPr/>
          <a:lstStyle/>
          <a:p>
            <a:pPr marL="0" indent="0">
              <a:buNone/>
            </a:pPr>
            <a:r>
              <a:rPr lang="en-TT" sz="3200"/>
              <a:t>2. Why is the word “movie” a suitable description for the action of the clouds?</a:t>
            </a:r>
          </a:p>
          <a:p>
            <a:pPr marL="0" indent="0">
              <a:buNone/>
            </a:pPr>
            <a:r>
              <a:rPr lang="en-TT" sz="3200">
                <a:solidFill>
                  <a:srgbClr val="00B050"/>
                </a:solidFill>
              </a:rPr>
              <a:t>Connection- the characters and scenes in a movie change. </a:t>
            </a:r>
          </a:p>
          <a:p>
            <a:pPr marL="0" indent="0">
              <a:buNone/>
            </a:pPr>
            <a:r>
              <a:rPr lang="en-TT" sz="3200">
                <a:solidFill>
                  <a:srgbClr val="0070C0"/>
                </a:solidFill>
              </a:rPr>
              <a:t>It is suitable because the scenes and characters in a movie change, just as the clouds are changing size and shape as they are passing by. </a:t>
            </a:r>
          </a:p>
          <a:p>
            <a:endParaRPr lang="en-TT"/>
          </a:p>
        </p:txBody>
      </p:sp>
    </p:spTree>
    <p:extLst>
      <p:ext uri="{BB962C8B-B14F-4D97-AF65-F5344CB8AC3E}">
        <p14:creationId xmlns:p14="http://schemas.microsoft.com/office/powerpoint/2010/main" val="246352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6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6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365126"/>
            <a:ext cx="7632848" cy="4938712"/>
          </a:xfrm>
        </p:spPr>
      </p:pic>
    </p:spTree>
    <p:extLst>
      <p:ext uri="{BB962C8B-B14F-4D97-AF65-F5344CB8AC3E}">
        <p14:creationId xmlns:p14="http://schemas.microsoft.com/office/powerpoint/2010/main" val="323162330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548680"/>
            <a:ext cx="11017224" cy="4754840"/>
          </a:xfrm>
        </p:spPr>
        <p:txBody>
          <a:bodyPr>
            <a:normAutofit/>
          </a:bodyPr>
          <a:lstStyle/>
          <a:p>
            <a:pPr marL="0" indent="0">
              <a:buNone/>
            </a:pPr>
            <a:r>
              <a:rPr lang="en-US" sz="2400" b="1"/>
              <a:t>Inferential Questions</a:t>
            </a:r>
          </a:p>
          <a:p>
            <a:pPr marL="0" indent="0">
              <a:buNone/>
            </a:pPr>
            <a:endParaRPr lang="en-US" sz="2400"/>
          </a:p>
          <a:p>
            <a:r>
              <a:rPr lang="en-US" sz="2400"/>
              <a:t>the answers are in the poem or text, but are </a:t>
            </a:r>
            <a:r>
              <a:rPr lang="en-US" sz="2400" b="1">
                <a:solidFill>
                  <a:srgbClr val="C00000"/>
                </a:solidFill>
              </a:rPr>
              <a:t>not</a:t>
            </a:r>
            <a:r>
              <a:rPr lang="en-US" sz="2400"/>
              <a:t> explicitly stated</a:t>
            </a:r>
          </a:p>
          <a:p>
            <a:endParaRPr lang="en-US" sz="2400"/>
          </a:p>
          <a:p>
            <a:r>
              <a:rPr lang="en-US" sz="2400"/>
              <a:t>connections need to be made in order to determine the answer</a:t>
            </a:r>
          </a:p>
          <a:p>
            <a:endParaRPr lang="en-US" sz="2400"/>
          </a:p>
          <a:p>
            <a:r>
              <a:rPr lang="en-US" sz="2400"/>
              <a:t>you can work out the answers by considering the hints and clues in the poem in light of your own knowledge and experience</a:t>
            </a:r>
          </a:p>
        </p:txBody>
      </p:sp>
    </p:spTree>
    <p:extLst>
      <p:ext uri="{BB962C8B-B14F-4D97-AF65-F5344CB8AC3E}">
        <p14:creationId xmlns:p14="http://schemas.microsoft.com/office/powerpoint/2010/main" val="12203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70368" cy="1082674"/>
          </a:xfrm>
        </p:spPr>
        <p:txBody>
          <a:bodyPr>
            <a:normAutofit fontScale="90000"/>
          </a:bodyPr>
          <a:lstStyle/>
          <a:p>
            <a:r>
              <a:rPr lang="en-TT" sz="3600"/>
              <a:t>Judging the nature of characters with supporting evidence-[Evaluation/Appreciation]  </a:t>
            </a:r>
            <a:br>
              <a:rPr lang="en-TT"/>
            </a:br>
            <a:endParaRPr lang="en-TT"/>
          </a:p>
        </p:txBody>
      </p:sp>
      <p:sp>
        <p:nvSpPr>
          <p:cNvPr id="3" name="Content Placeholder 2"/>
          <p:cNvSpPr>
            <a:spLocks noGrp="1"/>
          </p:cNvSpPr>
          <p:nvPr>
            <p:ph idx="1"/>
          </p:nvPr>
        </p:nvSpPr>
        <p:spPr>
          <a:xfrm>
            <a:off x="911424" y="1124744"/>
            <a:ext cx="10799984" cy="4178776"/>
          </a:xfrm>
        </p:spPr>
        <p:txBody>
          <a:bodyPr>
            <a:normAutofit lnSpcReduction="10000"/>
          </a:bodyPr>
          <a:lstStyle/>
          <a:p>
            <a:r>
              <a:rPr lang="en-TT"/>
              <a:t>Draw conclusions about characters based on what you’ve read. It is based on your values and beliefs. </a:t>
            </a:r>
          </a:p>
          <a:p>
            <a:pPr marL="0" indent="0">
              <a:buNone/>
            </a:pPr>
            <a:r>
              <a:rPr lang="en-TT" sz="2400">
                <a:solidFill>
                  <a:srgbClr val="002060"/>
                </a:solidFill>
              </a:rPr>
              <a:t>Let’s consider :</a:t>
            </a:r>
          </a:p>
          <a:p>
            <a:pPr marL="0" indent="0">
              <a:buNone/>
            </a:pPr>
            <a:r>
              <a:rPr lang="en-TT" sz="2400">
                <a:solidFill>
                  <a:srgbClr val="002060"/>
                </a:solidFill>
              </a:rPr>
              <a:t>Do you think the poet was lazy? Give a reason to support your answer.</a:t>
            </a:r>
          </a:p>
          <a:p>
            <a:pPr marL="0" indent="0">
              <a:buNone/>
            </a:pPr>
            <a:r>
              <a:rPr lang="en-TT" sz="2400">
                <a:solidFill>
                  <a:srgbClr val="0070C0"/>
                </a:solidFill>
              </a:rPr>
              <a:t>Yes. He did nothing for hours besides lie and look at the clouds passing.</a:t>
            </a:r>
          </a:p>
          <a:p>
            <a:pPr marL="0" indent="0">
              <a:buNone/>
            </a:pPr>
            <a:r>
              <a:rPr lang="en-TT" sz="2400"/>
              <a:t>					Or </a:t>
            </a:r>
          </a:p>
          <a:p>
            <a:pPr marL="0" indent="0">
              <a:buNone/>
            </a:pPr>
            <a:r>
              <a:rPr lang="en-TT" sz="2400">
                <a:solidFill>
                  <a:srgbClr val="0070C0"/>
                </a:solidFill>
              </a:rPr>
              <a:t>No. He used his imagination for hours to create movies from passing clouds. </a:t>
            </a:r>
          </a:p>
          <a:p>
            <a:pPr marL="0" indent="0">
              <a:buNone/>
            </a:pPr>
            <a:r>
              <a:rPr lang="en-TT" sz="2400" b="1">
                <a:solidFill>
                  <a:srgbClr val="C00000"/>
                </a:solidFill>
              </a:rPr>
              <a:t>Remember there is no right or wrong answer but your answer must be justified. </a:t>
            </a:r>
          </a:p>
        </p:txBody>
      </p:sp>
    </p:spTree>
    <p:extLst>
      <p:ext uri="{BB962C8B-B14F-4D97-AF65-F5344CB8AC3E}">
        <p14:creationId xmlns:p14="http://schemas.microsoft.com/office/powerpoint/2010/main" val="28242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0"/>
                                        <p:tgtEl>
                                          <p:spTgt spid="3">
                                            <p:txEl>
                                              <p:pRg st="1" end="1"/>
                                            </p:txEl>
                                          </p:spTgt>
                                        </p:tgtEl>
                                      </p:cBhvr>
                                    </p:animEffect>
                                    <p:anim calcmode="lin" valueType="num">
                                      <p:cBhvr>
                                        <p:cTn id="8"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0"/>
                                        <p:tgtEl>
                                          <p:spTgt spid="3">
                                            <p:txEl>
                                              <p:pRg st="2" end="2"/>
                                            </p:txEl>
                                          </p:spTgt>
                                        </p:tgtEl>
                                      </p:cBhvr>
                                    </p:animEffect>
                                    <p:anim calcmode="lin" valueType="num">
                                      <p:cBhvr>
                                        <p:cTn id="13"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0"/>
                                        <p:tgtEl>
                                          <p:spTgt spid="3">
                                            <p:txEl>
                                              <p:pRg st="3" end="3"/>
                                            </p:txEl>
                                          </p:spTgt>
                                        </p:tgtEl>
                                      </p:cBhvr>
                                    </p:animEffect>
                                    <p:anim calcmode="lin" valueType="num">
                                      <p:cBhvr>
                                        <p:cTn id="20"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4000"/>
                                        <p:tgtEl>
                                          <p:spTgt spid="3">
                                            <p:txEl>
                                              <p:pRg st="4" end="4"/>
                                            </p:txEl>
                                          </p:spTgt>
                                        </p:tgtEl>
                                      </p:cBhvr>
                                    </p:animEffect>
                                    <p:anim calcmode="lin" valueType="num">
                                      <p:cBhvr>
                                        <p:cTn id="27" dur="4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4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0"/>
                                        <p:tgtEl>
                                          <p:spTgt spid="3">
                                            <p:txEl>
                                              <p:pRg st="5" end="5"/>
                                            </p:txEl>
                                          </p:spTgt>
                                        </p:tgtEl>
                                      </p:cBhvr>
                                    </p:animEffect>
                                    <p:anim calcmode="lin" valueType="num">
                                      <p:cBhvr>
                                        <p:cTn id="34"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0"/>
                                        <p:tgtEl>
                                          <p:spTgt spid="3">
                                            <p:txEl>
                                              <p:pRg st="6" end="6"/>
                                            </p:txEl>
                                          </p:spTgt>
                                        </p:tgtEl>
                                      </p:cBhvr>
                                    </p:animEffect>
                                    <p:anim calcmode="lin" valueType="num">
                                      <p:cBhvr>
                                        <p:cTn id="41"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5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this series, we looked at</a:t>
            </a:r>
          </a:p>
        </p:txBody>
      </p:sp>
      <p:sp>
        <p:nvSpPr>
          <p:cNvPr id="5" name="Content Placeholder 4"/>
          <p:cNvSpPr>
            <a:spLocks noGrp="1"/>
          </p:cNvSpPr>
          <p:nvPr>
            <p:ph idx="1"/>
          </p:nvPr>
        </p:nvSpPr>
        <p:spPr>
          <a:xfrm>
            <a:off x="997809" y="1483814"/>
            <a:ext cx="10585176" cy="4187372"/>
          </a:xfrm>
        </p:spPr>
        <p:txBody>
          <a:bodyPr vert="horz" lIns="91440" tIns="45720" rIns="91440" bIns="45720" rtlCol="0" anchor="t">
            <a:noAutofit/>
          </a:bodyPr>
          <a:lstStyle/>
          <a:p>
            <a:r>
              <a:rPr lang="en-TT" sz="3200"/>
              <a:t>Retrieving information that is stated explicitly</a:t>
            </a:r>
            <a:endParaRPr lang="en-TT" sz="3200">
              <a:cs typeface="Arial"/>
            </a:endParaRPr>
          </a:p>
          <a:p>
            <a:r>
              <a:rPr lang="en-TT" sz="3200"/>
              <a:t>Identifying figures of speech in literary texts (simile, metaphor, personification) </a:t>
            </a:r>
            <a:endParaRPr lang="en-TT" sz="3200">
              <a:cs typeface="Arial"/>
            </a:endParaRPr>
          </a:p>
          <a:p>
            <a:r>
              <a:rPr lang="en-TT" sz="3200"/>
              <a:t>Identifying words/language used to appeal to the senses</a:t>
            </a:r>
            <a:endParaRPr lang="en-TT" sz="3200">
              <a:cs typeface="Arial"/>
            </a:endParaRPr>
          </a:p>
          <a:p>
            <a:r>
              <a:rPr lang="en-TT" sz="3200"/>
              <a:t>Identifying words/language used to create specific moods </a:t>
            </a:r>
            <a:endParaRPr lang="en-TT" sz="3200">
              <a:cs typeface="Arial"/>
            </a:endParaRPr>
          </a:p>
        </p:txBody>
      </p:sp>
    </p:spTree>
    <p:extLst>
      <p:ext uri="{BB962C8B-B14F-4D97-AF65-F5344CB8AC3E}">
        <p14:creationId xmlns:p14="http://schemas.microsoft.com/office/powerpoint/2010/main" val="197527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B3E244-C5E8-4DFA-9BA3-D5348A0F5C96}"/>
              </a:ext>
            </a:extLst>
          </p:cNvPr>
          <p:cNvSpPr txBox="1"/>
          <p:nvPr/>
        </p:nvSpPr>
        <p:spPr>
          <a:xfrm>
            <a:off x="785004" y="971910"/>
            <a:ext cx="9845614" cy="3656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800"/>
              </a:spcBef>
              <a:buFont typeface="Arial"/>
              <a:buChar char="•"/>
            </a:pPr>
            <a:r>
              <a:rPr lang="en-TT" sz="3200">
                <a:ea typeface="+mn-lt"/>
                <a:cs typeface="+mn-lt"/>
              </a:rPr>
              <a:t>Using context-clues (word structure clues, definition clues) and background knowledge to determine the meaning of words or phrases</a:t>
            </a:r>
          </a:p>
          <a:p>
            <a:pPr marL="285750" indent="-285750">
              <a:lnSpc>
                <a:spcPct val="90000"/>
              </a:lnSpc>
              <a:spcBef>
                <a:spcPts val="1800"/>
              </a:spcBef>
              <a:buFont typeface="Arial"/>
              <a:buChar char="•"/>
            </a:pPr>
            <a:r>
              <a:rPr lang="en-TT" sz="3200">
                <a:ea typeface="+mn-lt"/>
                <a:cs typeface="+mn-lt"/>
              </a:rPr>
              <a:t>Making connections between literature and real-life situations </a:t>
            </a:r>
            <a:endParaRPr lang="en-US" sz="3200">
              <a:ea typeface="+mn-lt"/>
              <a:cs typeface="+mn-lt"/>
            </a:endParaRPr>
          </a:p>
          <a:p>
            <a:pPr marL="285750" indent="-285750">
              <a:lnSpc>
                <a:spcPct val="90000"/>
              </a:lnSpc>
              <a:spcBef>
                <a:spcPts val="1800"/>
              </a:spcBef>
              <a:buFont typeface="Arial"/>
              <a:buChar char="•"/>
            </a:pPr>
            <a:r>
              <a:rPr lang="en-TT" sz="3200">
                <a:ea typeface="+mn-lt"/>
                <a:cs typeface="+mn-lt"/>
              </a:rPr>
              <a:t>Judging the nature of characters with supporting evidence t</a:t>
            </a:r>
            <a:r>
              <a:rPr lang="en-US" sz="3200"/>
              <a:t>o add text</a:t>
            </a:r>
            <a:endParaRPr lang="en-US" sz="3200">
              <a:cs typeface="Arial"/>
            </a:endParaRPr>
          </a:p>
        </p:txBody>
      </p:sp>
    </p:spTree>
    <p:extLst>
      <p:ext uri="{BB962C8B-B14F-4D97-AF65-F5344CB8AC3E}">
        <p14:creationId xmlns:p14="http://schemas.microsoft.com/office/powerpoint/2010/main" val="4053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0398-32B1-492D-A7A3-38BD1288638B}"/>
              </a:ext>
            </a:extLst>
          </p:cNvPr>
          <p:cNvSpPr>
            <a:spLocks noGrp="1"/>
          </p:cNvSpPr>
          <p:nvPr>
            <p:ph type="title"/>
          </p:nvPr>
        </p:nvSpPr>
        <p:spPr>
          <a:xfrm>
            <a:off x="852577" y="5692"/>
            <a:ext cx="9829800" cy="1082674"/>
          </a:xfrm>
        </p:spPr>
        <p:txBody>
          <a:bodyPr/>
          <a:lstStyle/>
          <a:p>
            <a:r>
              <a:rPr lang="en-US">
                <a:cs typeface="Times New Roman"/>
              </a:rPr>
              <a:t>Let’s revisit the poem 'Clouds' and answer some questions</a:t>
            </a:r>
            <a:endParaRPr lang="en-US"/>
          </a:p>
        </p:txBody>
      </p:sp>
      <p:sp>
        <p:nvSpPr>
          <p:cNvPr id="3" name="Content Placeholder 2">
            <a:extLst>
              <a:ext uri="{FF2B5EF4-FFF2-40B4-BE49-F238E27FC236}">
                <a16:creationId xmlns:a16="http://schemas.microsoft.com/office/drawing/2014/main" id="{942D8C6B-9544-4997-A8C5-970FBC3ADACB}"/>
              </a:ext>
            </a:extLst>
          </p:cNvPr>
          <p:cNvSpPr>
            <a:spLocks noGrp="1"/>
          </p:cNvSpPr>
          <p:nvPr>
            <p:ph idx="1"/>
          </p:nvPr>
        </p:nvSpPr>
        <p:spPr>
          <a:xfrm>
            <a:off x="373812" y="1268083"/>
            <a:ext cx="5506528" cy="3474720"/>
          </a:xfrm>
        </p:spPr>
        <p:txBody>
          <a:bodyPr vert="horz" lIns="91440" tIns="45720" rIns="91440" bIns="45720" rtlCol="0" anchor="t">
            <a:normAutofit fontScale="92500" lnSpcReduction="10000"/>
          </a:bodyPr>
          <a:lstStyle/>
          <a:p>
            <a:pPr marL="0" indent="0">
              <a:lnSpc>
                <a:spcPct val="100000"/>
              </a:lnSpc>
              <a:spcBef>
                <a:spcPts val="0"/>
              </a:spcBef>
              <a:buNone/>
            </a:pPr>
            <a:r>
              <a:rPr lang="en-TT">
                <a:ea typeface="+mn-lt"/>
                <a:cs typeface="+mn-lt"/>
              </a:rPr>
              <a:t>As I lay upon my back looking at the sky,</a:t>
            </a:r>
            <a:endParaRPr lang="en-US">
              <a:ea typeface="+mn-lt"/>
              <a:cs typeface="+mn-lt"/>
            </a:endParaRPr>
          </a:p>
          <a:p>
            <a:pPr marL="0" indent="0">
              <a:lnSpc>
                <a:spcPct val="100000"/>
              </a:lnSpc>
              <a:spcBef>
                <a:spcPts val="0"/>
              </a:spcBef>
              <a:buNone/>
            </a:pPr>
            <a:r>
              <a:rPr lang="en-TT">
                <a:ea typeface="+mn-lt"/>
                <a:cs typeface="+mn-lt"/>
              </a:rPr>
              <a:t>Watching soft white clouds passing by.</a:t>
            </a:r>
            <a:endParaRPr lang="en-US">
              <a:ea typeface="+mn-lt"/>
              <a:cs typeface="+mn-lt"/>
            </a:endParaRPr>
          </a:p>
          <a:p>
            <a:pPr marL="0" indent="0">
              <a:lnSpc>
                <a:spcPct val="100000"/>
              </a:lnSpc>
              <a:spcBef>
                <a:spcPts val="0"/>
              </a:spcBef>
              <a:buNone/>
            </a:pPr>
            <a:r>
              <a:rPr lang="en-TT">
                <a:ea typeface="+mn-lt"/>
                <a:cs typeface="+mn-lt"/>
              </a:rPr>
              <a:t>Some large, some quite small,</a:t>
            </a:r>
            <a:endParaRPr lang="en-US">
              <a:ea typeface="+mn-lt"/>
              <a:cs typeface="+mn-lt"/>
            </a:endParaRPr>
          </a:p>
          <a:p>
            <a:pPr marL="0" indent="0">
              <a:lnSpc>
                <a:spcPct val="100000"/>
              </a:lnSpc>
              <a:spcBef>
                <a:spcPts val="0"/>
              </a:spcBef>
              <a:buNone/>
            </a:pPr>
            <a:r>
              <a:rPr lang="en-TT">
                <a:ea typeface="+mn-lt"/>
                <a:cs typeface="+mn-lt"/>
              </a:rPr>
              <a:t>Many different shapes and sizes I recall.</a:t>
            </a:r>
            <a:endParaRPr lang="en-US">
              <a:ea typeface="+mn-lt"/>
              <a:cs typeface="+mn-lt"/>
            </a:endParaRPr>
          </a:p>
          <a:p>
            <a:pPr marL="0" indent="0">
              <a:lnSpc>
                <a:spcPct val="100000"/>
              </a:lnSpc>
              <a:spcBef>
                <a:spcPts val="0"/>
              </a:spcBef>
              <a:buNone/>
            </a:pPr>
            <a:endParaRPr lang="en-TT">
              <a:ea typeface="+mn-lt"/>
              <a:cs typeface="+mn-lt"/>
            </a:endParaRPr>
          </a:p>
          <a:p>
            <a:pPr marL="0" indent="0">
              <a:lnSpc>
                <a:spcPct val="100000"/>
              </a:lnSpc>
              <a:spcBef>
                <a:spcPts val="0"/>
              </a:spcBef>
              <a:buNone/>
            </a:pPr>
            <a:r>
              <a:rPr lang="en-TT">
                <a:ea typeface="+mn-lt"/>
                <a:cs typeface="+mn-lt"/>
              </a:rPr>
              <a:t>As I lay there and watched the clouds take shape,</a:t>
            </a:r>
            <a:endParaRPr lang="en-US">
              <a:ea typeface="+mn-lt"/>
              <a:cs typeface="+mn-lt"/>
            </a:endParaRPr>
          </a:p>
          <a:p>
            <a:pPr marL="0" indent="0">
              <a:lnSpc>
                <a:spcPct val="100000"/>
              </a:lnSpc>
              <a:spcBef>
                <a:spcPts val="0"/>
              </a:spcBef>
              <a:buNone/>
            </a:pPr>
            <a:r>
              <a:rPr lang="en-TT">
                <a:ea typeface="+mn-lt"/>
                <a:cs typeface="+mn-lt"/>
              </a:rPr>
              <a:t>From my imagination a million images did escape.</a:t>
            </a:r>
            <a:endParaRPr lang="en-US">
              <a:ea typeface="+mn-lt"/>
              <a:cs typeface="+mn-lt"/>
            </a:endParaRPr>
          </a:p>
          <a:p>
            <a:pPr marL="0" indent="0">
              <a:lnSpc>
                <a:spcPct val="100000"/>
              </a:lnSpc>
              <a:spcBef>
                <a:spcPts val="0"/>
              </a:spcBef>
              <a:buNone/>
            </a:pPr>
            <a:r>
              <a:rPr lang="en-TT">
                <a:ea typeface="+mn-lt"/>
                <a:cs typeface="+mn-lt"/>
              </a:rPr>
              <a:t>I could see anything that was in my mind's eye,</a:t>
            </a:r>
            <a:endParaRPr lang="en-US">
              <a:ea typeface="+mn-lt"/>
              <a:cs typeface="+mn-lt"/>
            </a:endParaRPr>
          </a:p>
          <a:p>
            <a:pPr marL="0" indent="0">
              <a:lnSpc>
                <a:spcPct val="100000"/>
              </a:lnSpc>
              <a:spcBef>
                <a:spcPts val="0"/>
              </a:spcBef>
              <a:buNone/>
            </a:pPr>
            <a:r>
              <a:rPr lang="en-TT">
                <a:ea typeface="+mn-lt"/>
                <a:cs typeface="+mn-lt"/>
              </a:rPr>
              <a:t>In those fluffy white clouds as they went floating by.</a:t>
            </a:r>
            <a:endParaRPr lang="en-US">
              <a:ea typeface="+mn-lt"/>
              <a:cs typeface="+mn-lt"/>
            </a:endParaRPr>
          </a:p>
          <a:p>
            <a:pPr marL="0" indent="0">
              <a:buNone/>
            </a:pPr>
            <a:endParaRPr lang="en-US">
              <a:cs typeface="Arial"/>
            </a:endParaRPr>
          </a:p>
        </p:txBody>
      </p:sp>
      <p:sp>
        <p:nvSpPr>
          <p:cNvPr id="4" name="TextBox 3">
            <a:extLst>
              <a:ext uri="{FF2B5EF4-FFF2-40B4-BE49-F238E27FC236}">
                <a16:creationId xmlns:a16="http://schemas.microsoft.com/office/drawing/2014/main" id="{F429DAE2-8766-4080-A587-1DEEF1CE0C03}"/>
              </a:ext>
            </a:extLst>
          </p:cNvPr>
          <p:cNvSpPr txBox="1"/>
          <p:nvPr/>
        </p:nvSpPr>
        <p:spPr>
          <a:xfrm>
            <a:off x="6277155" y="1158815"/>
            <a:ext cx="507233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TT" sz="2000">
                <a:ea typeface="+mn-lt"/>
                <a:cs typeface="+mn-lt"/>
              </a:rPr>
              <a:t>For hours on end, no two images were ever the same,</a:t>
            </a:r>
            <a:endParaRPr lang="en-US" sz="2000">
              <a:ea typeface="+mn-lt"/>
              <a:cs typeface="+mn-lt"/>
            </a:endParaRPr>
          </a:p>
          <a:p>
            <a:r>
              <a:rPr lang="en-TT" sz="2000">
                <a:ea typeface="+mn-lt"/>
                <a:cs typeface="+mn-lt"/>
              </a:rPr>
              <a:t>As the clouds on their journey came.</a:t>
            </a:r>
            <a:endParaRPr lang="en-US" sz="2000">
              <a:ea typeface="+mn-lt"/>
              <a:cs typeface="+mn-lt"/>
            </a:endParaRPr>
          </a:p>
          <a:p>
            <a:pPr>
              <a:lnSpc>
                <a:spcPct val="90000"/>
              </a:lnSpc>
            </a:pPr>
            <a:r>
              <a:rPr lang="en-TT" sz="2000">
                <a:ea typeface="+mn-lt"/>
                <a:cs typeface="+mn-lt"/>
              </a:rPr>
              <a:t>As if on film, this movie played,</a:t>
            </a:r>
            <a:endParaRPr lang="en-US"/>
          </a:p>
          <a:p>
            <a:pPr>
              <a:lnSpc>
                <a:spcPct val="90000"/>
              </a:lnSpc>
            </a:pPr>
            <a:r>
              <a:rPr lang="en-TT" sz="2000">
                <a:ea typeface="+mn-lt"/>
                <a:cs typeface="+mn-lt"/>
              </a:rPr>
              <a:t>While quietly on my back I stayed.</a:t>
            </a:r>
            <a:endParaRPr lang="en-US" sz="2000">
              <a:ea typeface="+mn-lt"/>
              <a:cs typeface="+mn-lt"/>
            </a:endParaRPr>
          </a:p>
          <a:p>
            <a:pPr>
              <a:lnSpc>
                <a:spcPct val="90000"/>
              </a:lnSpc>
            </a:pPr>
            <a:endParaRPr lang="en-TT" sz="2000">
              <a:ea typeface="+mn-lt"/>
              <a:cs typeface="+mn-lt"/>
            </a:endParaRPr>
          </a:p>
          <a:p>
            <a:pPr>
              <a:lnSpc>
                <a:spcPct val="90000"/>
              </a:lnSpc>
            </a:pPr>
            <a:r>
              <a:rPr lang="en-TT" sz="2000">
                <a:ea typeface="+mn-lt"/>
                <a:cs typeface="+mn-lt"/>
              </a:rPr>
              <a:t>Music came to the movie</a:t>
            </a:r>
            <a:endParaRPr lang="en-US" sz="2000">
              <a:ea typeface="+mn-lt"/>
              <a:cs typeface="+mn-lt"/>
            </a:endParaRPr>
          </a:p>
          <a:p>
            <a:pPr>
              <a:lnSpc>
                <a:spcPct val="90000"/>
              </a:lnSpc>
            </a:pPr>
            <a:r>
              <a:rPr lang="en-TT" sz="2000">
                <a:ea typeface="+mn-lt"/>
                <a:cs typeface="+mn-lt"/>
              </a:rPr>
              <a:t>That played in the sky,</a:t>
            </a:r>
            <a:endParaRPr lang="en-US" sz="2000">
              <a:ea typeface="+mn-lt"/>
              <a:cs typeface="+mn-lt"/>
            </a:endParaRPr>
          </a:p>
          <a:p>
            <a:pPr>
              <a:lnSpc>
                <a:spcPct val="90000"/>
              </a:lnSpc>
            </a:pPr>
            <a:r>
              <a:rPr lang="en-TT" sz="2000">
                <a:ea typeface="+mn-lt"/>
                <a:cs typeface="+mn-lt"/>
              </a:rPr>
              <a:t>By all the different birds, their songs</a:t>
            </a:r>
            <a:endParaRPr lang="en-US" sz="2000">
              <a:ea typeface="+mn-lt"/>
              <a:cs typeface="+mn-lt"/>
            </a:endParaRPr>
          </a:p>
          <a:p>
            <a:pPr>
              <a:lnSpc>
                <a:spcPct val="90000"/>
              </a:lnSpc>
            </a:pPr>
            <a:r>
              <a:rPr lang="en-TT" sz="2000">
                <a:ea typeface="+mn-lt"/>
                <a:cs typeface="+mn-lt"/>
              </a:rPr>
              <a:t>A soothing lullaby,</a:t>
            </a:r>
            <a:endParaRPr lang="en-US" sz="2000">
              <a:ea typeface="+mn-lt"/>
              <a:cs typeface="+mn-lt"/>
            </a:endParaRPr>
          </a:p>
          <a:p>
            <a:pPr>
              <a:lnSpc>
                <a:spcPct val="90000"/>
              </a:lnSpc>
            </a:pPr>
            <a:endParaRPr lang="en-TT" sz="2000">
              <a:ea typeface="+mn-lt"/>
              <a:cs typeface="+mn-lt"/>
            </a:endParaRPr>
          </a:p>
          <a:p>
            <a:pPr>
              <a:lnSpc>
                <a:spcPct val="90000"/>
              </a:lnSpc>
            </a:pPr>
            <a:r>
              <a:rPr lang="en-TT" sz="2000">
                <a:ea typeface="+mn-lt"/>
                <a:cs typeface="+mn-lt"/>
              </a:rPr>
              <a:t>So beautifully orchestrated</a:t>
            </a:r>
            <a:endParaRPr lang="en-US" sz="2000">
              <a:ea typeface="+mn-lt"/>
              <a:cs typeface="+mn-lt"/>
            </a:endParaRPr>
          </a:p>
          <a:p>
            <a:pPr>
              <a:lnSpc>
                <a:spcPct val="90000"/>
              </a:lnSpc>
            </a:pPr>
            <a:r>
              <a:rPr lang="en-TT" sz="2000">
                <a:ea typeface="+mn-lt"/>
                <a:cs typeface="+mn-lt"/>
              </a:rPr>
              <a:t>And done for me,</a:t>
            </a:r>
            <a:endParaRPr lang="en-US" sz="2000">
              <a:ea typeface="+mn-lt"/>
              <a:cs typeface="+mn-lt"/>
            </a:endParaRPr>
          </a:p>
          <a:p>
            <a:pPr>
              <a:lnSpc>
                <a:spcPct val="90000"/>
              </a:lnSpc>
            </a:pPr>
            <a:r>
              <a:rPr lang="en-TT" sz="2000">
                <a:ea typeface="+mn-lt"/>
                <a:cs typeface="+mn-lt"/>
              </a:rPr>
              <a:t>That movie was created</a:t>
            </a:r>
            <a:endParaRPr lang="en-US" sz="2000">
              <a:ea typeface="+mn-lt"/>
              <a:cs typeface="+mn-lt"/>
            </a:endParaRPr>
          </a:p>
          <a:p>
            <a:pPr>
              <a:lnSpc>
                <a:spcPct val="90000"/>
              </a:lnSpc>
            </a:pPr>
            <a:r>
              <a:rPr lang="en-TT" sz="2000">
                <a:ea typeface="+mn-lt"/>
                <a:cs typeface="+mn-lt"/>
              </a:rPr>
              <a:t>For me to see.</a:t>
            </a:r>
            <a:endParaRPr lang="en-US" sz="2000">
              <a:cs typeface="Arial"/>
            </a:endParaRPr>
          </a:p>
        </p:txBody>
      </p:sp>
      <p:sp>
        <p:nvSpPr>
          <p:cNvPr id="8" name="Rectangle 7">
            <a:extLst>
              <a:ext uri="{FF2B5EF4-FFF2-40B4-BE49-F238E27FC236}">
                <a16:creationId xmlns:a16="http://schemas.microsoft.com/office/drawing/2014/main" id="{F6CC9604-FCA7-4199-86D3-A2C95F52E38C}"/>
              </a:ext>
            </a:extLst>
          </p:cNvPr>
          <p:cNvSpPr/>
          <p:nvPr/>
        </p:nvSpPr>
        <p:spPr>
          <a:xfrm>
            <a:off x="44211" y="2567437"/>
            <a:ext cx="402566" cy="445698"/>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Arial"/>
              </a:rPr>
              <a:t>5</a:t>
            </a:r>
            <a:endParaRPr lang="en-US">
              <a:solidFill>
                <a:schemeClr val="tx1"/>
              </a:solidFill>
            </a:endParaRPr>
          </a:p>
        </p:txBody>
      </p:sp>
      <p:sp>
        <p:nvSpPr>
          <p:cNvPr id="9" name="Rectangle 8">
            <a:extLst>
              <a:ext uri="{FF2B5EF4-FFF2-40B4-BE49-F238E27FC236}">
                <a16:creationId xmlns:a16="http://schemas.microsoft.com/office/drawing/2014/main" id="{FDB35A6E-9ADF-42B0-8012-6B3D1A4A446F}"/>
              </a:ext>
            </a:extLst>
          </p:cNvPr>
          <p:cNvSpPr/>
          <p:nvPr/>
        </p:nvSpPr>
        <p:spPr>
          <a:xfrm>
            <a:off x="5710687" y="1764103"/>
            <a:ext cx="460074" cy="40256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404040"/>
                </a:solidFill>
                <a:cs typeface="Arial"/>
              </a:rPr>
              <a:t>10</a:t>
            </a:r>
            <a:endParaRPr lang="en-US">
              <a:solidFill>
                <a:srgbClr val="404040"/>
              </a:solidFill>
            </a:endParaRPr>
          </a:p>
        </p:txBody>
      </p:sp>
      <p:sp>
        <p:nvSpPr>
          <p:cNvPr id="10" name="Rectangle 9">
            <a:extLst>
              <a:ext uri="{FF2B5EF4-FFF2-40B4-BE49-F238E27FC236}">
                <a16:creationId xmlns:a16="http://schemas.microsoft.com/office/drawing/2014/main" id="{0C7DB1D3-6C43-483B-9640-60D66CC51DF7}"/>
              </a:ext>
            </a:extLst>
          </p:cNvPr>
          <p:cNvSpPr/>
          <p:nvPr/>
        </p:nvSpPr>
        <p:spPr>
          <a:xfrm>
            <a:off x="5810430" y="3315958"/>
            <a:ext cx="460075" cy="4744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Arial"/>
              </a:rPr>
              <a:t>15</a:t>
            </a:r>
          </a:p>
        </p:txBody>
      </p:sp>
      <p:sp>
        <p:nvSpPr>
          <p:cNvPr id="11" name="Rectangle 10">
            <a:extLst>
              <a:ext uri="{FF2B5EF4-FFF2-40B4-BE49-F238E27FC236}">
                <a16:creationId xmlns:a16="http://schemas.microsoft.com/office/drawing/2014/main" id="{872D4EF5-F698-4BF3-93F1-989DEE2D32E8}"/>
              </a:ext>
            </a:extLst>
          </p:cNvPr>
          <p:cNvSpPr/>
          <p:nvPr/>
        </p:nvSpPr>
        <p:spPr>
          <a:xfrm>
            <a:off x="5768195" y="4984631"/>
            <a:ext cx="503208" cy="388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404040"/>
                </a:solidFill>
                <a:cs typeface="Arial"/>
              </a:rPr>
              <a:t>20</a:t>
            </a:r>
            <a:endParaRPr lang="en-US">
              <a:solidFill>
                <a:srgbClr val="404040"/>
              </a:solidFill>
            </a:endParaRPr>
          </a:p>
        </p:txBody>
      </p:sp>
    </p:spTree>
    <p:extLst>
      <p:ext uri="{BB962C8B-B14F-4D97-AF65-F5344CB8AC3E}">
        <p14:creationId xmlns:p14="http://schemas.microsoft.com/office/powerpoint/2010/main" val="312688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59D44-7E1E-4A83-B93B-AD4330279FFF}"/>
              </a:ext>
            </a:extLst>
          </p:cNvPr>
          <p:cNvSpPr>
            <a:spLocks noGrp="1"/>
          </p:cNvSpPr>
          <p:nvPr>
            <p:ph type="title"/>
          </p:nvPr>
        </p:nvSpPr>
        <p:spPr/>
        <p:txBody>
          <a:bodyPr/>
          <a:lstStyle/>
          <a:p>
            <a:r>
              <a:rPr lang="en-US">
                <a:cs typeface="Times New Roman"/>
              </a:rPr>
              <a:t>Literal</a:t>
            </a:r>
            <a:endParaRPr lang="en-US"/>
          </a:p>
        </p:txBody>
      </p:sp>
      <p:sp>
        <p:nvSpPr>
          <p:cNvPr id="3" name="Content Placeholder 2">
            <a:extLst>
              <a:ext uri="{FF2B5EF4-FFF2-40B4-BE49-F238E27FC236}">
                <a16:creationId xmlns:a16="http://schemas.microsoft.com/office/drawing/2014/main" id="{0F4DC138-5215-4F51-97A3-67CA86C34EC1}"/>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What is described as “a soothing lullaby” in stanza 4?  </a:t>
            </a:r>
            <a:endParaRPr lang="en-US" sz="3200"/>
          </a:p>
        </p:txBody>
      </p:sp>
      <p:sp>
        <p:nvSpPr>
          <p:cNvPr id="4" name="Content Placeholder 3">
            <a:extLst>
              <a:ext uri="{FF2B5EF4-FFF2-40B4-BE49-F238E27FC236}">
                <a16:creationId xmlns:a16="http://schemas.microsoft.com/office/drawing/2014/main" id="{64114DF9-65EB-4669-A9CF-5EC127B1CF7D}"/>
              </a:ext>
            </a:extLst>
          </p:cNvPr>
          <p:cNvSpPr>
            <a:spLocks noGrp="1"/>
          </p:cNvSpPr>
          <p:nvPr>
            <p:ph sz="half" idx="2"/>
          </p:nvPr>
        </p:nvSpPr>
        <p:spPr/>
        <p:txBody>
          <a:bodyPr vert="horz" lIns="91440" tIns="45720" rIns="91440" bIns="45720" rtlCol="0" anchor="t">
            <a:normAutofit/>
          </a:bodyPr>
          <a:lstStyle/>
          <a:p>
            <a:pPr marL="0" indent="0">
              <a:buNone/>
            </a:pPr>
            <a:r>
              <a:rPr lang="en-US" sz="3200">
                <a:solidFill>
                  <a:srgbClr val="00B0F0"/>
                </a:solidFill>
                <a:cs typeface="Arial" panose="020B0604020202020204"/>
              </a:rPr>
              <a:t>Answer:</a:t>
            </a:r>
          </a:p>
          <a:p>
            <a:pPr marL="0" indent="0">
              <a:buNone/>
            </a:pPr>
            <a:r>
              <a:rPr lang="en-US" sz="3200">
                <a:solidFill>
                  <a:srgbClr val="0070C0"/>
                </a:solidFill>
                <a:cs typeface="Arial" panose="020B0604020202020204"/>
              </a:rPr>
              <a:t>The songs of the birds flying in the sky.</a:t>
            </a:r>
          </a:p>
        </p:txBody>
      </p:sp>
    </p:spTree>
    <p:extLst>
      <p:ext uri="{BB962C8B-B14F-4D97-AF65-F5344CB8AC3E}">
        <p14:creationId xmlns:p14="http://schemas.microsoft.com/office/powerpoint/2010/main" val="78756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73AA-0644-46F1-ADE0-3E4493DC91F2}"/>
              </a:ext>
            </a:extLst>
          </p:cNvPr>
          <p:cNvSpPr>
            <a:spLocks noGrp="1"/>
          </p:cNvSpPr>
          <p:nvPr>
            <p:ph type="title"/>
          </p:nvPr>
        </p:nvSpPr>
        <p:spPr/>
        <p:txBody>
          <a:bodyPr/>
          <a:lstStyle/>
          <a:p>
            <a:r>
              <a:rPr lang="en-US">
                <a:cs typeface="Times New Roman"/>
              </a:rPr>
              <a:t>Literal</a:t>
            </a:r>
            <a:endParaRPr lang="en-US"/>
          </a:p>
        </p:txBody>
      </p:sp>
      <p:sp>
        <p:nvSpPr>
          <p:cNvPr id="3" name="Content Placeholder 2">
            <a:extLst>
              <a:ext uri="{FF2B5EF4-FFF2-40B4-BE49-F238E27FC236}">
                <a16:creationId xmlns:a16="http://schemas.microsoft.com/office/drawing/2014/main" id="{88BFED95-1060-448F-B44B-C3BBE6E86CB0}"/>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Identify one metaphor in the poem.</a:t>
            </a:r>
            <a:endParaRPr lang="en-US" sz="3200">
              <a:cs typeface="Arial" panose="020B0604020202020204"/>
            </a:endParaRPr>
          </a:p>
        </p:txBody>
      </p:sp>
      <p:sp>
        <p:nvSpPr>
          <p:cNvPr id="4" name="Content Placeholder 3">
            <a:extLst>
              <a:ext uri="{FF2B5EF4-FFF2-40B4-BE49-F238E27FC236}">
                <a16:creationId xmlns:a16="http://schemas.microsoft.com/office/drawing/2014/main" id="{C59386CE-C18A-45F5-8E40-6732B471446C}"/>
              </a:ext>
            </a:extLst>
          </p:cNvPr>
          <p:cNvSpPr>
            <a:spLocks noGrp="1"/>
          </p:cNvSpPr>
          <p:nvPr>
            <p:ph sz="half" idx="2"/>
          </p:nvPr>
        </p:nvSpPr>
        <p:spPr/>
        <p:txBody>
          <a:bodyPr vert="horz" lIns="91440" tIns="45720" rIns="91440" bIns="45720" rtlCol="0" anchor="t">
            <a:normAutofit/>
          </a:bodyPr>
          <a:lstStyle/>
          <a:p>
            <a:pPr marL="0" indent="0">
              <a:buNone/>
            </a:pPr>
            <a:r>
              <a:rPr lang="en-US" sz="3200">
                <a:solidFill>
                  <a:srgbClr val="00B0F0"/>
                </a:solidFill>
                <a:cs typeface="Arial" panose="020B0604020202020204"/>
              </a:rPr>
              <a:t>Answer:</a:t>
            </a:r>
          </a:p>
          <a:p>
            <a:pPr marL="0" indent="0">
              <a:buNone/>
            </a:pPr>
            <a:r>
              <a:rPr lang="en-US" sz="3200">
                <a:solidFill>
                  <a:srgbClr val="0070C0"/>
                </a:solidFill>
                <a:cs typeface="Arial" panose="020B0604020202020204"/>
              </a:rPr>
              <a:t>One metaphor in the poem is, '</a:t>
            </a:r>
            <a:r>
              <a:rPr lang="en-TT" sz="3200">
                <a:solidFill>
                  <a:srgbClr val="0070C0"/>
                </a:solidFill>
                <a:ea typeface="+mn-lt"/>
                <a:cs typeface="+mn-lt"/>
              </a:rPr>
              <a:t>As if on film, this movie played,'</a:t>
            </a:r>
            <a:endParaRPr lang="en-US" sz="3200">
              <a:solidFill>
                <a:srgbClr val="0070C0"/>
              </a:solidFill>
              <a:cs typeface="Arial" panose="020B0604020202020204"/>
            </a:endParaRPr>
          </a:p>
        </p:txBody>
      </p:sp>
    </p:spTree>
    <p:extLst>
      <p:ext uri="{BB962C8B-B14F-4D97-AF65-F5344CB8AC3E}">
        <p14:creationId xmlns:p14="http://schemas.microsoft.com/office/powerpoint/2010/main" val="200449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2B2A-A04C-47E0-B434-1178E316C729}"/>
              </a:ext>
            </a:extLst>
          </p:cNvPr>
          <p:cNvSpPr>
            <a:spLocks noGrp="1"/>
          </p:cNvSpPr>
          <p:nvPr>
            <p:ph type="title"/>
          </p:nvPr>
        </p:nvSpPr>
        <p:spPr/>
        <p:txBody>
          <a:bodyPr/>
          <a:lstStyle/>
          <a:p>
            <a:r>
              <a:rPr lang="en-US">
                <a:cs typeface="Times New Roman"/>
              </a:rPr>
              <a:t>Literal</a:t>
            </a:r>
            <a:endParaRPr lang="en-US"/>
          </a:p>
        </p:txBody>
      </p:sp>
      <p:sp>
        <p:nvSpPr>
          <p:cNvPr id="3" name="Content Placeholder 2">
            <a:extLst>
              <a:ext uri="{FF2B5EF4-FFF2-40B4-BE49-F238E27FC236}">
                <a16:creationId xmlns:a16="http://schemas.microsoft.com/office/drawing/2014/main" id="{D2659DF8-7F9C-454E-B15F-83F5F3DA6354}"/>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What sense is appealed to in the line “so beautifully orchestrated”, (stanza 5)?  </a:t>
            </a:r>
            <a:endParaRPr lang="en-US"/>
          </a:p>
        </p:txBody>
      </p:sp>
      <p:sp>
        <p:nvSpPr>
          <p:cNvPr id="4" name="Content Placeholder 3">
            <a:extLst>
              <a:ext uri="{FF2B5EF4-FFF2-40B4-BE49-F238E27FC236}">
                <a16:creationId xmlns:a16="http://schemas.microsoft.com/office/drawing/2014/main" id="{00678175-F63C-43D7-96BC-8BCAD838A5C6}"/>
              </a:ext>
            </a:extLst>
          </p:cNvPr>
          <p:cNvSpPr>
            <a:spLocks noGrp="1"/>
          </p:cNvSpPr>
          <p:nvPr>
            <p:ph sz="half" idx="2"/>
          </p:nvPr>
        </p:nvSpPr>
        <p:spPr/>
        <p:txBody>
          <a:bodyPr vert="horz" lIns="91440" tIns="45720" rIns="91440" bIns="45720" rtlCol="0" anchor="t">
            <a:normAutofit/>
          </a:bodyPr>
          <a:lstStyle/>
          <a:p>
            <a:pPr marL="0" indent="0">
              <a:buNone/>
            </a:pPr>
            <a:r>
              <a:rPr lang="en-US" sz="3200">
                <a:solidFill>
                  <a:srgbClr val="00B0F0"/>
                </a:solidFill>
                <a:cs typeface="Arial" panose="020B0604020202020204"/>
              </a:rPr>
              <a:t>Answer:</a:t>
            </a:r>
          </a:p>
          <a:p>
            <a:pPr marL="0" indent="0">
              <a:buNone/>
            </a:pPr>
            <a:r>
              <a:rPr lang="en-US" sz="3200" dirty="0">
                <a:solidFill>
                  <a:srgbClr val="0070C0"/>
                </a:solidFill>
                <a:cs typeface="Arial" panose="020B0604020202020204"/>
              </a:rPr>
              <a:t>The sense that is </a:t>
            </a:r>
            <a:r>
              <a:rPr lang="en-US" sz="3200">
                <a:solidFill>
                  <a:srgbClr val="0070C0"/>
                </a:solidFill>
                <a:cs typeface="Arial" panose="020B0604020202020204"/>
              </a:rPr>
              <a:t>appealed to</a:t>
            </a:r>
            <a:r>
              <a:rPr lang="en-US" sz="3200" dirty="0">
                <a:solidFill>
                  <a:srgbClr val="0070C0"/>
                </a:solidFill>
                <a:cs typeface="Arial" panose="020B0604020202020204"/>
              </a:rPr>
              <a:t> is the sense of hearing.</a:t>
            </a:r>
            <a:endParaRPr lang="en-US" sz="3200" dirty="0">
              <a:solidFill>
                <a:srgbClr val="00B0F0"/>
              </a:solidFill>
              <a:cs typeface="Arial" panose="020B0604020202020204"/>
            </a:endParaRPr>
          </a:p>
        </p:txBody>
      </p:sp>
    </p:spTree>
    <p:extLst>
      <p:ext uri="{BB962C8B-B14F-4D97-AF65-F5344CB8AC3E}">
        <p14:creationId xmlns:p14="http://schemas.microsoft.com/office/powerpoint/2010/main" val="342710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CC69-853A-40DE-9B10-8BD64134099C}"/>
              </a:ext>
            </a:extLst>
          </p:cNvPr>
          <p:cNvSpPr>
            <a:spLocks noGrp="1"/>
          </p:cNvSpPr>
          <p:nvPr>
            <p:ph type="title"/>
          </p:nvPr>
        </p:nvSpPr>
        <p:spPr/>
        <p:txBody>
          <a:bodyPr/>
          <a:lstStyle/>
          <a:p>
            <a:r>
              <a:rPr lang="en-US">
                <a:cs typeface="Times New Roman"/>
              </a:rPr>
              <a:t>Inferential</a:t>
            </a:r>
            <a:endParaRPr lang="en-US"/>
          </a:p>
        </p:txBody>
      </p:sp>
      <p:sp>
        <p:nvSpPr>
          <p:cNvPr id="3" name="Content Placeholder 2">
            <a:extLst>
              <a:ext uri="{FF2B5EF4-FFF2-40B4-BE49-F238E27FC236}">
                <a16:creationId xmlns:a16="http://schemas.microsoft.com/office/drawing/2014/main" id="{B88436EB-AA7C-4D31-A5FD-BC021B4D0E54}"/>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Why do you think “no two images were ever the same” (line 9)? Explain your answer.</a:t>
            </a:r>
          </a:p>
        </p:txBody>
      </p:sp>
      <p:sp>
        <p:nvSpPr>
          <p:cNvPr id="4" name="Content Placeholder 3">
            <a:extLst>
              <a:ext uri="{FF2B5EF4-FFF2-40B4-BE49-F238E27FC236}">
                <a16:creationId xmlns:a16="http://schemas.microsoft.com/office/drawing/2014/main" id="{4CE2C824-C29E-44CC-B689-60B2BED771EB}"/>
              </a:ext>
            </a:extLst>
          </p:cNvPr>
          <p:cNvSpPr>
            <a:spLocks noGrp="1"/>
          </p:cNvSpPr>
          <p:nvPr>
            <p:ph sz="half" idx="2"/>
          </p:nvPr>
        </p:nvSpPr>
        <p:spPr/>
        <p:txBody>
          <a:bodyPr vert="horz" lIns="91440" tIns="45720" rIns="91440" bIns="45720" rtlCol="0" anchor="t">
            <a:noAutofit/>
          </a:bodyPr>
          <a:lstStyle/>
          <a:p>
            <a:pPr marL="0" indent="0">
              <a:buNone/>
            </a:pPr>
            <a:r>
              <a:rPr lang="en-US" sz="3200">
                <a:solidFill>
                  <a:srgbClr val="00B0F0"/>
                </a:solidFill>
                <a:cs typeface="Arial" panose="020B0604020202020204"/>
              </a:rPr>
              <a:t>Answer:</a:t>
            </a:r>
          </a:p>
          <a:p>
            <a:pPr marL="0" indent="0">
              <a:buNone/>
            </a:pPr>
            <a:r>
              <a:rPr lang="en-US" sz="3200">
                <a:solidFill>
                  <a:srgbClr val="0070C0"/>
                </a:solidFill>
                <a:cs typeface="Arial" panose="020B0604020202020204"/>
              </a:rPr>
              <a:t>The images were never the same because the clouds constantly passed by in different sizes and shapes.</a:t>
            </a:r>
          </a:p>
        </p:txBody>
      </p:sp>
    </p:spTree>
    <p:extLst>
      <p:ext uri="{BB962C8B-B14F-4D97-AF65-F5344CB8AC3E}">
        <p14:creationId xmlns:p14="http://schemas.microsoft.com/office/powerpoint/2010/main" val="38138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B679-0E56-4EEF-B4D8-48EDDD970E9A}"/>
              </a:ext>
            </a:extLst>
          </p:cNvPr>
          <p:cNvSpPr>
            <a:spLocks noGrp="1"/>
          </p:cNvSpPr>
          <p:nvPr>
            <p:ph type="title"/>
          </p:nvPr>
        </p:nvSpPr>
        <p:spPr/>
        <p:txBody>
          <a:bodyPr/>
          <a:lstStyle/>
          <a:p>
            <a:r>
              <a:rPr lang="en-US">
                <a:cs typeface="Times New Roman"/>
              </a:rPr>
              <a:t>Inferential</a:t>
            </a:r>
            <a:endParaRPr lang="en-US"/>
          </a:p>
        </p:txBody>
      </p:sp>
      <p:sp>
        <p:nvSpPr>
          <p:cNvPr id="3" name="Content Placeholder 2">
            <a:extLst>
              <a:ext uri="{FF2B5EF4-FFF2-40B4-BE49-F238E27FC236}">
                <a16:creationId xmlns:a16="http://schemas.microsoft.com/office/drawing/2014/main" id="{E2681C7B-1CD5-4962-B50F-823E72808082}"/>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Identify the mood in stanza 2 and give one example to support your answer. </a:t>
            </a:r>
            <a:endParaRPr lang="en-US"/>
          </a:p>
        </p:txBody>
      </p:sp>
      <p:sp>
        <p:nvSpPr>
          <p:cNvPr id="4" name="Content Placeholder 3">
            <a:extLst>
              <a:ext uri="{FF2B5EF4-FFF2-40B4-BE49-F238E27FC236}">
                <a16:creationId xmlns:a16="http://schemas.microsoft.com/office/drawing/2014/main" id="{966B1B6E-A102-46CA-9A02-DCAD97FBDECE}"/>
              </a:ext>
            </a:extLst>
          </p:cNvPr>
          <p:cNvSpPr>
            <a:spLocks noGrp="1"/>
          </p:cNvSpPr>
          <p:nvPr>
            <p:ph sz="half" idx="2"/>
          </p:nvPr>
        </p:nvSpPr>
        <p:spPr>
          <a:xfrm>
            <a:off x="6278880" y="1825625"/>
            <a:ext cx="5280516" cy="3474720"/>
          </a:xfrm>
        </p:spPr>
        <p:txBody>
          <a:bodyPr vert="horz" lIns="91440" tIns="45720" rIns="91440" bIns="45720" rtlCol="0" anchor="t">
            <a:noAutofit/>
          </a:bodyPr>
          <a:lstStyle/>
          <a:p>
            <a:pPr marL="0" indent="0">
              <a:buNone/>
            </a:pPr>
            <a:r>
              <a:rPr lang="en-US" sz="2800">
                <a:solidFill>
                  <a:srgbClr val="00B0F0"/>
                </a:solidFill>
                <a:cs typeface="Arial" panose="020B0604020202020204"/>
              </a:rPr>
              <a:t>Answer:</a:t>
            </a:r>
          </a:p>
          <a:p>
            <a:pPr marL="0" indent="0">
              <a:lnSpc>
                <a:spcPct val="100000"/>
              </a:lnSpc>
              <a:spcBef>
                <a:spcPts val="0"/>
              </a:spcBef>
              <a:buNone/>
            </a:pPr>
            <a:r>
              <a:rPr lang="en-US" sz="2800">
                <a:solidFill>
                  <a:srgbClr val="0070C0"/>
                </a:solidFill>
                <a:cs typeface="Arial" panose="020B0604020202020204"/>
              </a:rPr>
              <a:t>The mood in stanza 2 can be described as excited, optimistic and hopeful. </a:t>
            </a:r>
          </a:p>
          <a:p>
            <a:pPr marL="0" indent="0">
              <a:lnSpc>
                <a:spcPct val="100000"/>
              </a:lnSpc>
              <a:spcBef>
                <a:spcPts val="0"/>
              </a:spcBef>
              <a:buNone/>
            </a:pPr>
            <a:r>
              <a:rPr lang="en-US" sz="2800">
                <a:solidFill>
                  <a:srgbClr val="0070C0"/>
                </a:solidFill>
                <a:cs typeface="Arial" panose="020B0604020202020204"/>
              </a:rPr>
              <a:t>One example which supports this mood is found in the line, "</a:t>
            </a:r>
            <a:r>
              <a:rPr lang="en-TT" sz="2800">
                <a:solidFill>
                  <a:srgbClr val="0070C0"/>
                </a:solidFill>
                <a:cs typeface="Arial" panose="020B0604020202020204"/>
              </a:rPr>
              <a:t>From my imagination a million images did escape."</a:t>
            </a:r>
            <a:endParaRPr lang="en-US" sz="2800">
              <a:solidFill>
                <a:srgbClr val="0070C0"/>
              </a:solidFill>
              <a:cs typeface="Arial"/>
            </a:endParaRPr>
          </a:p>
        </p:txBody>
      </p:sp>
    </p:spTree>
    <p:extLst>
      <p:ext uri="{BB962C8B-B14F-4D97-AF65-F5344CB8AC3E}">
        <p14:creationId xmlns:p14="http://schemas.microsoft.com/office/powerpoint/2010/main" val="168336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BF1A-0BC0-45FD-A6BB-492D34F7F579}"/>
              </a:ext>
            </a:extLst>
          </p:cNvPr>
          <p:cNvSpPr>
            <a:spLocks noGrp="1"/>
          </p:cNvSpPr>
          <p:nvPr>
            <p:ph type="title"/>
          </p:nvPr>
        </p:nvSpPr>
        <p:spPr/>
        <p:txBody>
          <a:bodyPr/>
          <a:lstStyle/>
          <a:p>
            <a:r>
              <a:rPr lang="en-US">
                <a:cs typeface="Times New Roman"/>
              </a:rPr>
              <a:t>Inferential</a:t>
            </a:r>
            <a:endParaRPr lang="en-US"/>
          </a:p>
        </p:txBody>
      </p:sp>
      <p:sp>
        <p:nvSpPr>
          <p:cNvPr id="3" name="Content Placeholder 2">
            <a:extLst>
              <a:ext uri="{FF2B5EF4-FFF2-40B4-BE49-F238E27FC236}">
                <a16:creationId xmlns:a16="http://schemas.microsoft.com/office/drawing/2014/main" id="{185E7C16-3F41-4F93-AB8F-27EDBB183844}"/>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Give a synonym for “my mind’s eye” in stanza 2.</a:t>
            </a:r>
            <a:endParaRPr lang="en-US" sz="3200"/>
          </a:p>
        </p:txBody>
      </p:sp>
      <p:sp>
        <p:nvSpPr>
          <p:cNvPr id="4" name="Content Placeholder 3">
            <a:extLst>
              <a:ext uri="{FF2B5EF4-FFF2-40B4-BE49-F238E27FC236}">
                <a16:creationId xmlns:a16="http://schemas.microsoft.com/office/drawing/2014/main" id="{9F97112E-3B96-46C3-B853-21D30A6E564C}"/>
              </a:ext>
            </a:extLst>
          </p:cNvPr>
          <p:cNvSpPr>
            <a:spLocks noGrp="1"/>
          </p:cNvSpPr>
          <p:nvPr>
            <p:ph sz="half" idx="2"/>
          </p:nvPr>
        </p:nvSpPr>
        <p:spPr/>
        <p:txBody>
          <a:bodyPr vert="horz" lIns="91440" tIns="45720" rIns="91440" bIns="45720" rtlCol="0" anchor="t">
            <a:normAutofit/>
          </a:bodyPr>
          <a:lstStyle/>
          <a:p>
            <a:pPr marL="0" indent="0">
              <a:buNone/>
            </a:pPr>
            <a:r>
              <a:rPr lang="en-US" sz="3200">
                <a:solidFill>
                  <a:srgbClr val="00B0F0"/>
                </a:solidFill>
                <a:cs typeface="Arial" panose="020B0604020202020204"/>
              </a:rPr>
              <a:t>Answer:</a:t>
            </a:r>
          </a:p>
          <a:p>
            <a:pPr marL="0" indent="0">
              <a:buNone/>
            </a:pPr>
            <a:r>
              <a:rPr lang="en-US" sz="3200" dirty="0">
                <a:solidFill>
                  <a:srgbClr val="0070C0"/>
                </a:solidFill>
                <a:cs typeface="Arial" panose="020B0604020202020204"/>
              </a:rPr>
              <a:t>A synonym for "my </a:t>
            </a:r>
            <a:r>
              <a:rPr lang="en-US" sz="3200">
                <a:solidFill>
                  <a:srgbClr val="0070C0"/>
                </a:solidFill>
                <a:cs typeface="Arial" panose="020B0604020202020204"/>
              </a:rPr>
              <a:t>mind's eye" is the </a:t>
            </a:r>
            <a:r>
              <a:rPr lang="en-US" sz="3200" dirty="0">
                <a:solidFill>
                  <a:srgbClr val="0070C0"/>
                </a:solidFill>
                <a:cs typeface="Arial" panose="020B0604020202020204"/>
              </a:rPr>
              <a:t>word "imagination".</a:t>
            </a:r>
          </a:p>
        </p:txBody>
      </p:sp>
    </p:spTree>
    <p:extLst>
      <p:ext uri="{BB962C8B-B14F-4D97-AF65-F5344CB8AC3E}">
        <p14:creationId xmlns:p14="http://schemas.microsoft.com/office/powerpoint/2010/main" val="86928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404664"/>
            <a:ext cx="11305256" cy="5328592"/>
          </a:xfrm>
        </p:spPr>
        <p:txBody>
          <a:bodyPr>
            <a:normAutofit/>
          </a:bodyPr>
          <a:lstStyle/>
          <a:p>
            <a:pPr marL="0" indent="0">
              <a:buNone/>
            </a:pPr>
            <a:r>
              <a:rPr lang="en-US" sz="2400" b="1"/>
              <a:t>Evaluation Questions</a:t>
            </a:r>
          </a:p>
          <a:p>
            <a:r>
              <a:rPr lang="en-US" sz="2400"/>
              <a:t>you must think about the poem and write answers based on your assessment of the poem</a:t>
            </a:r>
          </a:p>
          <a:p>
            <a:pPr marL="0" indent="0">
              <a:buNone/>
            </a:pPr>
            <a:endParaRPr lang="en-US" sz="2400"/>
          </a:p>
          <a:p>
            <a:r>
              <a:rPr lang="en-US" sz="2400"/>
              <a:t>your answers must be linked to the poem and based on its details </a:t>
            </a:r>
          </a:p>
          <a:p>
            <a:endParaRPr lang="en-US" sz="2400"/>
          </a:p>
          <a:p>
            <a:pPr marL="0" indent="0">
              <a:buNone/>
            </a:pPr>
            <a:r>
              <a:rPr lang="en-US" sz="2400" b="1"/>
              <a:t>Appreciation Questions</a:t>
            </a:r>
          </a:p>
          <a:p>
            <a:r>
              <a:rPr lang="en-US" sz="2400"/>
              <a:t>allows you to provide an answer based on your emotional response and connection with the poem (what you appreciate or do not appreciate about how the poet crafted the poem)</a:t>
            </a:r>
          </a:p>
        </p:txBody>
      </p:sp>
    </p:spTree>
    <p:extLst>
      <p:ext uri="{BB962C8B-B14F-4D97-AF65-F5344CB8AC3E}">
        <p14:creationId xmlns:p14="http://schemas.microsoft.com/office/powerpoint/2010/main" val="27543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8451-0B9B-4864-B311-D0360CAEA3E6}"/>
              </a:ext>
            </a:extLst>
          </p:cNvPr>
          <p:cNvSpPr>
            <a:spLocks noGrp="1"/>
          </p:cNvSpPr>
          <p:nvPr>
            <p:ph type="title"/>
          </p:nvPr>
        </p:nvSpPr>
        <p:spPr/>
        <p:txBody>
          <a:bodyPr/>
          <a:lstStyle/>
          <a:p>
            <a:r>
              <a:rPr lang="en-US">
                <a:cs typeface="Times New Roman"/>
              </a:rPr>
              <a:t>Inferential</a:t>
            </a:r>
            <a:endParaRPr lang="en-US"/>
          </a:p>
        </p:txBody>
      </p:sp>
      <p:sp>
        <p:nvSpPr>
          <p:cNvPr id="3" name="Content Placeholder 2">
            <a:extLst>
              <a:ext uri="{FF2B5EF4-FFF2-40B4-BE49-F238E27FC236}">
                <a16:creationId xmlns:a16="http://schemas.microsoft.com/office/drawing/2014/main" id="{5E38973E-D68A-4159-98C9-EABA0210786F}"/>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What in the poem is referred to as “a movie”? Explain your answer.</a:t>
            </a:r>
          </a:p>
        </p:txBody>
      </p:sp>
      <p:sp>
        <p:nvSpPr>
          <p:cNvPr id="4" name="Content Placeholder 3">
            <a:extLst>
              <a:ext uri="{FF2B5EF4-FFF2-40B4-BE49-F238E27FC236}">
                <a16:creationId xmlns:a16="http://schemas.microsoft.com/office/drawing/2014/main" id="{AB7CEF45-5155-4681-A37E-DB9ED1900E4C}"/>
              </a:ext>
            </a:extLst>
          </p:cNvPr>
          <p:cNvSpPr>
            <a:spLocks noGrp="1"/>
          </p:cNvSpPr>
          <p:nvPr>
            <p:ph sz="half" idx="2"/>
          </p:nvPr>
        </p:nvSpPr>
        <p:spPr>
          <a:xfrm>
            <a:off x="6278880" y="1825625"/>
            <a:ext cx="4949836" cy="3474720"/>
          </a:xfrm>
        </p:spPr>
        <p:txBody>
          <a:bodyPr vert="horz" lIns="91440" tIns="45720" rIns="91440" bIns="45720" rtlCol="0" anchor="t">
            <a:noAutofit/>
          </a:bodyPr>
          <a:lstStyle/>
          <a:p>
            <a:pPr marL="0" indent="0">
              <a:buNone/>
            </a:pPr>
            <a:r>
              <a:rPr lang="en-US" sz="2400">
                <a:solidFill>
                  <a:srgbClr val="00B0F0"/>
                </a:solidFill>
                <a:cs typeface="Arial" panose="020B0604020202020204"/>
              </a:rPr>
              <a:t>Answer:</a:t>
            </a:r>
          </a:p>
          <a:p>
            <a:pPr marL="0" indent="0">
              <a:buNone/>
            </a:pPr>
            <a:r>
              <a:rPr lang="en-US" sz="2400">
                <a:solidFill>
                  <a:srgbClr val="0070C0"/>
                </a:solidFill>
                <a:cs typeface="Arial" panose="020B0604020202020204"/>
              </a:rPr>
              <a:t>The clouds passing by in the sky are referred to as "a movie".</a:t>
            </a:r>
          </a:p>
          <a:p>
            <a:pPr marL="0" indent="0">
              <a:buNone/>
            </a:pPr>
            <a:r>
              <a:rPr lang="en-US" sz="2400">
                <a:solidFill>
                  <a:srgbClr val="0070C0"/>
                </a:solidFill>
                <a:cs typeface="Arial" panose="020B0604020202020204"/>
              </a:rPr>
              <a:t>This is because the clouds are continuously passing by in different sizes and shapes. It feels like a movie being played to the person watching the clouds.</a:t>
            </a:r>
          </a:p>
        </p:txBody>
      </p:sp>
    </p:spTree>
    <p:extLst>
      <p:ext uri="{BB962C8B-B14F-4D97-AF65-F5344CB8AC3E}">
        <p14:creationId xmlns:p14="http://schemas.microsoft.com/office/powerpoint/2010/main" val="32609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E2D9-F457-44DD-9F3B-0C96CA7AC3EE}"/>
              </a:ext>
            </a:extLst>
          </p:cNvPr>
          <p:cNvSpPr>
            <a:spLocks noGrp="1"/>
          </p:cNvSpPr>
          <p:nvPr>
            <p:ph type="title"/>
          </p:nvPr>
        </p:nvSpPr>
        <p:spPr/>
        <p:txBody>
          <a:bodyPr/>
          <a:lstStyle/>
          <a:p>
            <a:r>
              <a:rPr lang="en-US">
                <a:cs typeface="Times New Roman"/>
              </a:rPr>
              <a:t>Evaluation and Appreciation</a:t>
            </a:r>
            <a:endParaRPr lang="en-US"/>
          </a:p>
        </p:txBody>
      </p:sp>
      <p:sp>
        <p:nvSpPr>
          <p:cNvPr id="3" name="Content Placeholder 2">
            <a:extLst>
              <a:ext uri="{FF2B5EF4-FFF2-40B4-BE49-F238E27FC236}">
                <a16:creationId xmlns:a16="http://schemas.microsoft.com/office/drawing/2014/main" id="{2042B90B-D8A8-41B9-98C5-6B10AEF58F88}"/>
              </a:ext>
            </a:extLst>
          </p:cNvPr>
          <p:cNvSpPr>
            <a:spLocks noGrp="1"/>
          </p:cNvSpPr>
          <p:nvPr>
            <p:ph sz="half" idx="1"/>
          </p:nvPr>
        </p:nvSpPr>
        <p:spPr/>
        <p:txBody>
          <a:bodyPr vert="horz" lIns="91440" tIns="45720" rIns="91440" bIns="45720" rtlCol="0" anchor="t">
            <a:normAutofit/>
          </a:bodyPr>
          <a:lstStyle/>
          <a:p>
            <a:pPr marL="0" indent="0">
              <a:buNone/>
            </a:pPr>
            <a:r>
              <a:rPr lang="en-US" sz="3200">
                <a:ea typeface="+mn-lt"/>
                <a:cs typeface="+mn-lt"/>
              </a:rPr>
              <a:t>Why is the word “movie” a suitable description for the action of the clouds? </a:t>
            </a:r>
            <a:endParaRPr lang="en-US" sz="3200"/>
          </a:p>
        </p:txBody>
      </p:sp>
      <p:sp>
        <p:nvSpPr>
          <p:cNvPr id="4" name="Content Placeholder 3">
            <a:extLst>
              <a:ext uri="{FF2B5EF4-FFF2-40B4-BE49-F238E27FC236}">
                <a16:creationId xmlns:a16="http://schemas.microsoft.com/office/drawing/2014/main" id="{458000B6-45FC-46B6-BE4B-875E6516D737}"/>
              </a:ext>
            </a:extLst>
          </p:cNvPr>
          <p:cNvSpPr>
            <a:spLocks noGrp="1"/>
          </p:cNvSpPr>
          <p:nvPr>
            <p:ph sz="half" idx="2"/>
          </p:nvPr>
        </p:nvSpPr>
        <p:spPr>
          <a:xfrm>
            <a:off x="6278880" y="1825625"/>
            <a:ext cx="5036101" cy="3474720"/>
          </a:xfrm>
        </p:spPr>
        <p:txBody>
          <a:bodyPr vert="horz" lIns="91440" tIns="45720" rIns="91440" bIns="45720" rtlCol="0" anchor="t">
            <a:noAutofit/>
          </a:bodyPr>
          <a:lstStyle/>
          <a:p>
            <a:pPr marL="0" indent="0">
              <a:buNone/>
            </a:pPr>
            <a:r>
              <a:rPr lang="en-US" sz="2800">
                <a:solidFill>
                  <a:srgbClr val="00B0F0"/>
                </a:solidFill>
                <a:cs typeface="Arial" panose="020B0604020202020204"/>
              </a:rPr>
              <a:t>Answer:</a:t>
            </a:r>
          </a:p>
          <a:p>
            <a:pPr marL="0" indent="0">
              <a:buNone/>
            </a:pPr>
            <a:r>
              <a:rPr lang="en-US" sz="2800">
                <a:solidFill>
                  <a:srgbClr val="0070C0"/>
                </a:solidFill>
                <a:cs typeface="Arial" panose="020B0604020202020204"/>
              </a:rPr>
              <a:t>A movie plays a story over time. Similarly, the </a:t>
            </a:r>
            <a:r>
              <a:rPr lang="en-US" sz="2800" dirty="0">
                <a:solidFill>
                  <a:srgbClr val="0070C0"/>
                </a:solidFill>
                <a:cs typeface="Arial" panose="020B0604020202020204"/>
              </a:rPr>
              <a:t>person watching the clouds pass by, "for hours on end", feels like a movie is being played.</a:t>
            </a:r>
          </a:p>
        </p:txBody>
      </p:sp>
    </p:spTree>
    <p:extLst>
      <p:ext uri="{BB962C8B-B14F-4D97-AF65-F5344CB8AC3E}">
        <p14:creationId xmlns:p14="http://schemas.microsoft.com/office/powerpoint/2010/main" val="170154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F17F-7FC4-4353-B8AB-925AE0FFD6DC}"/>
              </a:ext>
            </a:extLst>
          </p:cNvPr>
          <p:cNvSpPr>
            <a:spLocks noGrp="1"/>
          </p:cNvSpPr>
          <p:nvPr>
            <p:ph type="title"/>
          </p:nvPr>
        </p:nvSpPr>
        <p:spPr/>
        <p:txBody>
          <a:bodyPr/>
          <a:lstStyle/>
          <a:p>
            <a:r>
              <a:rPr lang="en-US">
                <a:ea typeface="+mj-lt"/>
                <a:cs typeface="+mj-lt"/>
              </a:rPr>
              <a:t>Evaluation and Appreciation</a:t>
            </a:r>
            <a:endParaRPr lang="en-US"/>
          </a:p>
        </p:txBody>
      </p:sp>
      <p:sp>
        <p:nvSpPr>
          <p:cNvPr id="3" name="Content Placeholder 2">
            <a:extLst>
              <a:ext uri="{FF2B5EF4-FFF2-40B4-BE49-F238E27FC236}">
                <a16:creationId xmlns:a16="http://schemas.microsoft.com/office/drawing/2014/main" id="{D39D214A-A4DA-481A-81C7-1FBD85D16E5D}"/>
              </a:ext>
            </a:extLst>
          </p:cNvPr>
          <p:cNvSpPr>
            <a:spLocks noGrp="1"/>
          </p:cNvSpPr>
          <p:nvPr>
            <p:ph sz="half" idx="1"/>
          </p:nvPr>
        </p:nvSpPr>
        <p:spPr>
          <a:xfrm>
            <a:off x="283029" y="2047693"/>
            <a:ext cx="4389120" cy="3474720"/>
          </a:xfrm>
        </p:spPr>
        <p:txBody>
          <a:bodyPr vert="horz" lIns="91440" tIns="45720" rIns="91440" bIns="45720" rtlCol="0" anchor="t">
            <a:normAutofit/>
          </a:bodyPr>
          <a:lstStyle/>
          <a:p>
            <a:pPr marL="0" indent="0">
              <a:buNone/>
            </a:pPr>
            <a:r>
              <a:rPr lang="en-US" sz="3200">
                <a:ea typeface="+mn-lt"/>
                <a:cs typeface="+mn-lt"/>
              </a:rPr>
              <a:t>State two ways in which the language of the poem affects you (the reader). </a:t>
            </a:r>
            <a:endParaRPr lang="en-US" sz="3200"/>
          </a:p>
        </p:txBody>
      </p:sp>
      <p:sp>
        <p:nvSpPr>
          <p:cNvPr id="4" name="Content Placeholder 3">
            <a:extLst>
              <a:ext uri="{FF2B5EF4-FFF2-40B4-BE49-F238E27FC236}">
                <a16:creationId xmlns:a16="http://schemas.microsoft.com/office/drawing/2014/main" id="{EE1B615D-B171-4408-8D89-E8768405BD14}"/>
              </a:ext>
            </a:extLst>
          </p:cNvPr>
          <p:cNvSpPr>
            <a:spLocks noGrp="1"/>
          </p:cNvSpPr>
          <p:nvPr>
            <p:ph sz="half" idx="2"/>
          </p:nvPr>
        </p:nvSpPr>
        <p:spPr>
          <a:xfrm>
            <a:off x="4807131" y="1825625"/>
            <a:ext cx="7312981" cy="3474720"/>
          </a:xfrm>
        </p:spPr>
        <p:txBody>
          <a:bodyPr vert="horz" lIns="91440" tIns="45720" rIns="91440" bIns="45720" rtlCol="0" anchor="t">
            <a:noAutofit/>
          </a:bodyPr>
          <a:lstStyle/>
          <a:p>
            <a:pPr marL="0" indent="0">
              <a:buNone/>
            </a:pPr>
            <a:r>
              <a:rPr lang="en-US" sz="2400">
                <a:solidFill>
                  <a:srgbClr val="00B0F0"/>
                </a:solidFill>
                <a:cs typeface="Arial" panose="020B0604020202020204"/>
              </a:rPr>
              <a:t>Answer:</a:t>
            </a:r>
          </a:p>
          <a:p>
            <a:pPr marL="0" indent="0">
              <a:buNone/>
            </a:pPr>
            <a:r>
              <a:rPr lang="en-US" sz="2400">
                <a:solidFill>
                  <a:srgbClr val="0070C0"/>
                </a:solidFill>
                <a:cs typeface="Arial" panose="020B0604020202020204"/>
              </a:rPr>
              <a:t>Two ways in which the language of the poem affects me are:</a:t>
            </a:r>
          </a:p>
          <a:p>
            <a:pPr marL="0" indent="0">
              <a:buNone/>
            </a:pPr>
            <a:r>
              <a:rPr lang="en-US" sz="2400" dirty="0">
                <a:solidFill>
                  <a:srgbClr val="0070C0"/>
                </a:solidFill>
                <a:cs typeface="Arial" panose="020B0604020202020204"/>
              </a:rPr>
              <a:t>1. I feel peaceful, </a:t>
            </a:r>
            <a:r>
              <a:rPr lang="en-US" sz="2400">
                <a:solidFill>
                  <a:srgbClr val="0070C0"/>
                </a:solidFill>
                <a:cs typeface="Arial" panose="020B0604020202020204"/>
              </a:rPr>
              <a:t>relaxed and contented.</a:t>
            </a:r>
            <a:endParaRPr lang="en-US" sz="2400">
              <a:cs typeface="Arial"/>
            </a:endParaRPr>
          </a:p>
          <a:p>
            <a:pPr marL="0" indent="0">
              <a:buNone/>
            </a:pPr>
            <a:r>
              <a:rPr lang="en-US" sz="2400" dirty="0">
                <a:solidFill>
                  <a:srgbClr val="0070C0"/>
                </a:solidFill>
                <a:cs typeface="Arial" panose="020B0604020202020204"/>
              </a:rPr>
              <a:t>2. I feel happy and hopeful like I can </a:t>
            </a:r>
            <a:r>
              <a:rPr lang="en-US" sz="2400">
                <a:solidFill>
                  <a:srgbClr val="0070C0"/>
                </a:solidFill>
                <a:cs typeface="Arial" panose="020B0604020202020204"/>
              </a:rPr>
              <a:t>do anything.</a:t>
            </a:r>
          </a:p>
        </p:txBody>
      </p:sp>
    </p:spTree>
    <p:extLst>
      <p:ext uri="{BB962C8B-B14F-4D97-AF65-F5344CB8AC3E}">
        <p14:creationId xmlns:p14="http://schemas.microsoft.com/office/powerpoint/2010/main" val="38030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AC9E-08C2-4230-A655-6305BED3E53C}"/>
              </a:ext>
            </a:extLst>
          </p:cNvPr>
          <p:cNvSpPr>
            <a:spLocks noGrp="1"/>
          </p:cNvSpPr>
          <p:nvPr>
            <p:ph type="title"/>
          </p:nvPr>
        </p:nvSpPr>
        <p:spPr/>
        <p:txBody>
          <a:bodyPr/>
          <a:lstStyle/>
          <a:p>
            <a:r>
              <a:rPr lang="en-US">
                <a:ea typeface="+mj-lt"/>
                <a:cs typeface="+mj-lt"/>
              </a:rPr>
              <a:t>Evaluation and Appreciation</a:t>
            </a:r>
            <a:endParaRPr lang="en-US"/>
          </a:p>
        </p:txBody>
      </p:sp>
      <p:sp>
        <p:nvSpPr>
          <p:cNvPr id="3" name="Content Placeholder 2">
            <a:extLst>
              <a:ext uri="{FF2B5EF4-FFF2-40B4-BE49-F238E27FC236}">
                <a16:creationId xmlns:a16="http://schemas.microsoft.com/office/drawing/2014/main" id="{85BE65F7-B7A0-4026-9B16-D77E49DCAF6F}"/>
              </a:ext>
            </a:extLst>
          </p:cNvPr>
          <p:cNvSpPr>
            <a:spLocks noGrp="1"/>
          </p:cNvSpPr>
          <p:nvPr>
            <p:ph sz="half" idx="1"/>
          </p:nvPr>
        </p:nvSpPr>
        <p:spPr>
          <a:xfrm>
            <a:off x="1210492" y="1809387"/>
            <a:ext cx="4389120" cy="3474720"/>
          </a:xfrm>
        </p:spPr>
        <p:txBody>
          <a:bodyPr vert="horz" lIns="91440" tIns="45720" rIns="91440" bIns="45720" rtlCol="0" anchor="t">
            <a:normAutofit/>
          </a:bodyPr>
          <a:lstStyle/>
          <a:p>
            <a:pPr marL="0" indent="0">
              <a:buNone/>
            </a:pPr>
            <a:r>
              <a:rPr lang="en-US" sz="2800">
                <a:ea typeface="+mn-lt"/>
                <a:cs typeface="+mn-lt"/>
              </a:rPr>
              <a:t>How does this poem make you feel about clouds? Give a reason for your answer. </a:t>
            </a:r>
            <a:endParaRPr lang="en-US">
              <a:ea typeface="+mn-lt"/>
              <a:cs typeface="+mn-lt"/>
            </a:endParaRPr>
          </a:p>
        </p:txBody>
      </p:sp>
      <p:sp>
        <p:nvSpPr>
          <p:cNvPr id="4" name="Content Placeholder 3">
            <a:extLst>
              <a:ext uri="{FF2B5EF4-FFF2-40B4-BE49-F238E27FC236}">
                <a16:creationId xmlns:a16="http://schemas.microsoft.com/office/drawing/2014/main" id="{CEE2ED08-05FC-4963-A09B-9D3588CD140D}"/>
              </a:ext>
            </a:extLst>
          </p:cNvPr>
          <p:cNvSpPr>
            <a:spLocks noGrp="1"/>
          </p:cNvSpPr>
          <p:nvPr>
            <p:ph sz="half" idx="2"/>
          </p:nvPr>
        </p:nvSpPr>
        <p:spPr>
          <a:xfrm>
            <a:off x="6278880" y="1447800"/>
            <a:ext cx="5208629" cy="3852545"/>
          </a:xfrm>
        </p:spPr>
        <p:txBody>
          <a:bodyPr vert="horz" lIns="91440" tIns="45720" rIns="91440" bIns="45720" rtlCol="0" anchor="t">
            <a:normAutofit/>
          </a:bodyPr>
          <a:lstStyle/>
          <a:p>
            <a:pPr marL="0" indent="0">
              <a:buNone/>
            </a:pPr>
            <a:r>
              <a:rPr lang="en-US" sz="2800">
                <a:solidFill>
                  <a:srgbClr val="00B0F0"/>
                </a:solidFill>
                <a:cs typeface="Arial" panose="020B0604020202020204"/>
              </a:rPr>
              <a:t>Answer:</a:t>
            </a:r>
          </a:p>
          <a:p>
            <a:pPr marL="0" indent="0">
              <a:buNone/>
            </a:pPr>
            <a:r>
              <a:rPr lang="en-US" sz="2800">
                <a:solidFill>
                  <a:srgbClr val="0070C0"/>
                </a:solidFill>
                <a:cs typeface="Arial" panose="020B0604020202020204"/>
              </a:rPr>
              <a:t>This poem makes me </a:t>
            </a:r>
            <a:r>
              <a:rPr lang="en-US" sz="2800" err="1">
                <a:solidFill>
                  <a:srgbClr val="0070C0"/>
                </a:solidFill>
                <a:cs typeface="Arial" panose="020B0604020202020204"/>
              </a:rPr>
              <a:t>realise</a:t>
            </a:r>
            <a:r>
              <a:rPr lang="en-US" sz="2800">
                <a:solidFill>
                  <a:srgbClr val="0070C0"/>
                </a:solidFill>
                <a:cs typeface="Arial" panose="020B0604020202020204"/>
              </a:rPr>
              <a:t> that I love to look at clouds. They are fascinating with many different shapes that remind me of objects and things I know.</a:t>
            </a:r>
            <a:endParaRPr lang="en-US" sz="2800">
              <a:solidFill>
                <a:srgbClr val="00B0F0"/>
              </a:solidFill>
              <a:cs typeface="Arial" panose="020B0604020202020204"/>
            </a:endParaRPr>
          </a:p>
        </p:txBody>
      </p:sp>
    </p:spTree>
    <p:extLst>
      <p:ext uri="{BB962C8B-B14F-4D97-AF65-F5344CB8AC3E}">
        <p14:creationId xmlns:p14="http://schemas.microsoft.com/office/powerpoint/2010/main" val="47304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8D656A-1597-4521-A6A2-B7AC2EBF9451}"/>
              </a:ext>
            </a:extLst>
          </p:cNvPr>
          <p:cNvSpPr>
            <a:spLocks noGrp="1"/>
          </p:cNvSpPr>
          <p:nvPr>
            <p:ph type="title"/>
          </p:nvPr>
        </p:nvSpPr>
        <p:spPr>
          <a:xfrm>
            <a:off x="838200" y="365126"/>
            <a:ext cx="9829800" cy="1082674"/>
          </a:xfrm>
        </p:spPr>
        <p:txBody>
          <a:bodyPr/>
          <a:lstStyle/>
          <a:p>
            <a:endParaRPr lang="en-US"/>
          </a:p>
        </p:txBody>
      </p:sp>
      <p:pic>
        <p:nvPicPr>
          <p:cNvPr id="2" name="Picture 2" descr="A close up of a logo&#10;&#10;Description generated with very high confidence">
            <a:extLst>
              <a:ext uri="{FF2B5EF4-FFF2-40B4-BE49-F238E27FC236}">
                <a16:creationId xmlns:a16="http://schemas.microsoft.com/office/drawing/2014/main" id="{EE4A553C-3576-418D-B21F-EA2AB43AF833}"/>
              </a:ext>
            </a:extLst>
          </p:cNvPr>
          <p:cNvPicPr>
            <a:picLocks noChangeAspect="1"/>
          </p:cNvPicPr>
          <p:nvPr/>
        </p:nvPicPr>
        <p:blipFill>
          <a:blip r:embed="rId2"/>
          <a:stretch>
            <a:fillRect/>
          </a:stretch>
        </p:blipFill>
        <p:spPr>
          <a:xfrm>
            <a:off x="1565720" y="161027"/>
            <a:ext cx="8226676" cy="4998720"/>
          </a:xfrm>
          <a:prstGeom prst="rect">
            <a:avLst/>
          </a:prstGeom>
          <a:noFill/>
        </p:spPr>
      </p:pic>
    </p:spTree>
    <p:extLst>
      <p:ext uri="{BB962C8B-B14F-4D97-AF65-F5344CB8AC3E}">
        <p14:creationId xmlns:p14="http://schemas.microsoft.com/office/powerpoint/2010/main" val="50200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endParaRPr lang="en-TT" sz="5400">
              <a:solidFill>
                <a:srgbClr val="0070C0"/>
              </a:solidFill>
            </a:endParaRPr>
          </a:p>
        </p:txBody>
      </p:sp>
      <p:sp>
        <p:nvSpPr>
          <p:cNvPr id="6" name="Text Placeholder 5"/>
          <p:cNvSpPr>
            <a:spLocks noGrp="1"/>
          </p:cNvSpPr>
          <p:nvPr>
            <p:ph type="body" sz="half" idx="2"/>
          </p:nvPr>
        </p:nvSpPr>
        <p:spPr>
          <a:xfrm>
            <a:off x="6600056" y="2245995"/>
            <a:ext cx="4824536" cy="2194560"/>
          </a:xfrm>
        </p:spPr>
        <p:txBody>
          <a:bodyPr>
            <a:normAutofit/>
          </a:bodyPr>
          <a:lstStyle/>
          <a:p>
            <a:r>
              <a:rPr lang="en-TT" sz="2800"/>
              <a:t>Visit:  </a:t>
            </a:r>
          </a:p>
          <a:p>
            <a:r>
              <a:rPr lang="en-TT" sz="2800">
                <a:hlinkClick r:id="rId2"/>
              </a:rPr>
              <a:t>www.moe.gov.tt</a:t>
            </a:r>
            <a:r>
              <a:rPr lang="en-TT" sz="2800"/>
              <a:t> </a:t>
            </a:r>
          </a:p>
          <a:p>
            <a:r>
              <a:rPr lang="en-TT" sz="2800"/>
              <a:t>for more resources </a:t>
            </a:r>
          </a:p>
        </p:txBody>
      </p:sp>
      <p:sp>
        <p:nvSpPr>
          <p:cNvPr id="3" name="Picture Placeholder 2"/>
          <p:cNvSpPr>
            <a:spLocks noGrp="1"/>
          </p:cNvSpPr>
          <p:nvPr>
            <p:ph type="pic" idx="1"/>
          </p:nvPr>
        </p:nvSpPr>
        <p:spPr/>
      </p:sp>
      <p:sp>
        <p:nvSpPr>
          <p:cNvPr id="5" name="Rectangle 4"/>
          <p:cNvSpPr/>
          <p:nvPr/>
        </p:nvSpPr>
        <p:spPr>
          <a:xfrm>
            <a:off x="554566" y="1874520"/>
            <a:ext cx="6096000" cy="1569660"/>
          </a:xfrm>
          <a:prstGeom prst="rect">
            <a:avLst/>
          </a:prstGeom>
        </p:spPr>
        <p:txBody>
          <a:bodyPr>
            <a:spAutoFit/>
          </a:bodyPr>
          <a:lstStyle/>
          <a:p>
            <a:pPr algn="ctr"/>
            <a:r>
              <a:rPr lang="en-TT" sz="4800">
                <a:solidFill>
                  <a:srgbClr val="0070C0"/>
                </a:solidFill>
                <a:latin typeface="Times New Roman" panose="02020603050405020304"/>
                <a:ea typeface="+mj-ea"/>
                <a:cs typeface="+mj-cs"/>
              </a:rPr>
              <a:t>Thank you, </a:t>
            </a:r>
          </a:p>
          <a:p>
            <a:pPr algn="ctr"/>
            <a:r>
              <a:rPr lang="en-TT" sz="4800">
                <a:solidFill>
                  <a:srgbClr val="0070C0"/>
                </a:solidFill>
                <a:latin typeface="Times New Roman" panose="02020603050405020304"/>
                <a:ea typeface="+mj-ea"/>
                <a:cs typeface="+mj-cs"/>
              </a:rPr>
              <a:t>that’s all for today!</a:t>
            </a:r>
            <a:endParaRPr lang="en-US" sz="4800"/>
          </a:p>
        </p:txBody>
      </p:sp>
    </p:spTree>
    <p:extLst>
      <p:ext uri="{BB962C8B-B14F-4D97-AF65-F5344CB8AC3E}">
        <p14:creationId xmlns:p14="http://schemas.microsoft.com/office/powerpoint/2010/main" val="1232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0"/>
            <a:ext cx="9840958" cy="624146"/>
          </a:xfrm>
        </p:spPr>
        <p:txBody>
          <a:bodyPr/>
          <a:lstStyle/>
          <a:p>
            <a:r>
              <a:rPr lang="en-US"/>
              <a:t>In today’s lesson we will look at:</a:t>
            </a:r>
          </a:p>
        </p:txBody>
      </p:sp>
      <p:sp>
        <p:nvSpPr>
          <p:cNvPr id="5" name="Content Placeholder 4"/>
          <p:cNvSpPr>
            <a:spLocks noGrp="1"/>
          </p:cNvSpPr>
          <p:nvPr>
            <p:ph idx="1"/>
          </p:nvPr>
        </p:nvSpPr>
        <p:spPr>
          <a:xfrm>
            <a:off x="983432" y="908720"/>
            <a:ext cx="10585176" cy="4187372"/>
          </a:xfrm>
        </p:spPr>
        <p:txBody>
          <a:bodyPr vert="horz" lIns="91440" tIns="45720" rIns="91440" bIns="45720" rtlCol="0" anchor="t">
            <a:noAutofit/>
          </a:bodyPr>
          <a:lstStyle/>
          <a:p>
            <a:endParaRPr lang="en-TT" sz="2800"/>
          </a:p>
          <a:p>
            <a:r>
              <a:rPr lang="en-TT" sz="2800"/>
              <a:t>Retrieving information that is stated explicitly- Literal</a:t>
            </a:r>
            <a:endParaRPr lang="en-TT"/>
          </a:p>
        </p:txBody>
      </p:sp>
    </p:spTree>
    <p:extLst>
      <p:ext uri="{BB962C8B-B14F-4D97-AF65-F5344CB8AC3E}">
        <p14:creationId xmlns:p14="http://schemas.microsoft.com/office/powerpoint/2010/main" val="52171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Aust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2B132E740CB438FD2C4EE6C846A6A" ma:contentTypeVersion="13" ma:contentTypeDescription="Create a new document." ma:contentTypeScope="" ma:versionID="20615d2a0af64f89ee5ea3e24fee1172">
  <xsd:schema xmlns:xsd="http://www.w3.org/2001/XMLSchema" xmlns:xs="http://www.w3.org/2001/XMLSchema" xmlns:p="http://schemas.microsoft.com/office/2006/metadata/properties" xmlns:ns3="d5efb4bb-7694-4953-821a-0647210663f1" xmlns:ns4="175f765e-07db-4492-b5ba-03036cc9995a" targetNamespace="http://schemas.microsoft.com/office/2006/metadata/properties" ma:root="true" ma:fieldsID="b0122b43d6e615207c85670b145e7368" ns3:_="" ns4:_="">
    <xsd:import namespace="d5efb4bb-7694-4953-821a-0647210663f1"/>
    <xsd:import namespace="175f765e-07db-4492-b5ba-03036cc9995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fb4bb-7694-4953-821a-0647210663f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f765e-07db-4492-b5ba-03036cc9995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BEE659-5C31-41EB-B097-8DD06E241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efb4bb-7694-4953-821a-0647210663f1"/>
    <ds:schemaRef ds:uri="175f765e-07db-4492-b5ba-03036cc999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d5efb4bb-7694-4953-821a-0647210663f1"/>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schemas.openxmlformats.org/package/2006/metadata/core-properties"/>
    <ds:schemaRef ds:uri="http://schemas.microsoft.com/office/infopath/2007/PartnerControls"/>
    <ds:schemaRef ds:uri="175f765e-07db-4492-b5ba-03036cc9995a"/>
    <ds:schemaRef ds:uri="http://www.w3.org/XML/1998/namespace"/>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4929</Words>
  <Application>Microsoft Office PowerPoint</Application>
  <PresentationFormat>Widescreen</PresentationFormat>
  <Paragraphs>579</Paragraphs>
  <Slides>85</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85</vt:i4>
      </vt:variant>
    </vt:vector>
  </HeadingPairs>
  <TitlesOfParts>
    <vt:vector size="96" baseType="lpstr">
      <vt:lpstr>arial</vt:lpstr>
      <vt:lpstr>arial</vt:lpstr>
      <vt:lpstr>Calibri</vt:lpstr>
      <vt:lpstr>Calibri Light</vt:lpstr>
      <vt:lpstr>Century Gothic</vt:lpstr>
      <vt:lpstr>Cracked</vt:lpstr>
      <vt:lpstr>Times New Roman</vt:lpstr>
      <vt:lpstr>Wingdings 2</vt:lpstr>
      <vt:lpstr>Children Friends 16x9</vt:lpstr>
      <vt:lpstr>Austin</vt:lpstr>
      <vt:lpstr>Office Theme</vt:lpstr>
      <vt:lpstr>Comprehension: Analysing Poetry</vt:lpstr>
      <vt:lpstr>Comprehension: Analysing poetry </vt:lpstr>
      <vt:lpstr>PowerPoint Presentation</vt:lpstr>
      <vt:lpstr>Remember:</vt:lpstr>
      <vt:lpstr>PowerPoint Presentation</vt:lpstr>
      <vt:lpstr>PowerPoint Presentation</vt:lpstr>
      <vt:lpstr>PowerPoint Presentation</vt:lpstr>
      <vt:lpstr>PowerPoint Presentation</vt:lpstr>
      <vt:lpstr>In today’s lesson we will look at:</vt:lpstr>
      <vt:lpstr>Let’s read a poem.</vt:lpstr>
      <vt:lpstr>PowerPoint Presentation</vt:lpstr>
      <vt:lpstr>PowerPoint Presentation</vt:lpstr>
      <vt:lpstr> Literal questions (answers are clearly stated in the poem).</vt:lpstr>
      <vt:lpstr>Let’s check.</vt:lpstr>
      <vt:lpstr>Let’s check.</vt:lpstr>
      <vt:lpstr>Let’s check.</vt:lpstr>
      <vt:lpstr>PowerPoint Presentation</vt:lpstr>
      <vt:lpstr>PowerPoint Presentation</vt:lpstr>
      <vt:lpstr>Let’s check.</vt:lpstr>
      <vt:lpstr>PowerPoint Presentation</vt:lpstr>
      <vt:lpstr>Comprehension: Analysing poetry </vt:lpstr>
      <vt:lpstr>In today’s lesson we will look at:</vt:lpstr>
      <vt:lpstr>Figure of speech</vt:lpstr>
      <vt:lpstr>Identifying figures of speech in literary texts: simile - Literal </vt:lpstr>
      <vt:lpstr>Identifying figures of speech in literary texts: simile [Literal]</vt:lpstr>
      <vt:lpstr>Identifying figures of speech in literary texts: metaphor [Literal]</vt:lpstr>
      <vt:lpstr>Identifying figures of speech in literary texts: metaphor [Literal]</vt:lpstr>
      <vt:lpstr>Identifying figures of speech in literary texts: metaphor [Literal]</vt:lpstr>
      <vt:lpstr>Identifying figures of speech in literary texts: personification [Literal]</vt:lpstr>
      <vt:lpstr>Lets check: </vt:lpstr>
      <vt:lpstr>Lets check: </vt:lpstr>
      <vt:lpstr>Practice exercise</vt:lpstr>
      <vt:lpstr>PowerPoint Presentation</vt:lpstr>
      <vt:lpstr>Comprehension: Analysing poetry. </vt:lpstr>
      <vt:lpstr>In today’s lesson we will look at:</vt:lpstr>
      <vt:lpstr>PowerPoint Presentation</vt:lpstr>
      <vt:lpstr>Identify words/language used to appeal to the senses  </vt:lpstr>
      <vt:lpstr>What is the main sense being appealed to in this stanza?</vt:lpstr>
      <vt:lpstr>What is the main sense being appealed to in this stanza?</vt:lpstr>
      <vt:lpstr>PowerPoint Presentation</vt:lpstr>
      <vt:lpstr>PowerPoint Presentation</vt:lpstr>
      <vt:lpstr>PowerPoint Presentation</vt:lpstr>
      <vt:lpstr>Using context-clues and background knowledge to determine the meaning of words or phrases [Inferential]</vt:lpstr>
      <vt:lpstr>According to the poem, what is the meaning of the word 'orchestrated' in the last stanza? </vt:lpstr>
      <vt:lpstr>Hint 1:</vt:lpstr>
      <vt:lpstr>Hint 2: Examine the other verbs around “orchestrated” in the last stanza.</vt:lpstr>
      <vt:lpstr>Use context clues to discover the meanings of words used in the context of the poem to answer vocabulary questions.</vt:lpstr>
      <vt:lpstr>Comprehension: Analysing poetry. </vt:lpstr>
      <vt:lpstr>In today’s lesson we will look at:</vt:lpstr>
      <vt:lpstr>PowerPoint Presentation</vt:lpstr>
      <vt:lpstr>Identifying words/language used to create specific moods </vt:lpstr>
      <vt:lpstr>Some words that can describe mood</vt:lpstr>
      <vt:lpstr>Some words that can describe mood</vt:lpstr>
      <vt:lpstr>How can we identify mood in a poem?</vt:lpstr>
      <vt:lpstr>Let’s examine an excerpt from the poem, ‘The Crocodile’s Toothache’ by Shel Silverstein</vt:lpstr>
      <vt:lpstr>What is the crocodile’s mood?</vt:lpstr>
      <vt:lpstr>What is the dentist’s mood?</vt:lpstr>
      <vt:lpstr>Let’s look at an excerpt from the poem, ‘A Sudden Storm’ by Pius Oleghe.</vt:lpstr>
      <vt:lpstr>Let’s go back to “The Clouds”</vt:lpstr>
      <vt:lpstr>Now try this one: </vt:lpstr>
      <vt:lpstr>      </vt:lpstr>
      <vt:lpstr>PowerPoint Presentation</vt:lpstr>
      <vt:lpstr>Comprehension: Analysing poetry </vt:lpstr>
      <vt:lpstr>In today’s lesson we will look at:</vt:lpstr>
      <vt:lpstr>PowerPoint Presentation</vt:lpstr>
      <vt:lpstr>Making connections between literature and real-life situations-Inferential</vt:lpstr>
      <vt:lpstr>Let’s check those answers</vt:lpstr>
      <vt:lpstr>PowerPoint Presentation</vt:lpstr>
      <vt:lpstr>PowerPoint Presentation</vt:lpstr>
      <vt:lpstr>Judging the nature of characters with supporting evidence-[Evaluation/Appreciation]   </vt:lpstr>
      <vt:lpstr>In this series, we looked at</vt:lpstr>
      <vt:lpstr>PowerPoint Presentation</vt:lpstr>
      <vt:lpstr>Let’s revisit the poem 'Clouds' and answer some questions</vt:lpstr>
      <vt:lpstr>Literal</vt:lpstr>
      <vt:lpstr>Literal</vt:lpstr>
      <vt:lpstr>Literal</vt:lpstr>
      <vt:lpstr>Inferential</vt:lpstr>
      <vt:lpstr>Inferential</vt:lpstr>
      <vt:lpstr>Inferential</vt:lpstr>
      <vt:lpstr>Inferential</vt:lpstr>
      <vt:lpstr>Evaluation and Appreciation</vt:lpstr>
      <vt:lpstr>Evaluation and Appreciation</vt:lpstr>
      <vt:lpstr>Evaluation and Appreciation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Comprehension: Analysing poetry.</dc:title>
  <dc:creator>Gillian Pilgrim</dc:creator>
  <cp:lastModifiedBy>Gillian Pilgrim</cp:lastModifiedBy>
  <cp:revision>199</cp:revision>
  <dcterms:created xsi:type="dcterms:W3CDTF">2020-03-22T18:31:17Z</dcterms:created>
  <dcterms:modified xsi:type="dcterms:W3CDTF">2020-04-09T19:53:00Z</dcterms:modified>
</cp:coreProperties>
</file>