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57" r:id="rId3"/>
    <p:sldId id="260" r:id="rId4"/>
    <p:sldId id="258" r:id="rId5"/>
    <p:sldId id="259" r:id="rId6"/>
    <p:sldId id="262" r:id="rId7"/>
    <p:sldId id="261" r:id="rId8"/>
    <p:sldId id="271" r:id="rId9"/>
    <p:sldId id="273" r:id="rId10"/>
    <p:sldId id="272" r:id="rId11"/>
    <p:sldId id="275" r:id="rId12"/>
    <p:sldId id="274" r:id="rId13"/>
    <p:sldId id="263" r:id="rId14"/>
    <p:sldId id="264" r:id="rId15"/>
    <p:sldId id="267" r:id="rId16"/>
    <p:sldId id="265" r:id="rId17"/>
    <p:sldId id="266" r:id="rId18"/>
    <p:sldId id="268" r:id="rId19"/>
    <p:sldId id="269" r:id="rId20"/>
    <p:sldId id="270" r:id="rId21"/>
    <p:sldId id="276" r:id="rId22"/>
    <p:sldId id="277" r:id="rId23"/>
    <p:sldId id="278"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3E3F4E-F0B3-4245-8C0A-1C0AD2FFC082}" type="datetimeFigureOut">
              <a:rPr lang="en-US" smtClean="0"/>
              <a:t>3/11/2013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F99FE0A-70B7-4C73-9F6B-1CA9598AC821}"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236420-BABE-40E0-93E2-95EBE1018B34}" type="datetimeFigureOut">
              <a:rPr lang="en-US" smtClean="0"/>
              <a:t>3/11/2013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1400C2-23AA-4777-BEA7-D5B4D82B71B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07D272-7E88-4AAA-A440-6F57D6CB5B60}" type="datetime1">
              <a:rPr lang="en-US" smtClean="0"/>
              <a:t>3/11/2013</a:t>
            </a:fld>
            <a:endParaRPr lang="en-US"/>
          </a:p>
        </p:txBody>
      </p:sp>
      <p:sp>
        <p:nvSpPr>
          <p:cNvPr id="5" name="Footer Placeholder 4"/>
          <p:cNvSpPr>
            <a:spLocks noGrp="1"/>
          </p:cNvSpPr>
          <p:nvPr>
            <p:ph type="ftr" sz="quarter" idx="11"/>
          </p:nvPr>
        </p:nvSpPr>
        <p:spPr/>
        <p:txBody>
          <a:bodyPr/>
          <a:lstStyle/>
          <a:p>
            <a:r>
              <a:rPr lang="en-US" smtClean="0"/>
              <a:t>Derek Ramdatt/ Rio Claro East Secondary / Agricultural Science</a:t>
            </a:r>
            <a:endParaRPr lang="en-US"/>
          </a:p>
        </p:txBody>
      </p:sp>
      <p:sp>
        <p:nvSpPr>
          <p:cNvPr id="6" name="Slide Number Placeholder 5"/>
          <p:cNvSpPr>
            <a:spLocks noGrp="1"/>
          </p:cNvSpPr>
          <p:nvPr>
            <p:ph type="sldNum" sz="quarter" idx="12"/>
          </p:nvPr>
        </p:nvSpPr>
        <p:spPr/>
        <p:txBody>
          <a:bodyPr/>
          <a:lstStyle/>
          <a:p>
            <a:fld id="{691DD2DE-810C-4001-8B8B-A41A7A308FD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ECBBCA-5CB6-427E-9C72-A091D810AF88}" type="datetime1">
              <a:rPr lang="en-US" smtClean="0"/>
              <a:t>3/11/2013</a:t>
            </a:fld>
            <a:endParaRPr lang="en-US"/>
          </a:p>
        </p:txBody>
      </p:sp>
      <p:sp>
        <p:nvSpPr>
          <p:cNvPr id="5" name="Footer Placeholder 4"/>
          <p:cNvSpPr>
            <a:spLocks noGrp="1"/>
          </p:cNvSpPr>
          <p:nvPr>
            <p:ph type="ftr" sz="quarter" idx="11"/>
          </p:nvPr>
        </p:nvSpPr>
        <p:spPr/>
        <p:txBody>
          <a:bodyPr/>
          <a:lstStyle/>
          <a:p>
            <a:r>
              <a:rPr lang="en-US" smtClean="0"/>
              <a:t>Derek Ramdatt/ Rio Claro East Secondary / Agricultural Science</a:t>
            </a:r>
            <a:endParaRPr lang="en-US"/>
          </a:p>
        </p:txBody>
      </p:sp>
      <p:sp>
        <p:nvSpPr>
          <p:cNvPr id="6" name="Slide Number Placeholder 5"/>
          <p:cNvSpPr>
            <a:spLocks noGrp="1"/>
          </p:cNvSpPr>
          <p:nvPr>
            <p:ph type="sldNum" sz="quarter" idx="12"/>
          </p:nvPr>
        </p:nvSpPr>
        <p:spPr/>
        <p:txBody>
          <a:bodyPr/>
          <a:lstStyle/>
          <a:p>
            <a:fld id="{691DD2DE-810C-4001-8B8B-A41A7A308F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260DC3-6CCF-4328-A0C7-23C2011F073F}" type="datetime1">
              <a:rPr lang="en-US" smtClean="0"/>
              <a:t>3/11/2013</a:t>
            </a:fld>
            <a:endParaRPr lang="en-US"/>
          </a:p>
        </p:txBody>
      </p:sp>
      <p:sp>
        <p:nvSpPr>
          <p:cNvPr id="5" name="Footer Placeholder 4"/>
          <p:cNvSpPr>
            <a:spLocks noGrp="1"/>
          </p:cNvSpPr>
          <p:nvPr>
            <p:ph type="ftr" sz="quarter" idx="11"/>
          </p:nvPr>
        </p:nvSpPr>
        <p:spPr/>
        <p:txBody>
          <a:bodyPr/>
          <a:lstStyle/>
          <a:p>
            <a:r>
              <a:rPr lang="en-US" smtClean="0"/>
              <a:t>Derek Ramdatt/ Rio Claro East Secondary / Agricultural Science</a:t>
            </a:r>
            <a:endParaRPr lang="en-US"/>
          </a:p>
        </p:txBody>
      </p:sp>
      <p:sp>
        <p:nvSpPr>
          <p:cNvPr id="6" name="Slide Number Placeholder 5"/>
          <p:cNvSpPr>
            <a:spLocks noGrp="1"/>
          </p:cNvSpPr>
          <p:nvPr>
            <p:ph type="sldNum" sz="quarter" idx="12"/>
          </p:nvPr>
        </p:nvSpPr>
        <p:spPr/>
        <p:txBody>
          <a:bodyPr/>
          <a:lstStyle/>
          <a:p>
            <a:fld id="{691DD2DE-810C-4001-8B8B-A41A7A308F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8A8503-6D48-421D-8AF4-DD2138703B28}" type="datetime1">
              <a:rPr lang="en-US" smtClean="0"/>
              <a:t>3/11/2013</a:t>
            </a:fld>
            <a:endParaRPr lang="en-US"/>
          </a:p>
        </p:txBody>
      </p:sp>
      <p:sp>
        <p:nvSpPr>
          <p:cNvPr id="5" name="Footer Placeholder 4"/>
          <p:cNvSpPr>
            <a:spLocks noGrp="1"/>
          </p:cNvSpPr>
          <p:nvPr>
            <p:ph type="ftr" sz="quarter" idx="11"/>
          </p:nvPr>
        </p:nvSpPr>
        <p:spPr/>
        <p:txBody>
          <a:bodyPr/>
          <a:lstStyle/>
          <a:p>
            <a:r>
              <a:rPr lang="en-US" smtClean="0"/>
              <a:t>Derek Ramdatt/ Rio Claro East Secondary / Agricultural Science</a:t>
            </a:r>
            <a:endParaRPr lang="en-US"/>
          </a:p>
        </p:txBody>
      </p:sp>
      <p:sp>
        <p:nvSpPr>
          <p:cNvPr id="6" name="Slide Number Placeholder 5"/>
          <p:cNvSpPr>
            <a:spLocks noGrp="1"/>
          </p:cNvSpPr>
          <p:nvPr>
            <p:ph type="sldNum" sz="quarter" idx="12"/>
          </p:nvPr>
        </p:nvSpPr>
        <p:spPr/>
        <p:txBody>
          <a:bodyPr/>
          <a:lstStyle/>
          <a:p>
            <a:fld id="{691DD2DE-810C-4001-8B8B-A41A7A308F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6A1C39-8D86-4762-AC29-ADF977FB66F7}" type="datetime1">
              <a:rPr lang="en-US" smtClean="0"/>
              <a:t>3/11/2013</a:t>
            </a:fld>
            <a:endParaRPr lang="en-US"/>
          </a:p>
        </p:txBody>
      </p:sp>
      <p:sp>
        <p:nvSpPr>
          <p:cNvPr id="5" name="Footer Placeholder 4"/>
          <p:cNvSpPr>
            <a:spLocks noGrp="1"/>
          </p:cNvSpPr>
          <p:nvPr>
            <p:ph type="ftr" sz="quarter" idx="11"/>
          </p:nvPr>
        </p:nvSpPr>
        <p:spPr/>
        <p:txBody>
          <a:bodyPr/>
          <a:lstStyle/>
          <a:p>
            <a:r>
              <a:rPr lang="en-US" smtClean="0"/>
              <a:t>Derek Ramdatt/ Rio Claro East Secondary / Agricultural Science</a:t>
            </a:r>
            <a:endParaRPr lang="en-US"/>
          </a:p>
        </p:txBody>
      </p:sp>
      <p:sp>
        <p:nvSpPr>
          <p:cNvPr id="6" name="Slide Number Placeholder 5"/>
          <p:cNvSpPr>
            <a:spLocks noGrp="1"/>
          </p:cNvSpPr>
          <p:nvPr>
            <p:ph type="sldNum" sz="quarter" idx="12"/>
          </p:nvPr>
        </p:nvSpPr>
        <p:spPr/>
        <p:txBody>
          <a:bodyPr/>
          <a:lstStyle/>
          <a:p>
            <a:fld id="{691DD2DE-810C-4001-8B8B-A41A7A308FD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0FCF85-1867-4956-86B5-065202A48F83}" type="datetime1">
              <a:rPr lang="en-US" smtClean="0"/>
              <a:t>3/11/2013</a:t>
            </a:fld>
            <a:endParaRPr lang="en-US"/>
          </a:p>
        </p:txBody>
      </p:sp>
      <p:sp>
        <p:nvSpPr>
          <p:cNvPr id="6" name="Footer Placeholder 5"/>
          <p:cNvSpPr>
            <a:spLocks noGrp="1"/>
          </p:cNvSpPr>
          <p:nvPr>
            <p:ph type="ftr" sz="quarter" idx="11"/>
          </p:nvPr>
        </p:nvSpPr>
        <p:spPr/>
        <p:txBody>
          <a:bodyPr/>
          <a:lstStyle/>
          <a:p>
            <a:r>
              <a:rPr lang="en-US" smtClean="0"/>
              <a:t>Derek Ramdatt/ Rio Claro East Secondary / Agricultural Science</a:t>
            </a:r>
            <a:endParaRPr lang="en-US"/>
          </a:p>
        </p:txBody>
      </p:sp>
      <p:sp>
        <p:nvSpPr>
          <p:cNvPr id="7" name="Slide Number Placeholder 6"/>
          <p:cNvSpPr>
            <a:spLocks noGrp="1"/>
          </p:cNvSpPr>
          <p:nvPr>
            <p:ph type="sldNum" sz="quarter" idx="12"/>
          </p:nvPr>
        </p:nvSpPr>
        <p:spPr/>
        <p:txBody>
          <a:bodyPr/>
          <a:lstStyle/>
          <a:p>
            <a:fld id="{691DD2DE-810C-4001-8B8B-A41A7A308FD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4D998A-2245-408E-9C3E-91CAC1619696}" type="datetime1">
              <a:rPr lang="en-US" smtClean="0"/>
              <a:t>3/11/2013</a:t>
            </a:fld>
            <a:endParaRPr lang="en-US"/>
          </a:p>
        </p:txBody>
      </p:sp>
      <p:sp>
        <p:nvSpPr>
          <p:cNvPr id="8" name="Footer Placeholder 7"/>
          <p:cNvSpPr>
            <a:spLocks noGrp="1"/>
          </p:cNvSpPr>
          <p:nvPr>
            <p:ph type="ftr" sz="quarter" idx="11"/>
          </p:nvPr>
        </p:nvSpPr>
        <p:spPr/>
        <p:txBody>
          <a:bodyPr/>
          <a:lstStyle/>
          <a:p>
            <a:r>
              <a:rPr lang="en-US" smtClean="0"/>
              <a:t>Derek Ramdatt/ Rio Claro East Secondary / Agricultural Science</a:t>
            </a:r>
            <a:endParaRPr lang="en-US"/>
          </a:p>
        </p:txBody>
      </p:sp>
      <p:sp>
        <p:nvSpPr>
          <p:cNvPr id="9" name="Slide Number Placeholder 8"/>
          <p:cNvSpPr>
            <a:spLocks noGrp="1"/>
          </p:cNvSpPr>
          <p:nvPr>
            <p:ph type="sldNum" sz="quarter" idx="12"/>
          </p:nvPr>
        </p:nvSpPr>
        <p:spPr/>
        <p:txBody>
          <a:bodyPr/>
          <a:lstStyle/>
          <a:p>
            <a:fld id="{691DD2DE-810C-4001-8B8B-A41A7A308FD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9E4C89-9000-488E-AF92-F95301E14661}" type="datetime1">
              <a:rPr lang="en-US" smtClean="0"/>
              <a:t>3/11/2013</a:t>
            </a:fld>
            <a:endParaRPr lang="en-US"/>
          </a:p>
        </p:txBody>
      </p:sp>
      <p:sp>
        <p:nvSpPr>
          <p:cNvPr id="4" name="Footer Placeholder 3"/>
          <p:cNvSpPr>
            <a:spLocks noGrp="1"/>
          </p:cNvSpPr>
          <p:nvPr>
            <p:ph type="ftr" sz="quarter" idx="11"/>
          </p:nvPr>
        </p:nvSpPr>
        <p:spPr/>
        <p:txBody>
          <a:bodyPr/>
          <a:lstStyle/>
          <a:p>
            <a:r>
              <a:rPr lang="en-US" smtClean="0"/>
              <a:t>Derek Ramdatt/ Rio Claro East Secondary / Agricultural Science</a:t>
            </a:r>
            <a:endParaRPr lang="en-US"/>
          </a:p>
        </p:txBody>
      </p:sp>
      <p:sp>
        <p:nvSpPr>
          <p:cNvPr id="5" name="Slide Number Placeholder 4"/>
          <p:cNvSpPr>
            <a:spLocks noGrp="1"/>
          </p:cNvSpPr>
          <p:nvPr>
            <p:ph type="sldNum" sz="quarter" idx="12"/>
          </p:nvPr>
        </p:nvSpPr>
        <p:spPr/>
        <p:txBody>
          <a:bodyPr/>
          <a:lstStyle/>
          <a:p>
            <a:fld id="{691DD2DE-810C-4001-8B8B-A41A7A308F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A75963-1B22-412D-A377-6ACE782EC5C4}" type="datetime1">
              <a:rPr lang="en-US" smtClean="0"/>
              <a:t>3/11/2013</a:t>
            </a:fld>
            <a:endParaRPr lang="en-US"/>
          </a:p>
        </p:txBody>
      </p:sp>
      <p:sp>
        <p:nvSpPr>
          <p:cNvPr id="3" name="Footer Placeholder 2"/>
          <p:cNvSpPr>
            <a:spLocks noGrp="1"/>
          </p:cNvSpPr>
          <p:nvPr>
            <p:ph type="ftr" sz="quarter" idx="11"/>
          </p:nvPr>
        </p:nvSpPr>
        <p:spPr/>
        <p:txBody>
          <a:bodyPr/>
          <a:lstStyle/>
          <a:p>
            <a:r>
              <a:rPr lang="en-US" smtClean="0"/>
              <a:t>Derek Ramdatt/ Rio Claro East Secondary / Agricultural Science</a:t>
            </a:r>
            <a:endParaRPr lang="en-US"/>
          </a:p>
        </p:txBody>
      </p:sp>
      <p:sp>
        <p:nvSpPr>
          <p:cNvPr id="4" name="Slide Number Placeholder 3"/>
          <p:cNvSpPr>
            <a:spLocks noGrp="1"/>
          </p:cNvSpPr>
          <p:nvPr>
            <p:ph type="sldNum" sz="quarter" idx="12"/>
          </p:nvPr>
        </p:nvSpPr>
        <p:spPr/>
        <p:txBody>
          <a:bodyPr/>
          <a:lstStyle/>
          <a:p>
            <a:fld id="{691DD2DE-810C-4001-8B8B-A41A7A308F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3442F8-6261-498E-9CA0-3BFB3BFC89B0}" type="datetime1">
              <a:rPr lang="en-US" smtClean="0"/>
              <a:t>3/11/2013</a:t>
            </a:fld>
            <a:endParaRPr lang="en-US"/>
          </a:p>
        </p:txBody>
      </p:sp>
      <p:sp>
        <p:nvSpPr>
          <p:cNvPr id="6" name="Footer Placeholder 5"/>
          <p:cNvSpPr>
            <a:spLocks noGrp="1"/>
          </p:cNvSpPr>
          <p:nvPr>
            <p:ph type="ftr" sz="quarter" idx="11"/>
          </p:nvPr>
        </p:nvSpPr>
        <p:spPr/>
        <p:txBody>
          <a:bodyPr/>
          <a:lstStyle/>
          <a:p>
            <a:r>
              <a:rPr lang="en-US" smtClean="0"/>
              <a:t>Derek Ramdatt/ Rio Claro East Secondary / Agricultural Science</a:t>
            </a:r>
            <a:endParaRPr lang="en-US"/>
          </a:p>
        </p:txBody>
      </p:sp>
      <p:sp>
        <p:nvSpPr>
          <p:cNvPr id="7" name="Slide Number Placeholder 6"/>
          <p:cNvSpPr>
            <a:spLocks noGrp="1"/>
          </p:cNvSpPr>
          <p:nvPr>
            <p:ph type="sldNum" sz="quarter" idx="12"/>
          </p:nvPr>
        </p:nvSpPr>
        <p:spPr/>
        <p:txBody>
          <a:bodyPr/>
          <a:lstStyle/>
          <a:p>
            <a:fld id="{691DD2DE-810C-4001-8B8B-A41A7A308F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EAB9C9-7E30-4625-8FF7-007DB4E68093}" type="datetime1">
              <a:rPr lang="en-US" smtClean="0"/>
              <a:t>3/11/2013</a:t>
            </a:fld>
            <a:endParaRPr lang="en-US"/>
          </a:p>
        </p:txBody>
      </p:sp>
      <p:sp>
        <p:nvSpPr>
          <p:cNvPr id="6" name="Footer Placeholder 5"/>
          <p:cNvSpPr>
            <a:spLocks noGrp="1"/>
          </p:cNvSpPr>
          <p:nvPr>
            <p:ph type="ftr" sz="quarter" idx="11"/>
          </p:nvPr>
        </p:nvSpPr>
        <p:spPr/>
        <p:txBody>
          <a:bodyPr/>
          <a:lstStyle/>
          <a:p>
            <a:r>
              <a:rPr lang="en-US" smtClean="0"/>
              <a:t>Derek Ramdatt/ Rio Claro East Secondary / Agricultural Science</a:t>
            </a:r>
            <a:endParaRPr lang="en-US"/>
          </a:p>
        </p:txBody>
      </p:sp>
      <p:sp>
        <p:nvSpPr>
          <p:cNvPr id="7" name="Slide Number Placeholder 6"/>
          <p:cNvSpPr>
            <a:spLocks noGrp="1"/>
          </p:cNvSpPr>
          <p:nvPr>
            <p:ph type="sldNum" sz="quarter" idx="12"/>
          </p:nvPr>
        </p:nvSpPr>
        <p:spPr/>
        <p:txBody>
          <a:bodyPr/>
          <a:lstStyle/>
          <a:p>
            <a:fld id="{691DD2DE-810C-4001-8B8B-A41A7A308F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769F80-8DC5-4E61-BEBA-DC62465C5633}" type="datetime1">
              <a:rPr lang="en-US" smtClean="0"/>
              <a:t>3/11/2013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Derek Ramdatt/ Rio Claro East Secondary / Agricultural Science</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1DD2DE-810C-4001-8B8B-A41A7A308FD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F:\Plant%20Physiology_%20Respiration%20(Britannica.com).wmv"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file:///F:\Transpiration.wmv"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file:///F:\Transpiration%20-%20A%20Class%20Struggle.wm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F:\Transpiration%20In%20Plants.wmv"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F:\Learn%20About%20Plants%20-%20Photosynthesis.wm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F:\Photosynthesis%20Rap.wmv"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PLANT PROCESSES</a:t>
            </a:r>
            <a:endParaRPr lang="en-US" dirty="0"/>
          </a:p>
        </p:txBody>
      </p:sp>
      <p:sp>
        <p:nvSpPr>
          <p:cNvPr id="3" name="Subtitle 2"/>
          <p:cNvSpPr>
            <a:spLocks noGrp="1"/>
          </p:cNvSpPr>
          <p:nvPr>
            <p:ph type="subTitle" idx="1"/>
          </p:nvPr>
        </p:nvSpPr>
        <p:spPr/>
        <p:txBody>
          <a:bodyPr/>
          <a:lstStyle/>
          <a:p>
            <a:r>
              <a:rPr lang="en-US" dirty="0" smtClean="0"/>
              <a:t>PHOTOSYNTHESIS, TRANSPIRATION, RESPIRATION, PHOTOPERIODISM</a:t>
            </a:r>
            <a:endParaRPr lang="en-US" dirty="0"/>
          </a:p>
        </p:txBody>
      </p:sp>
      <p:sp>
        <p:nvSpPr>
          <p:cNvPr id="4" name="Footer Placeholder 3"/>
          <p:cNvSpPr>
            <a:spLocks noGrp="1"/>
          </p:cNvSpPr>
          <p:nvPr>
            <p:ph type="ftr" sz="quarter" idx="11"/>
          </p:nvPr>
        </p:nvSpPr>
        <p:spPr/>
        <p:txBody>
          <a:bodyPr/>
          <a:lstStyle/>
          <a:p>
            <a:r>
              <a:rPr lang="en-US" smtClean="0"/>
              <a:t>Derek Ramdatt/ Rio Claro East Secondary / Agricultural Science</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763000" cy="6172200"/>
          </a:xfrm>
        </p:spPr>
        <p:txBody>
          <a:bodyPr>
            <a:normAutofit fontScale="92500" lnSpcReduction="20000"/>
          </a:bodyPr>
          <a:lstStyle/>
          <a:p>
            <a:r>
              <a:rPr lang="en-US" dirty="0" smtClean="0"/>
              <a:t>Chemically speaking, the process is similar to the </a:t>
            </a:r>
            <a:r>
              <a:rPr lang="en-US" b="1" dirty="0" smtClean="0"/>
              <a:t>oxidation </a:t>
            </a:r>
            <a:r>
              <a:rPr lang="en-US" dirty="0" smtClean="0"/>
              <a:t>that occurs as wood is burned, producing heat.  When compounds combine with oxygen, the process is often referred to as “burning”, for example, athlete’s “burn” energy (sugars) as they exercise. Athletes take up oxygen through their lungs.  Plants take up oxygen through the stomata in their leaves and through their roots.</a:t>
            </a:r>
          </a:p>
          <a:p>
            <a:r>
              <a:rPr lang="en-US" dirty="0" smtClean="0"/>
              <a:t>Again, respiration is the burning of </a:t>
            </a:r>
            <a:r>
              <a:rPr lang="en-US" dirty="0" err="1" smtClean="0"/>
              <a:t>photosynthates</a:t>
            </a:r>
            <a:r>
              <a:rPr lang="en-US" dirty="0" smtClean="0"/>
              <a:t> for energy to grow and to do the internal “work” of living.  It is very important to understand that both plants and animals (including microorganisms) need oxygen for respiration.  This is why overly wet or saturated soils are detrimental to root growth and function, as well as the decomposition processes carried out by microorganisms in the soil.</a:t>
            </a:r>
          </a:p>
          <a:p>
            <a:endParaRPr lang="en-US" dirty="0"/>
          </a:p>
        </p:txBody>
      </p:sp>
      <p:sp>
        <p:nvSpPr>
          <p:cNvPr id="4" name="Footer Placeholder 3"/>
          <p:cNvSpPr>
            <a:spLocks noGrp="1"/>
          </p:cNvSpPr>
          <p:nvPr>
            <p:ph type="ftr" sz="quarter" idx="11"/>
          </p:nvPr>
        </p:nvSpPr>
        <p:spPr/>
        <p:txBody>
          <a:bodyPr/>
          <a:lstStyle/>
          <a:p>
            <a:r>
              <a:rPr lang="en-US" smtClean="0"/>
              <a:t>Derek Ramdatt/ Rio Claro East Secondary / Agricultural Science</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lant Physiology_ Respiration (Britannica.com).wmv">
            <a:hlinkClick r:id="" action="ppaction://media"/>
          </p:cNvPr>
          <p:cNvPicPr>
            <a:picLocks noGrp="1" noRot="1" noChangeAspect="1"/>
          </p:cNvPicPr>
          <p:nvPr>
            <p:ph idx="1"/>
            <a:videoFile r:link="rId1"/>
          </p:nvPr>
        </p:nvPicPr>
        <p:blipFill>
          <a:blip r:embed="rId3" cstate="print"/>
          <a:stretch>
            <a:fillRect/>
          </a:stretch>
        </p:blipFill>
        <p:spPr>
          <a:xfrm>
            <a:off x="-1524000" y="433388"/>
            <a:ext cx="12192000" cy="6858000"/>
          </a:xfrm>
          <a:prstGeom prst="rect">
            <a:avLst/>
          </a:prstGeom>
        </p:spPr>
      </p:pic>
      <p:sp>
        <p:nvSpPr>
          <p:cNvPr id="4" name="Footer Placeholder 3"/>
          <p:cNvSpPr>
            <a:spLocks noGrp="1"/>
          </p:cNvSpPr>
          <p:nvPr>
            <p:ph type="ftr" sz="quarter" idx="11"/>
          </p:nvPr>
        </p:nvSpPr>
        <p:spPr/>
        <p:txBody>
          <a:bodyPr/>
          <a:lstStyle/>
          <a:p>
            <a:r>
              <a:rPr lang="en-US" smtClean="0"/>
              <a:t>Derek Ramdatt/ Rio Claro East Secondary / Agricultural Science</a:t>
            </a: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fullScrn="1">
              <p:cMediaNode vol="80000">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447800" y="838200"/>
          <a:ext cx="6324600" cy="5292091"/>
        </p:xfrm>
        <a:graphic>
          <a:graphicData uri="http://schemas.openxmlformats.org/drawingml/2006/table">
            <a:tbl>
              <a:tblPr/>
              <a:tblGrid>
                <a:gridCol w="3538608"/>
                <a:gridCol w="2785992"/>
              </a:tblGrid>
              <a:tr h="506504">
                <a:tc gridSpan="2">
                  <a:txBody>
                    <a:bodyPr/>
                    <a:lstStyle/>
                    <a:p>
                      <a:pPr algn="ctr"/>
                      <a:r>
                        <a:rPr lang="en-US" b="1" dirty="0"/>
                        <a:t>Comparison of photosynthesis and respiration</a:t>
                      </a:r>
                      <a:endParaRPr lang="en-US" dirty="0"/>
                    </a:p>
                  </a:txBody>
                  <a:tcPr marL="95250" marR="95250" marT="28575" marB="28575" anchor="ctr">
                    <a:lnL>
                      <a:noFill/>
                    </a:lnL>
                    <a:lnR>
                      <a:noFill/>
                    </a:lnR>
                    <a:lnT>
                      <a:noFill/>
                    </a:lnT>
                    <a:lnB>
                      <a:noFill/>
                    </a:lnB>
                    <a:solidFill>
                      <a:srgbClr val="DED8CC"/>
                    </a:solidFill>
                  </a:tcPr>
                </a:tc>
                <a:tc hMerge="1">
                  <a:txBody>
                    <a:bodyPr/>
                    <a:lstStyle/>
                    <a:p>
                      <a:endParaRPr lang="en-US"/>
                    </a:p>
                  </a:txBody>
                  <a:tcPr/>
                </a:tc>
              </a:tr>
              <a:tr h="506504">
                <a:tc>
                  <a:txBody>
                    <a:bodyPr/>
                    <a:lstStyle/>
                    <a:p>
                      <a:pPr algn="ctr"/>
                      <a:r>
                        <a:rPr lang="en-US" b="1"/>
                        <a:t>Photosynthesis</a:t>
                      </a:r>
                      <a:endParaRPr lang="en-US"/>
                    </a:p>
                  </a:txBody>
                  <a:tcPr marL="95250" marR="95250" marT="28575" marB="28575" anchor="ctr">
                    <a:lnL>
                      <a:noFill/>
                    </a:lnL>
                    <a:lnR>
                      <a:noFill/>
                    </a:lnR>
                    <a:lnT>
                      <a:noFill/>
                    </a:lnT>
                    <a:lnB>
                      <a:noFill/>
                    </a:lnB>
                    <a:solidFill>
                      <a:srgbClr val="DED8CC"/>
                    </a:solidFill>
                  </a:tcPr>
                </a:tc>
                <a:tc>
                  <a:txBody>
                    <a:bodyPr/>
                    <a:lstStyle/>
                    <a:p>
                      <a:pPr algn="ctr"/>
                      <a:r>
                        <a:rPr lang="en-US" b="1"/>
                        <a:t>Respiration</a:t>
                      </a:r>
                      <a:endParaRPr lang="en-US"/>
                    </a:p>
                  </a:txBody>
                  <a:tcPr marL="95250" marR="95250" marT="28575" marB="28575" anchor="ctr">
                    <a:lnL>
                      <a:noFill/>
                    </a:lnL>
                    <a:lnR>
                      <a:noFill/>
                    </a:lnR>
                    <a:lnT>
                      <a:noFill/>
                    </a:lnT>
                    <a:lnB>
                      <a:noFill/>
                    </a:lnB>
                    <a:solidFill>
                      <a:srgbClr val="DED8CC"/>
                    </a:solidFill>
                  </a:tcPr>
                </a:tc>
              </a:tr>
              <a:tr h="4279083">
                <a:tc>
                  <a:txBody>
                    <a:bodyPr/>
                    <a:lstStyle/>
                    <a:p>
                      <a:pPr algn="ctr"/>
                      <a:r>
                        <a:rPr lang="en-US" dirty="0" smtClean="0"/>
                        <a:t>Produces </a:t>
                      </a:r>
                      <a:r>
                        <a:rPr lang="en-US" dirty="0"/>
                        <a:t>sugars from light </a:t>
                      </a:r>
                      <a:r>
                        <a:rPr lang="en-US" dirty="0" smtClean="0"/>
                        <a:t>energy</a:t>
                      </a:r>
                    </a:p>
                    <a:p>
                      <a:pPr algn="ctr"/>
                      <a:r>
                        <a:rPr lang="en-US" dirty="0"/>
                        <a:t/>
                      </a:r>
                      <a:br>
                        <a:rPr lang="en-US" dirty="0"/>
                      </a:br>
                      <a:r>
                        <a:rPr lang="en-US" dirty="0"/>
                        <a:t>Stores </a:t>
                      </a:r>
                      <a:r>
                        <a:rPr lang="en-US" dirty="0" smtClean="0"/>
                        <a:t>energy</a:t>
                      </a:r>
                    </a:p>
                    <a:p>
                      <a:pPr algn="ctr"/>
                      <a:r>
                        <a:rPr lang="en-US" dirty="0"/>
                        <a:t/>
                      </a:r>
                      <a:br>
                        <a:rPr lang="en-US" dirty="0"/>
                      </a:br>
                      <a:r>
                        <a:rPr lang="en-US" dirty="0"/>
                        <a:t>Occurs only in cells with </a:t>
                      </a:r>
                      <a:r>
                        <a:rPr lang="en-US" dirty="0" smtClean="0"/>
                        <a:t>chloroplasts</a:t>
                      </a:r>
                    </a:p>
                    <a:p>
                      <a:pPr algn="ctr"/>
                      <a:r>
                        <a:rPr lang="en-US" dirty="0"/>
                        <a:t/>
                      </a:r>
                      <a:br>
                        <a:rPr lang="en-US" dirty="0"/>
                      </a:br>
                      <a:r>
                        <a:rPr lang="en-US" dirty="0"/>
                        <a:t>Releases </a:t>
                      </a:r>
                      <a:r>
                        <a:rPr lang="en-US" dirty="0" smtClean="0"/>
                        <a:t>oxygen</a:t>
                      </a:r>
                    </a:p>
                    <a:p>
                      <a:pPr algn="ctr"/>
                      <a:r>
                        <a:rPr lang="en-US" dirty="0"/>
                        <a:t/>
                      </a:r>
                      <a:br>
                        <a:rPr lang="en-US" dirty="0"/>
                      </a:br>
                      <a:r>
                        <a:rPr lang="en-US" dirty="0"/>
                        <a:t>Uses </a:t>
                      </a:r>
                      <a:r>
                        <a:rPr lang="en-US" dirty="0" smtClean="0"/>
                        <a:t>water</a:t>
                      </a:r>
                    </a:p>
                    <a:p>
                      <a:pPr algn="ctr"/>
                      <a:r>
                        <a:rPr lang="en-US" dirty="0"/>
                        <a:t/>
                      </a:r>
                      <a:br>
                        <a:rPr lang="en-US" dirty="0"/>
                      </a:br>
                      <a:r>
                        <a:rPr lang="en-US" dirty="0"/>
                        <a:t>Uses carbon dioxide</a:t>
                      </a:r>
                      <a:br>
                        <a:rPr lang="en-US" dirty="0"/>
                      </a:br>
                      <a:r>
                        <a:rPr lang="en-US" dirty="0"/>
                        <a:t>Requires light</a:t>
                      </a:r>
                    </a:p>
                  </a:txBody>
                  <a:tcPr marL="95250" marR="95250" marT="28575" marB="28575" anchor="ctr">
                    <a:lnL>
                      <a:noFill/>
                    </a:lnL>
                    <a:lnR>
                      <a:noFill/>
                    </a:lnR>
                    <a:lnT>
                      <a:noFill/>
                    </a:lnT>
                    <a:lnB>
                      <a:noFill/>
                    </a:lnB>
                    <a:solidFill>
                      <a:srgbClr val="DED8CC"/>
                    </a:solidFill>
                  </a:tcPr>
                </a:tc>
                <a:tc>
                  <a:txBody>
                    <a:bodyPr/>
                    <a:lstStyle/>
                    <a:p>
                      <a:pPr algn="ctr"/>
                      <a:r>
                        <a:rPr lang="en-US" dirty="0"/>
                        <a:t>Burns sugars for </a:t>
                      </a:r>
                      <a:r>
                        <a:rPr lang="en-US" dirty="0" smtClean="0"/>
                        <a:t>energy</a:t>
                      </a:r>
                    </a:p>
                    <a:p>
                      <a:pPr algn="ctr"/>
                      <a:r>
                        <a:rPr lang="en-US" dirty="0"/>
                        <a:t/>
                      </a:r>
                      <a:br>
                        <a:rPr lang="en-US" dirty="0"/>
                      </a:br>
                      <a:r>
                        <a:rPr lang="en-US" dirty="0"/>
                        <a:t>Releases </a:t>
                      </a:r>
                      <a:r>
                        <a:rPr lang="en-US" dirty="0" smtClean="0"/>
                        <a:t>energy</a:t>
                      </a:r>
                    </a:p>
                    <a:p>
                      <a:pPr algn="ctr"/>
                      <a:r>
                        <a:rPr lang="en-US" dirty="0"/>
                        <a:t/>
                      </a:r>
                      <a:br>
                        <a:rPr lang="en-US" dirty="0"/>
                      </a:br>
                      <a:r>
                        <a:rPr lang="en-US" dirty="0"/>
                        <a:t>Occurs in most cells</a:t>
                      </a:r>
                      <a:br>
                        <a:rPr lang="en-US" dirty="0"/>
                      </a:br>
                      <a:endParaRPr lang="en-US" dirty="0" smtClean="0"/>
                    </a:p>
                    <a:p>
                      <a:pPr algn="ctr"/>
                      <a:endParaRPr lang="en-US" dirty="0" smtClean="0"/>
                    </a:p>
                    <a:p>
                      <a:pPr algn="ctr"/>
                      <a:r>
                        <a:rPr lang="en-US" dirty="0" smtClean="0"/>
                        <a:t>Uses oxygen</a:t>
                      </a:r>
                    </a:p>
                    <a:p>
                      <a:pPr algn="ctr"/>
                      <a:r>
                        <a:rPr lang="en-US" dirty="0"/>
                        <a:t/>
                      </a:r>
                      <a:br>
                        <a:rPr lang="en-US" dirty="0"/>
                      </a:br>
                      <a:r>
                        <a:rPr lang="en-US" dirty="0"/>
                        <a:t>Produces </a:t>
                      </a:r>
                      <a:r>
                        <a:rPr lang="en-US" dirty="0" smtClean="0"/>
                        <a:t>water</a:t>
                      </a:r>
                    </a:p>
                    <a:p>
                      <a:pPr algn="ctr"/>
                      <a:r>
                        <a:rPr lang="en-US" dirty="0"/>
                        <a:t/>
                      </a:r>
                      <a:br>
                        <a:rPr lang="en-US" dirty="0"/>
                      </a:br>
                      <a:r>
                        <a:rPr lang="en-US" dirty="0"/>
                        <a:t>Produces carbon dioxide</a:t>
                      </a:r>
                      <a:br>
                        <a:rPr lang="en-US" dirty="0"/>
                      </a:br>
                      <a:r>
                        <a:rPr lang="en-US" dirty="0"/>
                        <a:t>Occurs in dark and light</a:t>
                      </a:r>
                    </a:p>
                  </a:txBody>
                  <a:tcPr marL="95250" marR="95250" marT="28575" marB="28575" anchor="ctr">
                    <a:lnL>
                      <a:noFill/>
                    </a:lnL>
                    <a:lnR>
                      <a:noFill/>
                    </a:lnR>
                    <a:lnT>
                      <a:noFill/>
                    </a:lnT>
                    <a:lnB>
                      <a:noFill/>
                    </a:lnB>
                    <a:solidFill>
                      <a:srgbClr val="DED8CC"/>
                    </a:solidFill>
                  </a:tcPr>
                </a:tc>
              </a:tr>
            </a:tbl>
          </a:graphicData>
        </a:graphic>
      </p:graphicFrame>
      <p:sp>
        <p:nvSpPr>
          <p:cNvPr id="3" name="Footer Placeholder 2"/>
          <p:cNvSpPr>
            <a:spLocks noGrp="1"/>
          </p:cNvSpPr>
          <p:nvPr>
            <p:ph type="ftr" sz="quarter" idx="11"/>
          </p:nvPr>
        </p:nvSpPr>
        <p:spPr/>
        <p:txBody>
          <a:bodyPr/>
          <a:lstStyle/>
          <a:p>
            <a:r>
              <a:rPr lang="en-US" smtClean="0"/>
              <a:t>Derek Ramdatt/ Rio Claro East Secondary / Agricultural Science</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TRANSPIRATION</a:t>
            </a:r>
            <a:endParaRPr lang="en-US" dirty="0"/>
          </a:p>
        </p:txBody>
      </p:sp>
      <p:sp>
        <p:nvSpPr>
          <p:cNvPr id="3" name="Content Placeholder 2"/>
          <p:cNvSpPr>
            <a:spLocks noGrp="1"/>
          </p:cNvSpPr>
          <p:nvPr>
            <p:ph idx="1"/>
          </p:nvPr>
        </p:nvSpPr>
        <p:spPr/>
        <p:txBody>
          <a:bodyPr/>
          <a:lstStyle/>
          <a:p>
            <a:r>
              <a:rPr lang="en-US" b="1" dirty="0" smtClean="0"/>
              <a:t>What is transpiration?</a:t>
            </a:r>
          </a:p>
          <a:p>
            <a:r>
              <a:rPr lang="en-US" dirty="0" smtClean="0"/>
              <a:t>Transpiration is the process by which moisture is carried through plants from roots to small pores on the underside of leaves, where it changes to vapor and is released to the atmosphere. Transpiration is essentially evaporation of water from plant leaves or </a:t>
            </a:r>
            <a:r>
              <a:rPr lang="en-US" b="1" dirty="0" err="1" smtClean="0"/>
              <a:t>evapotranspiration</a:t>
            </a:r>
            <a:endParaRPr lang="en-US" b="1" dirty="0" smtClean="0"/>
          </a:p>
          <a:p>
            <a:endParaRPr lang="en-US" dirty="0"/>
          </a:p>
        </p:txBody>
      </p:sp>
      <p:sp>
        <p:nvSpPr>
          <p:cNvPr id="4" name="Footer Placeholder 3"/>
          <p:cNvSpPr>
            <a:spLocks noGrp="1"/>
          </p:cNvSpPr>
          <p:nvPr>
            <p:ph type="ftr" sz="quarter" idx="11"/>
          </p:nvPr>
        </p:nvSpPr>
        <p:spPr/>
        <p:txBody>
          <a:bodyPr/>
          <a:lstStyle/>
          <a:p>
            <a:r>
              <a:rPr lang="en-US" smtClean="0"/>
              <a:t>Derek Ramdatt/ Rio Claro East Secondary / Agricultural Science</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anspiration.gif"/>
          <p:cNvPicPr>
            <a:picLocks noGrp="1" noChangeAspect="1"/>
          </p:cNvPicPr>
          <p:nvPr>
            <p:ph idx="1"/>
          </p:nvPr>
        </p:nvPicPr>
        <p:blipFill>
          <a:blip r:embed="rId2" cstate="print"/>
          <a:stretch>
            <a:fillRect/>
          </a:stretch>
        </p:blipFill>
        <p:spPr>
          <a:xfrm>
            <a:off x="1905000" y="228600"/>
            <a:ext cx="5321564" cy="6385876"/>
          </a:xfrm>
        </p:spPr>
      </p:pic>
      <p:sp>
        <p:nvSpPr>
          <p:cNvPr id="3" name="Footer Placeholder 2"/>
          <p:cNvSpPr>
            <a:spLocks noGrp="1"/>
          </p:cNvSpPr>
          <p:nvPr>
            <p:ph type="ftr" sz="quarter" idx="11"/>
          </p:nvPr>
        </p:nvSpPr>
        <p:spPr/>
        <p:txBody>
          <a:bodyPr/>
          <a:lstStyle/>
          <a:p>
            <a:r>
              <a:rPr lang="en-US" smtClean="0"/>
              <a:t>Derek Ramdatt/ Rio Claro East Secondary / Agricultural Science</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Purpose Of Transpiration?</a:t>
            </a:r>
            <a:br>
              <a:rPr lang="en-US" dirty="0" smtClean="0"/>
            </a:br>
            <a:endParaRPr lang="en-US" dirty="0"/>
          </a:p>
        </p:txBody>
      </p:sp>
      <p:sp>
        <p:nvSpPr>
          <p:cNvPr id="3" name="Content Placeholder 2"/>
          <p:cNvSpPr>
            <a:spLocks noGrp="1"/>
          </p:cNvSpPr>
          <p:nvPr>
            <p:ph idx="1"/>
          </p:nvPr>
        </p:nvSpPr>
        <p:spPr>
          <a:xfrm>
            <a:off x="228600" y="990600"/>
            <a:ext cx="8763000" cy="5638800"/>
          </a:xfrm>
        </p:spPr>
        <p:txBody>
          <a:bodyPr>
            <a:normAutofit fontScale="85000" lnSpcReduction="20000"/>
          </a:bodyPr>
          <a:lstStyle/>
          <a:p>
            <a:pPr>
              <a:buNone/>
            </a:pPr>
            <a:r>
              <a:rPr lang="en-US" i="1" dirty="0" smtClean="0"/>
              <a:t>Transpiration serves three essential roles:</a:t>
            </a:r>
          </a:p>
          <a:p>
            <a:r>
              <a:rPr lang="en-US" b="1" u="sng" dirty="0" smtClean="0"/>
              <a:t>Movement of water and nutrients</a:t>
            </a:r>
            <a:r>
              <a:rPr lang="en-US" u="sng" dirty="0" smtClean="0"/>
              <a:t> </a:t>
            </a:r>
            <a:r>
              <a:rPr lang="en-US" dirty="0" smtClean="0"/>
              <a:t>– Moves minerals up from the root (in the xylem) and sugars (products of photosynthesis) throughout the plant (in the phloem).</a:t>
            </a:r>
          </a:p>
          <a:p>
            <a:r>
              <a:rPr lang="en-US" b="1" u="sng" dirty="0" smtClean="0"/>
              <a:t>Cooling</a:t>
            </a:r>
            <a:r>
              <a:rPr lang="en-US" dirty="0" smtClean="0"/>
              <a:t> – 80% of the cooling effect of a shade tree is from the evaporative cooling effects of transpiration.  This benefits both plants and humans.</a:t>
            </a:r>
          </a:p>
          <a:p>
            <a:r>
              <a:rPr lang="en-US" b="1" u="sng" dirty="0" err="1" smtClean="0"/>
              <a:t>Turgor</a:t>
            </a:r>
            <a:r>
              <a:rPr lang="en-US" b="1" u="sng" dirty="0" smtClean="0"/>
              <a:t> pressure</a:t>
            </a:r>
            <a:r>
              <a:rPr lang="en-US" dirty="0" smtClean="0"/>
              <a:t> – Water maintains the </a:t>
            </a:r>
            <a:r>
              <a:rPr lang="en-US" dirty="0" err="1" smtClean="0"/>
              <a:t>turgor</a:t>
            </a:r>
            <a:r>
              <a:rPr lang="en-US" dirty="0" smtClean="0"/>
              <a:t> pressure in cells much like air inflates a balloon, giving the non-woody plant parts form.  Turgidity is important so the plant can remain stiff and upright and gain a competitive advantage when it comes to light.  Turgidity is important for the functioning of the guard cells, which surround the stomata and regulate water loss and carbon dioxide uptake.  Turgidity is also the force that pushes roots through the soil.</a:t>
            </a:r>
          </a:p>
          <a:p>
            <a:endParaRPr lang="en-US" dirty="0"/>
          </a:p>
        </p:txBody>
      </p:sp>
      <p:sp>
        <p:nvSpPr>
          <p:cNvPr id="4" name="Footer Placeholder 3"/>
          <p:cNvSpPr>
            <a:spLocks noGrp="1"/>
          </p:cNvSpPr>
          <p:nvPr>
            <p:ph type="ftr" sz="quarter" idx="11"/>
          </p:nvPr>
        </p:nvSpPr>
        <p:spPr/>
        <p:txBody>
          <a:bodyPr/>
          <a:lstStyle/>
          <a:p>
            <a:r>
              <a:rPr lang="en-US" smtClean="0"/>
              <a:t>Derek Ramdatt/ Rio Claro East Secondary / Agricultural Science</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smtClean="0"/>
              <a:t>Atmospheric factors affecting transpiration</a:t>
            </a:r>
            <a:r>
              <a:rPr lang="en-US" b="1" dirty="0" smtClean="0"/>
              <a:t/>
            </a:r>
            <a:br>
              <a:rPr lang="en-US" b="1" dirty="0" smtClean="0"/>
            </a:br>
            <a:endParaRPr lang="en-US" dirty="0"/>
          </a:p>
        </p:txBody>
      </p:sp>
      <p:sp>
        <p:nvSpPr>
          <p:cNvPr id="3" name="Content Placeholder 2"/>
          <p:cNvSpPr>
            <a:spLocks noGrp="1"/>
          </p:cNvSpPr>
          <p:nvPr>
            <p:ph idx="1"/>
          </p:nvPr>
        </p:nvSpPr>
        <p:spPr>
          <a:xfrm>
            <a:off x="228600" y="914400"/>
            <a:ext cx="8763000" cy="5791200"/>
          </a:xfrm>
        </p:spPr>
        <p:txBody>
          <a:bodyPr>
            <a:normAutofit fontScale="62500" lnSpcReduction="20000"/>
          </a:bodyPr>
          <a:lstStyle/>
          <a:p>
            <a:pPr>
              <a:buNone/>
            </a:pPr>
            <a:r>
              <a:rPr lang="en-US" dirty="0" smtClean="0"/>
              <a:t>The amount of water that plants transpire varies greatly geographically and over time. There are a number of factors that determine transpiration rates:</a:t>
            </a:r>
          </a:p>
          <a:p>
            <a:r>
              <a:rPr lang="en-US" b="1" dirty="0" err="1" smtClean="0"/>
              <a:t>Temperature:</a:t>
            </a:r>
            <a:r>
              <a:rPr lang="en-US" dirty="0" err="1" smtClean="0"/>
              <a:t>Transpiration</a:t>
            </a:r>
            <a:r>
              <a:rPr lang="en-US" dirty="0" smtClean="0"/>
              <a:t> rates go up as the temperature goes up, especially during the growing season, when the air is warmer due to stronger sunlight and warmer air masses. </a:t>
            </a:r>
          </a:p>
          <a:p>
            <a:r>
              <a:rPr lang="en-US" b="1" dirty="0" smtClean="0"/>
              <a:t>Relative humidity:</a:t>
            </a:r>
            <a:r>
              <a:rPr lang="en-US" dirty="0" smtClean="0"/>
              <a:t> As the relative humidity of the air surrounding the plant rises the transpiration rate falls. It is easier for water to evaporate into dryer air than into more saturated air.</a:t>
            </a:r>
          </a:p>
          <a:p>
            <a:r>
              <a:rPr lang="en-US" b="1" dirty="0" smtClean="0"/>
              <a:t>Wind and air movement:</a:t>
            </a:r>
            <a:r>
              <a:rPr lang="en-US" dirty="0" smtClean="0"/>
              <a:t> Increased movement of the air around a plant will result in a higher transpiration rate. This is somewhat related to the relative humidity of the air, in that as water transpires from a leaf, the water saturates the air surrounding the leaf. If there is no wind, the air around the leaf may not move very much, raising the humidity of the air around the leaf. Wind will move the air around, with the result that the more saturated air close to the leaf is replaced by drier air.</a:t>
            </a:r>
          </a:p>
          <a:p>
            <a:r>
              <a:rPr lang="en-US" b="1" dirty="0" smtClean="0"/>
              <a:t>Soil-moisture availability:</a:t>
            </a:r>
            <a:r>
              <a:rPr lang="en-US" dirty="0" smtClean="0"/>
              <a:t> When moisture is lacking, plants can begin to senesce (premature ageing, which can result in leaf loss) and transpire less water.</a:t>
            </a:r>
          </a:p>
          <a:p>
            <a:r>
              <a:rPr lang="en-US" b="1" dirty="0" smtClean="0"/>
              <a:t>Type of plant:</a:t>
            </a:r>
            <a:r>
              <a:rPr lang="en-US" dirty="0" smtClean="0"/>
              <a:t> Plants transpire water at different rates. Some plants which grow in arid regions, such as cacti and succulents, conserve precious water by transpiring less water than other plants.</a:t>
            </a:r>
          </a:p>
          <a:p>
            <a:endParaRPr lang="en-US" dirty="0"/>
          </a:p>
        </p:txBody>
      </p:sp>
      <p:sp>
        <p:nvSpPr>
          <p:cNvPr id="4" name="Footer Placeholder 3"/>
          <p:cNvSpPr>
            <a:spLocks noGrp="1"/>
          </p:cNvSpPr>
          <p:nvPr>
            <p:ph type="ftr" sz="quarter" idx="11"/>
          </p:nvPr>
        </p:nvSpPr>
        <p:spPr/>
        <p:txBody>
          <a:bodyPr/>
          <a:lstStyle/>
          <a:p>
            <a:r>
              <a:rPr lang="en-US" smtClean="0"/>
              <a:t>Derek Ramdatt/ Rio Claro East Secondary / Agricultural Science</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anspiration.jpg"/>
          <p:cNvPicPr>
            <a:picLocks noGrp="1" noChangeAspect="1"/>
          </p:cNvPicPr>
          <p:nvPr>
            <p:ph idx="1"/>
          </p:nvPr>
        </p:nvPicPr>
        <p:blipFill>
          <a:blip r:embed="rId2" cstate="print"/>
          <a:stretch>
            <a:fillRect/>
          </a:stretch>
        </p:blipFill>
        <p:spPr>
          <a:xfrm>
            <a:off x="148542" y="1219200"/>
            <a:ext cx="8853012" cy="4187952"/>
          </a:xfrm>
        </p:spPr>
      </p:pic>
      <p:sp>
        <p:nvSpPr>
          <p:cNvPr id="3" name="Footer Placeholder 2"/>
          <p:cNvSpPr>
            <a:spLocks noGrp="1"/>
          </p:cNvSpPr>
          <p:nvPr>
            <p:ph type="ftr" sz="quarter" idx="11"/>
          </p:nvPr>
        </p:nvSpPr>
        <p:spPr/>
        <p:txBody>
          <a:bodyPr/>
          <a:lstStyle/>
          <a:p>
            <a:r>
              <a:rPr lang="en-US" smtClean="0"/>
              <a:t>Derek Ramdatt/ Rio Claro East Secondary / Agricultural Science</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Transpiration.wmv">
            <a:hlinkClick r:id="" action="ppaction://media"/>
          </p:cNvPr>
          <p:cNvPicPr>
            <a:picLocks noGrp="1" noRot="1" noChangeAspect="1"/>
          </p:cNvPicPr>
          <p:nvPr>
            <p:ph idx="1"/>
            <a:videoFile r:link="rId1"/>
          </p:nvPr>
        </p:nvPicPr>
        <p:blipFill>
          <a:blip r:embed="rId3" cstate="print"/>
          <a:stretch>
            <a:fillRect/>
          </a:stretch>
        </p:blipFill>
        <p:spPr>
          <a:xfrm>
            <a:off x="-1524000" y="433388"/>
            <a:ext cx="12192000" cy="6858000"/>
          </a:xfrm>
          <a:prstGeom prst="rect">
            <a:avLst/>
          </a:prstGeom>
        </p:spPr>
      </p:pic>
      <p:sp>
        <p:nvSpPr>
          <p:cNvPr id="5" name="Footer Placeholder 4"/>
          <p:cNvSpPr>
            <a:spLocks noGrp="1"/>
          </p:cNvSpPr>
          <p:nvPr>
            <p:ph type="ftr" sz="quarter" idx="11"/>
          </p:nvPr>
        </p:nvSpPr>
        <p:spPr/>
        <p:txBody>
          <a:bodyPr/>
          <a:lstStyle/>
          <a:p>
            <a:r>
              <a:rPr lang="en-US" smtClean="0"/>
              <a:t>Derek Ramdatt/ Rio Claro East Secondary / Agricultural Science</a:t>
            </a: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Transpiration - A Class Struggle.wmv">
            <a:hlinkClick r:id="" action="ppaction://media"/>
          </p:cNvPr>
          <p:cNvPicPr>
            <a:picLocks noGrp="1" noRot="1" noChangeAspect="1"/>
          </p:cNvPicPr>
          <p:nvPr>
            <p:ph idx="1"/>
            <a:videoFile r:link="rId1"/>
          </p:nvPr>
        </p:nvPicPr>
        <p:blipFill>
          <a:blip r:embed="rId3" cstate="print"/>
          <a:stretch>
            <a:fillRect/>
          </a:stretch>
        </p:blipFill>
        <p:spPr>
          <a:xfrm>
            <a:off x="-1524000" y="433388"/>
            <a:ext cx="12192000" cy="6858000"/>
          </a:xfrm>
          <a:prstGeom prst="rect">
            <a:avLst/>
          </a:prstGeom>
        </p:spPr>
      </p:pic>
      <p:sp>
        <p:nvSpPr>
          <p:cNvPr id="5" name="Footer Placeholder 4"/>
          <p:cNvSpPr>
            <a:spLocks noGrp="1"/>
          </p:cNvSpPr>
          <p:nvPr>
            <p:ph type="ftr" sz="quarter" idx="11"/>
          </p:nvPr>
        </p:nvSpPr>
        <p:spPr/>
        <p:txBody>
          <a:bodyPr/>
          <a:lstStyle/>
          <a:p>
            <a:r>
              <a:rPr lang="en-US" smtClean="0"/>
              <a:t>Derek Ramdatt/ Rio Claro East Secondary / Agricultural Science</a:t>
            </a: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PHOTOSYNTHESIS</a:t>
            </a:r>
            <a:endParaRPr lang="en-US" dirty="0"/>
          </a:p>
        </p:txBody>
      </p:sp>
      <p:sp>
        <p:nvSpPr>
          <p:cNvPr id="3" name="Content Placeholder 2"/>
          <p:cNvSpPr>
            <a:spLocks noGrp="1"/>
          </p:cNvSpPr>
          <p:nvPr>
            <p:ph idx="1"/>
          </p:nvPr>
        </p:nvSpPr>
        <p:spPr/>
        <p:txBody>
          <a:bodyPr>
            <a:normAutofit lnSpcReduction="10000"/>
          </a:bodyPr>
          <a:lstStyle/>
          <a:p>
            <a:r>
              <a:rPr lang="en-US" dirty="0" smtClean="0"/>
              <a:t>Photosynthesis is a chemical process through which plants produce glucose and oxygen from carbon dioxide using light as the source.</a:t>
            </a:r>
          </a:p>
          <a:p>
            <a:r>
              <a:rPr lang="en-US" dirty="0" smtClean="0"/>
              <a:t>Glucose, an energy unit, helps trees and plants to survive and grow. Since most living creatures on earth, directly or indirectly, depend on these green trees, the process of photosynthesis is considered as a very important one.</a:t>
            </a:r>
          </a:p>
        </p:txBody>
      </p:sp>
      <p:sp>
        <p:nvSpPr>
          <p:cNvPr id="4" name="Footer Placeholder 3"/>
          <p:cNvSpPr>
            <a:spLocks noGrp="1"/>
          </p:cNvSpPr>
          <p:nvPr>
            <p:ph type="ftr" sz="quarter" idx="11"/>
          </p:nvPr>
        </p:nvSpPr>
        <p:spPr/>
        <p:txBody>
          <a:bodyPr/>
          <a:lstStyle/>
          <a:p>
            <a:r>
              <a:rPr lang="en-US" smtClean="0"/>
              <a:t>Derek Ramdatt/ Rio Claro East Secondary / Agricultural Science</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Transpiration In Plants.wmv">
            <a:hlinkClick r:id="" action="ppaction://media"/>
          </p:cNvPr>
          <p:cNvPicPr>
            <a:picLocks noGrp="1" noRot="1" noChangeAspect="1"/>
          </p:cNvPicPr>
          <p:nvPr>
            <p:ph idx="1"/>
            <a:videoFile r:link="rId1"/>
          </p:nvPr>
        </p:nvPicPr>
        <p:blipFill>
          <a:blip r:embed="rId3" cstate="print"/>
          <a:stretch>
            <a:fillRect/>
          </a:stretch>
        </p:blipFill>
        <p:spPr>
          <a:xfrm>
            <a:off x="-1524000" y="433388"/>
            <a:ext cx="12192000" cy="6858000"/>
          </a:xfrm>
          <a:prstGeom prst="rect">
            <a:avLst/>
          </a:prstGeom>
        </p:spPr>
      </p:pic>
      <p:sp>
        <p:nvSpPr>
          <p:cNvPr id="5" name="Footer Placeholder 4"/>
          <p:cNvSpPr>
            <a:spLocks noGrp="1"/>
          </p:cNvSpPr>
          <p:nvPr>
            <p:ph type="ftr" sz="quarter" idx="11"/>
          </p:nvPr>
        </p:nvSpPr>
        <p:spPr/>
        <p:txBody>
          <a:bodyPr/>
          <a:lstStyle/>
          <a:p>
            <a:r>
              <a:rPr lang="en-US" smtClean="0"/>
              <a:t>Derek Ramdatt/ Rio Claro East Secondary / Agricultural Science</a:t>
            </a: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PHOTOPERIODISM</a:t>
            </a:r>
            <a:br>
              <a:rPr lang="en-US" b="1" dirty="0" smtClean="0"/>
            </a:br>
            <a:endParaRPr lang="en-US" dirty="0"/>
          </a:p>
        </p:txBody>
      </p:sp>
      <p:sp>
        <p:nvSpPr>
          <p:cNvPr id="3" name="Content Placeholder 2"/>
          <p:cNvSpPr>
            <a:spLocks noGrp="1"/>
          </p:cNvSpPr>
          <p:nvPr>
            <p:ph idx="1"/>
          </p:nvPr>
        </p:nvSpPr>
        <p:spPr/>
        <p:txBody>
          <a:bodyPr/>
          <a:lstStyle/>
          <a:p>
            <a:r>
              <a:rPr lang="en-US" dirty="0" err="1" smtClean="0"/>
              <a:t>Photoperiodism</a:t>
            </a:r>
            <a:r>
              <a:rPr lang="en-US" dirty="0" smtClean="0"/>
              <a:t> is a biological response to a change in the proportions of light and dark in a 24-hour daily cycle. Plants use it to measure the seasons and to coordinate seasonal events such as flowering.</a:t>
            </a:r>
          </a:p>
          <a:p>
            <a:endParaRPr lang="en-US" dirty="0"/>
          </a:p>
        </p:txBody>
      </p:sp>
      <p:sp>
        <p:nvSpPr>
          <p:cNvPr id="4" name="Footer Placeholder 3"/>
          <p:cNvSpPr>
            <a:spLocks noGrp="1"/>
          </p:cNvSpPr>
          <p:nvPr>
            <p:ph type="ftr" sz="quarter" idx="11"/>
          </p:nvPr>
        </p:nvSpPr>
        <p:spPr/>
        <p:txBody>
          <a:bodyPr/>
          <a:lstStyle/>
          <a:p>
            <a:r>
              <a:rPr lang="en-US" smtClean="0"/>
              <a:t>Derek Ramdatt/ Rio Claro East Secondary / Agricultural Science</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Photoperiodism</a:t>
            </a:r>
            <a:r>
              <a:rPr lang="en-US" dirty="0" smtClean="0"/>
              <a:t> was first studied in relation to flowering. Plants can be described in relation to their photoperiod responses as </a:t>
            </a:r>
            <a:r>
              <a:rPr lang="en-US" b="1" dirty="0" smtClean="0"/>
              <a:t>short-day, long-day, day-neutral</a:t>
            </a:r>
            <a:r>
              <a:rPr lang="en-US" smtClean="0"/>
              <a:t>, and </a:t>
            </a:r>
            <a:r>
              <a:rPr lang="en-US" b="1" smtClean="0"/>
              <a:t>intermediate-day</a:t>
            </a:r>
            <a:r>
              <a:rPr lang="en-US" dirty="0" smtClean="0"/>
              <a:t> plants.</a:t>
            </a:r>
          </a:p>
          <a:p>
            <a:endParaRPr lang="en-US" dirty="0"/>
          </a:p>
        </p:txBody>
      </p:sp>
      <p:sp>
        <p:nvSpPr>
          <p:cNvPr id="4" name="Footer Placeholder 3"/>
          <p:cNvSpPr>
            <a:spLocks noGrp="1"/>
          </p:cNvSpPr>
          <p:nvPr>
            <p:ph type="ftr" sz="quarter" idx="11"/>
          </p:nvPr>
        </p:nvSpPr>
        <p:spPr/>
        <p:txBody>
          <a:bodyPr/>
          <a:lstStyle/>
          <a:p>
            <a:r>
              <a:rPr lang="en-US" smtClean="0"/>
              <a:t>Derek Ramdatt/ Rio Claro East Secondary / Agricultural Science</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LONG DAY PLANTS:</a:t>
            </a:r>
            <a:br>
              <a:rPr lang="en-US" dirty="0" smtClean="0"/>
            </a:br>
            <a:endParaRPr lang="en-US" dirty="0"/>
          </a:p>
        </p:txBody>
      </p:sp>
      <p:sp>
        <p:nvSpPr>
          <p:cNvPr id="3" name="Content Placeholder 2"/>
          <p:cNvSpPr>
            <a:spLocks noGrp="1"/>
          </p:cNvSpPr>
          <p:nvPr>
            <p:ph idx="1"/>
          </p:nvPr>
        </p:nvSpPr>
        <p:spPr/>
        <p:txBody>
          <a:bodyPr/>
          <a:lstStyle/>
          <a:p>
            <a:r>
              <a:rPr lang="en-US" dirty="0" smtClean="0"/>
              <a:t>Produce vegetative growth when the day length is short</a:t>
            </a:r>
          </a:p>
          <a:p>
            <a:r>
              <a:rPr lang="en-US" dirty="0" smtClean="0"/>
              <a:t>Produce flowers when the day length is long</a:t>
            </a:r>
          </a:p>
          <a:p>
            <a:r>
              <a:rPr lang="en-US" dirty="0" smtClean="0"/>
              <a:t>Examples: radish, beetroot, petunia</a:t>
            </a:r>
          </a:p>
          <a:p>
            <a:pPr>
              <a:buNone/>
            </a:pPr>
            <a:endParaRPr lang="en-US" dirty="0"/>
          </a:p>
        </p:txBody>
      </p:sp>
      <p:pic>
        <p:nvPicPr>
          <p:cNvPr id="4" name="Picture 3" descr="daikon.jpg"/>
          <p:cNvPicPr>
            <a:picLocks noChangeAspect="1"/>
          </p:cNvPicPr>
          <p:nvPr/>
        </p:nvPicPr>
        <p:blipFill>
          <a:blip r:embed="rId2" cstate="print"/>
          <a:stretch>
            <a:fillRect/>
          </a:stretch>
        </p:blipFill>
        <p:spPr>
          <a:xfrm>
            <a:off x="1295400" y="3886200"/>
            <a:ext cx="1910080" cy="2438400"/>
          </a:xfrm>
          <a:prstGeom prst="rect">
            <a:avLst/>
          </a:prstGeom>
        </p:spPr>
      </p:pic>
      <p:pic>
        <p:nvPicPr>
          <p:cNvPr id="5" name="Picture 4" descr="images.jpg"/>
          <p:cNvPicPr>
            <a:picLocks noChangeAspect="1"/>
          </p:cNvPicPr>
          <p:nvPr/>
        </p:nvPicPr>
        <p:blipFill>
          <a:blip r:embed="rId3" cstate="print"/>
          <a:stretch>
            <a:fillRect/>
          </a:stretch>
        </p:blipFill>
        <p:spPr>
          <a:xfrm>
            <a:off x="3886200" y="3810000"/>
            <a:ext cx="1743075" cy="2619375"/>
          </a:xfrm>
          <a:prstGeom prst="rect">
            <a:avLst/>
          </a:prstGeom>
        </p:spPr>
      </p:pic>
      <p:pic>
        <p:nvPicPr>
          <p:cNvPr id="6" name="Picture 5" descr="petuniapinkwave.jpg"/>
          <p:cNvPicPr>
            <a:picLocks noChangeAspect="1"/>
          </p:cNvPicPr>
          <p:nvPr/>
        </p:nvPicPr>
        <p:blipFill>
          <a:blip r:embed="rId4" cstate="print"/>
          <a:stretch>
            <a:fillRect/>
          </a:stretch>
        </p:blipFill>
        <p:spPr>
          <a:xfrm>
            <a:off x="5943600" y="4114800"/>
            <a:ext cx="2794000" cy="2095500"/>
          </a:xfrm>
          <a:prstGeom prst="rect">
            <a:avLst/>
          </a:prstGeom>
        </p:spPr>
      </p:pic>
      <p:sp>
        <p:nvSpPr>
          <p:cNvPr id="7" name="Footer Placeholder 6"/>
          <p:cNvSpPr>
            <a:spLocks noGrp="1"/>
          </p:cNvSpPr>
          <p:nvPr>
            <p:ph type="ftr" sz="quarter" idx="11"/>
          </p:nvPr>
        </p:nvSpPr>
        <p:spPr/>
        <p:txBody>
          <a:bodyPr/>
          <a:lstStyle/>
          <a:p>
            <a:r>
              <a:rPr lang="en-US" smtClean="0"/>
              <a:t>Derek Ramdatt/ Rio Claro East Secondary / Agricultural Science</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DAY PLANTS</a:t>
            </a:r>
            <a:endParaRPr lang="en-US" dirty="0"/>
          </a:p>
        </p:txBody>
      </p:sp>
      <p:sp>
        <p:nvSpPr>
          <p:cNvPr id="3" name="Content Placeholder 2"/>
          <p:cNvSpPr>
            <a:spLocks noGrp="1"/>
          </p:cNvSpPr>
          <p:nvPr>
            <p:ph idx="1"/>
          </p:nvPr>
        </p:nvSpPr>
        <p:spPr/>
        <p:txBody>
          <a:bodyPr/>
          <a:lstStyle/>
          <a:p>
            <a:r>
              <a:rPr lang="en-US" dirty="0" smtClean="0"/>
              <a:t>Produce vegetative growth when the day is long.</a:t>
            </a:r>
          </a:p>
          <a:p>
            <a:r>
              <a:rPr lang="en-US" dirty="0" smtClean="0"/>
              <a:t>Produce flowers when the day length is short</a:t>
            </a:r>
          </a:p>
          <a:p>
            <a:r>
              <a:rPr lang="en-US" dirty="0" smtClean="0"/>
              <a:t>Examples: Pigeon Pea, Poinsettia, Sorrell</a:t>
            </a:r>
          </a:p>
          <a:p>
            <a:endParaRPr lang="en-US" dirty="0" smtClean="0"/>
          </a:p>
          <a:p>
            <a:pPr>
              <a:buNone/>
            </a:pPr>
            <a:endParaRPr lang="en-US" dirty="0"/>
          </a:p>
        </p:txBody>
      </p:sp>
      <p:pic>
        <p:nvPicPr>
          <p:cNvPr id="4" name="Picture 3" descr="piegeon-pea.jpg"/>
          <p:cNvPicPr>
            <a:picLocks noChangeAspect="1"/>
          </p:cNvPicPr>
          <p:nvPr/>
        </p:nvPicPr>
        <p:blipFill>
          <a:blip r:embed="rId2" cstate="print"/>
          <a:stretch>
            <a:fillRect/>
          </a:stretch>
        </p:blipFill>
        <p:spPr>
          <a:xfrm>
            <a:off x="762000" y="4191000"/>
            <a:ext cx="2133600" cy="1840992"/>
          </a:xfrm>
          <a:prstGeom prst="rect">
            <a:avLst/>
          </a:prstGeom>
        </p:spPr>
      </p:pic>
      <p:pic>
        <p:nvPicPr>
          <p:cNvPr id="5" name="Picture 4" descr="Poinsettia_2.jpg"/>
          <p:cNvPicPr>
            <a:picLocks noChangeAspect="1"/>
          </p:cNvPicPr>
          <p:nvPr/>
        </p:nvPicPr>
        <p:blipFill>
          <a:blip r:embed="rId3" cstate="print"/>
          <a:stretch>
            <a:fillRect/>
          </a:stretch>
        </p:blipFill>
        <p:spPr>
          <a:xfrm>
            <a:off x="3240306" y="4191000"/>
            <a:ext cx="2815788" cy="1847992"/>
          </a:xfrm>
          <a:prstGeom prst="rect">
            <a:avLst/>
          </a:prstGeom>
        </p:spPr>
      </p:pic>
      <p:pic>
        <p:nvPicPr>
          <p:cNvPr id="6" name="Picture 5" descr="JamaicanRedSorrell.jpg"/>
          <p:cNvPicPr>
            <a:picLocks noChangeAspect="1"/>
          </p:cNvPicPr>
          <p:nvPr/>
        </p:nvPicPr>
        <p:blipFill>
          <a:blip r:embed="rId4" cstate="print"/>
          <a:stretch>
            <a:fillRect/>
          </a:stretch>
        </p:blipFill>
        <p:spPr>
          <a:xfrm>
            <a:off x="6172200" y="4343400"/>
            <a:ext cx="2743200" cy="1555690"/>
          </a:xfrm>
          <a:prstGeom prst="rect">
            <a:avLst/>
          </a:prstGeom>
        </p:spPr>
      </p:pic>
      <p:sp>
        <p:nvSpPr>
          <p:cNvPr id="7" name="Footer Placeholder 6"/>
          <p:cNvSpPr>
            <a:spLocks noGrp="1"/>
          </p:cNvSpPr>
          <p:nvPr>
            <p:ph type="ftr" sz="quarter" idx="11"/>
          </p:nvPr>
        </p:nvSpPr>
        <p:spPr/>
        <p:txBody>
          <a:bodyPr/>
          <a:lstStyle/>
          <a:p>
            <a:r>
              <a:rPr lang="en-US" smtClean="0"/>
              <a:t>Derek Ramdatt/ Rio Claro East Secondary / Agricultural Science</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NEUTRAL PLANTS</a:t>
            </a:r>
            <a:endParaRPr lang="en-US" dirty="0"/>
          </a:p>
        </p:txBody>
      </p:sp>
      <p:sp>
        <p:nvSpPr>
          <p:cNvPr id="3" name="Content Placeholder 2"/>
          <p:cNvSpPr>
            <a:spLocks noGrp="1"/>
          </p:cNvSpPr>
          <p:nvPr>
            <p:ph idx="1"/>
          </p:nvPr>
        </p:nvSpPr>
        <p:spPr/>
        <p:txBody>
          <a:bodyPr/>
          <a:lstStyle/>
          <a:p>
            <a:r>
              <a:rPr lang="en-US" dirty="0" smtClean="0"/>
              <a:t>Insensitive to day length</a:t>
            </a:r>
          </a:p>
          <a:p>
            <a:r>
              <a:rPr lang="en-US" dirty="0" smtClean="0"/>
              <a:t>Grow </a:t>
            </a:r>
            <a:r>
              <a:rPr lang="en-US" dirty="0" err="1" smtClean="0"/>
              <a:t>vegetatively</a:t>
            </a:r>
            <a:r>
              <a:rPr lang="en-US" dirty="0" smtClean="0"/>
              <a:t> to maturity and produce flowers all year round</a:t>
            </a:r>
          </a:p>
          <a:p>
            <a:r>
              <a:rPr lang="en-US" dirty="0" smtClean="0"/>
              <a:t>Examples: </a:t>
            </a:r>
            <a:r>
              <a:rPr lang="en-US" dirty="0" err="1" smtClean="0"/>
              <a:t>Ochro</a:t>
            </a:r>
            <a:r>
              <a:rPr lang="en-US" dirty="0" smtClean="0"/>
              <a:t>, Cucumber, Carrot, Tomato</a:t>
            </a:r>
            <a:endParaRPr lang="en-US" dirty="0"/>
          </a:p>
        </p:txBody>
      </p:sp>
      <p:pic>
        <p:nvPicPr>
          <p:cNvPr id="4" name="Picture 3" descr="IMG_0017.jpg"/>
          <p:cNvPicPr>
            <a:picLocks noChangeAspect="1"/>
          </p:cNvPicPr>
          <p:nvPr/>
        </p:nvPicPr>
        <p:blipFill>
          <a:blip r:embed="rId2" cstate="print"/>
          <a:stretch>
            <a:fillRect/>
          </a:stretch>
        </p:blipFill>
        <p:spPr>
          <a:xfrm>
            <a:off x="762000" y="4495800"/>
            <a:ext cx="1981200" cy="1485900"/>
          </a:xfrm>
          <a:prstGeom prst="rect">
            <a:avLst/>
          </a:prstGeom>
        </p:spPr>
      </p:pic>
      <p:pic>
        <p:nvPicPr>
          <p:cNvPr id="5" name="Picture 4" descr="ARS_cucumber.jpg"/>
          <p:cNvPicPr>
            <a:picLocks noChangeAspect="1"/>
          </p:cNvPicPr>
          <p:nvPr/>
        </p:nvPicPr>
        <p:blipFill>
          <a:blip r:embed="rId3" cstate="print"/>
          <a:stretch>
            <a:fillRect/>
          </a:stretch>
        </p:blipFill>
        <p:spPr>
          <a:xfrm>
            <a:off x="3124200" y="4267200"/>
            <a:ext cx="1380236" cy="1981200"/>
          </a:xfrm>
          <a:prstGeom prst="rect">
            <a:avLst/>
          </a:prstGeom>
        </p:spPr>
      </p:pic>
      <p:pic>
        <p:nvPicPr>
          <p:cNvPr id="6" name="Picture 5" descr="article-new_ehow_images_a06_2t_54_carve-carrot-flowers-800x800.jpg"/>
          <p:cNvPicPr>
            <a:picLocks noChangeAspect="1"/>
          </p:cNvPicPr>
          <p:nvPr/>
        </p:nvPicPr>
        <p:blipFill>
          <a:blip r:embed="rId4" cstate="print"/>
          <a:stretch>
            <a:fillRect/>
          </a:stretch>
        </p:blipFill>
        <p:spPr>
          <a:xfrm>
            <a:off x="4876800" y="4495800"/>
            <a:ext cx="2133600" cy="1600200"/>
          </a:xfrm>
          <a:prstGeom prst="rect">
            <a:avLst/>
          </a:prstGeom>
        </p:spPr>
      </p:pic>
      <p:pic>
        <p:nvPicPr>
          <p:cNvPr id="7" name="Picture 6" descr="images (1).jpg"/>
          <p:cNvPicPr>
            <a:picLocks noChangeAspect="1"/>
          </p:cNvPicPr>
          <p:nvPr/>
        </p:nvPicPr>
        <p:blipFill>
          <a:blip r:embed="rId5" cstate="print"/>
          <a:stretch>
            <a:fillRect/>
          </a:stretch>
        </p:blipFill>
        <p:spPr>
          <a:xfrm>
            <a:off x="7239000" y="4495800"/>
            <a:ext cx="1676402" cy="1676400"/>
          </a:xfrm>
          <a:prstGeom prst="rect">
            <a:avLst/>
          </a:prstGeom>
        </p:spPr>
      </p:pic>
      <p:sp>
        <p:nvSpPr>
          <p:cNvPr id="8" name="Footer Placeholder 7"/>
          <p:cNvSpPr>
            <a:spLocks noGrp="1"/>
          </p:cNvSpPr>
          <p:nvPr>
            <p:ph type="ftr" sz="quarter" idx="11"/>
          </p:nvPr>
        </p:nvSpPr>
        <p:spPr/>
        <p:txBody>
          <a:bodyPr/>
          <a:lstStyle/>
          <a:p>
            <a:r>
              <a:rPr lang="en-US" smtClean="0"/>
              <a:t>Derek Ramdatt/ Rio Claro East Secondary / Agricultural Science</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hotosynthesis-color.jpg"/>
          <p:cNvPicPr>
            <a:picLocks noGrp="1" noChangeAspect="1"/>
          </p:cNvPicPr>
          <p:nvPr>
            <p:ph idx="1"/>
          </p:nvPr>
        </p:nvPicPr>
        <p:blipFill>
          <a:blip r:embed="rId2" cstate="print"/>
          <a:stretch>
            <a:fillRect/>
          </a:stretch>
        </p:blipFill>
        <p:spPr>
          <a:xfrm>
            <a:off x="292889" y="838201"/>
            <a:ext cx="8626056" cy="5287962"/>
          </a:xfrm>
        </p:spPr>
      </p:pic>
      <p:sp>
        <p:nvSpPr>
          <p:cNvPr id="3" name="Footer Placeholder 2"/>
          <p:cNvSpPr>
            <a:spLocks noGrp="1"/>
          </p:cNvSpPr>
          <p:nvPr>
            <p:ph type="ftr" sz="quarter" idx="11"/>
          </p:nvPr>
        </p:nvSpPr>
        <p:spPr/>
        <p:txBody>
          <a:bodyPr/>
          <a:lstStyle/>
          <a:p>
            <a:r>
              <a:rPr lang="en-US" smtClean="0"/>
              <a:t>Derek Ramdatt/ Rio Claro East Secondary / Agricultural Science</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Photosynthesis Equation</a:t>
            </a:r>
            <a:endParaRPr lang="en-US" dirty="0"/>
          </a:p>
        </p:txBody>
      </p:sp>
      <p:sp>
        <p:nvSpPr>
          <p:cNvPr id="3" name="Content Placeholder 2"/>
          <p:cNvSpPr>
            <a:spLocks noGrp="1"/>
          </p:cNvSpPr>
          <p:nvPr>
            <p:ph idx="1"/>
          </p:nvPr>
        </p:nvSpPr>
        <p:spPr/>
        <p:txBody>
          <a:bodyPr>
            <a:normAutofit/>
          </a:bodyPr>
          <a:lstStyle/>
          <a:p>
            <a:r>
              <a:rPr lang="en-US" sz="2400" b="1" dirty="0" smtClean="0"/>
              <a:t>Carbon dioxide + water --------- -&gt; glucose + oxygen</a:t>
            </a:r>
            <a:r>
              <a:rPr lang="en-US" sz="2400" dirty="0" smtClean="0"/>
              <a:t> </a:t>
            </a:r>
          </a:p>
          <a:p>
            <a:pPr>
              <a:buNone/>
            </a:pPr>
            <a:r>
              <a:rPr lang="en-US" sz="2400" dirty="0" smtClean="0"/>
              <a:t/>
            </a:r>
            <a:br>
              <a:rPr lang="en-US" sz="2400" dirty="0" smtClean="0"/>
            </a:br>
            <a:r>
              <a:rPr lang="en-US" sz="2400" dirty="0" smtClean="0"/>
              <a:t>In chemical language, this is written as,</a:t>
            </a:r>
          </a:p>
          <a:p>
            <a:pPr>
              <a:buNone/>
            </a:pPr>
            <a:endParaRPr lang="en-US" sz="2400" b="1" dirty="0" smtClean="0"/>
          </a:p>
          <a:p>
            <a:pPr>
              <a:buNone/>
            </a:pPr>
            <a:r>
              <a:rPr lang="en-US" sz="2400" b="1" dirty="0" smtClean="0"/>
              <a:t>		6H</a:t>
            </a:r>
            <a:r>
              <a:rPr lang="en-US" sz="2400" b="1" baseline="-25000" dirty="0" smtClean="0"/>
              <a:t>2</a:t>
            </a:r>
            <a:r>
              <a:rPr lang="en-US" sz="2400" b="1" dirty="0" smtClean="0"/>
              <a:t>O + 6CO</a:t>
            </a:r>
            <a:r>
              <a:rPr lang="en-US" sz="2400" b="1" baseline="-25000" dirty="0" smtClean="0"/>
              <a:t>2</a:t>
            </a:r>
            <a:r>
              <a:rPr lang="en-US" sz="2400" b="1" dirty="0" smtClean="0"/>
              <a:t> ----------&gt; C</a:t>
            </a:r>
            <a:r>
              <a:rPr lang="en-US" sz="2400" b="1" baseline="-25000" dirty="0" smtClean="0"/>
              <a:t>6</a:t>
            </a:r>
            <a:r>
              <a:rPr lang="en-US" sz="2400" b="1" dirty="0" smtClean="0"/>
              <a:t>H</a:t>
            </a:r>
            <a:r>
              <a:rPr lang="en-US" sz="2400" b="1" baseline="-25000" dirty="0" smtClean="0"/>
              <a:t>12</a:t>
            </a:r>
            <a:r>
              <a:rPr lang="en-US" sz="2400" b="1" dirty="0" smtClean="0"/>
              <a:t>O</a:t>
            </a:r>
            <a:r>
              <a:rPr lang="en-US" sz="2400" b="1" baseline="-25000" dirty="0" smtClean="0"/>
              <a:t>6</a:t>
            </a:r>
            <a:r>
              <a:rPr lang="en-US" sz="2400" b="1" dirty="0" smtClean="0"/>
              <a:t>+ 6O</a:t>
            </a:r>
            <a:r>
              <a:rPr lang="en-US" sz="2400" b="1" baseline="-25000" dirty="0" smtClean="0"/>
              <a:t>2</a:t>
            </a:r>
          </a:p>
          <a:p>
            <a:pPr>
              <a:buNone/>
            </a:pPr>
            <a:endParaRPr lang="en-US" sz="2400" dirty="0" smtClean="0"/>
          </a:p>
          <a:p>
            <a:r>
              <a:rPr lang="en-US" sz="2400" dirty="0" smtClean="0"/>
              <a:t>The above chemical equation is read as,</a:t>
            </a:r>
            <a:br>
              <a:rPr lang="en-US" sz="2400" dirty="0" smtClean="0"/>
            </a:br>
            <a:r>
              <a:rPr lang="en-US" sz="2400" dirty="0" smtClean="0"/>
              <a:t>Six molecules of carbon dioxide plus six molecules of water, produce one molecule of sugar and six molecules of oxygen.</a:t>
            </a:r>
            <a:endParaRPr lang="en-US" sz="2400" dirty="0"/>
          </a:p>
        </p:txBody>
      </p:sp>
      <p:sp>
        <p:nvSpPr>
          <p:cNvPr id="4" name="Footer Placeholder 3"/>
          <p:cNvSpPr>
            <a:spLocks noGrp="1"/>
          </p:cNvSpPr>
          <p:nvPr>
            <p:ph type="ftr" sz="quarter" idx="11"/>
          </p:nvPr>
        </p:nvSpPr>
        <p:spPr/>
        <p:txBody>
          <a:bodyPr/>
          <a:lstStyle/>
          <a:p>
            <a:r>
              <a:rPr lang="en-US" smtClean="0"/>
              <a:t>Derek Ramdatt/ Rio Claro East Secondary / Agricultural Science</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Photosynthesis</a:t>
            </a:r>
            <a:endParaRPr lang="en-US" dirty="0"/>
          </a:p>
        </p:txBody>
      </p:sp>
      <p:sp>
        <p:nvSpPr>
          <p:cNvPr id="3" name="Content Placeholder 2"/>
          <p:cNvSpPr>
            <a:spLocks noGrp="1"/>
          </p:cNvSpPr>
          <p:nvPr>
            <p:ph idx="1"/>
          </p:nvPr>
        </p:nvSpPr>
        <p:spPr>
          <a:xfrm>
            <a:off x="228600" y="1219200"/>
            <a:ext cx="8915400" cy="5486400"/>
          </a:xfrm>
        </p:spPr>
        <p:txBody>
          <a:bodyPr>
            <a:normAutofit fontScale="70000" lnSpcReduction="20000"/>
          </a:bodyPr>
          <a:lstStyle/>
          <a:p>
            <a:pPr>
              <a:buNone/>
            </a:pPr>
            <a:r>
              <a:rPr lang="en-US" b="1" dirty="0" smtClean="0"/>
              <a:t>	The process of photosynthesis benefits us in the following ways:</a:t>
            </a:r>
          </a:p>
          <a:p>
            <a:pPr>
              <a:buNone/>
            </a:pPr>
            <a:endParaRPr lang="en-US" dirty="0" smtClean="0"/>
          </a:p>
          <a:p>
            <a:pPr>
              <a:buNone/>
            </a:pPr>
            <a:r>
              <a:rPr lang="en-US" dirty="0" smtClean="0"/>
              <a:t>1. Photosynthesis converts inorganic raw materials into food, that provides our ecosystem with energy.</a:t>
            </a:r>
          </a:p>
          <a:p>
            <a:pPr>
              <a:buNone/>
            </a:pPr>
            <a:r>
              <a:rPr lang="en-US" dirty="0" smtClean="0"/>
              <a:t>2. Green plants provide organic food to all the animals and humans.</a:t>
            </a:r>
          </a:p>
          <a:p>
            <a:pPr>
              <a:buNone/>
            </a:pPr>
            <a:r>
              <a:rPr lang="en-US" dirty="0" smtClean="0"/>
              <a:t>3. Rare fossil fuels like coal, petroleum and natural gas are formed through the degradation of the past plant and animal parts, which were originally formed by photosynthesis.</a:t>
            </a:r>
          </a:p>
          <a:p>
            <a:pPr>
              <a:buNone/>
            </a:pPr>
            <a:r>
              <a:rPr lang="en-US" dirty="0" smtClean="0"/>
              <a:t>4. Plant products like timber, rubber, herbs, medicines resin and oils are derived from photosynthesis.</a:t>
            </a:r>
          </a:p>
          <a:p>
            <a:pPr>
              <a:buNone/>
            </a:pPr>
            <a:r>
              <a:rPr lang="en-US" dirty="0" smtClean="0"/>
              <a:t>5. Photosynthesis helps in providing oxygen in the atmosphere required by all living organisms.</a:t>
            </a:r>
          </a:p>
          <a:p>
            <a:pPr>
              <a:buNone/>
            </a:pPr>
            <a:r>
              <a:rPr lang="en-US" dirty="0" smtClean="0"/>
              <a:t>6. Photosynthesis decreases the concentration of carbon dioxide and other harmful industrial wastes that lead to respiration problems in living beings.</a:t>
            </a:r>
            <a:endParaRPr lang="en-US" dirty="0"/>
          </a:p>
        </p:txBody>
      </p:sp>
      <p:sp>
        <p:nvSpPr>
          <p:cNvPr id="4" name="Footer Placeholder 3"/>
          <p:cNvSpPr>
            <a:spLocks noGrp="1"/>
          </p:cNvSpPr>
          <p:nvPr>
            <p:ph type="ftr" sz="quarter" idx="11"/>
          </p:nvPr>
        </p:nvSpPr>
        <p:spPr/>
        <p:txBody>
          <a:bodyPr/>
          <a:lstStyle/>
          <a:p>
            <a:r>
              <a:rPr lang="en-US" smtClean="0"/>
              <a:t>Derek Ramdatt/ Rio Claro East Secondary / Agricultural Science</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Learn About Plants - Photosynthesis.wmv">
            <a:hlinkClick r:id="" action="ppaction://media"/>
          </p:cNvPr>
          <p:cNvPicPr>
            <a:picLocks noGrp="1" noRot="1" noChangeAspect="1"/>
          </p:cNvPicPr>
          <p:nvPr>
            <p:ph idx="1"/>
            <a:videoFile r:link="rId1"/>
          </p:nvPr>
        </p:nvPicPr>
        <p:blipFill>
          <a:blip r:embed="rId3" cstate="print"/>
          <a:stretch>
            <a:fillRect/>
          </a:stretch>
        </p:blipFill>
        <p:spPr>
          <a:xfrm>
            <a:off x="-1524000" y="433388"/>
            <a:ext cx="12192000" cy="6858000"/>
          </a:xfrm>
          <a:prstGeom prst="rect">
            <a:avLst/>
          </a:prstGeom>
        </p:spPr>
      </p:pic>
      <p:sp>
        <p:nvSpPr>
          <p:cNvPr id="5" name="Footer Placeholder 4"/>
          <p:cNvSpPr>
            <a:spLocks noGrp="1"/>
          </p:cNvSpPr>
          <p:nvPr>
            <p:ph type="ftr" sz="quarter" idx="11"/>
          </p:nvPr>
        </p:nvSpPr>
        <p:spPr/>
        <p:txBody>
          <a:bodyPr/>
          <a:lstStyle/>
          <a:p>
            <a:r>
              <a:rPr lang="en-US" smtClean="0"/>
              <a:t>Derek Ramdatt/ Rio Claro East Secondary / Agricultural Science</a:t>
            </a: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hotosynthesis Rap.wmv">
            <a:hlinkClick r:id="" action="ppaction://media"/>
          </p:cNvPr>
          <p:cNvPicPr>
            <a:picLocks noGrp="1" noRot="1" noChangeAspect="1"/>
          </p:cNvPicPr>
          <p:nvPr>
            <p:ph idx="1"/>
            <a:videoFile r:link="rId1"/>
          </p:nvPr>
        </p:nvPicPr>
        <p:blipFill>
          <a:blip r:embed="rId3" cstate="print"/>
          <a:stretch>
            <a:fillRect/>
          </a:stretch>
        </p:blipFill>
        <p:spPr>
          <a:xfrm>
            <a:off x="-1524000" y="433388"/>
            <a:ext cx="12192000" cy="6858000"/>
          </a:xfrm>
          <a:prstGeom prst="rect">
            <a:avLst/>
          </a:prstGeom>
        </p:spPr>
      </p:pic>
      <p:sp>
        <p:nvSpPr>
          <p:cNvPr id="4" name="Footer Placeholder 3"/>
          <p:cNvSpPr>
            <a:spLocks noGrp="1"/>
          </p:cNvSpPr>
          <p:nvPr>
            <p:ph type="ftr" sz="quarter" idx="11"/>
          </p:nvPr>
        </p:nvSpPr>
        <p:spPr/>
        <p:txBody>
          <a:bodyPr/>
          <a:lstStyle/>
          <a:p>
            <a:r>
              <a:rPr lang="en-US" smtClean="0"/>
              <a:t>Derek Ramdatt/ Rio Claro East Secondary / Agricultural Science</a:t>
            </a: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fullScrn="1">
              <p:cMediaNode vol="80000">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RESPIRATION</a:t>
            </a:r>
            <a:endParaRPr lang="en-US" dirty="0"/>
          </a:p>
        </p:txBody>
      </p:sp>
      <p:sp>
        <p:nvSpPr>
          <p:cNvPr id="3" name="Content Placeholder 2"/>
          <p:cNvSpPr>
            <a:spLocks noGrp="1"/>
          </p:cNvSpPr>
          <p:nvPr>
            <p:ph idx="1"/>
          </p:nvPr>
        </p:nvSpPr>
        <p:spPr/>
        <p:txBody>
          <a:bodyPr>
            <a:normAutofit/>
          </a:bodyPr>
          <a:lstStyle/>
          <a:p>
            <a:r>
              <a:rPr lang="en-US" dirty="0" smtClean="0"/>
              <a:t>In </a:t>
            </a:r>
            <a:r>
              <a:rPr lang="en-US" b="1" i="1" dirty="0" smtClean="0"/>
              <a:t>respiration</a:t>
            </a:r>
            <a:r>
              <a:rPr lang="en-US" dirty="0" smtClean="0"/>
              <a:t>, plants (and animals) convert the sugars (</a:t>
            </a:r>
            <a:r>
              <a:rPr lang="en-US" dirty="0" err="1" smtClean="0"/>
              <a:t>photosynthates</a:t>
            </a:r>
            <a:r>
              <a:rPr lang="en-US" dirty="0" smtClean="0"/>
              <a:t>) back into energy for growth and other life processes (metabolic processes).  The chemical equation for respiration shows that the </a:t>
            </a:r>
            <a:r>
              <a:rPr lang="en-US" dirty="0" err="1" smtClean="0"/>
              <a:t>photosynthates</a:t>
            </a:r>
            <a:r>
              <a:rPr lang="en-US" dirty="0" smtClean="0"/>
              <a:t> are combined with oxygen releasing energy, carbon dioxide, and water.  </a:t>
            </a:r>
            <a:br>
              <a:rPr lang="en-US" dirty="0" smtClean="0"/>
            </a:br>
            <a:endParaRPr lang="en-US" dirty="0"/>
          </a:p>
        </p:txBody>
      </p:sp>
      <p:sp>
        <p:nvSpPr>
          <p:cNvPr id="4" name="Footer Placeholder 3"/>
          <p:cNvSpPr>
            <a:spLocks noGrp="1"/>
          </p:cNvSpPr>
          <p:nvPr>
            <p:ph type="ftr" sz="quarter" idx="11"/>
          </p:nvPr>
        </p:nvSpPr>
        <p:spPr/>
        <p:txBody>
          <a:bodyPr/>
          <a:lstStyle/>
          <a:p>
            <a:r>
              <a:rPr lang="en-US" smtClean="0"/>
              <a:t>Derek Ramdatt/ Rio Claro East Secondary / Agricultural Science</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CHEMICAL EQUATION FOR RESPIRATION</a:t>
            </a:r>
            <a:endParaRPr lang="en-US" dirty="0"/>
          </a:p>
        </p:txBody>
      </p:sp>
      <p:pic>
        <p:nvPicPr>
          <p:cNvPr id="4" name="Content Placeholder 3" descr="141-4.jpg"/>
          <p:cNvPicPr>
            <a:picLocks noGrp="1" noChangeAspect="1"/>
          </p:cNvPicPr>
          <p:nvPr>
            <p:ph idx="1"/>
          </p:nvPr>
        </p:nvPicPr>
        <p:blipFill>
          <a:blip r:embed="rId2" cstate="print"/>
          <a:stretch>
            <a:fillRect/>
          </a:stretch>
        </p:blipFill>
        <p:spPr>
          <a:xfrm>
            <a:off x="381000" y="2438400"/>
            <a:ext cx="8396364" cy="1630362"/>
          </a:xfrm>
        </p:spPr>
      </p:pic>
      <p:sp>
        <p:nvSpPr>
          <p:cNvPr id="5" name="TextBox 4"/>
          <p:cNvSpPr txBox="1"/>
          <p:nvPr/>
        </p:nvSpPr>
        <p:spPr>
          <a:xfrm>
            <a:off x="1066800" y="4724400"/>
            <a:ext cx="7315200" cy="646331"/>
          </a:xfrm>
          <a:prstGeom prst="rect">
            <a:avLst/>
          </a:prstGeom>
          <a:noFill/>
        </p:spPr>
        <p:txBody>
          <a:bodyPr wrap="square" rtlCol="0">
            <a:spAutoFit/>
          </a:bodyPr>
          <a:lstStyle/>
          <a:p>
            <a:r>
              <a:rPr lang="en-US" dirty="0" smtClean="0"/>
              <a:t>Notice that the equation for respiration is the opposite of that for photosynthesis.</a:t>
            </a:r>
            <a:endParaRPr lang="en-US" dirty="0"/>
          </a:p>
        </p:txBody>
      </p:sp>
      <p:sp>
        <p:nvSpPr>
          <p:cNvPr id="6" name="Footer Placeholder 5"/>
          <p:cNvSpPr>
            <a:spLocks noGrp="1"/>
          </p:cNvSpPr>
          <p:nvPr>
            <p:ph type="ftr" sz="quarter" idx="11"/>
          </p:nvPr>
        </p:nvSpPr>
        <p:spPr/>
        <p:txBody>
          <a:bodyPr/>
          <a:lstStyle/>
          <a:p>
            <a:r>
              <a:rPr lang="en-US" smtClean="0"/>
              <a:t>Derek Ramdatt/ Rio Claro East Secondary / Agricultural Science</a:t>
            </a: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TotalTime>
  <Words>655</Words>
  <Application>Microsoft Office PowerPoint</Application>
  <PresentationFormat>On-screen Show (4:3)</PresentationFormat>
  <Paragraphs>98</Paragraphs>
  <Slides>25</Slides>
  <Notes>0</Notes>
  <HiddenSlides>0</HiddenSlides>
  <MMClips>6</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PLANT PROCESSES</vt:lpstr>
      <vt:lpstr>PHOTOSYNTHESIS</vt:lpstr>
      <vt:lpstr>Slide 3</vt:lpstr>
      <vt:lpstr>The Photosynthesis Equation</vt:lpstr>
      <vt:lpstr>Importance of Photosynthesis</vt:lpstr>
      <vt:lpstr>Slide 6</vt:lpstr>
      <vt:lpstr>Slide 7</vt:lpstr>
      <vt:lpstr>RESPIRATION</vt:lpstr>
      <vt:lpstr>CHEMICAL EQUATION FOR RESPIRATION</vt:lpstr>
      <vt:lpstr>Slide 10</vt:lpstr>
      <vt:lpstr>Slide 11</vt:lpstr>
      <vt:lpstr>Slide 12</vt:lpstr>
      <vt:lpstr>TRANSPIRATION</vt:lpstr>
      <vt:lpstr>Slide 14</vt:lpstr>
      <vt:lpstr>What Is The Purpose Of Transpiration? </vt:lpstr>
      <vt:lpstr>Atmospheric factors affecting transpiration </vt:lpstr>
      <vt:lpstr>Slide 17</vt:lpstr>
      <vt:lpstr>Slide 18</vt:lpstr>
      <vt:lpstr>Slide 19</vt:lpstr>
      <vt:lpstr>Slide 20</vt:lpstr>
      <vt:lpstr>PHOTOPERIODISM </vt:lpstr>
      <vt:lpstr>Slide 22</vt:lpstr>
      <vt:lpstr>LONG DAY PLANTS: </vt:lpstr>
      <vt:lpstr>SHORT DAY PLANTS</vt:lpstr>
      <vt:lpstr>DAY NEUTRAL PLANTS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 PROCESSES</dc:title>
  <dc:creator>User</dc:creator>
  <cp:lastModifiedBy>Clerk Typist</cp:lastModifiedBy>
  <cp:revision>35</cp:revision>
  <dcterms:created xsi:type="dcterms:W3CDTF">2013-01-07T09:12:39Z</dcterms:created>
  <dcterms:modified xsi:type="dcterms:W3CDTF">2013-03-11T22:03:31Z</dcterms:modified>
</cp:coreProperties>
</file>