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6" r:id="rId7"/>
    <p:sldId id="269" r:id="rId8"/>
    <p:sldId id="270" r:id="rId9"/>
    <p:sldId id="271" r:id="rId10"/>
    <p:sldId id="272" r:id="rId11"/>
    <p:sldId id="273" r:id="rId12"/>
    <p:sldId id="275" r:id="rId13"/>
    <p:sldId id="274" r:id="rId14"/>
    <p:sldId id="276" r:id="rId15"/>
    <p:sldId id="261" r:id="rId16"/>
    <p:sldId id="262" r:id="rId17"/>
    <p:sldId id="263" r:id="rId18"/>
    <p:sldId id="264" r:id="rId19"/>
    <p:sldId id="265"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8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E4A78C-CEBE-4187-B835-3AC35798E048}" type="datetimeFigureOut">
              <a:rPr lang="en-TT" smtClean="0"/>
              <a:t>10/06/2020</a:t>
            </a:fld>
            <a:endParaRPr lang="en-T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03F093-22A3-4D0B-B46A-3EAA7BB30784}" type="slidenum">
              <a:rPr lang="en-TT" smtClean="0"/>
              <a:t>‹#›</a:t>
            </a:fld>
            <a:endParaRPr lang="en-TT"/>
          </a:p>
        </p:txBody>
      </p:sp>
    </p:spTree>
    <p:extLst>
      <p:ext uri="{BB962C8B-B14F-4D97-AF65-F5344CB8AC3E}">
        <p14:creationId xmlns:p14="http://schemas.microsoft.com/office/powerpoint/2010/main" val="3580198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5EE46-6CFB-4336-89DA-2271C1DC1C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TT"/>
          </a:p>
        </p:txBody>
      </p:sp>
      <p:sp>
        <p:nvSpPr>
          <p:cNvPr id="3" name="Subtitle 2">
            <a:extLst>
              <a:ext uri="{FF2B5EF4-FFF2-40B4-BE49-F238E27FC236}">
                <a16:creationId xmlns:a16="http://schemas.microsoft.com/office/drawing/2014/main" id="{39B61107-8FFB-4CC5-8CDA-57D2F8F64E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T"/>
          </a:p>
        </p:txBody>
      </p:sp>
      <p:sp>
        <p:nvSpPr>
          <p:cNvPr id="4" name="Date Placeholder 3">
            <a:extLst>
              <a:ext uri="{FF2B5EF4-FFF2-40B4-BE49-F238E27FC236}">
                <a16:creationId xmlns:a16="http://schemas.microsoft.com/office/drawing/2014/main" id="{2CE9A8F5-9A1A-4EC3-8E53-FF8349851B0D}"/>
              </a:ext>
            </a:extLst>
          </p:cNvPr>
          <p:cNvSpPr>
            <a:spLocks noGrp="1"/>
          </p:cNvSpPr>
          <p:nvPr>
            <p:ph type="dt" sz="half" idx="10"/>
          </p:nvPr>
        </p:nvSpPr>
        <p:spPr/>
        <p:txBody>
          <a:bodyPr/>
          <a:lstStyle/>
          <a:p>
            <a:fld id="{B1B440CF-99C6-4BC3-B20B-62859FD8CD0D}" type="datetime1">
              <a:rPr lang="en-TT" smtClean="0"/>
              <a:t>10/06/2020</a:t>
            </a:fld>
            <a:endParaRPr lang="en-TT"/>
          </a:p>
        </p:txBody>
      </p:sp>
      <p:sp>
        <p:nvSpPr>
          <p:cNvPr id="5" name="Footer Placeholder 4">
            <a:extLst>
              <a:ext uri="{FF2B5EF4-FFF2-40B4-BE49-F238E27FC236}">
                <a16:creationId xmlns:a16="http://schemas.microsoft.com/office/drawing/2014/main" id="{330AF7EB-4F74-437B-9D2F-C0A5976B9781}"/>
              </a:ext>
            </a:extLst>
          </p:cNvPr>
          <p:cNvSpPr>
            <a:spLocks noGrp="1"/>
          </p:cNvSpPr>
          <p:nvPr>
            <p:ph type="ftr" sz="quarter" idx="11"/>
          </p:nvPr>
        </p:nvSpPr>
        <p:spPr/>
        <p:txBody>
          <a:bodyPr/>
          <a:lstStyle/>
          <a:p>
            <a:r>
              <a:rPr lang="en-TT"/>
              <a:t>CPDD 2020</a:t>
            </a:r>
          </a:p>
        </p:txBody>
      </p:sp>
      <p:sp>
        <p:nvSpPr>
          <p:cNvPr id="6" name="Slide Number Placeholder 5">
            <a:extLst>
              <a:ext uri="{FF2B5EF4-FFF2-40B4-BE49-F238E27FC236}">
                <a16:creationId xmlns:a16="http://schemas.microsoft.com/office/drawing/2014/main" id="{0A8B02CE-80CC-41B2-839B-90ECBE56A103}"/>
              </a:ext>
            </a:extLst>
          </p:cNvPr>
          <p:cNvSpPr>
            <a:spLocks noGrp="1"/>
          </p:cNvSpPr>
          <p:nvPr>
            <p:ph type="sldNum" sz="quarter" idx="12"/>
          </p:nvPr>
        </p:nvSpPr>
        <p:spPr/>
        <p:txBody>
          <a:bodyPr/>
          <a:lstStyle/>
          <a:p>
            <a:fld id="{95B3ED9B-6D11-4A37-8BFC-9931D1F07942}" type="slidenum">
              <a:rPr lang="en-TT" smtClean="0"/>
              <a:t>‹#›</a:t>
            </a:fld>
            <a:endParaRPr lang="en-TT"/>
          </a:p>
        </p:txBody>
      </p:sp>
    </p:spTree>
    <p:extLst>
      <p:ext uri="{BB962C8B-B14F-4D97-AF65-F5344CB8AC3E}">
        <p14:creationId xmlns:p14="http://schemas.microsoft.com/office/powerpoint/2010/main" val="787505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EEA10-B201-4139-B71A-369B6E636814}"/>
              </a:ext>
            </a:extLst>
          </p:cNvPr>
          <p:cNvSpPr>
            <a:spLocks noGrp="1"/>
          </p:cNvSpPr>
          <p:nvPr>
            <p:ph type="title"/>
          </p:nvPr>
        </p:nvSpPr>
        <p:spPr/>
        <p:txBody>
          <a:bodyPr/>
          <a:lstStyle/>
          <a:p>
            <a:r>
              <a:rPr lang="en-US"/>
              <a:t>Click to edit Master title style</a:t>
            </a:r>
            <a:endParaRPr lang="en-TT"/>
          </a:p>
        </p:txBody>
      </p:sp>
      <p:sp>
        <p:nvSpPr>
          <p:cNvPr id="3" name="Vertical Text Placeholder 2">
            <a:extLst>
              <a:ext uri="{FF2B5EF4-FFF2-40B4-BE49-F238E27FC236}">
                <a16:creationId xmlns:a16="http://schemas.microsoft.com/office/drawing/2014/main" id="{164432A1-31C1-48AA-B0AE-773A383B79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4" name="Date Placeholder 3">
            <a:extLst>
              <a:ext uri="{FF2B5EF4-FFF2-40B4-BE49-F238E27FC236}">
                <a16:creationId xmlns:a16="http://schemas.microsoft.com/office/drawing/2014/main" id="{1B06DCFD-865E-42EF-A6BB-99183ADE4EFA}"/>
              </a:ext>
            </a:extLst>
          </p:cNvPr>
          <p:cNvSpPr>
            <a:spLocks noGrp="1"/>
          </p:cNvSpPr>
          <p:nvPr>
            <p:ph type="dt" sz="half" idx="10"/>
          </p:nvPr>
        </p:nvSpPr>
        <p:spPr/>
        <p:txBody>
          <a:bodyPr/>
          <a:lstStyle/>
          <a:p>
            <a:fld id="{4EF3749B-1486-4FEF-A5FC-22824E1FE661}" type="datetime1">
              <a:rPr lang="en-TT" smtClean="0"/>
              <a:t>10/06/2020</a:t>
            </a:fld>
            <a:endParaRPr lang="en-TT"/>
          </a:p>
        </p:txBody>
      </p:sp>
      <p:sp>
        <p:nvSpPr>
          <p:cNvPr id="5" name="Footer Placeholder 4">
            <a:extLst>
              <a:ext uri="{FF2B5EF4-FFF2-40B4-BE49-F238E27FC236}">
                <a16:creationId xmlns:a16="http://schemas.microsoft.com/office/drawing/2014/main" id="{2FA2C834-5B29-4331-ABD4-F25A380454D7}"/>
              </a:ext>
            </a:extLst>
          </p:cNvPr>
          <p:cNvSpPr>
            <a:spLocks noGrp="1"/>
          </p:cNvSpPr>
          <p:nvPr>
            <p:ph type="ftr" sz="quarter" idx="11"/>
          </p:nvPr>
        </p:nvSpPr>
        <p:spPr/>
        <p:txBody>
          <a:bodyPr/>
          <a:lstStyle/>
          <a:p>
            <a:r>
              <a:rPr lang="en-TT"/>
              <a:t>CPDD 2020</a:t>
            </a:r>
          </a:p>
        </p:txBody>
      </p:sp>
      <p:sp>
        <p:nvSpPr>
          <p:cNvPr id="6" name="Slide Number Placeholder 5">
            <a:extLst>
              <a:ext uri="{FF2B5EF4-FFF2-40B4-BE49-F238E27FC236}">
                <a16:creationId xmlns:a16="http://schemas.microsoft.com/office/drawing/2014/main" id="{147FBEFB-A7F0-4B8E-B416-5AD26A428F88}"/>
              </a:ext>
            </a:extLst>
          </p:cNvPr>
          <p:cNvSpPr>
            <a:spLocks noGrp="1"/>
          </p:cNvSpPr>
          <p:nvPr>
            <p:ph type="sldNum" sz="quarter" idx="12"/>
          </p:nvPr>
        </p:nvSpPr>
        <p:spPr/>
        <p:txBody>
          <a:bodyPr/>
          <a:lstStyle/>
          <a:p>
            <a:fld id="{95B3ED9B-6D11-4A37-8BFC-9931D1F07942}" type="slidenum">
              <a:rPr lang="en-TT" smtClean="0"/>
              <a:t>‹#›</a:t>
            </a:fld>
            <a:endParaRPr lang="en-TT"/>
          </a:p>
        </p:txBody>
      </p:sp>
    </p:spTree>
    <p:extLst>
      <p:ext uri="{BB962C8B-B14F-4D97-AF65-F5344CB8AC3E}">
        <p14:creationId xmlns:p14="http://schemas.microsoft.com/office/powerpoint/2010/main" val="57602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FDF6CB-BA06-4282-8208-D1AF9B0E103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T"/>
          </a:p>
        </p:txBody>
      </p:sp>
      <p:sp>
        <p:nvSpPr>
          <p:cNvPr id="3" name="Vertical Text Placeholder 2">
            <a:extLst>
              <a:ext uri="{FF2B5EF4-FFF2-40B4-BE49-F238E27FC236}">
                <a16:creationId xmlns:a16="http://schemas.microsoft.com/office/drawing/2014/main" id="{514385BA-FE54-4506-A095-AD5925F1E3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4" name="Date Placeholder 3">
            <a:extLst>
              <a:ext uri="{FF2B5EF4-FFF2-40B4-BE49-F238E27FC236}">
                <a16:creationId xmlns:a16="http://schemas.microsoft.com/office/drawing/2014/main" id="{F474B34F-9FD0-4D59-ACB3-36F35D774124}"/>
              </a:ext>
            </a:extLst>
          </p:cNvPr>
          <p:cNvSpPr>
            <a:spLocks noGrp="1"/>
          </p:cNvSpPr>
          <p:nvPr>
            <p:ph type="dt" sz="half" idx="10"/>
          </p:nvPr>
        </p:nvSpPr>
        <p:spPr/>
        <p:txBody>
          <a:bodyPr/>
          <a:lstStyle/>
          <a:p>
            <a:fld id="{16801AF4-93B0-4278-B76D-6252D32208AE}" type="datetime1">
              <a:rPr lang="en-TT" smtClean="0"/>
              <a:t>10/06/2020</a:t>
            </a:fld>
            <a:endParaRPr lang="en-TT"/>
          </a:p>
        </p:txBody>
      </p:sp>
      <p:sp>
        <p:nvSpPr>
          <p:cNvPr id="5" name="Footer Placeholder 4">
            <a:extLst>
              <a:ext uri="{FF2B5EF4-FFF2-40B4-BE49-F238E27FC236}">
                <a16:creationId xmlns:a16="http://schemas.microsoft.com/office/drawing/2014/main" id="{9E3FF8EF-72E9-4A60-89C0-10D19DA64F49}"/>
              </a:ext>
            </a:extLst>
          </p:cNvPr>
          <p:cNvSpPr>
            <a:spLocks noGrp="1"/>
          </p:cNvSpPr>
          <p:nvPr>
            <p:ph type="ftr" sz="quarter" idx="11"/>
          </p:nvPr>
        </p:nvSpPr>
        <p:spPr/>
        <p:txBody>
          <a:bodyPr/>
          <a:lstStyle/>
          <a:p>
            <a:r>
              <a:rPr lang="en-TT"/>
              <a:t>CPDD 2020</a:t>
            </a:r>
          </a:p>
        </p:txBody>
      </p:sp>
      <p:sp>
        <p:nvSpPr>
          <p:cNvPr id="6" name="Slide Number Placeholder 5">
            <a:extLst>
              <a:ext uri="{FF2B5EF4-FFF2-40B4-BE49-F238E27FC236}">
                <a16:creationId xmlns:a16="http://schemas.microsoft.com/office/drawing/2014/main" id="{4E206791-28B4-496C-9D69-B0F4C41B7046}"/>
              </a:ext>
            </a:extLst>
          </p:cNvPr>
          <p:cNvSpPr>
            <a:spLocks noGrp="1"/>
          </p:cNvSpPr>
          <p:nvPr>
            <p:ph type="sldNum" sz="quarter" idx="12"/>
          </p:nvPr>
        </p:nvSpPr>
        <p:spPr/>
        <p:txBody>
          <a:bodyPr/>
          <a:lstStyle/>
          <a:p>
            <a:fld id="{95B3ED9B-6D11-4A37-8BFC-9931D1F07942}" type="slidenum">
              <a:rPr lang="en-TT" smtClean="0"/>
              <a:t>‹#›</a:t>
            </a:fld>
            <a:endParaRPr lang="en-TT"/>
          </a:p>
        </p:txBody>
      </p:sp>
    </p:spTree>
    <p:extLst>
      <p:ext uri="{BB962C8B-B14F-4D97-AF65-F5344CB8AC3E}">
        <p14:creationId xmlns:p14="http://schemas.microsoft.com/office/powerpoint/2010/main" val="389674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ED6CC-DC6B-4438-80B5-10BB79F52A37}"/>
              </a:ext>
            </a:extLst>
          </p:cNvPr>
          <p:cNvSpPr>
            <a:spLocks noGrp="1"/>
          </p:cNvSpPr>
          <p:nvPr>
            <p:ph type="title"/>
          </p:nvPr>
        </p:nvSpPr>
        <p:spPr/>
        <p:txBody>
          <a:bodyPr/>
          <a:lstStyle/>
          <a:p>
            <a:r>
              <a:rPr lang="en-US"/>
              <a:t>Click to edit Master title style</a:t>
            </a:r>
            <a:endParaRPr lang="en-TT"/>
          </a:p>
        </p:txBody>
      </p:sp>
      <p:sp>
        <p:nvSpPr>
          <p:cNvPr id="3" name="Content Placeholder 2">
            <a:extLst>
              <a:ext uri="{FF2B5EF4-FFF2-40B4-BE49-F238E27FC236}">
                <a16:creationId xmlns:a16="http://schemas.microsoft.com/office/drawing/2014/main" id="{6F5108C5-222B-4C02-B8E1-45FE75A58A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4" name="Date Placeholder 3">
            <a:extLst>
              <a:ext uri="{FF2B5EF4-FFF2-40B4-BE49-F238E27FC236}">
                <a16:creationId xmlns:a16="http://schemas.microsoft.com/office/drawing/2014/main" id="{1B6FD904-3088-40F0-A074-065F849CC486}"/>
              </a:ext>
            </a:extLst>
          </p:cNvPr>
          <p:cNvSpPr>
            <a:spLocks noGrp="1"/>
          </p:cNvSpPr>
          <p:nvPr>
            <p:ph type="dt" sz="half" idx="10"/>
          </p:nvPr>
        </p:nvSpPr>
        <p:spPr/>
        <p:txBody>
          <a:bodyPr/>
          <a:lstStyle/>
          <a:p>
            <a:fld id="{04FDFB3E-29D5-4D0B-9077-066BF1DE09F2}" type="datetime1">
              <a:rPr lang="en-TT" smtClean="0"/>
              <a:t>10/06/2020</a:t>
            </a:fld>
            <a:endParaRPr lang="en-TT"/>
          </a:p>
        </p:txBody>
      </p:sp>
      <p:sp>
        <p:nvSpPr>
          <p:cNvPr id="5" name="Footer Placeholder 4">
            <a:extLst>
              <a:ext uri="{FF2B5EF4-FFF2-40B4-BE49-F238E27FC236}">
                <a16:creationId xmlns:a16="http://schemas.microsoft.com/office/drawing/2014/main" id="{BABE4AA3-1C7F-4D58-803B-49DFA796A5CC}"/>
              </a:ext>
            </a:extLst>
          </p:cNvPr>
          <p:cNvSpPr>
            <a:spLocks noGrp="1"/>
          </p:cNvSpPr>
          <p:nvPr>
            <p:ph type="ftr" sz="quarter" idx="11"/>
          </p:nvPr>
        </p:nvSpPr>
        <p:spPr/>
        <p:txBody>
          <a:bodyPr/>
          <a:lstStyle/>
          <a:p>
            <a:r>
              <a:rPr lang="en-TT"/>
              <a:t>CPDD 2020</a:t>
            </a:r>
          </a:p>
        </p:txBody>
      </p:sp>
      <p:sp>
        <p:nvSpPr>
          <p:cNvPr id="6" name="Slide Number Placeholder 5">
            <a:extLst>
              <a:ext uri="{FF2B5EF4-FFF2-40B4-BE49-F238E27FC236}">
                <a16:creationId xmlns:a16="http://schemas.microsoft.com/office/drawing/2014/main" id="{EC6CA309-3B5B-45DE-B2A1-A8213A76A311}"/>
              </a:ext>
            </a:extLst>
          </p:cNvPr>
          <p:cNvSpPr>
            <a:spLocks noGrp="1"/>
          </p:cNvSpPr>
          <p:nvPr>
            <p:ph type="sldNum" sz="quarter" idx="12"/>
          </p:nvPr>
        </p:nvSpPr>
        <p:spPr/>
        <p:txBody>
          <a:bodyPr/>
          <a:lstStyle/>
          <a:p>
            <a:fld id="{95B3ED9B-6D11-4A37-8BFC-9931D1F07942}" type="slidenum">
              <a:rPr lang="en-TT" smtClean="0"/>
              <a:t>‹#›</a:t>
            </a:fld>
            <a:endParaRPr lang="en-TT"/>
          </a:p>
        </p:txBody>
      </p:sp>
    </p:spTree>
    <p:extLst>
      <p:ext uri="{BB962C8B-B14F-4D97-AF65-F5344CB8AC3E}">
        <p14:creationId xmlns:p14="http://schemas.microsoft.com/office/powerpoint/2010/main" val="2945284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3AB13-CACB-4BC3-AAA7-1B5AAF9CA5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T"/>
          </a:p>
        </p:txBody>
      </p:sp>
      <p:sp>
        <p:nvSpPr>
          <p:cNvPr id="3" name="Text Placeholder 2">
            <a:extLst>
              <a:ext uri="{FF2B5EF4-FFF2-40B4-BE49-F238E27FC236}">
                <a16:creationId xmlns:a16="http://schemas.microsoft.com/office/drawing/2014/main" id="{B262DC71-FA48-440B-BB4E-A0282AA181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1DA8B9-0B94-49CA-9403-17F7D4139AC8}"/>
              </a:ext>
            </a:extLst>
          </p:cNvPr>
          <p:cNvSpPr>
            <a:spLocks noGrp="1"/>
          </p:cNvSpPr>
          <p:nvPr>
            <p:ph type="dt" sz="half" idx="10"/>
          </p:nvPr>
        </p:nvSpPr>
        <p:spPr/>
        <p:txBody>
          <a:bodyPr/>
          <a:lstStyle/>
          <a:p>
            <a:fld id="{AA473EA6-F0BA-4092-B35E-8220AB247D9D}" type="datetime1">
              <a:rPr lang="en-TT" smtClean="0"/>
              <a:t>10/06/2020</a:t>
            </a:fld>
            <a:endParaRPr lang="en-TT"/>
          </a:p>
        </p:txBody>
      </p:sp>
      <p:sp>
        <p:nvSpPr>
          <p:cNvPr id="5" name="Footer Placeholder 4">
            <a:extLst>
              <a:ext uri="{FF2B5EF4-FFF2-40B4-BE49-F238E27FC236}">
                <a16:creationId xmlns:a16="http://schemas.microsoft.com/office/drawing/2014/main" id="{134057C9-DB69-46B4-ACB7-7ECB282310DA}"/>
              </a:ext>
            </a:extLst>
          </p:cNvPr>
          <p:cNvSpPr>
            <a:spLocks noGrp="1"/>
          </p:cNvSpPr>
          <p:nvPr>
            <p:ph type="ftr" sz="quarter" idx="11"/>
          </p:nvPr>
        </p:nvSpPr>
        <p:spPr/>
        <p:txBody>
          <a:bodyPr/>
          <a:lstStyle/>
          <a:p>
            <a:r>
              <a:rPr lang="en-TT"/>
              <a:t>CPDD 2020</a:t>
            </a:r>
          </a:p>
        </p:txBody>
      </p:sp>
      <p:sp>
        <p:nvSpPr>
          <p:cNvPr id="6" name="Slide Number Placeholder 5">
            <a:extLst>
              <a:ext uri="{FF2B5EF4-FFF2-40B4-BE49-F238E27FC236}">
                <a16:creationId xmlns:a16="http://schemas.microsoft.com/office/drawing/2014/main" id="{87153B02-9F9D-4070-8E64-4EEA9686095A}"/>
              </a:ext>
            </a:extLst>
          </p:cNvPr>
          <p:cNvSpPr>
            <a:spLocks noGrp="1"/>
          </p:cNvSpPr>
          <p:nvPr>
            <p:ph type="sldNum" sz="quarter" idx="12"/>
          </p:nvPr>
        </p:nvSpPr>
        <p:spPr/>
        <p:txBody>
          <a:bodyPr/>
          <a:lstStyle/>
          <a:p>
            <a:fld id="{95B3ED9B-6D11-4A37-8BFC-9931D1F07942}" type="slidenum">
              <a:rPr lang="en-TT" smtClean="0"/>
              <a:t>‹#›</a:t>
            </a:fld>
            <a:endParaRPr lang="en-TT"/>
          </a:p>
        </p:txBody>
      </p:sp>
    </p:spTree>
    <p:extLst>
      <p:ext uri="{BB962C8B-B14F-4D97-AF65-F5344CB8AC3E}">
        <p14:creationId xmlns:p14="http://schemas.microsoft.com/office/powerpoint/2010/main" val="421790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DA18D-6861-41EA-BE9E-32FAD4536518}"/>
              </a:ext>
            </a:extLst>
          </p:cNvPr>
          <p:cNvSpPr>
            <a:spLocks noGrp="1"/>
          </p:cNvSpPr>
          <p:nvPr>
            <p:ph type="title"/>
          </p:nvPr>
        </p:nvSpPr>
        <p:spPr/>
        <p:txBody>
          <a:bodyPr/>
          <a:lstStyle/>
          <a:p>
            <a:r>
              <a:rPr lang="en-US"/>
              <a:t>Click to edit Master title style</a:t>
            </a:r>
            <a:endParaRPr lang="en-TT"/>
          </a:p>
        </p:txBody>
      </p:sp>
      <p:sp>
        <p:nvSpPr>
          <p:cNvPr id="3" name="Content Placeholder 2">
            <a:extLst>
              <a:ext uri="{FF2B5EF4-FFF2-40B4-BE49-F238E27FC236}">
                <a16:creationId xmlns:a16="http://schemas.microsoft.com/office/drawing/2014/main" id="{CD71D532-891E-414E-AF2D-88232945DA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4" name="Content Placeholder 3">
            <a:extLst>
              <a:ext uri="{FF2B5EF4-FFF2-40B4-BE49-F238E27FC236}">
                <a16:creationId xmlns:a16="http://schemas.microsoft.com/office/drawing/2014/main" id="{6785668A-FEC4-4EBC-9684-598A8BFC5C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5" name="Date Placeholder 4">
            <a:extLst>
              <a:ext uri="{FF2B5EF4-FFF2-40B4-BE49-F238E27FC236}">
                <a16:creationId xmlns:a16="http://schemas.microsoft.com/office/drawing/2014/main" id="{C7DFA032-A9D9-426C-B7F4-FC2FECF2C91B}"/>
              </a:ext>
            </a:extLst>
          </p:cNvPr>
          <p:cNvSpPr>
            <a:spLocks noGrp="1"/>
          </p:cNvSpPr>
          <p:nvPr>
            <p:ph type="dt" sz="half" idx="10"/>
          </p:nvPr>
        </p:nvSpPr>
        <p:spPr/>
        <p:txBody>
          <a:bodyPr/>
          <a:lstStyle/>
          <a:p>
            <a:fld id="{A9B6DBAA-4529-466C-8F87-383395A9D551}" type="datetime1">
              <a:rPr lang="en-TT" smtClean="0"/>
              <a:t>10/06/2020</a:t>
            </a:fld>
            <a:endParaRPr lang="en-TT"/>
          </a:p>
        </p:txBody>
      </p:sp>
      <p:sp>
        <p:nvSpPr>
          <p:cNvPr id="6" name="Footer Placeholder 5">
            <a:extLst>
              <a:ext uri="{FF2B5EF4-FFF2-40B4-BE49-F238E27FC236}">
                <a16:creationId xmlns:a16="http://schemas.microsoft.com/office/drawing/2014/main" id="{F51D1A47-4FE0-40AE-B4E8-1C263B1D9B7A}"/>
              </a:ext>
            </a:extLst>
          </p:cNvPr>
          <p:cNvSpPr>
            <a:spLocks noGrp="1"/>
          </p:cNvSpPr>
          <p:nvPr>
            <p:ph type="ftr" sz="quarter" idx="11"/>
          </p:nvPr>
        </p:nvSpPr>
        <p:spPr/>
        <p:txBody>
          <a:bodyPr/>
          <a:lstStyle/>
          <a:p>
            <a:r>
              <a:rPr lang="en-TT"/>
              <a:t>CPDD 2020</a:t>
            </a:r>
          </a:p>
        </p:txBody>
      </p:sp>
      <p:sp>
        <p:nvSpPr>
          <p:cNvPr id="7" name="Slide Number Placeholder 6">
            <a:extLst>
              <a:ext uri="{FF2B5EF4-FFF2-40B4-BE49-F238E27FC236}">
                <a16:creationId xmlns:a16="http://schemas.microsoft.com/office/drawing/2014/main" id="{82C19B07-7C08-45EE-9DA6-45DF9DAC48DB}"/>
              </a:ext>
            </a:extLst>
          </p:cNvPr>
          <p:cNvSpPr>
            <a:spLocks noGrp="1"/>
          </p:cNvSpPr>
          <p:nvPr>
            <p:ph type="sldNum" sz="quarter" idx="12"/>
          </p:nvPr>
        </p:nvSpPr>
        <p:spPr/>
        <p:txBody>
          <a:bodyPr/>
          <a:lstStyle/>
          <a:p>
            <a:fld id="{95B3ED9B-6D11-4A37-8BFC-9931D1F07942}" type="slidenum">
              <a:rPr lang="en-TT" smtClean="0"/>
              <a:t>‹#›</a:t>
            </a:fld>
            <a:endParaRPr lang="en-TT"/>
          </a:p>
        </p:txBody>
      </p:sp>
    </p:spTree>
    <p:extLst>
      <p:ext uri="{BB962C8B-B14F-4D97-AF65-F5344CB8AC3E}">
        <p14:creationId xmlns:p14="http://schemas.microsoft.com/office/powerpoint/2010/main" val="2229051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E3B9E-1CA1-48AF-989C-98D5EF27E4F5}"/>
              </a:ext>
            </a:extLst>
          </p:cNvPr>
          <p:cNvSpPr>
            <a:spLocks noGrp="1"/>
          </p:cNvSpPr>
          <p:nvPr>
            <p:ph type="title"/>
          </p:nvPr>
        </p:nvSpPr>
        <p:spPr>
          <a:xfrm>
            <a:off x="839788" y="365125"/>
            <a:ext cx="10515600" cy="1325563"/>
          </a:xfrm>
        </p:spPr>
        <p:txBody>
          <a:bodyPr/>
          <a:lstStyle/>
          <a:p>
            <a:r>
              <a:rPr lang="en-US"/>
              <a:t>Click to edit Master title style</a:t>
            </a:r>
            <a:endParaRPr lang="en-TT"/>
          </a:p>
        </p:txBody>
      </p:sp>
      <p:sp>
        <p:nvSpPr>
          <p:cNvPr id="3" name="Text Placeholder 2">
            <a:extLst>
              <a:ext uri="{FF2B5EF4-FFF2-40B4-BE49-F238E27FC236}">
                <a16:creationId xmlns:a16="http://schemas.microsoft.com/office/drawing/2014/main" id="{CDCEE2AF-6737-4A75-AB1A-33E4E2E164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CEF830-22DF-4781-8AF6-D2D2A7F83E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5" name="Text Placeholder 4">
            <a:extLst>
              <a:ext uri="{FF2B5EF4-FFF2-40B4-BE49-F238E27FC236}">
                <a16:creationId xmlns:a16="http://schemas.microsoft.com/office/drawing/2014/main" id="{7A4204EE-1F3D-4E18-8A16-FFF838AB71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D18C76-3C1D-478B-A52C-42E47BD695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7" name="Date Placeholder 6">
            <a:extLst>
              <a:ext uri="{FF2B5EF4-FFF2-40B4-BE49-F238E27FC236}">
                <a16:creationId xmlns:a16="http://schemas.microsoft.com/office/drawing/2014/main" id="{DFAB1198-0B93-45D9-BAA0-07E6A22BF7E6}"/>
              </a:ext>
            </a:extLst>
          </p:cNvPr>
          <p:cNvSpPr>
            <a:spLocks noGrp="1"/>
          </p:cNvSpPr>
          <p:nvPr>
            <p:ph type="dt" sz="half" idx="10"/>
          </p:nvPr>
        </p:nvSpPr>
        <p:spPr/>
        <p:txBody>
          <a:bodyPr/>
          <a:lstStyle/>
          <a:p>
            <a:fld id="{2CB5D474-A3FD-4341-AB36-D9416B444D4D}" type="datetime1">
              <a:rPr lang="en-TT" smtClean="0"/>
              <a:t>10/06/2020</a:t>
            </a:fld>
            <a:endParaRPr lang="en-TT"/>
          </a:p>
        </p:txBody>
      </p:sp>
      <p:sp>
        <p:nvSpPr>
          <p:cNvPr id="8" name="Footer Placeholder 7">
            <a:extLst>
              <a:ext uri="{FF2B5EF4-FFF2-40B4-BE49-F238E27FC236}">
                <a16:creationId xmlns:a16="http://schemas.microsoft.com/office/drawing/2014/main" id="{6C4EBCB5-A782-4CA8-BBFD-2B495A206CC6}"/>
              </a:ext>
            </a:extLst>
          </p:cNvPr>
          <p:cNvSpPr>
            <a:spLocks noGrp="1"/>
          </p:cNvSpPr>
          <p:nvPr>
            <p:ph type="ftr" sz="quarter" idx="11"/>
          </p:nvPr>
        </p:nvSpPr>
        <p:spPr/>
        <p:txBody>
          <a:bodyPr/>
          <a:lstStyle/>
          <a:p>
            <a:r>
              <a:rPr lang="en-TT"/>
              <a:t>CPDD 2020</a:t>
            </a:r>
          </a:p>
        </p:txBody>
      </p:sp>
      <p:sp>
        <p:nvSpPr>
          <p:cNvPr id="9" name="Slide Number Placeholder 8">
            <a:extLst>
              <a:ext uri="{FF2B5EF4-FFF2-40B4-BE49-F238E27FC236}">
                <a16:creationId xmlns:a16="http://schemas.microsoft.com/office/drawing/2014/main" id="{0FEC5B1A-59E6-41C2-B184-BDF7E34A5646}"/>
              </a:ext>
            </a:extLst>
          </p:cNvPr>
          <p:cNvSpPr>
            <a:spLocks noGrp="1"/>
          </p:cNvSpPr>
          <p:nvPr>
            <p:ph type="sldNum" sz="quarter" idx="12"/>
          </p:nvPr>
        </p:nvSpPr>
        <p:spPr/>
        <p:txBody>
          <a:bodyPr/>
          <a:lstStyle/>
          <a:p>
            <a:fld id="{95B3ED9B-6D11-4A37-8BFC-9931D1F07942}" type="slidenum">
              <a:rPr lang="en-TT" smtClean="0"/>
              <a:t>‹#›</a:t>
            </a:fld>
            <a:endParaRPr lang="en-TT"/>
          </a:p>
        </p:txBody>
      </p:sp>
    </p:spTree>
    <p:extLst>
      <p:ext uri="{BB962C8B-B14F-4D97-AF65-F5344CB8AC3E}">
        <p14:creationId xmlns:p14="http://schemas.microsoft.com/office/powerpoint/2010/main" val="1620220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AEE8A-FD35-4901-8F47-7D84581FD2F5}"/>
              </a:ext>
            </a:extLst>
          </p:cNvPr>
          <p:cNvSpPr>
            <a:spLocks noGrp="1"/>
          </p:cNvSpPr>
          <p:nvPr>
            <p:ph type="title"/>
          </p:nvPr>
        </p:nvSpPr>
        <p:spPr/>
        <p:txBody>
          <a:bodyPr/>
          <a:lstStyle/>
          <a:p>
            <a:r>
              <a:rPr lang="en-US"/>
              <a:t>Click to edit Master title style</a:t>
            </a:r>
            <a:endParaRPr lang="en-TT"/>
          </a:p>
        </p:txBody>
      </p:sp>
      <p:sp>
        <p:nvSpPr>
          <p:cNvPr id="3" name="Date Placeholder 2">
            <a:extLst>
              <a:ext uri="{FF2B5EF4-FFF2-40B4-BE49-F238E27FC236}">
                <a16:creationId xmlns:a16="http://schemas.microsoft.com/office/drawing/2014/main" id="{0FEED590-0D4B-4447-87DC-9BF9C65EBBB3}"/>
              </a:ext>
            </a:extLst>
          </p:cNvPr>
          <p:cNvSpPr>
            <a:spLocks noGrp="1"/>
          </p:cNvSpPr>
          <p:nvPr>
            <p:ph type="dt" sz="half" idx="10"/>
          </p:nvPr>
        </p:nvSpPr>
        <p:spPr/>
        <p:txBody>
          <a:bodyPr/>
          <a:lstStyle/>
          <a:p>
            <a:fld id="{C332AC0C-818C-4CA1-8132-98BA48698D9E}" type="datetime1">
              <a:rPr lang="en-TT" smtClean="0"/>
              <a:t>10/06/2020</a:t>
            </a:fld>
            <a:endParaRPr lang="en-TT"/>
          </a:p>
        </p:txBody>
      </p:sp>
      <p:sp>
        <p:nvSpPr>
          <p:cNvPr id="4" name="Footer Placeholder 3">
            <a:extLst>
              <a:ext uri="{FF2B5EF4-FFF2-40B4-BE49-F238E27FC236}">
                <a16:creationId xmlns:a16="http://schemas.microsoft.com/office/drawing/2014/main" id="{5E1D7090-1A07-4D45-82D8-99190BD3DF44}"/>
              </a:ext>
            </a:extLst>
          </p:cNvPr>
          <p:cNvSpPr>
            <a:spLocks noGrp="1"/>
          </p:cNvSpPr>
          <p:nvPr>
            <p:ph type="ftr" sz="quarter" idx="11"/>
          </p:nvPr>
        </p:nvSpPr>
        <p:spPr/>
        <p:txBody>
          <a:bodyPr/>
          <a:lstStyle/>
          <a:p>
            <a:r>
              <a:rPr lang="en-TT"/>
              <a:t>CPDD 2020</a:t>
            </a:r>
          </a:p>
        </p:txBody>
      </p:sp>
      <p:sp>
        <p:nvSpPr>
          <p:cNvPr id="5" name="Slide Number Placeholder 4">
            <a:extLst>
              <a:ext uri="{FF2B5EF4-FFF2-40B4-BE49-F238E27FC236}">
                <a16:creationId xmlns:a16="http://schemas.microsoft.com/office/drawing/2014/main" id="{87F7476F-71EF-4E29-B796-8CE6CBC7B13A}"/>
              </a:ext>
            </a:extLst>
          </p:cNvPr>
          <p:cNvSpPr>
            <a:spLocks noGrp="1"/>
          </p:cNvSpPr>
          <p:nvPr>
            <p:ph type="sldNum" sz="quarter" idx="12"/>
          </p:nvPr>
        </p:nvSpPr>
        <p:spPr/>
        <p:txBody>
          <a:bodyPr/>
          <a:lstStyle/>
          <a:p>
            <a:fld id="{95B3ED9B-6D11-4A37-8BFC-9931D1F07942}" type="slidenum">
              <a:rPr lang="en-TT" smtClean="0"/>
              <a:t>‹#›</a:t>
            </a:fld>
            <a:endParaRPr lang="en-TT"/>
          </a:p>
        </p:txBody>
      </p:sp>
    </p:spTree>
    <p:extLst>
      <p:ext uri="{BB962C8B-B14F-4D97-AF65-F5344CB8AC3E}">
        <p14:creationId xmlns:p14="http://schemas.microsoft.com/office/powerpoint/2010/main" val="2919238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19A626-CC88-49B7-A02E-94C6F9BDCBD6}"/>
              </a:ext>
            </a:extLst>
          </p:cNvPr>
          <p:cNvSpPr>
            <a:spLocks noGrp="1"/>
          </p:cNvSpPr>
          <p:nvPr>
            <p:ph type="dt" sz="half" idx="10"/>
          </p:nvPr>
        </p:nvSpPr>
        <p:spPr/>
        <p:txBody>
          <a:bodyPr/>
          <a:lstStyle/>
          <a:p>
            <a:fld id="{6C3C3825-5D7A-4444-84C5-F41833D36127}" type="datetime1">
              <a:rPr lang="en-TT" smtClean="0"/>
              <a:t>10/06/2020</a:t>
            </a:fld>
            <a:endParaRPr lang="en-TT"/>
          </a:p>
        </p:txBody>
      </p:sp>
      <p:sp>
        <p:nvSpPr>
          <p:cNvPr id="3" name="Footer Placeholder 2">
            <a:extLst>
              <a:ext uri="{FF2B5EF4-FFF2-40B4-BE49-F238E27FC236}">
                <a16:creationId xmlns:a16="http://schemas.microsoft.com/office/drawing/2014/main" id="{BBE02C7D-C379-4ACF-BB3A-44D4B2E1CD8A}"/>
              </a:ext>
            </a:extLst>
          </p:cNvPr>
          <p:cNvSpPr>
            <a:spLocks noGrp="1"/>
          </p:cNvSpPr>
          <p:nvPr>
            <p:ph type="ftr" sz="quarter" idx="11"/>
          </p:nvPr>
        </p:nvSpPr>
        <p:spPr/>
        <p:txBody>
          <a:bodyPr/>
          <a:lstStyle/>
          <a:p>
            <a:r>
              <a:rPr lang="en-TT"/>
              <a:t>CPDD 2020</a:t>
            </a:r>
          </a:p>
        </p:txBody>
      </p:sp>
      <p:sp>
        <p:nvSpPr>
          <p:cNvPr id="4" name="Slide Number Placeholder 3">
            <a:extLst>
              <a:ext uri="{FF2B5EF4-FFF2-40B4-BE49-F238E27FC236}">
                <a16:creationId xmlns:a16="http://schemas.microsoft.com/office/drawing/2014/main" id="{8E7A17C1-EB76-43A4-9BD9-97D4B3CD32C3}"/>
              </a:ext>
            </a:extLst>
          </p:cNvPr>
          <p:cNvSpPr>
            <a:spLocks noGrp="1"/>
          </p:cNvSpPr>
          <p:nvPr>
            <p:ph type="sldNum" sz="quarter" idx="12"/>
          </p:nvPr>
        </p:nvSpPr>
        <p:spPr/>
        <p:txBody>
          <a:bodyPr/>
          <a:lstStyle/>
          <a:p>
            <a:fld id="{95B3ED9B-6D11-4A37-8BFC-9931D1F07942}" type="slidenum">
              <a:rPr lang="en-TT" smtClean="0"/>
              <a:t>‹#›</a:t>
            </a:fld>
            <a:endParaRPr lang="en-TT"/>
          </a:p>
        </p:txBody>
      </p:sp>
    </p:spTree>
    <p:extLst>
      <p:ext uri="{BB962C8B-B14F-4D97-AF65-F5344CB8AC3E}">
        <p14:creationId xmlns:p14="http://schemas.microsoft.com/office/powerpoint/2010/main" val="19162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550BD-FBAC-4420-86E8-CC8DE78952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T"/>
          </a:p>
        </p:txBody>
      </p:sp>
      <p:sp>
        <p:nvSpPr>
          <p:cNvPr id="3" name="Content Placeholder 2">
            <a:extLst>
              <a:ext uri="{FF2B5EF4-FFF2-40B4-BE49-F238E27FC236}">
                <a16:creationId xmlns:a16="http://schemas.microsoft.com/office/drawing/2014/main" id="{0F32B99F-206E-4101-852C-175FA63507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4" name="Text Placeholder 3">
            <a:extLst>
              <a:ext uri="{FF2B5EF4-FFF2-40B4-BE49-F238E27FC236}">
                <a16:creationId xmlns:a16="http://schemas.microsoft.com/office/drawing/2014/main" id="{F6A4C6CA-1C44-4BEE-899F-0A911A73EB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C0BB20-92DB-4EF5-BF7C-ECF350FB3247}"/>
              </a:ext>
            </a:extLst>
          </p:cNvPr>
          <p:cNvSpPr>
            <a:spLocks noGrp="1"/>
          </p:cNvSpPr>
          <p:nvPr>
            <p:ph type="dt" sz="half" idx="10"/>
          </p:nvPr>
        </p:nvSpPr>
        <p:spPr/>
        <p:txBody>
          <a:bodyPr/>
          <a:lstStyle/>
          <a:p>
            <a:fld id="{9EEF9706-9588-4C78-88C9-2AF76F759C7D}" type="datetime1">
              <a:rPr lang="en-TT" smtClean="0"/>
              <a:t>10/06/2020</a:t>
            </a:fld>
            <a:endParaRPr lang="en-TT"/>
          </a:p>
        </p:txBody>
      </p:sp>
      <p:sp>
        <p:nvSpPr>
          <p:cNvPr id="6" name="Footer Placeholder 5">
            <a:extLst>
              <a:ext uri="{FF2B5EF4-FFF2-40B4-BE49-F238E27FC236}">
                <a16:creationId xmlns:a16="http://schemas.microsoft.com/office/drawing/2014/main" id="{6B132524-72F3-4923-8F7A-4FD484507358}"/>
              </a:ext>
            </a:extLst>
          </p:cNvPr>
          <p:cNvSpPr>
            <a:spLocks noGrp="1"/>
          </p:cNvSpPr>
          <p:nvPr>
            <p:ph type="ftr" sz="quarter" idx="11"/>
          </p:nvPr>
        </p:nvSpPr>
        <p:spPr/>
        <p:txBody>
          <a:bodyPr/>
          <a:lstStyle/>
          <a:p>
            <a:r>
              <a:rPr lang="en-TT"/>
              <a:t>CPDD 2020</a:t>
            </a:r>
          </a:p>
        </p:txBody>
      </p:sp>
      <p:sp>
        <p:nvSpPr>
          <p:cNvPr id="7" name="Slide Number Placeholder 6">
            <a:extLst>
              <a:ext uri="{FF2B5EF4-FFF2-40B4-BE49-F238E27FC236}">
                <a16:creationId xmlns:a16="http://schemas.microsoft.com/office/drawing/2014/main" id="{DB74AB6A-3574-483F-A069-06ACC3BEAA93}"/>
              </a:ext>
            </a:extLst>
          </p:cNvPr>
          <p:cNvSpPr>
            <a:spLocks noGrp="1"/>
          </p:cNvSpPr>
          <p:nvPr>
            <p:ph type="sldNum" sz="quarter" idx="12"/>
          </p:nvPr>
        </p:nvSpPr>
        <p:spPr/>
        <p:txBody>
          <a:bodyPr/>
          <a:lstStyle/>
          <a:p>
            <a:fld id="{95B3ED9B-6D11-4A37-8BFC-9931D1F07942}" type="slidenum">
              <a:rPr lang="en-TT" smtClean="0"/>
              <a:t>‹#›</a:t>
            </a:fld>
            <a:endParaRPr lang="en-TT"/>
          </a:p>
        </p:txBody>
      </p:sp>
    </p:spTree>
    <p:extLst>
      <p:ext uri="{BB962C8B-B14F-4D97-AF65-F5344CB8AC3E}">
        <p14:creationId xmlns:p14="http://schemas.microsoft.com/office/powerpoint/2010/main" val="2010859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74550-152E-4D34-A193-DF050C2407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T"/>
          </a:p>
        </p:txBody>
      </p:sp>
      <p:sp>
        <p:nvSpPr>
          <p:cNvPr id="3" name="Picture Placeholder 2">
            <a:extLst>
              <a:ext uri="{FF2B5EF4-FFF2-40B4-BE49-F238E27FC236}">
                <a16:creationId xmlns:a16="http://schemas.microsoft.com/office/drawing/2014/main" id="{0DC3FC06-B736-4259-A30A-07811DCA53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T"/>
          </a:p>
        </p:txBody>
      </p:sp>
      <p:sp>
        <p:nvSpPr>
          <p:cNvPr id="4" name="Text Placeholder 3">
            <a:extLst>
              <a:ext uri="{FF2B5EF4-FFF2-40B4-BE49-F238E27FC236}">
                <a16:creationId xmlns:a16="http://schemas.microsoft.com/office/drawing/2014/main" id="{805D6B06-A36A-4B87-8986-5649021CC3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CD53A8-AD55-472F-92FC-CC667FCF4F0F}"/>
              </a:ext>
            </a:extLst>
          </p:cNvPr>
          <p:cNvSpPr>
            <a:spLocks noGrp="1"/>
          </p:cNvSpPr>
          <p:nvPr>
            <p:ph type="dt" sz="half" idx="10"/>
          </p:nvPr>
        </p:nvSpPr>
        <p:spPr/>
        <p:txBody>
          <a:bodyPr/>
          <a:lstStyle/>
          <a:p>
            <a:fld id="{CF24EF66-2A5B-4657-B842-6A2B20DD9ADF}" type="datetime1">
              <a:rPr lang="en-TT" smtClean="0"/>
              <a:t>10/06/2020</a:t>
            </a:fld>
            <a:endParaRPr lang="en-TT"/>
          </a:p>
        </p:txBody>
      </p:sp>
      <p:sp>
        <p:nvSpPr>
          <p:cNvPr id="6" name="Footer Placeholder 5">
            <a:extLst>
              <a:ext uri="{FF2B5EF4-FFF2-40B4-BE49-F238E27FC236}">
                <a16:creationId xmlns:a16="http://schemas.microsoft.com/office/drawing/2014/main" id="{F10105F2-DD3D-4BD1-A587-D357B8CD4439}"/>
              </a:ext>
            </a:extLst>
          </p:cNvPr>
          <p:cNvSpPr>
            <a:spLocks noGrp="1"/>
          </p:cNvSpPr>
          <p:nvPr>
            <p:ph type="ftr" sz="quarter" idx="11"/>
          </p:nvPr>
        </p:nvSpPr>
        <p:spPr/>
        <p:txBody>
          <a:bodyPr/>
          <a:lstStyle/>
          <a:p>
            <a:r>
              <a:rPr lang="en-TT"/>
              <a:t>CPDD 2020</a:t>
            </a:r>
          </a:p>
        </p:txBody>
      </p:sp>
      <p:sp>
        <p:nvSpPr>
          <p:cNvPr id="7" name="Slide Number Placeholder 6">
            <a:extLst>
              <a:ext uri="{FF2B5EF4-FFF2-40B4-BE49-F238E27FC236}">
                <a16:creationId xmlns:a16="http://schemas.microsoft.com/office/drawing/2014/main" id="{518A074E-7C0A-4DCA-9778-CE3C8A0EFBFA}"/>
              </a:ext>
            </a:extLst>
          </p:cNvPr>
          <p:cNvSpPr>
            <a:spLocks noGrp="1"/>
          </p:cNvSpPr>
          <p:nvPr>
            <p:ph type="sldNum" sz="quarter" idx="12"/>
          </p:nvPr>
        </p:nvSpPr>
        <p:spPr/>
        <p:txBody>
          <a:bodyPr/>
          <a:lstStyle/>
          <a:p>
            <a:fld id="{95B3ED9B-6D11-4A37-8BFC-9931D1F07942}" type="slidenum">
              <a:rPr lang="en-TT" smtClean="0"/>
              <a:t>‹#›</a:t>
            </a:fld>
            <a:endParaRPr lang="en-TT"/>
          </a:p>
        </p:txBody>
      </p:sp>
    </p:spTree>
    <p:extLst>
      <p:ext uri="{BB962C8B-B14F-4D97-AF65-F5344CB8AC3E}">
        <p14:creationId xmlns:p14="http://schemas.microsoft.com/office/powerpoint/2010/main" val="2010424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3884F2-9EF1-4B19-8E3A-42F9B6422A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T"/>
          </a:p>
        </p:txBody>
      </p:sp>
      <p:sp>
        <p:nvSpPr>
          <p:cNvPr id="3" name="Text Placeholder 2">
            <a:extLst>
              <a:ext uri="{FF2B5EF4-FFF2-40B4-BE49-F238E27FC236}">
                <a16:creationId xmlns:a16="http://schemas.microsoft.com/office/drawing/2014/main" id="{6273A87A-1125-4F0F-82B6-4D8BE78462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4" name="Date Placeholder 3">
            <a:extLst>
              <a:ext uri="{FF2B5EF4-FFF2-40B4-BE49-F238E27FC236}">
                <a16:creationId xmlns:a16="http://schemas.microsoft.com/office/drawing/2014/main" id="{DAE09E26-D7B1-4508-A705-5680482C61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2CE1EF-6848-4E83-97F1-1FB8E395A6B2}" type="datetime1">
              <a:rPr lang="en-TT" smtClean="0"/>
              <a:t>10/06/2020</a:t>
            </a:fld>
            <a:endParaRPr lang="en-TT"/>
          </a:p>
        </p:txBody>
      </p:sp>
      <p:sp>
        <p:nvSpPr>
          <p:cNvPr id="5" name="Footer Placeholder 4">
            <a:extLst>
              <a:ext uri="{FF2B5EF4-FFF2-40B4-BE49-F238E27FC236}">
                <a16:creationId xmlns:a16="http://schemas.microsoft.com/office/drawing/2014/main" id="{5EBB67F5-0843-435F-B459-B27CDC21F9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TT"/>
              <a:t>CPDD 2020</a:t>
            </a:r>
          </a:p>
        </p:txBody>
      </p:sp>
      <p:sp>
        <p:nvSpPr>
          <p:cNvPr id="6" name="Slide Number Placeholder 5">
            <a:extLst>
              <a:ext uri="{FF2B5EF4-FFF2-40B4-BE49-F238E27FC236}">
                <a16:creationId xmlns:a16="http://schemas.microsoft.com/office/drawing/2014/main" id="{2D118EEC-9260-483C-9A26-8F8F5B1CDB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B3ED9B-6D11-4A37-8BFC-9931D1F07942}" type="slidenum">
              <a:rPr lang="en-TT" smtClean="0"/>
              <a:t>‹#›</a:t>
            </a:fld>
            <a:endParaRPr lang="en-TT"/>
          </a:p>
        </p:txBody>
      </p:sp>
    </p:spTree>
    <p:extLst>
      <p:ext uri="{BB962C8B-B14F-4D97-AF65-F5344CB8AC3E}">
        <p14:creationId xmlns:p14="http://schemas.microsoft.com/office/powerpoint/2010/main" val="1751973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hello-son.blogspot.com/2011/12/call-299-plan.html"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creativecommons.org/licenses/by-nc/3.0/"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blogs.library.ucsf.edu/convergence/2013/03/26/messaging-in-moodle-2/" TargetMode="External"/><Relationship Id="rId2" Type="http://schemas.openxmlformats.org/officeDocument/2006/relationships/image" Target="../media/image8.jpg"/><Relationship Id="rId1" Type="http://schemas.openxmlformats.org/officeDocument/2006/relationships/slideLayout" Target="../slideLayouts/slideLayout4.xml"/><Relationship Id="rId4" Type="http://schemas.openxmlformats.org/officeDocument/2006/relationships/hyperlink" Target="https://creativecommons.org/licenses/by-nc-sa/3.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Yellow_pages" TargetMode="External"/><Relationship Id="rId2" Type="http://schemas.openxmlformats.org/officeDocument/2006/relationships/image" Target="../media/image9.jp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made-in-china.com/showroom/blueskytopioneer/product-detailMqAmBWGcnjVe/China-GSM-PSTN-Fixed-Wireless-Phone-LS-980GP-.html" TargetMode="External"/><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philofaxy.blogspot.com/2017/04/inserts-for-2018.html" TargetMode="External"/><Relationship Id="rId2" Type="http://schemas.openxmlformats.org/officeDocument/2006/relationships/image" Target="../media/image11.jpg"/><Relationship Id="rId1" Type="http://schemas.openxmlformats.org/officeDocument/2006/relationships/slideLayout" Target="../slideLayouts/slideLayout4.xml"/><Relationship Id="rId4" Type="http://schemas.openxmlformats.org/officeDocument/2006/relationships/hyperlink" Target="https://creativecommons.org/licenses/by-nc/3.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cgDcnGwZUh4" TargetMode="External"/><Relationship Id="rId2" Type="http://schemas.openxmlformats.org/officeDocument/2006/relationships/slideLayout" Target="../slideLayouts/slideLayout4.xml"/><Relationship Id="rId1" Type="http://schemas.openxmlformats.org/officeDocument/2006/relationships/video" Target="https://www.youtube.com/embed/cgDcnGwZUh4?feature=oembed" TargetMode="Externa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hyperlink" Target="https://youtu.be/2EYigYOpgtE" TargetMode="External"/><Relationship Id="rId2" Type="http://schemas.openxmlformats.org/officeDocument/2006/relationships/slideLayout" Target="../slideLayouts/slideLayout4.xml"/><Relationship Id="rId1" Type="http://schemas.openxmlformats.org/officeDocument/2006/relationships/video" Target="https://www.youtube.com/embed/2EYigYOpgtE?feature=oembed" TargetMode="Externa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hyperlink" Target="https://youtu.be/DLVESlE4lNQ" TargetMode="External"/><Relationship Id="rId2" Type="http://schemas.openxmlformats.org/officeDocument/2006/relationships/slideLayout" Target="../slideLayouts/slideLayout4.xml"/><Relationship Id="rId1" Type="http://schemas.openxmlformats.org/officeDocument/2006/relationships/video" Target="https://www.youtube.com/embed/DLVESlE4lNQ?feature=oembed" TargetMode="Externa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hyperlink" Target="https://2012books.lardbucket.org/books/powerful-selling/s12-the-approach-the-power-of-conn.html" TargetMode="External"/><Relationship Id="rId2" Type="http://schemas.openxmlformats.org/officeDocument/2006/relationships/image" Target="../media/image15.jpg"/><Relationship Id="rId1" Type="http://schemas.openxmlformats.org/officeDocument/2006/relationships/slideLayout" Target="../slideLayouts/slideLayout4.xml"/><Relationship Id="rId4" Type="http://schemas.openxmlformats.org/officeDocument/2006/relationships/hyperlink" Target="https://creativecommons.org/licenses/by-nc-sa/3.0/"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youtu.be/2EYigYOpgtE" TargetMode="External"/><Relationship Id="rId3" Type="http://schemas.openxmlformats.org/officeDocument/2006/relationships/hyperlink" Target="https://acadar.com/a/unit/cjc4q7a4y00053b5q7v2mwfal_documents_handled_by_a_receptionist_lessons%20on%2010/6/2020" TargetMode="External"/><Relationship Id="rId7" Type="http://schemas.openxmlformats.org/officeDocument/2006/relationships/hyperlink" Target="https://youtu.be/cgDcnGwZUh4" TargetMode="External"/><Relationship Id="rId2" Type="http://schemas.openxmlformats.org/officeDocument/2006/relationships/hyperlink" Target="http://www.ntastore.org/" TargetMode="External"/><Relationship Id="rId1" Type="http://schemas.openxmlformats.org/officeDocument/2006/relationships/slideLayout" Target="../slideLayouts/slideLayout4.xml"/><Relationship Id="rId6" Type="http://schemas.openxmlformats.org/officeDocument/2006/relationships/hyperlink" Target="https://youtu.be/Y0GrxEoTbak" TargetMode="External"/><Relationship Id="rId5" Type="http://schemas.openxmlformats.org/officeDocument/2006/relationships/hyperlink" Target="https://www.dayjob.com/receptionist-quiz-3045/" TargetMode="External"/><Relationship Id="rId4" Type="http://schemas.openxmlformats.org/officeDocument/2006/relationships/hyperlink" Target="https://youtu.be/OgoYmvYV0Wc" TargetMode="External"/><Relationship Id="rId9" Type="http://schemas.openxmlformats.org/officeDocument/2006/relationships/hyperlink" Target="https://youtu.be/DLVESlE4lNQ"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youtu.be/OgoYmvYV0Wc" TargetMode="External"/><Relationship Id="rId2" Type="http://schemas.openxmlformats.org/officeDocument/2006/relationships/slideLayout" Target="../slideLayouts/slideLayout4.xml"/><Relationship Id="rId1" Type="http://schemas.openxmlformats.org/officeDocument/2006/relationships/video" Target="https://www.youtube.com/embed/OgoYmvYV0Wc?feature=oembed" TargetMode="Externa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dayjob.com/receptionist-quiz-3045/" TargetMode="External"/><Relationship Id="rId1" Type="http://schemas.openxmlformats.org/officeDocument/2006/relationships/slideLayout" Target="../slideLayouts/slideLayout4.xml"/><Relationship Id="rId4" Type="http://schemas.openxmlformats.org/officeDocument/2006/relationships/hyperlink" Target="https://pixabay.com/en/quiz-time-quiz-time-answer-sign-2453148/"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youtu.be/Y0GrxEoTbak" TargetMode="External"/><Relationship Id="rId2" Type="http://schemas.openxmlformats.org/officeDocument/2006/relationships/slideLayout" Target="../slideLayouts/slideLayout4.xml"/><Relationship Id="rId1" Type="http://schemas.openxmlformats.org/officeDocument/2006/relationships/video" Target="https://www.youtube.com/embed/Y0GrxEoTbak?feature=oembed" TargetMode="Externa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hyperlink" Target="https://pixabay.com/vectors/documents-folder-office-text-file-158461/" TargetMode="External"/><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stackoverflow.com/questions/22110466/preparing-for-ocr-opencv" TargetMode="External"/><Relationship Id="rId2" Type="http://schemas.openxmlformats.org/officeDocument/2006/relationships/image" Target="../media/image7.jp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1D200-648A-4A57-A2E2-7C286E835D66}"/>
              </a:ext>
            </a:extLst>
          </p:cNvPr>
          <p:cNvSpPr>
            <a:spLocks noGrp="1"/>
          </p:cNvSpPr>
          <p:nvPr>
            <p:ph type="ctrTitle"/>
          </p:nvPr>
        </p:nvSpPr>
        <p:spPr>
          <a:xfrm>
            <a:off x="6746628" y="1783959"/>
            <a:ext cx="4645250" cy="2889114"/>
          </a:xfrm>
        </p:spPr>
        <p:txBody>
          <a:bodyPr anchor="b">
            <a:normAutofit/>
          </a:bodyPr>
          <a:lstStyle/>
          <a:p>
            <a:pPr algn="l"/>
            <a:r>
              <a:rPr lang="en-TT" sz="5600" dirty="0"/>
              <a:t>CVQ General Office Administration</a:t>
            </a:r>
          </a:p>
        </p:txBody>
      </p:sp>
      <p:sp>
        <p:nvSpPr>
          <p:cNvPr id="3" name="Subtitle 2">
            <a:extLst>
              <a:ext uri="{FF2B5EF4-FFF2-40B4-BE49-F238E27FC236}">
                <a16:creationId xmlns:a16="http://schemas.microsoft.com/office/drawing/2014/main" id="{5BB736B5-D583-44F2-A9C6-C2D176D4CE09}"/>
              </a:ext>
            </a:extLst>
          </p:cNvPr>
          <p:cNvSpPr>
            <a:spLocks noGrp="1"/>
          </p:cNvSpPr>
          <p:nvPr>
            <p:ph type="subTitle" idx="1"/>
          </p:nvPr>
        </p:nvSpPr>
        <p:spPr>
          <a:xfrm>
            <a:off x="6746626" y="4750893"/>
            <a:ext cx="5155088" cy="1147863"/>
          </a:xfrm>
        </p:spPr>
        <p:txBody>
          <a:bodyPr anchor="t">
            <a:normAutofit/>
          </a:bodyPr>
          <a:lstStyle/>
          <a:p>
            <a:pPr algn="l"/>
            <a:r>
              <a:rPr lang="en-TT" sz="2000" dirty="0"/>
              <a:t>BSBCOR0091A – Receive Visitors</a:t>
            </a:r>
          </a:p>
          <a:p>
            <a:pPr algn="l"/>
            <a:r>
              <a:rPr lang="en-TT" sz="2000" dirty="0"/>
              <a:t>Lesson Time – 10 hours/five days, 2 hrs per day</a:t>
            </a:r>
          </a:p>
        </p:txBody>
      </p:sp>
      <p:sp>
        <p:nvSpPr>
          <p:cNvPr id="14" name="Freeform: Shape 13">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close up of a logo&#10;&#10;Description automatically generated">
            <a:extLst>
              <a:ext uri="{FF2B5EF4-FFF2-40B4-BE49-F238E27FC236}">
                <a16:creationId xmlns:a16="http://schemas.microsoft.com/office/drawing/2014/main" id="{B02EC82A-59F6-4808-AB3F-A593D57E80B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0707" r="-2" b="3910"/>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9" name="TextBox 8">
            <a:extLst>
              <a:ext uri="{FF2B5EF4-FFF2-40B4-BE49-F238E27FC236}">
                <a16:creationId xmlns:a16="http://schemas.microsoft.com/office/drawing/2014/main" id="{3DC11600-B16D-421A-9C0F-504149DBA821}"/>
              </a:ext>
            </a:extLst>
          </p:cNvPr>
          <p:cNvSpPr txBox="1"/>
          <p:nvPr/>
        </p:nvSpPr>
        <p:spPr>
          <a:xfrm>
            <a:off x="9872134" y="6657945"/>
            <a:ext cx="2319866" cy="200055"/>
          </a:xfrm>
          <a:prstGeom prst="rect">
            <a:avLst/>
          </a:prstGeom>
          <a:solidFill>
            <a:srgbClr val="000000"/>
          </a:solidFill>
        </p:spPr>
        <p:txBody>
          <a:bodyPr wrap="none" rtlCol="0">
            <a:spAutoFit/>
          </a:bodyPr>
          <a:lstStyle/>
          <a:p>
            <a:pPr algn="r">
              <a:spcAft>
                <a:spcPts val="600"/>
              </a:spcAft>
            </a:pPr>
            <a:r>
              <a:rPr lang="en-TT" sz="700">
                <a:solidFill>
                  <a:srgbClr val="FFFFFF"/>
                </a:solidFill>
                <a:hlinkClick r:id="rId3" tooltip="http://hello-son.blogspot.com/2011/12/call-299-plan.html">
                  <a:extLst>
                    <a:ext uri="{A12FA001-AC4F-418D-AE19-62706E023703}">
                      <ahyp:hlinkClr xmlns:ahyp="http://schemas.microsoft.com/office/drawing/2018/hyperlinkcolor" val="tx"/>
                    </a:ext>
                  </a:extLst>
                </a:hlinkClick>
              </a:rPr>
              <a:t>This Photo</a:t>
            </a:r>
            <a:r>
              <a:rPr lang="en-TT" sz="700">
                <a:solidFill>
                  <a:srgbClr val="FFFFFF"/>
                </a:solidFill>
              </a:rPr>
              <a:t> by Unknown Author is licensed under </a:t>
            </a:r>
            <a:r>
              <a:rPr lang="en-TT"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TT" sz="700">
              <a:solidFill>
                <a:srgbClr val="FFFFFF"/>
              </a:solidFill>
            </a:endParaRPr>
          </a:p>
        </p:txBody>
      </p:sp>
      <p:sp>
        <p:nvSpPr>
          <p:cNvPr id="4" name="Footer Placeholder 3">
            <a:extLst>
              <a:ext uri="{FF2B5EF4-FFF2-40B4-BE49-F238E27FC236}">
                <a16:creationId xmlns:a16="http://schemas.microsoft.com/office/drawing/2014/main" id="{077ADDCE-7905-4989-85C1-157630424E8D}"/>
              </a:ext>
            </a:extLst>
          </p:cNvPr>
          <p:cNvSpPr>
            <a:spLocks noGrp="1"/>
          </p:cNvSpPr>
          <p:nvPr>
            <p:ph type="ftr" sz="quarter" idx="11"/>
          </p:nvPr>
        </p:nvSpPr>
        <p:spPr/>
        <p:txBody>
          <a:bodyPr/>
          <a:lstStyle/>
          <a:p>
            <a:r>
              <a:rPr lang="en-TT"/>
              <a:t>CPDD 2020</a:t>
            </a:r>
          </a:p>
        </p:txBody>
      </p:sp>
    </p:spTree>
    <p:extLst>
      <p:ext uri="{BB962C8B-B14F-4D97-AF65-F5344CB8AC3E}">
        <p14:creationId xmlns:p14="http://schemas.microsoft.com/office/powerpoint/2010/main" val="194260368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6" name="Rectangle 15">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4B31F6-B80E-4646-BC14-DCED96B8162E}"/>
              </a:ext>
            </a:extLst>
          </p:cNvPr>
          <p:cNvSpPr>
            <a:spLocks noGrp="1"/>
          </p:cNvSpPr>
          <p:nvPr>
            <p:ph type="title"/>
          </p:nvPr>
        </p:nvSpPr>
        <p:spPr>
          <a:xfrm>
            <a:off x="1043631" y="873940"/>
            <a:ext cx="4928291" cy="1035781"/>
          </a:xfrm>
        </p:spPr>
        <p:txBody>
          <a:bodyPr vert="horz" lIns="91440" tIns="45720" rIns="91440" bIns="45720" rtlCol="0" anchor="ctr">
            <a:normAutofit/>
          </a:bodyPr>
          <a:lstStyle/>
          <a:p>
            <a:r>
              <a:rPr lang="en-US" sz="3600"/>
              <a:t>Telephone Message Pad</a:t>
            </a:r>
          </a:p>
        </p:txBody>
      </p:sp>
      <p:sp>
        <p:nvSpPr>
          <p:cNvPr id="3" name="Content Placeholder 2">
            <a:extLst>
              <a:ext uri="{FF2B5EF4-FFF2-40B4-BE49-F238E27FC236}">
                <a16:creationId xmlns:a16="http://schemas.microsoft.com/office/drawing/2014/main" id="{CA024CB4-5D31-410D-81D6-BE25DF4198EC}"/>
              </a:ext>
            </a:extLst>
          </p:cNvPr>
          <p:cNvSpPr>
            <a:spLocks noGrp="1"/>
          </p:cNvSpPr>
          <p:nvPr>
            <p:ph sz="half" idx="1"/>
          </p:nvPr>
        </p:nvSpPr>
        <p:spPr>
          <a:xfrm>
            <a:off x="1045029" y="2524721"/>
            <a:ext cx="4991629" cy="3677123"/>
          </a:xfrm>
        </p:spPr>
        <p:txBody>
          <a:bodyPr vert="horz" lIns="91440" tIns="45720" rIns="91440" bIns="45720" rtlCol="0" anchor="ctr">
            <a:normAutofit/>
          </a:bodyPr>
          <a:lstStyle/>
          <a:p>
            <a:r>
              <a:rPr lang="en-US" sz="1800" dirty="0"/>
              <a:t>The telephone message pad is used to record telephone messages for officers who may not be at their desk at the time of a call. </a:t>
            </a:r>
          </a:p>
          <a:p>
            <a:r>
              <a:rPr lang="en-US" sz="1800" dirty="0"/>
              <a:t>The telephone message pad is used to record messages in the following format: Date and time of the call, the name and address of the caller, callers' number, the message and the name of the receptionist or any person who receives the call.</a:t>
            </a:r>
          </a:p>
          <a:p>
            <a:endParaRPr lang="en-US" sz="1800" dirty="0"/>
          </a:p>
        </p:txBody>
      </p:sp>
      <p:pic>
        <p:nvPicPr>
          <p:cNvPr id="7" name="Content Placeholder 6" descr="A screenshot of a cell phone&#10;&#10;Description automatically generated">
            <a:extLst>
              <a:ext uri="{FF2B5EF4-FFF2-40B4-BE49-F238E27FC236}">
                <a16:creationId xmlns:a16="http://schemas.microsoft.com/office/drawing/2014/main" id="{21E102B1-C027-425B-B721-D0FDE195DC06}"/>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762"/>
          <a:stretch/>
        </p:blipFill>
        <p:spPr>
          <a:xfrm>
            <a:off x="6788383" y="613147"/>
            <a:ext cx="4565417" cy="5593443"/>
          </a:xfrm>
          <a:prstGeom prst="rect">
            <a:avLst/>
          </a:prstGeom>
        </p:spPr>
      </p:pic>
      <p:cxnSp>
        <p:nvCxnSpPr>
          <p:cNvPr id="22" name="Straight Connector 21">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3C655E7C-EBF8-4762-AD92-E060C11B8A05}"/>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CPDD 2020</a:t>
            </a:r>
          </a:p>
        </p:txBody>
      </p:sp>
      <p:sp>
        <p:nvSpPr>
          <p:cNvPr id="8" name="TextBox 7">
            <a:extLst>
              <a:ext uri="{FF2B5EF4-FFF2-40B4-BE49-F238E27FC236}">
                <a16:creationId xmlns:a16="http://schemas.microsoft.com/office/drawing/2014/main" id="{DEEEFD5B-72CB-452E-89A4-5BABD85A5357}"/>
              </a:ext>
            </a:extLst>
          </p:cNvPr>
          <p:cNvSpPr txBox="1"/>
          <p:nvPr/>
        </p:nvSpPr>
        <p:spPr>
          <a:xfrm>
            <a:off x="8913708" y="6006535"/>
            <a:ext cx="2440092" cy="200055"/>
          </a:xfrm>
          <a:prstGeom prst="rect">
            <a:avLst/>
          </a:prstGeom>
          <a:solidFill>
            <a:srgbClr val="000000"/>
          </a:solidFill>
        </p:spPr>
        <p:txBody>
          <a:bodyPr wrap="none" rtlCol="0">
            <a:spAutoFit/>
          </a:bodyPr>
          <a:lstStyle/>
          <a:p>
            <a:pPr algn="r">
              <a:spcAft>
                <a:spcPts val="600"/>
              </a:spcAft>
            </a:pPr>
            <a:r>
              <a:rPr lang="en-TT" sz="700">
                <a:solidFill>
                  <a:srgbClr val="FFFFFF"/>
                </a:solidFill>
                <a:hlinkClick r:id="rId3" tooltip="http://blogs.library.ucsf.edu/convergence/2013/03/26/messaging-in-moodle-2/">
                  <a:extLst>
                    <a:ext uri="{A12FA001-AC4F-418D-AE19-62706E023703}">
                      <ahyp:hlinkClr xmlns:ahyp="http://schemas.microsoft.com/office/drawing/2018/hyperlinkcolor" val="tx"/>
                    </a:ext>
                  </a:extLst>
                </a:hlinkClick>
              </a:rPr>
              <a:t>This Photo</a:t>
            </a:r>
            <a:r>
              <a:rPr lang="en-TT" sz="700">
                <a:solidFill>
                  <a:srgbClr val="FFFFFF"/>
                </a:solidFill>
              </a:rPr>
              <a:t> by Unknown Author is licensed under </a:t>
            </a:r>
            <a:r>
              <a:rPr lang="en-TT"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TT" sz="700">
              <a:solidFill>
                <a:srgbClr val="FFFFFF"/>
              </a:solidFill>
            </a:endParaRPr>
          </a:p>
        </p:txBody>
      </p:sp>
    </p:spTree>
    <p:extLst>
      <p:ext uri="{BB962C8B-B14F-4D97-AF65-F5344CB8AC3E}">
        <p14:creationId xmlns:p14="http://schemas.microsoft.com/office/powerpoint/2010/main" val="2735559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F3A31">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A0D8420-CE69-4807-84AD-3ADA13028354}"/>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a:solidFill>
                  <a:srgbClr val="FFFFFF"/>
                </a:solidFill>
              </a:rPr>
              <a:t>Telephone Directory</a:t>
            </a:r>
          </a:p>
        </p:txBody>
      </p:sp>
      <p:pic>
        <p:nvPicPr>
          <p:cNvPr id="7" name="Content Placeholder 6" descr="A close up of a box&#10;&#10;Description automatically generated">
            <a:extLst>
              <a:ext uri="{FF2B5EF4-FFF2-40B4-BE49-F238E27FC236}">
                <a16:creationId xmlns:a16="http://schemas.microsoft.com/office/drawing/2014/main" id="{247C54EA-F050-4EB2-BB6A-38A535ABD14F}"/>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7633" b="-1"/>
          <a:stretch/>
        </p:blipFill>
        <p:spPr>
          <a:xfrm>
            <a:off x="327547" y="321733"/>
            <a:ext cx="7058306" cy="4107392"/>
          </a:xfrm>
          <a:prstGeom prst="rect">
            <a:avLst/>
          </a:prstGeom>
        </p:spPr>
      </p:pic>
      <p:sp>
        <p:nvSpPr>
          <p:cNvPr id="5" name="Footer Placeholder 4">
            <a:extLst>
              <a:ext uri="{FF2B5EF4-FFF2-40B4-BE49-F238E27FC236}">
                <a16:creationId xmlns:a16="http://schemas.microsoft.com/office/drawing/2014/main" id="{BBDD52F8-9861-4426-ACBE-35911C0B8F3E}"/>
              </a:ext>
            </a:extLst>
          </p:cNvPr>
          <p:cNvSpPr>
            <a:spLocks noGrp="1"/>
          </p:cNvSpPr>
          <p:nvPr>
            <p:ph type="ftr" sz="quarter" idx="11"/>
          </p:nvPr>
        </p:nvSpPr>
        <p:spPr>
          <a:xfrm>
            <a:off x="524256" y="6535157"/>
            <a:ext cx="6594189" cy="274320"/>
          </a:xfrm>
        </p:spPr>
        <p:txBody>
          <a:bodyPr vert="horz" lIns="91440" tIns="45720" rIns="91440" bIns="45720" rtlCol="0" anchor="ctr">
            <a:normAutofit/>
          </a:bodyPr>
          <a:lstStyle/>
          <a:p>
            <a:pPr algn="r">
              <a:spcAft>
                <a:spcPts val="600"/>
              </a:spcAft>
              <a:defRPr/>
            </a:pPr>
            <a:r>
              <a:rPr lang="en-US" sz="1050" kern="1200">
                <a:solidFill>
                  <a:schemeClr val="tx1">
                    <a:lumMod val="50000"/>
                    <a:lumOff val="50000"/>
                  </a:schemeClr>
                </a:solidFill>
                <a:latin typeface="Calibri" panose="020F0502020204030204"/>
                <a:ea typeface="+mn-ea"/>
                <a:cs typeface="+mn-cs"/>
              </a:rPr>
              <a:t>CPDD 2020</a:t>
            </a:r>
          </a:p>
        </p:txBody>
      </p:sp>
      <p:sp>
        <p:nvSpPr>
          <p:cNvPr id="15" name="Rectangle 1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2F011B0-1A65-413C-9074-BFA89DC39347}"/>
              </a:ext>
            </a:extLst>
          </p:cNvPr>
          <p:cNvSpPr>
            <a:spLocks noGrp="1"/>
          </p:cNvSpPr>
          <p:nvPr>
            <p:ph sz="half" idx="1"/>
          </p:nvPr>
        </p:nvSpPr>
        <p:spPr>
          <a:xfrm>
            <a:off x="8029319" y="917725"/>
            <a:ext cx="3424739" cy="4852362"/>
          </a:xfrm>
        </p:spPr>
        <p:txBody>
          <a:bodyPr vert="horz" lIns="91440" tIns="45720" rIns="91440" bIns="45720" rtlCol="0" anchor="ctr">
            <a:normAutofit/>
          </a:bodyPr>
          <a:lstStyle/>
          <a:p>
            <a:r>
              <a:rPr lang="en-US" sz="2000" dirty="0">
                <a:solidFill>
                  <a:srgbClr val="FFFFFF"/>
                </a:solidFill>
              </a:rPr>
              <a:t>An important document which a receptionist must keep is the telephone directory. </a:t>
            </a:r>
          </a:p>
          <a:p>
            <a:r>
              <a:rPr lang="en-US" sz="2000" dirty="0">
                <a:solidFill>
                  <a:srgbClr val="FFFFFF"/>
                </a:solidFill>
              </a:rPr>
              <a:t>The telephone directory contains the list of names and addresses of telephone subscribers both individuals and organizations with their telephone numbers. It enables the receptionist to phone customers and organizations when there is a need to do so.</a:t>
            </a:r>
          </a:p>
          <a:p>
            <a:endParaRPr lang="en-US" sz="2000" dirty="0">
              <a:solidFill>
                <a:srgbClr val="FFFFFF"/>
              </a:solidFill>
            </a:endParaRPr>
          </a:p>
        </p:txBody>
      </p:sp>
      <p:sp>
        <p:nvSpPr>
          <p:cNvPr id="8" name="TextBox 7">
            <a:extLst>
              <a:ext uri="{FF2B5EF4-FFF2-40B4-BE49-F238E27FC236}">
                <a16:creationId xmlns:a16="http://schemas.microsoft.com/office/drawing/2014/main" id="{115162B1-6229-44B3-8C28-8D1B952A6923}"/>
              </a:ext>
            </a:extLst>
          </p:cNvPr>
          <p:cNvSpPr txBox="1"/>
          <p:nvPr/>
        </p:nvSpPr>
        <p:spPr>
          <a:xfrm>
            <a:off x="5078811" y="4229070"/>
            <a:ext cx="2307042" cy="200055"/>
          </a:xfrm>
          <a:prstGeom prst="rect">
            <a:avLst/>
          </a:prstGeom>
          <a:solidFill>
            <a:srgbClr val="000000"/>
          </a:solidFill>
        </p:spPr>
        <p:txBody>
          <a:bodyPr wrap="none" rtlCol="0">
            <a:spAutoFit/>
          </a:bodyPr>
          <a:lstStyle/>
          <a:p>
            <a:pPr algn="r">
              <a:spcAft>
                <a:spcPts val="600"/>
              </a:spcAft>
            </a:pPr>
            <a:r>
              <a:rPr lang="en-TT" sz="700">
                <a:solidFill>
                  <a:srgbClr val="FFFFFF"/>
                </a:solidFill>
                <a:hlinkClick r:id="rId3" tooltip="https://en.wikipedia.org/wiki/Yellow_pages">
                  <a:extLst>
                    <a:ext uri="{A12FA001-AC4F-418D-AE19-62706E023703}">
                      <ahyp:hlinkClr xmlns:ahyp="http://schemas.microsoft.com/office/drawing/2018/hyperlinkcolor" val="tx"/>
                    </a:ext>
                  </a:extLst>
                </a:hlinkClick>
              </a:rPr>
              <a:t>This Photo</a:t>
            </a:r>
            <a:r>
              <a:rPr lang="en-TT" sz="700">
                <a:solidFill>
                  <a:srgbClr val="FFFFFF"/>
                </a:solidFill>
              </a:rPr>
              <a:t> by Unknown Author is licensed under </a:t>
            </a:r>
            <a:r>
              <a:rPr lang="en-TT"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TT" sz="700">
              <a:solidFill>
                <a:srgbClr val="FFFFFF"/>
              </a:solidFill>
            </a:endParaRPr>
          </a:p>
        </p:txBody>
      </p:sp>
    </p:spTree>
    <p:extLst>
      <p:ext uri="{BB962C8B-B14F-4D97-AF65-F5344CB8AC3E}">
        <p14:creationId xmlns:p14="http://schemas.microsoft.com/office/powerpoint/2010/main" val="431299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E64E-B8DB-45C4-946A-07C6BB0E15AE}"/>
              </a:ext>
            </a:extLst>
          </p:cNvPr>
          <p:cNvSpPr>
            <a:spLocks noGrp="1"/>
          </p:cNvSpPr>
          <p:nvPr>
            <p:ph type="title"/>
          </p:nvPr>
        </p:nvSpPr>
        <p:spPr>
          <a:xfrm>
            <a:off x="762001" y="803325"/>
            <a:ext cx="5314536" cy="1325563"/>
          </a:xfrm>
        </p:spPr>
        <p:txBody>
          <a:bodyPr vert="horz" lIns="91440" tIns="45720" rIns="91440" bIns="45720" rtlCol="0" anchor="ctr">
            <a:normAutofit/>
          </a:bodyPr>
          <a:lstStyle/>
          <a:p>
            <a:r>
              <a:rPr lang="en-US" dirty="0"/>
              <a:t>Internal Telephone Directory</a:t>
            </a:r>
          </a:p>
        </p:txBody>
      </p:sp>
      <p:sp>
        <p:nvSpPr>
          <p:cNvPr id="3" name="Content Placeholder 2">
            <a:extLst>
              <a:ext uri="{FF2B5EF4-FFF2-40B4-BE49-F238E27FC236}">
                <a16:creationId xmlns:a16="http://schemas.microsoft.com/office/drawing/2014/main" id="{7E8570B4-E628-4264-AE00-CF29E79C312A}"/>
              </a:ext>
            </a:extLst>
          </p:cNvPr>
          <p:cNvSpPr>
            <a:spLocks noGrp="1"/>
          </p:cNvSpPr>
          <p:nvPr>
            <p:ph sz="half" idx="1"/>
          </p:nvPr>
        </p:nvSpPr>
        <p:spPr>
          <a:xfrm>
            <a:off x="762000" y="2279018"/>
            <a:ext cx="5314543" cy="4107268"/>
          </a:xfrm>
        </p:spPr>
        <p:txBody>
          <a:bodyPr vert="horz" lIns="91440" tIns="45720" rIns="91440" bIns="45720" rtlCol="0" anchor="t">
            <a:normAutofit lnSpcReduction="10000"/>
          </a:bodyPr>
          <a:lstStyle/>
          <a:p>
            <a:r>
              <a:rPr lang="en-US" sz="1800" dirty="0"/>
              <a:t>With the advent of Global Systems for Mobile Communications (GSM), the receptionist's duty of contacting managers and other people in their units/departments is made easier. </a:t>
            </a:r>
          </a:p>
          <a:p>
            <a:r>
              <a:rPr lang="en-US" sz="1800" dirty="0"/>
              <a:t>When a visitor has been pleasantly welcomed by the receptionist, he/she (receptionist) can quickly contact the person through the mobile phone system. </a:t>
            </a:r>
          </a:p>
          <a:p>
            <a:r>
              <a:rPr lang="en-US" sz="1800" dirty="0"/>
              <a:t>Secondly, the mobile phone has a memory where the receptionist can store the telephone numbers of all the managers and other important members of the organization for easy reach. </a:t>
            </a:r>
          </a:p>
          <a:p>
            <a:r>
              <a:rPr lang="en-US" sz="1800" dirty="0"/>
              <a:t>He/she can also store the daily activities (work plan) of the organization in the handset. The mobile phone has become an important tool in the receptionist's office.</a:t>
            </a:r>
          </a:p>
          <a:p>
            <a:endParaRPr lang="en-US" sz="1500" dirty="0"/>
          </a:p>
        </p:txBody>
      </p:sp>
      <p:sp>
        <p:nvSpPr>
          <p:cNvPr id="12" name="Freeform: Shape 11">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Content Placeholder 6" descr="A close up of electronics&#10;&#10;Description automatically generated">
            <a:extLst>
              <a:ext uri="{FF2B5EF4-FFF2-40B4-BE49-F238E27FC236}">
                <a16:creationId xmlns:a16="http://schemas.microsoft.com/office/drawing/2014/main" id="{6488A5BE-2349-4706-8B26-D29B4511C1F8}"/>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3766" b="-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5" name="Footer Placeholder 4">
            <a:extLst>
              <a:ext uri="{FF2B5EF4-FFF2-40B4-BE49-F238E27FC236}">
                <a16:creationId xmlns:a16="http://schemas.microsoft.com/office/drawing/2014/main" id="{309CFA08-F2DC-4F5C-8F58-C03E75A22CD9}"/>
              </a:ext>
            </a:extLst>
          </p:cNvPr>
          <p:cNvSpPr>
            <a:spLocks noGrp="1"/>
          </p:cNvSpPr>
          <p:nvPr>
            <p:ph type="ftr" sz="quarter" idx="11"/>
          </p:nvPr>
        </p:nvSpPr>
        <p:spPr>
          <a:xfrm>
            <a:off x="6053666" y="6199632"/>
            <a:ext cx="4802755" cy="365760"/>
          </a:xfrm>
        </p:spPr>
        <p:txBody>
          <a:bodyPr vert="horz" lIns="91440" tIns="45720" rIns="91440" bIns="45720" rtlCol="0" anchor="ctr">
            <a:normAutofit/>
          </a:bodyPr>
          <a:lstStyle/>
          <a:p>
            <a:pPr algn="r">
              <a:spcAft>
                <a:spcPts val="600"/>
              </a:spcAft>
              <a:defRPr/>
            </a:pPr>
            <a:r>
              <a:rPr lang="en-US" sz="1100" kern="1200">
                <a:solidFill>
                  <a:schemeClr val="tx1">
                    <a:alpha val="80000"/>
                  </a:schemeClr>
                </a:solidFill>
                <a:latin typeface="Calibri" panose="020F0502020204030204"/>
                <a:ea typeface="+mn-ea"/>
                <a:cs typeface="+mn-cs"/>
              </a:rPr>
              <a:t>CPDD 2020</a:t>
            </a:r>
          </a:p>
        </p:txBody>
      </p:sp>
    </p:spTree>
    <p:extLst>
      <p:ext uri="{BB962C8B-B14F-4D97-AF65-F5344CB8AC3E}">
        <p14:creationId xmlns:p14="http://schemas.microsoft.com/office/powerpoint/2010/main" val="218874915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321732"/>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screenshot of a computer&#10;&#10;Description automatically generated">
            <a:extLst>
              <a:ext uri="{FF2B5EF4-FFF2-40B4-BE49-F238E27FC236}">
                <a16:creationId xmlns:a16="http://schemas.microsoft.com/office/drawing/2014/main" id="{4A95EE11-396A-4DCD-834D-2778D2772F20}"/>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42443" y="549714"/>
            <a:ext cx="5228511" cy="3646887"/>
          </a:xfrm>
          <a:prstGeom prst="rect">
            <a:avLst/>
          </a:prstGeom>
        </p:spPr>
      </p:pic>
      <p:sp>
        <p:nvSpPr>
          <p:cNvPr id="15" name="Rectangle 1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0891"/>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206466E-275A-4DE8-9AC0-69C05A9B3818}"/>
              </a:ext>
            </a:extLst>
          </p:cNvPr>
          <p:cNvSpPr>
            <a:spLocks noGrp="1"/>
          </p:cNvSpPr>
          <p:nvPr>
            <p:ph type="title"/>
          </p:nvPr>
        </p:nvSpPr>
        <p:spPr>
          <a:xfrm>
            <a:off x="524256" y="4765963"/>
            <a:ext cx="6594189" cy="1625210"/>
          </a:xfrm>
        </p:spPr>
        <p:txBody>
          <a:bodyPr vert="horz" lIns="91440" tIns="45720" rIns="91440" bIns="45720" rtlCol="0" anchor="ctr">
            <a:normAutofit/>
          </a:bodyPr>
          <a:lstStyle/>
          <a:p>
            <a:r>
              <a:rPr lang="en-US" kern="1200" dirty="0">
                <a:solidFill>
                  <a:srgbClr val="FFFFFF"/>
                </a:solidFill>
                <a:latin typeface="+mj-lt"/>
                <a:ea typeface="+mj-ea"/>
                <a:cs typeface="+mj-cs"/>
              </a:rPr>
              <a:t>The Diary</a:t>
            </a:r>
          </a:p>
        </p:txBody>
      </p:sp>
      <p:sp>
        <p:nvSpPr>
          <p:cNvPr id="5" name="Footer Placeholder 4">
            <a:extLst>
              <a:ext uri="{FF2B5EF4-FFF2-40B4-BE49-F238E27FC236}">
                <a16:creationId xmlns:a16="http://schemas.microsoft.com/office/drawing/2014/main" id="{43B16D28-7C10-46EF-975B-51AC32BBE2F7}"/>
              </a:ext>
            </a:extLst>
          </p:cNvPr>
          <p:cNvSpPr>
            <a:spLocks noGrp="1"/>
          </p:cNvSpPr>
          <p:nvPr>
            <p:ph type="ftr" sz="quarter" idx="11"/>
          </p:nvPr>
        </p:nvSpPr>
        <p:spPr>
          <a:xfrm>
            <a:off x="524256" y="6535157"/>
            <a:ext cx="6594189" cy="274320"/>
          </a:xfrm>
        </p:spPr>
        <p:txBody>
          <a:bodyPr vert="horz" lIns="91440" tIns="45720" rIns="91440" bIns="45720" rtlCol="0" anchor="ctr">
            <a:normAutofit/>
          </a:bodyPr>
          <a:lstStyle/>
          <a:p>
            <a:pPr algn="l">
              <a:spcAft>
                <a:spcPts val="600"/>
              </a:spcAft>
            </a:pPr>
            <a:r>
              <a:rPr lang="en-US" sz="1050" kern="1200">
                <a:solidFill>
                  <a:schemeClr val="tx1">
                    <a:lumMod val="50000"/>
                    <a:lumOff val="50000"/>
                  </a:schemeClr>
                </a:solidFill>
                <a:latin typeface="+mn-lt"/>
                <a:ea typeface="+mn-ea"/>
                <a:cs typeface="+mn-cs"/>
              </a:rPr>
              <a:t>CPDD 2020</a:t>
            </a:r>
          </a:p>
        </p:txBody>
      </p:sp>
      <p:sp>
        <p:nvSpPr>
          <p:cNvPr id="17" name="Rectangle 1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71F364A-FF58-4870-9524-84C19AF74AFC}"/>
              </a:ext>
            </a:extLst>
          </p:cNvPr>
          <p:cNvSpPr>
            <a:spLocks noGrp="1"/>
          </p:cNvSpPr>
          <p:nvPr>
            <p:ph sz="half" idx="1"/>
          </p:nvPr>
        </p:nvSpPr>
        <p:spPr>
          <a:xfrm>
            <a:off x="8029319" y="917725"/>
            <a:ext cx="3424739" cy="4852362"/>
          </a:xfrm>
        </p:spPr>
        <p:txBody>
          <a:bodyPr vert="horz" lIns="91440" tIns="45720" rIns="91440" bIns="45720" rtlCol="0" anchor="ctr">
            <a:normAutofit/>
          </a:bodyPr>
          <a:lstStyle/>
          <a:p>
            <a:r>
              <a:rPr lang="en-US" sz="2000">
                <a:solidFill>
                  <a:srgbClr val="FFFFFF"/>
                </a:solidFill>
              </a:rPr>
              <a:t>A diary is a record book for keeping daily activities. </a:t>
            </a:r>
          </a:p>
          <a:p>
            <a:r>
              <a:rPr lang="en-US" sz="2000">
                <a:solidFill>
                  <a:srgbClr val="FFFFFF"/>
                </a:solidFill>
              </a:rPr>
              <a:t>The receptionist uses it to record all future appointments, interviews and meetings. </a:t>
            </a:r>
          </a:p>
          <a:p>
            <a:r>
              <a:rPr lang="en-US" sz="2000">
                <a:solidFill>
                  <a:srgbClr val="FFFFFF"/>
                </a:solidFill>
              </a:rPr>
              <a:t>The diary contains spaces with dates for recording daily events and information.</a:t>
            </a:r>
          </a:p>
          <a:p>
            <a:endParaRPr lang="en-US" sz="2000">
              <a:solidFill>
                <a:srgbClr val="FFFFFF"/>
              </a:solidFill>
            </a:endParaRPr>
          </a:p>
        </p:txBody>
      </p:sp>
      <p:sp>
        <p:nvSpPr>
          <p:cNvPr id="8" name="TextBox 7">
            <a:extLst>
              <a:ext uri="{FF2B5EF4-FFF2-40B4-BE49-F238E27FC236}">
                <a16:creationId xmlns:a16="http://schemas.microsoft.com/office/drawing/2014/main" id="{35F7419E-7831-4313-9E9D-7ED1E0A71906}"/>
              </a:ext>
            </a:extLst>
          </p:cNvPr>
          <p:cNvSpPr txBox="1"/>
          <p:nvPr/>
        </p:nvSpPr>
        <p:spPr>
          <a:xfrm>
            <a:off x="4151088" y="3996546"/>
            <a:ext cx="2319866" cy="200055"/>
          </a:xfrm>
          <a:prstGeom prst="rect">
            <a:avLst/>
          </a:prstGeom>
          <a:solidFill>
            <a:srgbClr val="000000"/>
          </a:solidFill>
        </p:spPr>
        <p:txBody>
          <a:bodyPr wrap="none" rtlCol="0">
            <a:spAutoFit/>
          </a:bodyPr>
          <a:lstStyle/>
          <a:p>
            <a:pPr algn="r">
              <a:spcAft>
                <a:spcPts val="600"/>
              </a:spcAft>
            </a:pPr>
            <a:r>
              <a:rPr lang="en-TT" sz="700">
                <a:solidFill>
                  <a:srgbClr val="FFFFFF"/>
                </a:solidFill>
                <a:hlinkClick r:id="rId3" tooltip="http://philofaxy.blogspot.com/2017/04/inserts-for-2018.html">
                  <a:extLst>
                    <a:ext uri="{A12FA001-AC4F-418D-AE19-62706E023703}">
                      <ahyp:hlinkClr xmlns:ahyp="http://schemas.microsoft.com/office/drawing/2018/hyperlinkcolor" val="tx"/>
                    </a:ext>
                  </a:extLst>
                </a:hlinkClick>
              </a:rPr>
              <a:t>This Photo</a:t>
            </a:r>
            <a:r>
              <a:rPr lang="en-TT" sz="700">
                <a:solidFill>
                  <a:srgbClr val="FFFFFF"/>
                </a:solidFill>
              </a:rPr>
              <a:t> by Unknown Author is licensed under </a:t>
            </a:r>
            <a:r>
              <a:rPr lang="en-TT"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TT" sz="700">
              <a:solidFill>
                <a:srgbClr val="FFFFFF"/>
              </a:solidFill>
            </a:endParaRPr>
          </a:p>
        </p:txBody>
      </p:sp>
    </p:spTree>
    <p:extLst>
      <p:ext uri="{BB962C8B-B14F-4D97-AF65-F5344CB8AC3E}">
        <p14:creationId xmlns:p14="http://schemas.microsoft.com/office/powerpoint/2010/main" val="3951250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90C9A83-2398-4209-B120-584D4B68B2A8}"/>
              </a:ext>
            </a:extLst>
          </p:cNvPr>
          <p:cNvSpPr>
            <a:spLocks noGrp="1"/>
          </p:cNvSpPr>
          <p:nvPr>
            <p:ph type="title"/>
          </p:nvPr>
        </p:nvSpPr>
        <p:spPr>
          <a:xfrm>
            <a:off x="838200" y="1412488"/>
            <a:ext cx="2899189" cy="4363844"/>
          </a:xfrm>
        </p:spPr>
        <p:txBody>
          <a:bodyPr anchor="t">
            <a:normAutofit/>
          </a:bodyPr>
          <a:lstStyle/>
          <a:p>
            <a:r>
              <a:rPr lang="en-TT" sz="4000" dirty="0">
                <a:solidFill>
                  <a:srgbClr val="FFFFFF"/>
                </a:solidFill>
              </a:rPr>
              <a:t>Reception Document Activity</a:t>
            </a:r>
          </a:p>
        </p:txBody>
      </p:sp>
      <p:sp>
        <p:nvSpPr>
          <p:cNvPr id="3" name="Content Placeholder 2">
            <a:extLst>
              <a:ext uri="{FF2B5EF4-FFF2-40B4-BE49-F238E27FC236}">
                <a16:creationId xmlns:a16="http://schemas.microsoft.com/office/drawing/2014/main" id="{7CBC58E4-1196-4094-A1EF-B2E133949E78}"/>
              </a:ext>
            </a:extLst>
          </p:cNvPr>
          <p:cNvSpPr>
            <a:spLocks noGrp="1"/>
          </p:cNvSpPr>
          <p:nvPr>
            <p:ph sz="half" idx="1"/>
          </p:nvPr>
        </p:nvSpPr>
        <p:spPr>
          <a:xfrm>
            <a:off x="4380855" y="1412489"/>
            <a:ext cx="3427283" cy="4363844"/>
          </a:xfrm>
        </p:spPr>
        <p:txBody>
          <a:bodyPr>
            <a:normAutofit/>
          </a:bodyPr>
          <a:lstStyle/>
          <a:p>
            <a:r>
              <a:rPr lang="en-TT" sz="2000" dirty="0"/>
              <a:t>Review each of the documents and complete the following activity for your portfolio:</a:t>
            </a:r>
          </a:p>
          <a:p>
            <a:r>
              <a:rPr lang="en-TT" sz="2000" dirty="0"/>
              <a:t>Design a Company logo, use a fictious company name, address, email address, telephone and fax number.</a:t>
            </a:r>
          </a:p>
          <a:p>
            <a:r>
              <a:rPr lang="en-TT" sz="2000" dirty="0"/>
              <a:t>Design the following documents for your portfolio using the company logo you created:</a:t>
            </a:r>
          </a:p>
          <a:p>
            <a:endParaRPr lang="en-TT" sz="2000" dirty="0"/>
          </a:p>
        </p:txBody>
      </p:sp>
      <p:cxnSp>
        <p:nvCxnSpPr>
          <p:cNvPr id="12" name="Straight Connector 11">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E677A980-A696-4D71-8773-303598AF4493}"/>
              </a:ext>
            </a:extLst>
          </p:cNvPr>
          <p:cNvSpPr>
            <a:spLocks noGrp="1"/>
          </p:cNvSpPr>
          <p:nvPr>
            <p:ph sz="half" idx="2"/>
          </p:nvPr>
        </p:nvSpPr>
        <p:spPr>
          <a:xfrm>
            <a:off x="8451604" y="1412489"/>
            <a:ext cx="3197701" cy="4363844"/>
          </a:xfrm>
        </p:spPr>
        <p:txBody>
          <a:bodyPr>
            <a:normAutofit/>
          </a:bodyPr>
          <a:lstStyle/>
          <a:p>
            <a:pPr marL="571500"/>
            <a:r>
              <a:rPr lang="en-US" sz="2000" dirty="0"/>
              <a:t>visitor's book or reception register</a:t>
            </a:r>
          </a:p>
          <a:p>
            <a:pPr marL="571500"/>
            <a:r>
              <a:rPr lang="en-US" sz="2000" dirty="0"/>
              <a:t>visitor's request forms </a:t>
            </a:r>
          </a:p>
          <a:p>
            <a:pPr marL="571500"/>
            <a:r>
              <a:rPr lang="en-US" sz="2000" dirty="0"/>
              <a:t>business cards </a:t>
            </a:r>
          </a:p>
          <a:p>
            <a:pPr marL="571500"/>
            <a:r>
              <a:rPr lang="en-US" sz="2000" dirty="0"/>
              <a:t>telephone message pad</a:t>
            </a:r>
          </a:p>
          <a:p>
            <a:endParaRPr lang="en-TT" sz="2000" dirty="0"/>
          </a:p>
        </p:txBody>
      </p:sp>
      <p:sp>
        <p:nvSpPr>
          <p:cNvPr id="5" name="Footer Placeholder 4">
            <a:extLst>
              <a:ext uri="{FF2B5EF4-FFF2-40B4-BE49-F238E27FC236}">
                <a16:creationId xmlns:a16="http://schemas.microsoft.com/office/drawing/2014/main" id="{A4F85319-39C6-4429-80C7-F4A3A0FE036F}"/>
              </a:ext>
            </a:extLst>
          </p:cNvPr>
          <p:cNvSpPr>
            <a:spLocks noGrp="1"/>
          </p:cNvSpPr>
          <p:nvPr>
            <p:ph type="ftr" sz="quarter" idx="11"/>
          </p:nvPr>
        </p:nvSpPr>
        <p:spPr>
          <a:xfrm>
            <a:off x="4380854" y="6356350"/>
            <a:ext cx="4059047" cy="365125"/>
          </a:xfrm>
        </p:spPr>
        <p:txBody>
          <a:bodyPr>
            <a:normAutofit/>
          </a:bodyPr>
          <a:lstStyle/>
          <a:p>
            <a:pPr algn="l">
              <a:spcAft>
                <a:spcPts val="600"/>
              </a:spcAft>
            </a:pPr>
            <a:r>
              <a:rPr lang="en-TT"/>
              <a:t>CPDD 2020</a:t>
            </a:r>
          </a:p>
        </p:txBody>
      </p:sp>
    </p:spTree>
    <p:extLst>
      <p:ext uri="{BB962C8B-B14F-4D97-AF65-F5344CB8AC3E}">
        <p14:creationId xmlns:p14="http://schemas.microsoft.com/office/powerpoint/2010/main" val="44489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EDEADA-96C6-4405-88A4-CC11EDB9C3CA}"/>
              </a:ext>
            </a:extLst>
          </p:cNvPr>
          <p:cNvSpPr>
            <a:spLocks noGrp="1"/>
          </p:cNvSpPr>
          <p:nvPr>
            <p:ph type="title"/>
          </p:nvPr>
        </p:nvSpPr>
        <p:spPr>
          <a:xfrm>
            <a:off x="594360" y="640263"/>
            <a:ext cx="3822192" cy="1344975"/>
          </a:xfrm>
        </p:spPr>
        <p:txBody>
          <a:bodyPr vert="horz" lIns="91440" tIns="45720" rIns="91440" bIns="45720" rtlCol="0" anchor="ctr">
            <a:normAutofit/>
          </a:bodyPr>
          <a:lstStyle/>
          <a:p>
            <a:r>
              <a:rPr lang="en-US" sz="2000" kern="1200" dirty="0">
                <a:solidFill>
                  <a:schemeClr val="bg1"/>
                </a:solidFill>
                <a:latin typeface="+mj-lt"/>
                <a:ea typeface="+mj-ea"/>
                <a:cs typeface="+mj-cs"/>
              </a:rPr>
              <a:t>Relevant hospitality and emergency situation is addressed promptly</a:t>
            </a:r>
            <a:br>
              <a:rPr lang="en-US" sz="2000" kern="1200" dirty="0">
                <a:solidFill>
                  <a:schemeClr val="bg1"/>
                </a:solidFill>
                <a:latin typeface="+mj-lt"/>
                <a:ea typeface="+mj-ea"/>
                <a:cs typeface="+mj-cs"/>
              </a:rPr>
            </a:br>
            <a:endParaRPr lang="en-US" sz="2000" kern="1200" dirty="0">
              <a:solidFill>
                <a:schemeClr val="bg1"/>
              </a:solidFill>
              <a:latin typeface="+mj-lt"/>
              <a:ea typeface="+mj-ea"/>
              <a:cs typeface="+mj-cs"/>
            </a:endParaRPr>
          </a:p>
        </p:txBody>
      </p:sp>
      <p:cxnSp>
        <p:nvCxnSpPr>
          <p:cNvPr id="13" name="Straight Connector 12">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6618BB2-8E27-4F46-9256-BCA9025CFAAE}"/>
              </a:ext>
            </a:extLst>
          </p:cNvPr>
          <p:cNvSpPr>
            <a:spLocks noGrp="1"/>
          </p:cNvSpPr>
          <p:nvPr>
            <p:ph sz="half" idx="1"/>
          </p:nvPr>
        </p:nvSpPr>
        <p:spPr>
          <a:xfrm>
            <a:off x="593610" y="2121763"/>
            <a:ext cx="3822192" cy="3773010"/>
          </a:xfrm>
        </p:spPr>
        <p:txBody>
          <a:bodyPr vert="horz" lIns="91440" tIns="45720" rIns="91440" bIns="45720" rtlCol="0">
            <a:normAutofit fontScale="92500" lnSpcReduction="10000"/>
          </a:bodyPr>
          <a:lstStyle/>
          <a:p>
            <a:r>
              <a:rPr lang="en-US" sz="1900" dirty="0">
                <a:solidFill>
                  <a:schemeClr val="bg1"/>
                </a:solidFill>
              </a:rPr>
              <a:t>Click the link to watch the </a:t>
            </a:r>
            <a:r>
              <a:rPr lang="en-US" sz="1900" dirty="0">
                <a:solidFill>
                  <a:schemeClr val="bg1"/>
                </a:solidFill>
                <a:hlinkClick r:id="rId3"/>
              </a:rPr>
              <a:t>video</a:t>
            </a:r>
            <a:endParaRPr lang="en-US" sz="1900" dirty="0">
              <a:solidFill>
                <a:schemeClr val="bg1"/>
              </a:solidFill>
            </a:endParaRPr>
          </a:p>
          <a:p>
            <a:r>
              <a:rPr lang="en-US" sz="1900" dirty="0">
                <a:solidFill>
                  <a:schemeClr val="bg1"/>
                </a:solidFill>
              </a:rPr>
              <a:t>After watching the video develop an emergency action plan for your organization for the following events:</a:t>
            </a:r>
          </a:p>
          <a:p>
            <a:r>
              <a:rPr lang="en-US" sz="1900" dirty="0">
                <a:solidFill>
                  <a:schemeClr val="bg1"/>
                </a:solidFill>
              </a:rPr>
              <a:t>Fire</a:t>
            </a:r>
          </a:p>
          <a:p>
            <a:r>
              <a:rPr lang="en-US" sz="1900" dirty="0">
                <a:solidFill>
                  <a:schemeClr val="bg1"/>
                </a:solidFill>
              </a:rPr>
              <a:t>Floods</a:t>
            </a:r>
          </a:p>
          <a:p>
            <a:r>
              <a:rPr lang="en-US" sz="1900" dirty="0">
                <a:solidFill>
                  <a:schemeClr val="bg1"/>
                </a:solidFill>
              </a:rPr>
              <a:t>Natural Disasters; and</a:t>
            </a:r>
          </a:p>
          <a:p>
            <a:r>
              <a:rPr lang="en-US" sz="1900" dirty="0">
                <a:solidFill>
                  <a:schemeClr val="bg1"/>
                </a:solidFill>
              </a:rPr>
              <a:t>Workplace violence</a:t>
            </a:r>
          </a:p>
          <a:p>
            <a:r>
              <a:rPr lang="en-US" sz="1900" dirty="0">
                <a:solidFill>
                  <a:schemeClr val="bg1"/>
                </a:solidFill>
              </a:rPr>
              <a:t>Remember: Place your name, the name of the unit and the date on each action plan to be placed in your portfolio</a:t>
            </a:r>
          </a:p>
          <a:p>
            <a:endParaRPr lang="en-US" sz="1900" dirty="0">
              <a:solidFill>
                <a:schemeClr val="bg1"/>
              </a:solidFill>
            </a:endParaRPr>
          </a:p>
        </p:txBody>
      </p:sp>
      <p:pic>
        <p:nvPicPr>
          <p:cNvPr id="6" name="Online Media 5" title="6 Steps to Developing an Emergency Action Plan for Your Facility | Seton Video">
            <a:hlinkClick r:id="" action="ppaction://media"/>
            <a:extLst>
              <a:ext uri="{FF2B5EF4-FFF2-40B4-BE49-F238E27FC236}">
                <a16:creationId xmlns:a16="http://schemas.microsoft.com/office/drawing/2014/main" id="{0E3EDA11-0A50-46C1-BCED-4CE10C0414BF}"/>
              </a:ext>
            </a:extLst>
          </p:cNvPr>
          <p:cNvPicPr>
            <a:picLocks noGrp="1" noRot="1" noChangeAspect="1"/>
          </p:cNvPicPr>
          <p:nvPr>
            <p:ph sz="half" idx="2"/>
            <a:videoFile r:link="rId1"/>
          </p:nvPr>
        </p:nvPicPr>
        <p:blipFill>
          <a:blip r:embed="rId4"/>
          <a:stretch>
            <a:fillRect/>
          </a:stretch>
        </p:blipFill>
        <p:spPr>
          <a:xfrm>
            <a:off x="5110716" y="1495967"/>
            <a:ext cx="6596652" cy="3710616"/>
          </a:xfrm>
          <a:prstGeom prst="rect">
            <a:avLst/>
          </a:prstGeom>
        </p:spPr>
      </p:pic>
      <p:sp>
        <p:nvSpPr>
          <p:cNvPr id="5" name="Footer Placeholder 4">
            <a:extLst>
              <a:ext uri="{FF2B5EF4-FFF2-40B4-BE49-F238E27FC236}">
                <a16:creationId xmlns:a16="http://schemas.microsoft.com/office/drawing/2014/main" id="{FBD6D076-62FF-4561-AB59-4FC89A8E60B8}"/>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CPDD 2020</a:t>
            </a:r>
          </a:p>
        </p:txBody>
      </p:sp>
    </p:spTree>
    <p:extLst>
      <p:ext uri="{BB962C8B-B14F-4D97-AF65-F5344CB8AC3E}">
        <p14:creationId xmlns:p14="http://schemas.microsoft.com/office/powerpoint/2010/main" val="369265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DFCAFE-E5BA-4504-87E4-E43DB86C613A}"/>
              </a:ext>
            </a:extLst>
          </p:cNvPr>
          <p:cNvSpPr>
            <a:spLocks noGrp="1"/>
          </p:cNvSpPr>
          <p:nvPr>
            <p:ph type="title"/>
          </p:nvPr>
        </p:nvSpPr>
        <p:spPr>
          <a:xfrm>
            <a:off x="594360" y="640263"/>
            <a:ext cx="3822192" cy="1344975"/>
          </a:xfrm>
        </p:spPr>
        <p:txBody>
          <a:bodyPr vert="horz" lIns="91440" tIns="45720" rIns="91440" bIns="45720" rtlCol="0" anchor="ctr">
            <a:normAutofit/>
          </a:bodyPr>
          <a:lstStyle/>
          <a:p>
            <a:r>
              <a:rPr lang="en-US" sz="2500" kern="1200">
                <a:solidFill>
                  <a:schemeClr val="bg1"/>
                </a:solidFill>
                <a:latin typeface="+mj-lt"/>
                <a:ea typeface="+mj-ea"/>
                <a:cs typeface="+mj-cs"/>
              </a:rPr>
              <a:t>Identity is cleared, applying tact and necessary security measures</a:t>
            </a:r>
          </a:p>
        </p:txBody>
      </p:sp>
      <p:cxnSp>
        <p:nvCxnSpPr>
          <p:cNvPr id="14" name="Straight Connector 13">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56238E3-D19E-41BF-B644-DD11358B5736}"/>
              </a:ext>
            </a:extLst>
          </p:cNvPr>
          <p:cNvSpPr>
            <a:spLocks noGrp="1"/>
          </p:cNvSpPr>
          <p:nvPr>
            <p:ph sz="half" idx="1"/>
          </p:nvPr>
        </p:nvSpPr>
        <p:spPr>
          <a:xfrm>
            <a:off x="593610" y="2121763"/>
            <a:ext cx="3822192" cy="3773010"/>
          </a:xfrm>
        </p:spPr>
        <p:txBody>
          <a:bodyPr vert="horz" lIns="91440" tIns="45720" rIns="91440" bIns="45720" rtlCol="0">
            <a:normAutofit/>
          </a:bodyPr>
          <a:lstStyle/>
          <a:p>
            <a:r>
              <a:rPr lang="en-US" sz="1700" dirty="0">
                <a:solidFill>
                  <a:schemeClr val="bg1"/>
                </a:solidFill>
              </a:rPr>
              <a:t>Click the link to view the </a:t>
            </a:r>
            <a:r>
              <a:rPr lang="en-US" sz="1700" dirty="0">
                <a:solidFill>
                  <a:schemeClr val="bg1"/>
                </a:solidFill>
                <a:hlinkClick r:id="rId3"/>
              </a:rPr>
              <a:t>video</a:t>
            </a:r>
            <a:r>
              <a:rPr lang="en-US" sz="1700" dirty="0">
                <a:solidFill>
                  <a:schemeClr val="bg1"/>
                </a:solidFill>
              </a:rPr>
              <a:t>.  The video ends at 2.38 sec.</a:t>
            </a:r>
          </a:p>
          <a:p>
            <a:r>
              <a:rPr lang="en-US" sz="1700" dirty="0">
                <a:solidFill>
                  <a:schemeClr val="bg1"/>
                </a:solidFill>
              </a:rPr>
              <a:t>Use the reception documents you have created to engage in a role play activity with a friend or classmate.  During the roleplay activity you will pretend to be the receptionist receiving the visitors. </a:t>
            </a:r>
          </a:p>
          <a:p>
            <a:r>
              <a:rPr lang="en-US" sz="1700" dirty="0">
                <a:solidFill>
                  <a:schemeClr val="bg1"/>
                </a:solidFill>
              </a:rPr>
              <a:t>Make sure to complete the documents accurately for inclusion in your portfolio.</a:t>
            </a:r>
          </a:p>
          <a:p>
            <a:r>
              <a:rPr lang="en-US" sz="1700" dirty="0">
                <a:solidFill>
                  <a:schemeClr val="bg1"/>
                </a:solidFill>
              </a:rPr>
              <a:t>Each document you complete must have your name, the name of the unit and the date.</a:t>
            </a:r>
          </a:p>
        </p:txBody>
      </p:sp>
      <p:pic>
        <p:nvPicPr>
          <p:cNvPr id="6" name="Online Media 5" title="Secretary : Welcoming Visitors">
            <a:hlinkClick r:id="" action="ppaction://media"/>
            <a:extLst>
              <a:ext uri="{FF2B5EF4-FFF2-40B4-BE49-F238E27FC236}">
                <a16:creationId xmlns:a16="http://schemas.microsoft.com/office/drawing/2014/main" id="{A8D7E8C9-5CC5-4231-9742-4017317C02C3}"/>
              </a:ext>
            </a:extLst>
          </p:cNvPr>
          <p:cNvPicPr>
            <a:picLocks noGrp="1" noRot="1" noChangeAspect="1"/>
          </p:cNvPicPr>
          <p:nvPr>
            <p:ph sz="half" idx="2"/>
            <a:videoFile r:link="rId1"/>
          </p:nvPr>
        </p:nvPicPr>
        <p:blipFill>
          <a:blip r:embed="rId4"/>
          <a:stretch>
            <a:fillRect/>
          </a:stretch>
        </p:blipFill>
        <p:spPr>
          <a:xfrm>
            <a:off x="5110716" y="1495967"/>
            <a:ext cx="6596652" cy="3710616"/>
          </a:xfrm>
          <a:prstGeom prst="rect">
            <a:avLst/>
          </a:prstGeom>
        </p:spPr>
      </p:pic>
      <p:sp>
        <p:nvSpPr>
          <p:cNvPr id="7" name="Footer Placeholder 6">
            <a:extLst>
              <a:ext uri="{FF2B5EF4-FFF2-40B4-BE49-F238E27FC236}">
                <a16:creationId xmlns:a16="http://schemas.microsoft.com/office/drawing/2014/main" id="{0313899E-9AD8-4A47-A4B8-E33164D26648}"/>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CPDD 2020</a:t>
            </a:r>
          </a:p>
        </p:txBody>
      </p:sp>
    </p:spTree>
    <p:extLst>
      <p:ext uri="{BB962C8B-B14F-4D97-AF65-F5344CB8AC3E}">
        <p14:creationId xmlns:p14="http://schemas.microsoft.com/office/powerpoint/2010/main" val="42495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B3BB36-6854-4F0A-8190-23BF27CAE0A6}"/>
              </a:ext>
            </a:extLst>
          </p:cNvPr>
          <p:cNvSpPr>
            <a:spLocks noGrp="1"/>
          </p:cNvSpPr>
          <p:nvPr>
            <p:ph type="title"/>
          </p:nvPr>
        </p:nvSpPr>
        <p:spPr>
          <a:xfrm>
            <a:off x="594360" y="640263"/>
            <a:ext cx="3822192" cy="1344975"/>
          </a:xfrm>
        </p:spPr>
        <p:txBody>
          <a:bodyPr vert="horz" lIns="91440" tIns="45720" rIns="91440" bIns="45720" rtlCol="0" anchor="ctr">
            <a:normAutofit/>
          </a:bodyPr>
          <a:lstStyle/>
          <a:p>
            <a:r>
              <a:rPr lang="en-US" sz="2800" kern="1200">
                <a:solidFill>
                  <a:schemeClr val="bg1"/>
                </a:solidFill>
                <a:latin typeface="+mj-lt"/>
                <a:ea typeface="+mj-ea"/>
                <a:cs typeface="+mj-cs"/>
              </a:rPr>
              <a:t>Appropriate communication process is followed</a:t>
            </a:r>
          </a:p>
        </p:txBody>
      </p:sp>
      <p:cxnSp>
        <p:nvCxnSpPr>
          <p:cNvPr id="13" name="Straight Connector 12">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9C79210-CCD2-4B66-AD6A-A79EBBF03A09}"/>
              </a:ext>
            </a:extLst>
          </p:cNvPr>
          <p:cNvSpPr>
            <a:spLocks noGrp="1"/>
          </p:cNvSpPr>
          <p:nvPr>
            <p:ph sz="half" idx="1"/>
          </p:nvPr>
        </p:nvSpPr>
        <p:spPr>
          <a:xfrm>
            <a:off x="593610" y="2121763"/>
            <a:ext cx="3822192" cy="3773010"/>
          </a:xfrm>
        </p:spPr>
        <p:txBody>
          <a:bodyPr vert="horz" lIns="91440" tIns="45720" rIns="91440" bIns="45720" rtlCol="0">
            <a:normAutofit/>
          </a:bodyPr>
          <a:lstStyle/>
          <a:p>
            <a:r>
              <a:rPr lang="en-US" sz="2000" dirty="0">
                <a:solidFill>
                  <a:schemeClr val="bg1"/>
                </a:solidFill>
              </a:rPr>
              <a:t>Click the link to view the </a:t>
            </a:r>
            <a:r>
              <a:rPr lang="en-US" sz="2000" dirty="0">
                <a:solidFill>
                  <a:schemeClr val="bg1"/>
                </a:solidFill>
                <a:hlinkClick r:id="rId3"/>
              </a:rPr>
              <a:t>video</a:t>
            </a:r>
            <a:r>
              <a:rPr lang="en-US" sz="2000" dirty="0">
                <a:solidFill>
                  <a:schemeClr val="bg1"/>
                </a:solidFill>
              </a:rPr>
              <a:t> </a:t>
            </a:r>
          </a:p>
          <a:p>
            <a:r>
              <a:rPr lang="en-US" sz="2000" dirty="0">
                <a:solidFill>
                  <a:schemeClr val="bg1"/>
                </a:solidFill>
              </a:rPr>
              <a:t>Take note of how the receptionist is greeting the visitor and conveying information.</a:t>
            </a:r>
          </a:p>
          <a:p>
            <a:r>
              <a:rPr lang="en-US" sz="2000" dirty="0">
                <a:solidFill>
                  <a:schemeClr val="bg1"/>
                </a:solidFill>
              </a:rPr>
              <a:t>Are you ready to practice your skills!</a:t>
            </a:r>
          </a:p>
        </p:txBody>
      </p:sp>
      <p:pic>
        <p:nvPicPr>
          <p:cNvPr id="5" name="Online Media 4" title="Greet a Visitor">
            <a:hlinkClick r:id="" action="ppaction://media"/>
            <a:extLst>
              <a:ext uri="{FF2B5EF4-FFF2-40B4-BE49-F238E27FC236}">
                <a16:creationId xmlns:a16="http://schemas.microsoft.com/office/drawing/2014/main" id="{BE0F2994-096D-4B9E-BE7D-8A381EC5EB5E}"/>
              </a:ext>
            </a:extLst>
          </p:cNvPr>
          <p:cNvPicPr>
            <a:picLocks noGrp="1" noRot="1" noChangeAspect="1"/>
          </p:cNvPicPr>
          <p:nvPr>
            <p:ph sz="half" idx="2"/>
            <a:videoFile r:link="rId1"/>
          </p:nvPr>
        </p:nvPicPr>
        <p:blipFill>
          <a:blip r:embed="rId4"/>
          <a:stretch>
            <a:fillRect/>
          </a:stretch>
        </p:blipFill>
        <p:spPr>
          <a:xfrm>
            <a:off x="5110716" y="1495967"/>
            <a:ext cx="6596652" cy="3710616"/>
          </a:xfrm>
          <a:prstGeom prst="rect">
            <a:avLst/>
          </a:prstGeom>
        </p:spPr>
      </p:pic>
      <p:sp>
        <p:nvSpPr>
          <p:cNvPr id="6" name="Footer Placeholder 5">
            <a:extLst>
              <a:ext uri="{FF2B5EF4-FFF2-40B4-BE49-F238E27FC236}">
                <a16:creationId xmlns:a16="http://schemas.microsoft.com/office/drawing/2014/main" id="{AEAD1135-EAD8-4212-ABC9-AE148A5B0D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CPDD 2020</a:t>
            </a:r>
          </a:p>
        </p:txBody>
      </p:sp>
    </p:spTree>
    <p:extLst>
      <p:ext uri="{BB962C8B-B14F-4D97-AF65-F5344CB8AC3E}">
        <p14:creationId xmlns:p14="http://schemas.microsoft.com/office/powerpoint/2010/main" val="337730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838272-5C6D-43D9-B8EE-A1983B11AD5E}"/>
              </a:ext>
            </a:extLst>
          </p:cNvPr>
          <p:cNvSpPr>
            <a:spLocks noGrp="1"/>
          </p:cNvSpPr>
          <p:nvPr>
            <p:ph type="title"/>
          </p:nvPr>
        </p:nvSpPr>
        <p:spPr>
          <a:xfrm>
            <a:off x="838200" y="963507"/>
            <a:ext cx="3494362" cy="4930986"/>
          </a:xfrm>
        </p:spPr>
        <p:txBody>
          <a:bodyPr>
            <a:normAutofit/>
          </a:bodyPr>
          <a:lstStyle/>
          <a:p>
            <a:pPr algn="r"/>
            <a:r>
              <a:rPr lang="en-TT" dirty="0">
                <a:solidFill>
                  <a:schemeClr val="accent1"/>
                </a:solidFill>
              </a:rPr>
              <a:t>Reception Activity Sheet</a:t>
            </a:r>
          </a:p>
        </p:txBody>
      </p:sp>
      <p:cxnSp>
        <p:nvCxnSpPr>
          <p:cNvPr id="11" name="Straight Connector 10">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DF6F04E-FEE6-4B40-A46C-9D1056B12293}"/>
              </a:ext>
            </a:extLst>
          </p:cNvPr>
          <p:cNvSpPr>
            <a:spLocks noGrp="1"/>
          </p:cNvSpPr>
          <p:nvPr>
            <p:ph sz="half" idx="1"/>
          </p:nvPr>
        </p:nvSpPr>
        <p:spPr>
          <a:xfrm>
            <a:off x="4976030" y="963507"/>
            <a:ext cx="6250940" cy="1373293"/>
          </a:xfrm>
        </p:spPr>
        <p:txBody>
          <a:bodyPr anchor="b">
            <a:normAutofit fontScale="92500" lnSpcReduction="20000"/>
          </a:bodyPr>
          <a:lstStyle/>
          <a:p>
            <a:r>
              <a:rPr lang="en-TT" sz="2400" dirty="0"/>
              <a:t>Your boss (Mrs Joan Davis, the Sales Director) is expecting a visitor at any moment.  He is Mr. James Andrews, the Marketing Manager of Comfy Products.  She has never met Mr. Andrews before and wants you to make the introductions.</a:t>
            </a:r>
          </a:p>
        </p:txBody>
      </p:sp>
      <p:sp>
        <p:nvSpPr>
          <p:cNvPr id="4" name="Content Placeholder 3">
            <a:extLst>
              <a:ext uri="{FF2B5EF4-FFF2-40B4-BE49-F238E27FC236}">
                <a16:creationId xmlns:a16="http://schemas.microsoft.com/office/drawing/2014/main" id="{6A7E4D32-0C84-42D5-A31F-41B89999DD16}"/>
              </a:ext>
            </a:extLst>
          </p:cNvPr>
          <p:cNvSpPr>
            <a:spLocks noGrp="1"/>
          </p:cNvSpPr>
          <p:nvPr>
            <p:ph sz="half" idx="2"/>
          </p:nvPr>
        </p:nvSpPr>
        <p:spPr>
          <a:xfrm>
            <a:off x="4976030" y="2554514"/>
            <a:ext cx="6250940" cy="3339980"/>
          </a:xfrm>
        </p:spPr>
        <p:txBody>
          <a:bodyPr>
            <a:normAutofit fontScale="92500" lnSpcReduction="20000"/>
          </a:bodyPr>
          <a:lstStyle/>
          <a:p>
            <a:pPr marL="0" indent="0">
              <a:buNone/>
            </a:pPr>
            <a:r>
              <a:rPr lang="en-TT" sz="1600" b="1" dirty="0"/>
              <a:t>Instructions</a:t>
            </a:r>
            <a:r>
              <a:rPr lang="en-TT" sz="1600" dirty="0"/>
              <a:t>:</a:t>
            </a:r>
          </a:p>
          <a:p>
            <a:r>
              <a:rPr lang="en-TT" sz="1900" dirty="0"/>
              <a:t>Create a script detailing how you will make the introductions and write down what you will say to both parties.</a:t>
            </a:r>
          </a:p>
          <a:p>
            <a:r>
              <a:rPr lang="en-TT" sz="1900" dirty="0"/>
              <a:t>Share the activity and script with a friend and demonstrate a “roleplay” of the actual introductions.</a:t>
            </a:r>
          </a:p>
          <a:p>
            <a:r>
              <a:rPr lang="en-TT" sz="1900" dirty="0"/>
              <a:t>Take pictures of your roleplay and prepare these pictures and your script for your portfolio.</a:t>
            </a:r>
          </a:p>
          <a:p>
            <a:r>
              <a:rPr lang="en-TT" sz="1900" b="1" dirty="0"/>
              <a:t>Remember</a:t>
            </a:r>
            <a:r>
              <a:rPr lang="en-TT" sz="1900" dirty="0"/>
              <a:t>: label all pictures, include the name of the unit, your name and date on the script!</a:t>
            </a:r>
          </a:p>
        </p:txBody>
      </p:sp>
      <p:pic>
        <p:nvPicPr>
          <p:cNvPr id="10" name="Picture 9" descr="Two people standing in front of a computer&#10;&#10;Description automatically generated">
            <a:extLst>
              <a:ext uri="{FF2B5EF4-FFF2-40B4-BE49-F238E27FC236}">
                <a16:creationId xmlns:a16="http://schemas.microsoft.com/office/drawing/2014/main" id="{535A57C3-9D35-4F55-8527-FFDF7FFDAB7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616879" y="901821"/>
            <a:ext cx="2876549" cy="1917699"/>
          </a:xfrm>
          <a:prstGeom prst="rect">
            <a:avLst/>
          </a:prstGeom>
        </p:spPr>
      </p:pic>
      <p:sp>
        <p:nvSpPr>
          <p:cNvPr id="12" name="TextBox 11">
            <a:extLst>
              <a:ext uri="{FF2B5EF4-FFF2-40B4-BE49-F238E27FC236}">
                <a16:creationId xmlns:a16="http://schemas.microsoft.com/office/drawing/2014/main" id="{82B76CE4-5F2A-48F6-BAFE-27B641AA83DB}"/>
              </a:ext>
            </a:extLst>
          </p:cNvPr>
          <p:cNvSpPr txBox="1"/>
          <p:nvPr/>
        </p:nvSpPr>
        <p:spPr>
          <a:xfrm>
            <a:off x="9484226" y="6123931"/>
            <a:ext cx="2221593" cy="369332"/>
          </a:xfrm>
          <a:prstGeom prst="rect">
            <a:avLst/>
          </a:prstGeom>
          <a:noFill/>
        </p:spPr>
        <p:txBody>
          <a:bodyPr wrap="square" rtlCol="0">
            <a:spAutoFit/>
          </a:bodyPr>
          <a:lstStyle/>
          <a:p>
            <a:r>
              <a:rPr lang="en-TT" sz="900" dirty="0">
                <a:hlinkClick r:id="rId3" tooltip="https://2012books.lardbucket.org/books/powerful-selling/s12-the-approach-the-power-of-conn.html"/>
              </a:rPr>
              <a:t>This Photo</a:t>
            </a:r>
            <a:r>
              <a:rPr lang="en-TT" sz="900" dirty="0"/>
              <a:t> by Unknown Author is licensed under </a:t>
            </a:r>
            <a:r>
              <a:rPr lang="en-TT" sz="900" dirty="0">
                <a:hlinkClick r:id="rId4" tooltip="https://creativecommons.org/licenses/by-nc-sa/3.0/"/>
              </a:rPr>
              <a:t>CC BY-SA-NC</a:t>
            </a:r>
            <a:endParaRPr lang="en-TT" sz="900" dirty="0"/>
          </a:p>
        </p:txBody>
      </p:sp>
      <p:sp>
        <p:nvSpPr>
          <p:cNvPr id="13" name="Footer Placeholder 12">
            <a:extLst>
              <a:ext uri="{FF2B5EF4-FFF2-40B4-BE49-F238E27FC236}">
                <a16:creationId xmlns:a16="http://schemas.microsoft.com/office/drawing/2014/main" id="{5FC9B5CD-FE5B-46B1-9722-1B69F7B608C2}"/>
              </a:ext>
            </a:extLst>
          </p:cNvPr>
          <p:cNvSpPr>
            <a:spLocks noGrp="1"/>
          </p:cNvSpPr>
          <p:nvPr>
            <p:ph type="ftr" sz="quarter" idx="11"/>
          </p:nvPr>
        </p:nvSpPr>
        <p:spPr/>
        <p:txBody>
          <a:bodyPr/>
          <a:lstStyle/>
          <a:p>
            <a:r>
              <a:rPr lang="en-TT"/>
              <a:t>CPDD 2020</a:t>
            </a:r>
          </a:p>
        </p:txBody>
      </p:sp>
    </p:spTree>
    <p:extLst>
      <p:ext uri="{BB962C8B-B14F-4D97-AF65-F5344CB8AC3E}">
        <p14:creationId xmlns:p14="http://schemas.microsoft.com/office/powerpoint/2010/main" val="3338295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A81C7C-D66B-40AB-9EFE-D1031E1D8EA5}"/>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Receiving Visitors Activity Sheet</a:t>
            </a:r>
          </a:p>
        </p:txBody>
      </p:sp>
      <p:sp>
        <p:nvSpPr>
          <p:cNvPr id="5" name="Footer Placeholder 4">
            <a:extLst>
              <a:ext uri="{FF2B5EF4-FFF2-40B4-BE49-F238E27FC236}">
                <a16:creationId xmlns:a16="http://schemas.microsoft.com/office/drawing/2014/main" id="{840180EC-7C21-4A4C-BBA1-C6F5E9EF14E9}"/>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CPDD 2020</a:t>
            </a:r>
          </a:p>
        </p:txBody>
      </p:sp>
      <p:sp>
        <p:nvSpPr>
          <p:cNvPr id="3" name="Content Placeholder 2">
            <a:extLst>
              <a:ext uri="{FF2B5EF4-FFF2-40B4-BE49-F238E27FC236}">
                <a16:creationId xmlns:a16="http://schemas.microsoft.com/office/drawing/2014/main" id="{FE0AA25E-244C-4E43-98E3-2B5010EF932C}"/>
              </a:ext>
            </a:extLst>
          </p:cNvPr>
          <p:cNvSpPr>
            <a:spLocks noGrp="1"/>
          </p:cNvSpPr>
          <p:nvPr>
            <p:ph sz="half" idx="1"/>
          </p:nvPr>
        </p:nvSpPr>
        <p:spPr>
          <a:xfrm>
            <a:off x="684213" y="1716088"/>
            <a:ext cx="5370513" cy="4311650"/>
          </a:xfrm>
        </p:spPr>
        <p:txBody>
          <a:bodyPr wrap="square" anchor="t">
            <a:normAutofit/>
          </a:bodyPr>
          <a:lstStyle/>
          <a:p>
            <a:r>
              <a:rPr lang="en-TT" sz="2600" dirty="0"/>
              <a:t>Use the Visitors Register you created to Record these visitors who arrived today at C A and Sons Limited.</a:t>
            </a:r>
          </a:p>
          <a:p>
            <a:r>
              <a:rPr lang="en-TT" sz="2600" dirty="0"/>
              <a:t>Mrs. J Duval from Safety Plus Ltd arrived at 09:15 to see </a:t>
            </a:r>
            <a:r>
              <a:rPr lang="en-TT" sz="2600" dirty="0" err="1"/>
              <a:t>Dr.</a:t>
            </a:r>
            <a:r>
              <a:rPr lang="en-TT" sz="2600" dirty="0"/>
              <a:t> </a:t>
            </a:r>
            <a:r>
              <a:rPr lang="en-TT" sz="2600" dirty="0" err="1"/>
              <a:t>Hershall</a:t>
            </a:r>
            <a:r>
              <a:rPr lang="en-TT" sz="2600" dirty="0"/>
              <a:t>, the HR Manager.  She stayed until 11:00</a:t>
            </a:r>
          </a:p>
          <a:p>
            <a:r>
              <a:rPr lang="en-TT" sz="2600" dirty="0"/>
              <a:t>Mr. P. Phillips from Target Associates arrived at 15:00 to see Edna Price, the sales Manager and stayed an hour.</a:t>
            </a:r>
          </a:p>
        </p:txBody>
      </p:sp>
      <p:sp>
        <p:nvSpPr>
          <p:cNvPr id="4" name="Content Placeholder 3">
            <a:extLst>
              <a:ext uri="{FF2B5EF4-FFF2-40B4-BE49-F238E27FC236}">
                <a16:creationId xmlns:a16="http://schemas.microsoft.com/office/drawing/2014/main" id="{19277C0A-BB43-4171-B35F-ACFAE7D345A4}"/>
              </a:ext>
            </a:extLst>
          </p:cNvPr>
          <p:cNvSpPr>
            <a:spLocks noGrp="1"/>
          </p:cNvSpPr>
          <p:nvPr>
            <p:ph sz="half" idx="2"/>
          </p:nvPr>
        </p:nvSpPr>
        <p:spPr>
          <a:xfrm>
            <a:off x="6137275" y="1716088"/>
            <a:ext cx="5370513" cy="4311650"/>
          </a:xfrm>
        </p:spPr>
        <p:txBody>
          <a:bodyPr wrap="square" anchor="t">
            <a:normAutofit/>
          </a:bodyPr>
          <a:lstStyle/>
          <a:p>
            <a:r>
              <a:rPr lang="en-TT" sz="2600" dirty="0"/>
              <a:t>Miss Jessie Hendricks from JL Caterers arrived at 11:30 for a meeting with Dr </a:t>
            </a:r>
            <a:r>
              <a:rPr lang="en-TT" sz="2600" dirty="0" err="1"/>
              <a:t>Hershall</a:t>
            </a:r>
            <a:r>
              <a:rPr lang="en-TT" sz="2600" dirty="0"/>
              <a:t>.  She left after 45 minutes</a:t>
            </a:r>
          </a:p>
          <a:p>
            <a:r>
              <a:rPr lang="en-TT" sz="2600" dirty="0"/>
              <a:t>Sonny Campbell arrived at 14:00 and stayed until 15:30 hrs.  He is from </a:t>
            </a:r>
            <a:r>
              <a:rPr lang="en-TT" sz="2600" dirty="0" err="1"/>
              <a:t>Hitronics</a:t>
            </a:r>
            <a:r>
              <a:rPr lang="en-TT" sz="2600" dirty="0"/>
              <a:t> Software and he saw Amy Roach, the IT Manager</a:t>
            </a:r>
          </a:p>
          <a:p>
            <a:r>
              <a:rPr lang="en-TT" sz="2600" b="1" dirty="0"/>
              <a:t>Remember</a:t>
            </a:r>
            <a:r>
              <a:rPr lang="en-TT" sz="2600" dirty="0"/>
              <a:t>: Include your name, the name of the unit and the date on your work.</a:t>
            </a:r>
          </a:p>
        </p:txBody>
      </p:sp>
    </p:spTree>
    <p:extLst>
      <p:ext uri="{BB962C8B-B14F-4D97-AF65-F5344CB8AC3E}">
        <p14:creationId xmlns:p14="http://schemas.microsoft.com/office/powerpoint/2010/main" val="3320560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ACF13-8E9A-44F4-AC3D-9010C374D6F6}"/>
              </a:ext>
            </a:extLst>
          </p:cNvPr>
          <p:cNvSpPr>
            <a:spLocks noGrp="1"/>
          </p:cNvSpPr>
          <p:nvPr>
            <p:ph type="title"/>
          </p:nvPr>
        </p:nvSpPr>
        <p:spPr>
          <a:xfrm>
            <a:off x="804673" y="1445494"/>
            <a:ext cx="3616856" cy="4376572"/>
          </a:xfrm>
        </p:spPr>
        <p:txBody>
          <a:bodyPr anchor="ctr">
            <a:normAutofit/>
          </a:bodyPr>
          <a:lstStyle/>
          <a:p>
            <a:r>
              <a:rPr lang="en-TT" sz="4800"/>
              <a:t>Competency Descriptor</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6A379F1-DEB5-412B-B7AC-F90600D36E9C}"/>
              </a:ext>
            </a:extLst>
          </p:cNvPr>
          <p:cNvSpPr>
            <a:spLocks noGrp="1"/>
          </p:cNvSpPr>
          <p:nvPr>
            <p:ph idx="1"/>
          </p:nvPr>
        </p:nvSpPr>
        <p:spPr>
          <a:xfrm>
            <a:off x="6096000" y="1399032"/>
            <a:ext cx="5501834" cy="4471416"/>
          </a:xfrm>
        </p:spPr>
        <p:txBody>
          <a:bodyPr anchor="ctr">
            <a:normAutofit/>
          </a:bodyPr>
          <a:lstStyle/>
          <a:p>
            <a:pPr marL="0" indent="0">
              <a:buNone/>
            </a:pPr>
            <a:r>
              <a:rPr lang="en-TT" sz="2200" dirty="0">
                <a:solidFill>
                  <a:schemeClr val="bg1"/>
                </a:solidFill>
              </a:rPr>
              <a:t>This unit deals with the skills and knowledge required to receive visitors to an organization, while keeping set rules and procedures.</a:t>
            </a:r>
          </a:p>
          <a:p>
            <a:pPr marL="0" indent="0">
              <a:buNone/>
            </a:pPr>
            <a:r>
              <a:rPr lang="en-TT" sz="2200" dirty="0">
                <a:solidFill>
                  <a:schemeClr val="bg1"/>
                </a:solidFill>
              </a:rPr>
              <a:t>Elements of Competency</a:t>
            </a:r>
          </a:p>
          <a:p>
            <a:r>
              <a:rPr lang="en-TT" sz="2200" dirty="0">
                <a:solidFill>
                  <a:schemeClr val="bg1"/>
                </a:solidFill>
              </a:rPr>
              <a:t>Receive and assist visitors</a:t>
            </a:r>
          </a:p>
          <a:p>
            <a:r>
              <a:rPr lang="en-TT" sz="2200" dirty="0">
                <a:solidFill>
                  <a:schemeClr val="bg1"/>
                </a:solidFill>
              </a:rPr>
              <a:t>Relevant hospitality and emergency situation is addressed</a:t>
            </a:r>
          </a:p>
          <a:p>
            <a:r>
              <a:rPr lang="en-TT" sz="2200" dirty="0">
                <a:solidFill>
                  <a:schemeClr val="bg1"/>
                </a:solidFill>
              </a:rPr>
              <a:t>Identity is cleared, applying tact and necessary security measures</a:t>
            </a:r>
          </a:p>
          <a:p>
            <a:r>
              <a:rPr lang="en-TT" sz="2200" dirty="0">
                <a:solidFill>
                  <a:schemeClr val="bg1"/>
                </a:solidFill>
              </a:rPr>
              <a:t>Appropriate communication process is followed</a:t>
            </a:r>
          </a:p>
        </p:txBody>
      </p:sp>
      <p:sp>
        <p:nvSpPr>
          <p:cNvPr id="4" name="Footer Placeholder 3">
            <a:extLst>
              <a:ext uri="{FF2B5EF4-FFF2-40B4-BE49-F238E27FC236}">
                <a16:creationId xmlns:a16="http://schemas.microsoft.com/office/drawing/2014/main" id="{A4ECD4ED-8E78-4DBC-9D7D-2E1ACFEF5AE6}"/>
              </a:ext>
            </a:extLst>
          </p:cNvPr>
          <p:cNvSpPr>
            <a:spLocks noGrp="1"/>
          </p:cNvSpPr>
          <p:nvPr>
            <p:ph type="ftr" sz="quarter" idx="11"/>
          </p:nvPr>
        </p:nvSpPr>
        <p:spPr/>
        <p:txBody>
          <a:bodyPr/>
          <a:lstStyle/>
          <a:p>
            <a:r>
              <a:rPr lang="en-TT"/>
              <a:t>CPDD 2020</a:t>
            </a:r>
          </a:p>
        </p:txBody>
      </p:sp>
    </p:spTree>
    <p:extLst>
      <p:ext uri="{BB962C8B-B14F-4D97-AF65-F5344CB8AC3E}">
        <p14:creationId xmlns:p14="http://schemas.microsoft.com/office/powerpoint/2010/main" val="2581582558"/>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D6B785-60A3-439D-BD00-FB378AE7A5C4}"/>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a:solidFill>
                  <a:srgbClr val="FFFFFF"/>
                </a:solidFill>
                <a:latin typeface="+mj-lt"/>
                <a:ea typeface="+mj-ea"/>
                <a:cs typeface="+mj-cs"/>
              </a:rPr>
              <a:t>References</a:t>
            </a:r>
          </a:p>
        </p:txBody>
      </p:sp>
      <p:sp>
        <p:nvSpPr>
          <p:cNvPr id="5" name="Footer Placeholder 4">
            <a:extLst>
              <a:ext uri="{FF2B5EF4-FFF2-40B4-BE49-F238E27FC236}">
                <a16:creationId xmlns:a16="http://schemas.microsoft.com/office/drawing/2014/main" id="{8375EE10-65C7-436E-B84C-64A8BD386C6D}"/>
              </a:ext>
            </a:extLst>
          </p:cNvPr>
          <p:cNvSpPr>
            <a:spLocks noGrp="1"/>
          </p:cNvSpPr>
          <p:nvPr>
            <p:ph type="ftr" sz="quarter" idx="11"/>
          </p:nvPr>
        </p:nvSpPr>
        <p:spPr>
          <a:xfrm>
            <a:off x="5144297" y="6423025"/>
            <a:ext cx="5618954" cy="365125"/>
          </a:xfrm>
        </p:spPr>
        <p:txBody>
          <a:bodyPr vert="horz" lIns="91440" tIns="45720" rIns="91440" bIns="45720" rtlCol="0" anchor="ctr">
            <a:normAutofit/>
          </a:bodyPr>
          <a:lstStyle/>
          <a:p>
            <a:pPr algn="l">
              <a:spcAft>
                <a:spcPts val="600"/>
              </a:spcAft>
            </a:pPr>
            <a:r>
              <a:rPr lang="en-US" kern="1200">
                <a:solidFill>
                  <a:schemeClr val="tx1">
                    <a:tint val="75000"/>
                  </a:schemeClr>
                </a:solidFill>
                <a:latin typeface="+mn-lt"/>
                <a:ea typeface="+mn-ea"/>
                <a:cs typeface="+mn-cs"/>
              </a:rPr>
              <a:t>CPDD 2020</a:t>
            </a:r>
          </a:p>
        </p:txBody>
      </p:sp>
      <p:sp>
        <p:nvSpPr>
          <p:cNvPr id="3" name="Content Placeholder 2">
            <a:extLst>
              <a:ext uri="{FF2B5EF4-FFF2-40B4-BE49-F238E27FC236}">
                <a16:creationId xmlns:a16="http://schemas.microsoft.com/office/drawing/2014/main" id="{5D5D8562-8B78-413C-B5D1-B246DC5E57F3}"/>
              </a:ext>
            </a:extLst>
          </p:cNvPr>
          <p:cNvSpPr>
            <a:spLocks noGrp="1"/>
          </p:cNvSpPr>
          <p:nvPr>
            <p:ph sz="half" idx="1"/>
          </p:nvPr>
        </p:nvSpPr>
        <p:spPr>
          <a:xfrm>
            <a:off x="5194300" y="533400"/>
            <a:ext cx="6470650" cy="3878943"/>
          </a:xfrm>
        </p:spPr>
        <p:txBody>
          <a:bodyPr wrap="square" anchor="t">
            <a:normAutofit/>
          </a:bodyPr>
          <a:lstStyle/>
          <a:p>
            <a:endParaRPr lang="en-TT" sz="2200" dirty="0"/>
          </a:p>
          <a:p>
            <a:r>
              <a:rPr lang="en-TT" sz="2200" dirty="0"/>
              <a:t>CVQ General Office Administration Regional Occupational Standard retrieved from </a:t>
            </a:r>
            <a:r>
              <a:rPr lang="en-TT" sz="2200" dirty="0">
                <a:hlinkClick r:id="rId2"/>
              </a:rPr>
              <a:t>www.ntastore.org</a:t>
            </a:r>
            <a:endParaRPr lang="en-TT" sz="2200" dirty="0"/>
          </a:p>
          <a:p>
            <a:r>
              <a:rPr lang="en-TT" sz="2200" dirty="0"/>
              <a:t>Documents handled by a receptionist retrieved from </a:t>
            </a:r>
            <a:r>
              <a:rPr lang="en-TT" sz="2200" dirty="0">
                <a:hlinkClick r:id="rId3"/>
              </a:rPr>
              <a:t>https://acadar.com/a/unit/cjc4q7a4y00053b5q7v2mwfal_documents_handled_by_a_receptionist_lessons on 10/6/2020</a:t>
            </a:r>
            <a:endParaRPr lang="en-TT" sz="2200" dirty="0"/>
          </a:p>
          <a:p>
            <a:r>
              <a:rPr lang="en-TT" sz="2200" dirty="0">
                <a:hlinkClick r:id="rId4"/>
              </a:rPr>
              <a:t>https://youtu.be/OgoYmvYV0Wc</a:t>
            </a:r>
            <a:endParaRPr lang="en-TT" sz="2200" dirty="0"/>
          </a:p>
          <a:p>
            <a:r>
              <a:rPr lang="en-TT" sz="2200" dirty="0">
                <a:hlinkClick r:id="rId5"/>
              </a:rPr>
              <a:t>https://www.dayjob.com/receptionist-quiz-3045/</a:t>
            </a:r>
            <a:endParaRPr lang="en-TT" sz="2200" dirty="0"/>
          </a:p>
        </p:txBody>
      </p:sp>
      <p:sp>
        <p:nvSpPr>
          <p:cNvPr id="4" name="Content Placeholder 3">
            <a:extLst>
              <a:ext uri="{FF2B5EF4-FFF2-40B4-BE49-F238E27FC236}">
                <a16:creationId xmlns:a16="http://schemas.microsoft.com/office/drawing/2014/main" id="{6080A12C-6F46-4D96-AE7A-ADEE36ADD7A9}"/>
              </a:ext>
            </a:extLst>
          </p:cNvPr>
          <p:cNvSpPr>
            <a:spLocks noGrp="1"/>
          </p:cNvSpPr>
          <p:nvPr>
            <p:ph sz="half" idx="2"/>
          </p:nvPr>
        </p:nvSpPr>
        <p:spPr>
          <a:xfrm>
            <a:off x="5194300" y="4412343"/>
            <a:ext cx="6470650" cy="1411288"/>
          </a:xfrm>
        </p:spPr>
        <p:txBody>
          <a:bodyPr wrap="square" anchor="t">
            <a:normAutofit/>
          </a:bodyPr>
          <a:lstStyle/>
          <a:p>
            <a:r>
              <a:rPr lang="en-TT" sz="1500" dirty="0">
                <a:hlinkClick r:id="rId6"/>
              </a:rPr>
              <a:t>https://youtu.be/Y0GrxEoTbak</a:t>
            </a:r>
            <a:endParaRPr lang="en-TT" sz="1500" dirty="0"/>
          </a:p>
          <a:p>
            <a:r>
              <a:rPr lang="en-TT" sz="1500" dirty="0">
                <a:hlinkClick r:id="rId7"/>
              </a:rPr>
              <a:t>https://youtu.be/cgDcnGwZUh4</a:t>
            </a:r>
            <a:endParaRPr lang="en-TT" sz="1500" dirty="0"/>
          </a:p>
          <a:p>
            <a:r>
              <a:rPr lang="en-TT" sz="1500" dirty="0">
                <a:hlinkClick r:id="rId8"/>
              </a:rPr>
              <a:t>https://youtu.be/2EYigYOpgtE</a:t>
            </a:r>
            <a:endParaRPr lang="en-TT" sz="1500" dirty="0"/>
          </a:p>
          <a:p>
            <a:r>
              <a:rPr lang="en-TT" sz="1500" dirty="0">
                <a:hlinkClick r:id="rId9"/>
              </a:rPr>
              <a:t>https://youtu.be/DLVESlE4lNQ</a:t>
            </a:r>
            <a:endParaRPr lang="en-TT" sz="1500" dirty="0"/>
          </a:p>
        </p:txBody>
      </p:sp>
    </p:spTree>
    <p:extLst>
      <p:ext uri="{BB962C8B-B14F-4D97-AF65-F5344CB8AC3E}">
        <p14:creationId xmlns:p14="http://schemas.microsoft.com/office/powerpoint/2010/main" val="3291389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DDA141-4D2E-4847-8BCC-ECF6477C4DE1}"/>
              </a:ext>
            </a:extLst>
          </p:cNvPr>
          <p:cNvSpPr>
            <a:spLocks noGrp="1"/>
          </p:cNvSpPr>
          <p:nvPr>
            <p:ph type="title"/>
          </p:nvPr>
        </p:nvSpPr>
        <p:spPr>
          <a:xfrm>
            <a:off x="594360" y="640263"/>
            <a:ext cx="3822192" cy="1344975"/>
          </a:xfrm>
        </p:spPr>
        <p:txBody>
          <a:bodyPr vert="horz" lIns="91440" tIns="45720" rIns="91440" bIns="45720" rtlCol="0" anchor="ctr">
            <a:normAutofit/>
          </a:bodyPr>
          <a:lstStyle/>
          <a:p>
            <a:r>
              <a:rPr lang="en-US" sz="3600" kern="1200">
                <a:solidFill>
                  <a:schemeClr val="bg1"/>
                </a:solidFill>
                <a:latin typeface="+mj-lt"/>
                <a:ea typeface="+mj-ea"/>
                <a:cs typeface="+mj-cs"/>
              </a:rPr>
              <a:t>The Receptionist</a:t>
            </a:r>
          </a:p>
        </p:txBody>
      </p:sp>
      <p:cxnSp>
        <p:nvCxnSpPr>
          <p:cNvPr id="14" name="Straight Connector 13">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D962B947-4A0F-42D5-BC6E-7D682D54C317}"/>
              </a:ext>
            </a:extLst>
          </p:cNvPr>
          <p:cNvSpPr>
            <a:spLocks noGrp="1"/>
          </p:cNvSpPr>
          <p:nvPr>
            <p:ph sz="half" idx="1"/>
          </p:nvPr>
        </p:nvSpPr>
        <p:spPr>
          <a:xfrm>
            <a:off x="593610" y="2121763"/>
            <a:ext cx="3822192" cy="3773010"/>
          </a:xfrm>
        </p:spPr>
        <p:txBody>
          <a:bodyPr vert="horz" lIns="91440" tIns="45720" rIns="91440" bIns="45720" rtlCol="0">
            <a:normAutofit/>
          </a:bodyPr>
          <a:lstStyle/>
          <a:p>
            <a:r>
              <a:rPr lang="en-US" sz="1700" dirty="0">
                <a:solidFill>
                  <a:schemeClr val="bg1"/>
                </a:solidFill>
              </a:rPr>
              <a:t>Click the link to view the </a:t>
            </a:r>
            <a:r>
              <a:rPr lang="en-US" sz="1700" dirty="0">
                <a:solidFill>
                  <a:schemeClr val="bg1"/>
                </a:solidFill>
                <a:hlinkClick r:id="rId3"/>
              </a:rPr>
              <a:t>video</a:t>
            </a:r>
            <a:r>
              <a:rPr lang="en-US" sz="1700" dirty="0">
                <a:solidFill>
                  <a:schemeClr val="bg1"/>
                </a:solidFill>
              </a:rPr>
              <a:t> and answer the following questions:</a:t>
            </a:r>
          </a:p>
          <a:p>
            <a:r>
              <a:rPr lang="en-US" sz="1700" dirty="0">
                <a:solidFill>
                  <a:schemeClr val="bg1"/>
                </a:solidFill>
              </a:rPr>
              <a:t>Define the term “Receptionist”</a:t>
            </a:r>
          </a:p>
          <a:p>
            <a:r>
              <a:rPr lang="en-US" sz="1700" dirty="0">
                <a:solidFill>
                  <a:schemeClr val="bg1"/>
                </a:solidFill>
              </a:rPr>
              <a:t>What is another name for “the Receptionist”?</a:t>
            </a:r>
          </a:p>
          <a:p>
            <a:r>
              <a:rPr lang="en-US" sz="1700" dirty="0">
                <a:solidFill>
                  <a:schemeClr val="bg1"/>
                </a:solidFill>
              </a:rPr>
              <a:t>List the duties of a receptionist?</a:t>
            </a:r>
          </a:p>
          <a:p>
            <a:r>
              <a:rPr lang="en-US" sz="1700" dirty="0">
                <a:solidFill>
                  <a:schemeClr val="bg1"/>
                </a:solidFill>
              </a:rPr>
              <a:t>List the personal qualities a receptionist should possess.</a:t>
            </a:r>
          </a:p>
          <a:p>
            <a:r>
              <a:rPr lang="en-US" sz="1700" dirty="0">
                <a:solidFill>
                  <a:schemeClr val="bg1"/>
                </a:solidFill>
              </a:rPr>
              <a:t>Identify career paths/job opportunities that a receptionist can explore with additional education and training.</a:t>
            </a:r>
          </a:p>
          <a:p>
            <a:endParaRPr lang="en-US" sz="1700" dirty="0">
              <a:solidFill>
                <a:schemeClr val="bg1"/>
              </a:solidFill>
            </a:endParaRPr>
          </a:p>
        </p:txBody>
      </p:sp>
      <p:pic>
        <p:nvPicPr>
          <p:cNvPr id="6" name="Online Media 5" title="What is RECEPTIONIST? What does RECEPTIONIST mean? RECEPTIONIST meaning, definition &amp; explanation">
            <a:hlinkClick r:id="" action="ppaction://media"/>
            <a:extLst>
              <a:ext uri="{FF2B5EF4-FFF2-40B4-BE49-F238E27FC236}">
                <a16:creationId xmlns:a16="http://schemas.microsoft.com/office/drawing/2014/main" id="{411EA3C2-2805-4C69-B7D3-91BA9308D031}"/>
              </a:ext>
            </a:extLst>
          </p:cNvPr>
          <p:cNvPicPr>
            <a:picLocks noGrp="1" noRot="1" noChangeAspect="1"/>
          </p:cNvPicPr>
          <p:nvPr>
            <p:ph sz="half" idx="2"/>
            <a:videoFile r:link="rId1"/>
          </p:nvPr>
        </p:nvPicPr>
        <p:blipFill>
          <a:blip r:embed="rId4"/>
          <a:stretch>
            <a:fillRect/>
          </a:stretch>
        </p:blipFill>
        <p:spPr>
          <a:xfrm>
            <a:off x="5110716" y="1495967"/>
            <a:ext cx="6596652" cy="3710616"/>
          </a:xfrm>
          <a:prstGeom prst="rect">
            <a:avLst/>
          </a:prstGeom>
        </p:spPr>
      </p:pic>
      <p:sp>
        <p:nvSpPr>
          <p:cNvPr id="7" name="Footer Placeholder 6">
            <a:extLst>
              <a:ext uri="{FF2B5EF4-FFF2-40B4-BE49-F238E27FC236}">
                <a16:creationId xmlns:a16="http://schemas.microsoft.com/office/drawing/2014/main" id="{FE9B9415-A726-4CE0-9ACE-98EE4003C1AD}"/>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CPDD 2020</a:t>
            </a:r>
          </a:p>
        </p:txBody>
      </p:sp>
    </p:spTree>
    <p:extLst>
      <p:ext uri="{BB962C8B-B14F-4D97-AF65-F5344CB8AC3E}">
        <p14:creationId xmlns:p14="http://schemas.microsoft.com/office/powerpoint/2010/main" val="3554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486183-0EBB-4581-BE73-AC4AB9660B76}"/>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Reception Quiz</a:t>
            </a:r>
          </a:p>
        </p:txBody>
      </p:sp>
      <p:sp>
        <p:nvSpPr>
          <p:cNvPr id="3" name="Content Placeholder 2">
            <a:extLst>
              <a:ext uri="{FF2B5EF4-FFF2-40B4-BE49-F238E27FC236}">
                <a16:creationId xmlns:a16="http://schemas.microsoft.com/office/drawing/2014/main" id="{27F0452D-1C7C-44D3-B776-916EABF5495A}"/>
              </a:ext>
            </a:extLst>
          </p:cNvPr>
          <p:cNvSpPr>
            <a:spLocks noGrp="1"/>
          </p:cNvSpPr>
          <p:nvPr>
            <p:ph sz="half" idx="1"/>
          </p:nvPr>
        </p:nvSpPr>
        <p:spPr>
          <a:xfrm>
            <a:off x="674237" y="4170501"/>
            <a:ext cx="3657600" cy="1525597"/>
          </a:xfrm>
        </p:spPr>
        <p:txBody>
          <a:bodyPr vert="horz" lIns="91440" tIns="45720" rIns="91440" bIns="45720" rtlCol="0">
            <a:normAutofit/>
          </a:bodyPr>
          <a:lstStyle/>
          <a:p>
            <a:pPr marL="0" indent="0" algn="ctr">
              <a:buNone/>
            </a:pPr>
            <a:r>
              <a:rPr lang="en-US" sz="2000" kern="1200" dirty="0">
                <a:solidFill>
                  <a:srgbClr val="FFFFFF"/>
                </a:solidFill>
                <a:latin typeface="+mn-lt"/>
                <a:ea typeface="+mn-ea"/>
                <a:cs typeface="+mn-cs"/>
              </a:rPr>
              <a:t>Click the </a:t>
            </a:r>
            <a:r>
              <a:rPr lang="en-US" sz="2000" kern="1200" dirty="0">
                <a:solidFill>
                  <a:srgbClr val="FFFFFF"/>
                </a:solidFill>
                <a:latin typeface="+mn-lt"/>
                <a:ea typeface="+mn-ea"/>
                <a:cs typeface="+mn-cs"/>
                <a:hlinkClick r:id="rId2"/>
              </a:rPr>
              <a:t>link </a:t>
            </a:r>
            <a:r>
              <a:rPr lang="en-US" sz="2000" kern="1200" dirty="0">
                <a:solidFill>
                  <a:srgbClr val="FFFFFF"/>
                </a:solidFill>
                <a:latin typeface="+mn-lt"/>
                <a:ea typeface="+mn-ea"/>
                <a:cs typeface="+mn-cs"/>
              </a:rPr>
              <a:t>to access the quiz.</a:t>
            </a:r>
            <a:endParaRPr lang="en-US" sz="2000" kern="1200" dirty="0">
              <a:solidFill>
                <a:srgbClr val="FFFFFF"/>
              </a:solidFill>
              <a:latin typeface="+mn-lt"/>
              <a:ea typeface="+mn-ea"/>
              <a:cs typeface="+mn-cs"/>
              <a:hlinkClick r:id="rId2"/>
            </a:endParaRPr>
          </a:p>
        </p:txBody>
      </p:sp>
      <p:cxnSp>
        <p:nvCxnSpPr>
          <p:cNvPr id="14" name="Straight Connector 13">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Content Placeholder 6" descr="A close up of a sign&#10;&#10;Description automatically generated">
            <a:extLst>
              <a:ext uri="{FF2B5EF4-FFF2-40B4-BE49-F238E27FC236}">
                <a16:creationId xmlns:a16="http://schemas.microsoft.com/office/drawing/2014/main" id="{9E75B9AD-450E-4D5C-A21C-0C499B500FB5}"/>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153822" y="1770009"/>
            <a:ext cx="6553545" cy="3325924"/>
          </a:xfrm>
          <a:prstGeom prst="rect">
            <a:avLst/>
          </a:prstGeom>
        </p:spPr>
      </p:pic>
      <p:sp>
        <p:nvSpPr>
          <p:cNvPr id="5" name="Footer Placeholder 4">
            <a:extLst>
              <a:ext uri="{FF2B5EF4-FFF2-40B4-BE49-F238E27FC236}">
                <a16:creationId xmlns:a16="http://schemas.microsoft.com/office/drawing/2014/main" id="{38F88082-1E3B-4D36-9463-266F2A8E10A7}"/>
              </a:ext>
            </a:extLst>
          </p:cNvPr>
          <p:cNvSpPr>
            <a:spLocks noGrp="1"/>
          </p:cNvSpPr>
          <p:nvPr>
            <p:ph type="ftr" sz="quarter" idx="11"/>
          </p:nvPr>
        </p:nvSpPr>
        <p:spPr>
          <a:xfrm>
            <a:off x="5153822" y="6356350"/>
            <a:ext cx="4615820" cy="365125"/>
          </a:xfrm>
        </p:spPr>
        <p:txBody>
          <a:bodyPr vert="horz" lIns="91440" tIns="45720" rIns="91440" bIns="45720" rtlCol="0" anchor="ctr">
            <a:normAutofit/>
          </a:bodyPr>
          <a:lstStyle/>
          <a:p>
            <a:pPr algn="l">
              <a:spcAft>
                <a:spcPts val="600"/>
              </a:spcAft>
            </a:pPr>
            <a:r>
              <a:rPr lang="en-US" kern="1200">
                <a:solidFill>
                  <a:srgbClr val="595959"/>
                </a:solidFill>
                <a:latin typeface="+mn-lt"/>
                <a:ea typeface="+mn-ea"/>
                <a:cs typeface="+mn-cs"/>
              </a:rPr>
              <a:t>CPDD 2020</a:t>
            </a:r>
          </a:p>
        </p:txBody>
      </p:sp>
    </p:spTree>
    <p:extLst>
      <p:ext uri="{BB962C8B-B14F-4D97-AF65-F5344CB8AC3E}">
        <p14:creationId xmlns:p14="http://schemas.microsoft.com/office/powerpoint/2010/main" val="1839497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5BCAC6-8222-47C6-964C-9D8437CEE13B}"/>
              </a:ext>
            </a:extLst>
          </p:cNvPr>
          <p:cNvSpPr>
            <a:spLocks noGrp="1"/>
          </p:cNvSpPr>
          <p:nvPr>
            <p:ph type="title"/>
          </p:nvPr>
        </p:nvSpPr>
        <p:spPr>
          <a:xfrm>
            <a:off x="594360" y="640263"/>
            <a:ext cx="3822192" cy="1344975"/>
          </a:xfrm>
        </p:spPr>
        <p:txBody>
          <a:bodyPr vert="horz" lIns="91440" tIns="45720" rIns="91440" bIns="45720" rtlCol="0" anchor="ctr">
            <a:normAutofit/>
          </a:bodyPr>
          <a:lstStyle/>
          <a:p>
            <a:r>
              <a:rPr lang="en-US" sz="3600" kern="1200">
                <a:solidFill>
                  <a:schemeClr val="bg1"/>
                </a:solidFill>
                <a:latin typeface="+mj-lt"/>
                <a:ea typeface="+mj-ea"/>
                <a:cs typeface="+mj-cs"/>
              </a:rPr>
              <a:t>Receive and Assist Visitors</a:t>
            </a:r>
          </a:p>
        </p:txBody>
      </p:sp>
      <p:cxnSp>
        <p:nvCxnSpPr>
          <p:cNvPr id="13" name="Straight Connector 12">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5AA2F2C-237F-44FE-B908-C37CF72A406C}"/>
              </a:ext>
            </a:extLst>
          </p:cNvPr>
          <p:cNvSpPr>
            <a:spLocks noGrp="1"/>
          </p:cNvSpPr>
          <p:nvPr>
            <p:ph sz="half" idx="1"/>
          </p:nvPr>
        </p:nvSpPr>
        <p:spPr>
          <a:xfrm>
            <a:off x="593610" y="2121763"/>
            <a:ext cx="3822192" cy="3773010"/>
          </a:xfrm>
        </p:spPr>
        <p:txBody>
          <a:bodyPr vert="horz" lIns="91440" tIns="45720" rIns="91440" bIns="45720" rtlCol="0">
            <a:normAutofit/>
          </a:bodyPr>
          <a:lstStyle/>
          <a:p>
            <a:r>
              <a:rPr lang="en-US" sz="2000" dirty="0">
                <a:solidFill>
                  <a:schemeClr val="bg1"/>
                </a:solidFill>
              </a:rPr>
              <a:t>Click the link to watch the </a:t>
            </a:r>
            <a:r>
              <a:rPr lang="en-US" sz="2000" dirty="0">
                <a:solidFill>
                  <a:schemeClr val="bg1"/>
                </a:solidFill>
                <a:hlinkClick r:id="rId3"/>
              </a:rPr>
              <a:t>video</a:t>
            </a:r>
            <a:r>
              <a:rPr lang="en-US" sz="2000" dirty="0">
                <a:solidFill>
                  <a:schemeClr val="bg1"/>
                </a:solidFill>
              </a:rPr>
              <a:t> and answer the following questions:</a:t>
            </a:r>
          </a:p>
          <a:p>
            <a:r>
              <a:rPr lang="en-US" sz="2000" dirty="0">
                <a:solidFill>
                  <a:schemeClr val="bg1"/>
                </a:solidFill>
              </a:rPr>
              <a:t>Outline the opening greetings that the receptionist used while welcoming the visitor to the organization.</a:t>
            </a:r>
          </a:p>
          <a:p>
            <a:r>
              <a:rPr lang="en-US" sz="2000" dirty="0">
                <a:solidFill>
                  <a:schemeClr val="bg1"/>
                </a:solidFill>
              </a:rPr>
              <a:t>List the reasons for the visits given by the visitors.</a:t>
            </a:r>
          </a:p>
          <a:p>
            <a:r>
              <a:rPr lang="en-US" sz="2000" dirty="0">
                <a:solidFill>
                  <a:schemeClr val="bg1"/>
                </a:solidFill>
              </a:rPr>
              <a:t>Explain how the receptionist treated with each visitor</a:t>
            </a:r>
          </a:p>
          <a:p>
            <a:endParaRPr lang="en-US" sz="2000" dirty="0">
              <a:solidFill>
                <a:schemeClr val="bg1"/>
              </a:solidFill>
            </a:endParaRPr>
          </a:p>
          <a:p>
            <a:endParaRPr lang="en-US" sz="2000" dirty="0">
              <a:solidFill>
                <a:schemeClr val="bg1"/>
              </a:solidFill>
            </a:endParaRPr>
          </a:p>
        </p:txBody>
      </p:sp>
      <p:pic>
        <p:nvPicPr>
          <p:cNvPr id="5" name="Online Media 4" title="How to Welcoming and Handling Visitors? Most Important Skill that a Receptionist Must Have">
            <a:hlinkClick r:id="" action="ppaction://media"/>
            <a:extLst>
              <a:ext uri="{FF2B5EF4-FFF2-40B4-BE49-F238E27FC236}">
                <a16:creationId xmlns:a16="http://schemas.microsoft.com/office/drawing/2014/main" id="{031E65C0-D454-440C-8B8C-E75F95C0050A}"/>
              </a:ext>
            </a:extLst>
          </p:cNvPr>
          <p:cNvPicPr>
            <a:picLocks noGrp="1" noRot="1" noChangeAspect="1"/>
          </p:cNvPicPr>
          <p:nvPr>
            <p:ph sz="half" idx="2"/>
            <a:videoFile r:link="rId1"/>
          </p:nvPr>
        </p:nvPicPr>
        <p:blipFill>
          <a:blip r:embed="rId4"/>
          <a:stretch>
            <a:fillRect/>
          </a:stretch>
        </p:blipFill>
        <p:spPr>
          <a:xfrm>
            <a:off x="5110716" y="1495967"/>
            <a:ext cx="6596652" cy="3710616"/>
          </a:xfrm>
          <a:prstGeom prst="rect">
            <a:avLst/>
          </a:prstGeom>
        </p:spPr>
      </p:pic>
      <p:sp>
        <p:nvSpPr>
          <p:cNvPr id="6" name="Footer Placeholder 5">
            <a:extLst>
              <a:ext uri="{FF2B5EF4-FFF2-40B4-BE49-F238E27FC236}">
                <a16:creationId xmlns:a16="http://schemas.microsoft.com/office/drawing/2014/main" id="{05BBF27A-6B6E-4F43-8410-4AB9AF7B359C}"/>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CPDD 2020</a:t>
            </a:r>
          </a:p>
        </p:txBody>
      </p:sp>
    </p:spTree>
    <p:extLst>
      <p:ext uri="{BB962C8B-B14F-4D97-AF65-F5344CB8AC3E}">
        <p14:creationId xmlns:p14="http://schemas.microsoft.com/office/powerpoint/2010/main" val="386565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26A32-6228-4440-9BB9-0DCA982F209C}"/>
              </a:ext>
            </a:extLst>
          </p:cNvPr>
          <p:cNvSpPr>
            <a:spLocks noGrp="1"/>
          </p:cNvSpPr>
          <p:nvPr>
            <p:ph type="title"/>
          </p:nvPr>
        </p:nvSpPr>
        <p:spPr>
          <a:xfrm>
            <a:off x="762001" y="803325"/>
            <a:ext cx="5314536" cy="1325563"/>
          </a:xfrm>
        </p:spPr>
        <p:txBody>
          <a:bodyPr vert="horz" lIns="91440" tIns="45720" rIns="91440" bIns="45720" rtlCol="0" anchor="ctr">
            <a:normAutofit/>
          </a:bodyPr>
          <a:lstStyle/>
          <a:p>
            <a:r>
              <a:rPr lang="en-US"/>
              <a:t>Reception Documents</a:t>
            </a:r>
          </a:p>
        </p:txBody>
      </p:sp>
      <p:sp>
        <p:nvSpPr>
          <p:cNvPr id="3" name="Content Placeholder 2">
            <a:extLst>
              <a:ext uri="{FF2B5EF4-FFF2-40B4-BE49-F238E27FC236}">
                <a16:creationId xmlns:a16="http://schemas.microsoft.com/office/drawing/2014/main" id="{B2B4CFD4-E670-4654-A715-793DB8F231A6}"/>
              </a:ext>
            </a:extLst>
          </p:cNvPr>
          <p:cNvSpPr>
            <a:spLocks noGrp="1"/>
          </p:cNvSpPr>
          <p:nvPr>
            <p:ph sz="half" idx="1"/>
          </p:nvPr>
        </p:nvSpPr>
        <p:spPr>
          <a:xfrm>
            <a:off x="739123" y="1901647"/>
            <a:ext cx="5314543" cy="3375920"/>
          </a:xfrm>
        </p:spPr>
        <p:txBody>
          <a:bodyPr vert="horz" lIns="91440" tIns="45720" rIns="91440" bIns="45720" rtlCol="0" anchor="t">
            <a:noAutofit/>
          </a:bodyPr>
          <a:lstStyle/>
          <a:p>
            <a:pPr marL="0" indent="0">
              <a:buNone/>
            </a:pPr>
            <a:r>
              <a:rPr lang="en-US" sz="2400" dirty="0"/>
              <a:t>In the process of performing his/her duties, the receptionist handles many documents. </a:t>
            </a:r>
          </a:p>
          <a:p>
            <a:pPr marL="0" indent="0">
              <a:buNone/>
            </a:pPr>
            <a:r>
              <a:rPr lang="en-US" sz="2400" dirty="0"/>
              <a:t>The following are some of the documents utilized by the receptionist daily:</a:t>
            </a:r>
          </a:p>
          <a:p>
            <a:pPr marL="571500"/>
            <a:r>
              <a:rPr lang="en-US" sz="2400" dirty="0"/>
              <a:t>visitor's book or reception register</a:t>
            </a:r>
          </a:p>
          <a:p>
            <a:pPr marL="571500"/>
            <a:r>
              <a:rPr lang="en-US" sz="2400" dirty="0"/>
              <a:t>visitor's request forms </a:t>
            </a:r>
          </a:p>
          <a:p>
            <a:pPr marL="571500"/>
            <a:r>
              <a:rPr lang="en-US" sz="2400" dirty="0"/>
              <a:t>business cards </a:t>
            </a:r>
          </a:p>
          <a:p>
            <a:pPr marL="571500"/>
            <a:r>
              <a:rPr lang="en-US" sz="2400" dirty="0"/>
              <a:t>telephone message pad</a:t>
            </a:r>
          </a:p>
          <a:p>
            <a:pPr marL="571500"/>
            <a:r>
              <a:rPr lang="en-US" sz="2400" dirty="0"/>
              <a:t>Telephone/GSM directory</a:t>
            </a:r>
          </a:p>
          <a:p>
            <a:pPr marL="571500"/>
            <a:r>
              <a:rPr lang="en-US" sz="2400" dirty="0"/>
              <a:t>diary</a:t>
            </a:r>
          </a:p>
        </p:txBody>
      </p:sp>
      <p:sp>
        <p:nvSpPr>
          <p:cNvPr id="12" name="Freeform: Shape 11">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Content Placeholder 6" descr="A picture containing monitor, white, computer&#10;&#10;Description automatically generated">
            <a:extLst>
              <a:ext uri="{FF2B5EF4-FFF2-40B4-BE49-F238E27FC236}">
                <a16:creationId xmlns:a16="http://schemas.microsoft.com/office/drawing/2014/main" id="{2F3F3135-9111-459E-9D09-832E583D471A}"/>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986" r="8964" b="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5" name="Footer Placeholder 4">
            <a:extLst>
              <a:ext uri="{FF2B5EF4-FFF2-40B4-BE49-F238E27FC236}">
                <a16:creationId xmlns:a16="http://schemas.microsoft.com/office/drawing/2014/main" id="{FF1DAD38-35B1-4D60-9B55-888F5870A1AE}"/>
              </a:ext>
            </a:extLst>
          </p:cNvPr>
          <p:cNvSpPr>
            <a:spLocks noGrp="1"/>
          </p:cNvSpPr>
          <p:nvPr>
            <p:ph type="ftr" sz="quarter" idx="11"/>
          </p:nvPr>
        </p:nvSpPr>
        <p:spPr>
          <a:xfrm>
            <a:off x="6053666" y="6199632"/>
            <a:ext cx="4802755" cy="365760"/>
          </a:xfrm>
        </p:spPr>
        <p:txBody>
          <a:bodyPr vert="horz" lIns="91440" tIns="45720" rIns="91440" bIns="45720" rtlCol="0" anchor="ctr">
            <a:normAutofit/>
          </a:bodyPr>
          <a:lstStyle/>
          <a:p>
            <a:pPr algn="r">
              <a:spcAft>
                <a:spcPts val="600"/>
              </a:spcAft>
              <a:defRPr/>
            </a:pPr>
            <a:r>
              <a:rPr lang="en-US" sz="1100" kern="1200">
                <a:solidFill>
                  <a:schemeClr val="tx1">
                    <a:alpha val="80000"/>
                  </a:schemeClr>
                </a:solidFill>
                <a:latin typeface="Calibri" panose="020F0502020204030204"/>
                <a:ea typeface="+mn-ea"/>
                <a:cs typeface="+mn-cs"/>
              </a:rPr>
              <a:t>CPDD 2020</a:t>
            </a:r>
          </a:p>
        </p:txBody>
      </p:sp>
    </p:spTree>
    <p:extLst>
      <p:ext uri="{BB962C8B-B14F-4D97-AF65-F5344CB8AC3E}">
        <p14:creationId xmlns:p14="http://schemas.microsoft.com/office/powerpoint/2010/main" val="386575537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D95EABF-9951-4A74-BD86-B1E405E4EA90}"/>
              </a:ext>
            </a:extLst>
          </p:cNvPr>
          <p:cNvSpPr>
            <a:spLocks noGrp="1"/>
          </p:cNvSpPr>
          <p:nvPr>
            <p:ph type="title"/>
          </p:nvPr>
        </p:nvSpPr>
        <p:spPr>
          <a:xfrm>
            <a:off x="524256" y="516804"/>
            <a:ext cx="6594189" cy="1625210"/>
          </a:xfrm>
        </p:spPr>
        <p:txBody>
          <a:bodyPr vert="horz" lIns="91440" tIns="45720" rIns="91440" bIns="45720" rtlCol="0" anchor="ctr">
            <a:normAutofit/>
          </a:bodyPr>
          <a:lstStyle/>
          <a:p>
            <a:r>
              <a:rPr lang="en-US" kern="1200">
                <a:solidFill>
                  <a:srgbClr val="FFFFFF"/>
                </a:solidFill>
                <a:latin typeface="+mj-lt"/>
                <a:ea typeface="+mj-ea"/>
                <a:cs typeface="+mj-cs"/>
              </a:rPr>
              <a:t>Visitors Book/Reception Register</a:t>
            </a:r>
          </a:p>
        </p:txBody>
      </p:sp>
      <p:sp>
        <p:nvSpPr>
          <p:cNvPr id="20" name="Rectangle 19">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40C30700-A3AA-4309-9398-900AF9915C0D}"/>
              </a:ext>
            </a:extLst>
          </p:cNvPr>
          <p:cNvSpPr>
            <a:spLocks noGrp="1"/>
          </p:cNvSpPr>
          <p:nvPr>
            <p:ph type="ftr" sz="quarter" idx="11"/>
          </p:nvPr>
        </p:nvSpPr>
        <p:spPr>
          <a:xfrm>
            <a:off x="524256" y="6535157"/>
            <a:ext cx="6594189" cy="274320"/>
          </a:xfrm>
        </p:spPr>
        <p:txBody>
          <a:bodyPr vert="horz" lIns="91440" tIns="45720" rIns="91440" bIns="45720" rtlCol="0" anchor="ctr">
            <a:normAutofit/>
          </a:bodyPr>
          <a:lstStyle/>
          <a:p>
            <a:pPr algn="l">
              <a:spcAft>
                <a:spcPts val="600"/>
              </a:spcAft>
            </a:pPr>
            <a:r>
              <a:rPr lang="en-US" sz="1050" kern="1200">
                <a:solidFill>
                  <a:schemeClr val="tx1">
                    <a:lumMod val="50000"/>
                    <a:lumOff val="50000"/>
                  </a:schemeClr>
                </a:solidFill>
                <a:latin typeface="+mn-lt"/>
                <a:ea typeface="+mn-ea"/>
                <a:cs typeface="+mn-cs"/>
              </a:rPr>
              <a:t>CPDD 2020</a:t>
            </a:r>
          </a:p>
        </p:txBody>
      </p:sp>
      <p:sp>
        <p:nvSpPr>
          <p:cNvPr id="22" name="Rectangle 2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9B0188C-24DB-4F8A-80A2-704CEC4365A0}"/>
              </a:ext>
            </a:extLst>
          </p:cNvPr>
          <p:cNvSpPr>
            <a:spLocks noGrp="1"/>
          </p:cNvSpPr>
          <p:nvPr>
            <p:ph sz="half" idx="1"/>
          </p:nvPr>
        </p:nvSpPr>
        <p:spPr>
          <a:xfrm>
            <a:off x="8029319" y="917725"/>
            <a:ext cx="3424739" cy="4852362"/>
          </a:xfrm>
        </p:spPr>
        <p:txBody>
          <a:bodyPr vert="horz" lIns="91440" tIns="45720" rIns="91440" bIns="45720" rtlCol="0" anchor="ctr">
            <a:normAutofit/>
          </a:bodyPr>
          <a:lstStyle/>
          <a:p>
            <a:r>
              <a:rPr lang="en-US" sz="1900" dirty="0">
                <a:solidFill>
                  <a:srgbClr val="FFFFFF"/>
                </a:solidFill>
              </a:rPr>
              <a:t>A visitor's book/reception register is used to record information about the visitor or caller and what she/he comes to do in the organization. </a:t>
            </a:r>
          </a:p>
          <a:p>
            <a:r>
              <a:rPr lang="en-US" sz="1900" dirty="0">
                <a:solidFill>
                  <a:srgbClr val="FFFFFF"/>
                </a:solidFill>
              </a:rPr>
              <a:t>The receptionist keeps the book and requests every visitor to complete it.</a:t>
            </a:r>
          </a:p>
          <a:p>
            <a:r>
              <a:rPr lang="en-US" sz="1900" dirty="0">
                <a:solidFill>
                  <a:srgbClr val="FFFFFF"/>
                </a:solidFill>
              </a:rPr>
              <a:t> Some of the required information include: Name of the visitor, date of visit, address of the visitor, purpose of the visit whether official or personal, whom to see, time of arrival, departure and signature of visitor. </a:t>
            </a:r>
          </a:p>
          <a:p>
            <a:endParaRPr lang="en-US" sz="1900" dirty="0">
              <a:solidFill>
                <a:srgbClr val="FFFFFF"/>
              </a:solidFill>
            </a:endParaRPr>
          </a:p>
        </p:txBody>
      </p:sp>
      <p:graphicFrame>
        <p:nvGraphicFramePr>
          <p:cNvPr id="6" name="Table 6">
            <a:extLst>
              <a:ext uri="{FF2B5EF4-FFF2-40B4-BE49-F238E27FC236}">
                <a16:creationId xmlns:a16="http://schemas.microsoft.com/office/drawing/2014/main" id="{5BEB44BB-4225-4DB2-82EF-3FE15C12E1CD}"/>
              </a:ext>
            </a:extLst>
          </p:cNvPr>
          <p:cNvGraphicFramePr>
            <a:graphicFrameLocks noGrp="1"/>
          </p:cNvGraphicFramePr>
          <p:nvPr>
            <p:ph sz="half" idx="2"/>
            <p:extLst>
              <p:ext uri="{D42A27DB-BD31-4B8C-83A1-F6EECF244321}">
                <p14:modId xmlns:p14="http://schemas.microsoft.com/office/powerpoint/2010/main" val="1490543247"/>
              </p:ext>
            </p:extLst>
          </p:nvPr>
        </p:nvGraphicFramePr>
        <p:xfrm>
          <a:off x="566744" y="3201204"/>
          <a:ext cx="6579914" cy="2565058"/>
        </p:xfrm>
        <a:graphic>
          <a:graphicData uri="http://schemas.openxmlformats.org/drawingml/2006/table">
            <a:tbl>
              <a:tblPr firstRow="1" bandRow="1">
                <a:tableStyleId>{8EC20E35-A176-4012-BC5E-935CFFF8708E}</a:tableStyleId>
              </a:tblPr>
              <a:tblGrid>
                <a:gridCol w="797140">
                  <a:extLst>
                    <a:ext uri="{9D8B030D-6E8A-4147-A177-3AD203B41FA5}">
                      <a16:colId xmlns:a16="http://schemas.microsoft.com/office/drawing/2014/main" val="3470360108"/>
                    </a:ext>
                  </a:extLst>
                </a:gridCol>
                <a:gridCol w="712519">
                  <a:extLst>
                    <a:ext uri="{9D8B030D-6E8A-4147-A177-3AD203B41FA5}">
                      <a16:colId xmlns:a16="http://schemas.microsoft.com/office/drawing/2014/main" val="209643856"/>
                    </a:ext>
                  </a:extLst>
                </a:gridCol>
                <a:gridCol w="948873">
                  <a:extLst>
                    <a:ext uri="{9D8B030D-6E8A-4147-A177-3AD203B41FA5}">
                      <a16:colId xmlns:a16="http://schemas.microsoft.com/office/drawing/2014/main" val="2656542703"/>
                    </a:ext>
                  </a:extLst>
                </a:gridCol>
                <a:gridCol w="957627">
                  <a:extLst>
                    <a:ext uri="{9D8B030D-6E8A-4147-A177-3AD203B41FA5}">
                      <a16:colId xmlns:a16="http://schemas.microsoft.com/office/drawing/2014/main" val="1009167208"/>
                    </a:ext>
                  </a:extLst>
                </a:gridCol>
                <a:gridCol w="661454">
                  <a:extLst>
                    <a:ext uri="{9D8B030D-6E8A-4147-A177-3AD203B41FA5}">
                      <a16:colId xmlns:a16="http://schemas.microsoft.com/office/drawing/2014/main" val="2161535041"/>
                    </a:ext>
                  </a:extLst>
                </a:gridCol>
                <a:gridCol w="730027">
                  <a:extLst>
                    <a:ext uri="{9D8B030D-6E8A-4147-A177-3AD203B41FA5}">
                      <a16:colId xmlns:a16="http://schemas.microsoft.com/office/drawing/2014/main" val="670464931"/>
                    </a:ext>
                  </a:extLst>
                </a:gridCol>
                <a:gridCol w="899268">
                  <a:extLst>
                    <a:ext uri="{9D8B030D-6E8A-4147-A177-3AD203B41FA5}">
                      <a16:colId xmlns:a16="http://schemas.microsoft.com/office/drawing/2014/main" val="1491833969"/>
                    </a:ext>
                  </a:extLst>
                </a:gridCol>
                <a:gridCol w="873006">
                  <a:extLst>
                    <a:ext uri="{9D8B030D-6E8A-4147-A177-3AD203B41FA5}">
                      <a16:colId xmlns:a16="http://schemas.microsoft.com/office/drawing/2014/main" val="1392578626"/>
                    </a:ext>
                  </a:extLst>
                </a:gridCol>
              </a:tblGrid>
              <a:tr h="456259">
                <a:tc>
                  <a:txBody>
                    <a:bodyPr/>
                    <a:lstStyle/>
                    <a:p>
                      <a:r>
                        <a:rPr lang="en-TT" sz="1200"/>
                        <a:t>Name of Visitor</a:t>
                      </a:r>
                    </a:p>
                  </a:txBody>
                  <a:tcPr marL="58481" marR="58481" marT="29241" marB="29241"/>
                </a:tc>
                <a:tc>
                  <a:txBody>
                    <a:bodyPr/>
                    <a:lstStyle/>
                    <a:p>
                      <a:r>
                        <a:rPr lang="en-TT" sz="1200"/>
                        <a:t>Date of Visit</a:t>
                      </a:r>
                    </a:p>
                  </a:txBody>
                  <a:tcPr marL="58481" marR="58481" marT="29241" marB="29241"/>
                </a:tc>
                <a:tc>
                  <a:txBody>
                    <a:bodyPr/>
                    <a:lstStyle/>
                    <a:p>
                      <a:r>
                        <a:rPr lang="en-TT" sz="1200"/>
                        <a:t>Address of Visitor</a:t>
                      </a:r>
                    </a:p>
                  </a:txBody>
                  <a:tcPr marL="58481" marR="58481" marT="29241" marB="29241"/>
                </a:tc>
                <a:tc>
                  <a:txBody>
                    <a:bodyPr/>
                    <a:lstStyle/>
                    <a:p>
                      <a:r>
                        <a:rPr lang="en-TT" sz="1200"/>
                        <a:t>Purpose of the Visit</a:t>
                      </a:r>
                    </a:p>
                  </a:txBody>
                  <a:tcPr marL="58481" marR="58481" marT="29241" marB="29241"/>
                </a:tc>
                <a:tc>
                  <a:txBody>
                    <a:bodyPr/>
                    <a:lstStyle/>
                    <a:p>
                      <a:r>
                        <a:rPr lang="en-TT" sz="1200"/>
                        <a:t>Whom to see</a:t>
                      </a:r>
                    </a:p>
                  </a:txBody>
                  <a:tcPr marL="58481" marR="58481" marT="29241" marB="29241"/>
                </a:tc>
                <a:tc>
                  <a:txBody>
                    <a:bodyPr/>
                    <a:lstStyle/>
                    <a:p>
                      <a:r>
                        <a:rPr lang="en-TT" sz="1200"/>
                        <a:t>Time of Arrival</a:t>
                      </a:r>
                    </a:p>
                  </a:txBody>
                  <a:tcPr marL="58481" marR="58481" marT="29241" marB="29241"/>
                </a:tc>
                <a:tc>
                  <a:txBody>
                    <a:bodyPr/>
                    <a:lstStyle/>
                    <a:p>
                      <a:r>
                        <a:rPr lang="en-TT" sz="1200"/>
                        <a:t>Time of Departure</a:t>
                      </a:r>
                    </a:p>
                  </a:txBody>
                  <a:tcPr marL="58481" marR="58481" marT="29241" marB="29241"/>
                </a:tc>
                <a:tc>
                  <a:txBody>
                    <a:bodyPr/>
                    <a:lstStyle/>
                    <a:p>
                      <a:r>
                        <a:rPr lang="en-TT" sz="1200"/>
                        <a:t>Signature</a:t>
                      </a:r>
                    </a:p>
                  </a:txBody>
                  <a:tcPr marL="58481" marR="58481" marT="29241" marB="29241"/>
                </a:tc>
                <a:extLst>
                  <a:ext uri="{0D108BD9-81ED-4DB2-BD59-A6C34878D82A}">
                    <a16:rowId xmlns:a16="http://schemas.microsoft.com/office/drawing/2014/main" val="3677544349"/>
                  </a:ext>
                </a:extLst>
              </a:tr>
              <a:tr h="301257">
                <a:tc>
                  <a:txBody>
                    <a:bodyPr/>
                    <a:lstStyle/>
                    <a:p>
                      <a:endParaRPr lang="en-TT" sz="1200"/>
                    </a:p>
                  </a:txBody>
                  <a:tcPr marL="58481" marR="58481" marT="29241" marB="29241"/>
                </a:tc>
                <a:tc>
                  <a:txBody>
                    <a:bodyPr/>
                    <a:lstStyle/>
                    <a:p>
                      <a:endParaRPr lang="en-TT" sz="1200"/>
                    </a:p>
                  </a:txBody>
                  <a:tcPr marL="58481" marR="58481" marT="29241" marB="29241"/>
                </a:tc>
                <a:tc>
                  <a:txBody>
                    <a:bodyPr/>
                    <a:lstStyle/>
                    <a:p>
                      <a:endParaRPr lang="en-TT" sz="1200"/>
                    </a:p>
                  </a:txBody>
                  <a:tcPr marL="58481" marR="58481" marT="29241" marB="29241"/>
                </a:tc>
                <a:tc>
                  <a:txBody>
                    <a:bodyPr/>
                    <a:lstStyle/>
                    <a:p>
                      <a:endParaRPr lang="en-TT" sz="1200"/>
                    </a:p>
                  </a:txBody>
                  <a:tcPr marL="58481" marR="58481" marT="29241" marB="29241"/>
                </a:tc>
                <a:tc>
                  <a:txBody>
                    <a:bodyPr/>
                    <a:lstStyle/>
                    <a:p>
                      <a:endParaRPr lang="en-TT" sz="1200"/>
                    </a:p>
                  </a:txBody>
                  <a:tcPr marL="58481" marR="58481" marT="29241" marB="29241"/>
                </a:tc>
                <a:tc>
                  <a:txBody>
                    <a:bodyPr/>
                    <a:lstStyle/>
                    <a:p>
                      <a:endParaRPr lang="en-TT" sz="1200"/>
                    </a:p>
                  </a:txBody>
                  <a:tcPr marL="58481" marR="58481" marT="29241" marB="29241"/>
                </a:tc>
                <a:tc>
                  <a:txBody>
                    <a:bodyPr/>
                    <a:lstStyle/>
                    <a:p>
                      <a:endParaRPr lang="en-TT" sz="1200"/>
                    </a:p>
                  </a:txBody>
                  <a:tcPr marL="58481" marR="58481" marT="29241" marB="29241"/>
                </a:tc>
                <a:tc>
                  <a:txBody>
                    <a:bodyPr/>
                    <a:lstStyle/>
                    <a:p>
                      <a:endParaRPr lang="en-TT" sz="1200"/>
                    </a:p>
                  </a:txBody>
                  <a:tcPr marL="58481" marR="58481" marT="29241" marB="29241"/>
                </a:tc>
                <a:extLst>
                  <a:ext uri="{0D108BD9-81ED-4DB2-BD59-A6C34878D82A}">
                    <a16:rowId xmlns:a16="http://schemas.microsoft.com/office/drawing/2014/main" val="237075947"/>
                  </a:ext>
                </a:extLst>
              </a:tr>
              <a:tr h="301257">
                <a:tc>
                  <a:txBody>
                    <a:bodyPr/>
                    <a:lstStyle/>
                    <a:p>
                      <a:endParaRPr lang="en-TT" sz="1200"/>
                    </a:p>
                  </a:txBody>
                  <a:tcPr marL="58481" marR="58481" marT="29241" marB="29241"/>
                </a:tc>
                <a:tc>
                  <a:txBody>
                    <a:bodyPr/>
                    <a:lstStyle/>
                    <a:p>
                      <a:endParaRPr lang="en-TT" sz="1200"/>
                    </a:p>
                  </a:txBody>
                  <a:tcPr marL="58481" marR="58481" marT="29241" marB="29241"/>
                </a:tc>
                <a:tc>
                  <a:txBody>
                    <a:bodyPr/>
                    <a:lstStyle/>
                    <a:p>
                      <a:endParaRPr lang="en-TT" sz="1200"/>
                    </a:p>
                  </a:txBody>
                  <a:tcPr marL="58481" marR="58481" marT="29241" marB="29241"/>
                </a:tc>
                <a:tc>
                  <a:txBody>
                    <a:bodyPr/>
                    <a:lstStyle/>
                    <a:p>
                      <a:endParaRPr lang="en-TT" sz="1200"/>
                    </a:p>
                  </a:txBody>
                  <a:tcPr marL="58481" marR="58481" marT="29241" marB="29241"/>
                </a:tc>
                <a:tc>
                  <a:txBody>
                    <a:bodyPr/>
                    <a:lstStyle/>
                    <a:p>
                      <a:endParaRPr lang="en-TT" sz="1200"/>
                    </a:p>
                  </a:txBody>
                  <a:tcPr marL="58481" marR="58481" marT="29241" marB="29241"/>
                </a:tc>
                <a:tc>
                  <a:txBody>
                    <a:bodyPr/>
                    <a:lstStyle/>
                    <a:p>
                      <a:endParaRPr lang="en-TT" sz="1200"/>
                    </a:p>
                  </a:txBody>
                  <a:tcPr marL="58481" marR="58481" marT="29241" marB="29241"/>
                </a:tc>
                <a:tc>
                  <a:txBody>
                    <a:bodyPr/>
                    <a:lstStyle/>
                    <a:p>
                      <a:endParaRPr lang="en-TT" sz="1200"/>
                    </a:p>
                  </a:txBody>
                  <a:tcPr marL="58481" marR="58481" marT="29241" marB="29241"/>
                </a:tc>
                <a:tc>
                  <a:txBody>
                    <a:bodyPr/>
                    <a:lstStyle/>
                    <a:p>
                      <a:endParaRPr lang="en-TT" sz="1200"/>
                    </a:p>
                  </a:txBody>
                  <a:tcPr marL="58481" marR="58481" marT="29241" marB="29241"/>
                </a:tc>
                <a:extLst>
                  <a:ext uri="{0D108BD9-81ED-4DB2-BD59-A6C34878D82A}">
                    <a16:rowId xmlns:a16="http://schemas.microsoft.com/office/drawing/2014/main" val="644521034"/>
                  </a:ext>
                </a:extLst>
              </a:tr>
              <a:tr h="301257">
                <a:tc>
                  <a:txBody>
                    <a:bodyPr/>
                    <a:lstStyle/>
                    <a:p>
                      <a:endParaRPr lang="en-TT" sz="1200"/>
                    </a:p>
                  </a:txBody>
                  <a:tcPr marL="58481" marR="58481" marT="29241" marB="29241"/>
                </a:tc>
                <a:tc>
                  <a:txBody>
                    <a:bodyPr/>
                    <a:lstStyle/>
                    <a:p>
                      <a:endParaRPr lang="en-TT" sz="1200"/>
                    </a:p>
                  </a:txBody>
                  <a:tcPr marL="58481" marR="58481" marT="29241" marB="29241"/>
                </a:tc>
                <a:tc>
                  <a:txBody>
                    <a:bodyPr/>
                    <a:lstStyle/>
                    <a:p>
                      <a:endParaRPr lang="en-TT" sz="1200"/>
                    </a:p>
                  </a:txBody>
                  <a:tcPr marL="58481" marR="58481" marT="29241" marB="29241"/>
                </a:tc>
                <a:tc>
                  <a:txBody>
                    <a:bodyPr/>
                    <a:lstStyle/>
                    <a:p>
                      <a:endParaRPr lang="en-TT" sz="1200"/>
                    </a:p>
                  </a:txBody>
                  <a:tcPr marL="58481" marR="58481" marT="29241" marB="29241"/>
                </a:tc>
                <a:tc>
                  <a:txBody>
                    <a:bodyPr/>
                    <a:lstStyle/>
                    <a:p>
                      <a:endParaRPr lang="en-TT" sz="1200"/>
                    </a:p>
                  </a:txBody>
                  <a:tcPr marL="58481" marR="58481" marT="29241" marB="29241"/>
                </a:tc>
                <a:tc>
                  <a:txBody>
                    <a:bodyPr/>
                    <a:lstStyle/>
                    <a:p>
                      <a:endParaRPr lang="en-TT" sz="1200"/>
                    </a:p>
                  </a:txBody>
                  <a:tcPr marL="58481" marR="58481" marT="29241" marB="29241"/>
                </a:tc>
                <a:tc>
                  <a:txBody>
                    <a:bodyPr/>
                    <a:lstStyle/>
                    <a:p>
                      <a:endParaRPr lang="en-TT" sz="1200"/>
                    </a:p>
                  </a:txBody>
                  <a:tcPr marL="58481" marR="58481" marT="29241" marB="29241"/>
                </a:tc>
                <a:tc>
                  <a:txBody>
                    <a:bodyPr/>
                    <a:lstStyle/>
                    <a:p>
                      <a:endParaRPr lang="en-TT" sz="1200"/>
                    </a:p>
                  </a:txBody>
                  <a:tcPr marL="58481" marR="58481" marT="29241" marB="29241"/>
                </a:tc>
                <a:extLst>
                  <a:ext uri="{0D108BD9-81ED-4DB2-BD59-A6C34878D82A}">
                    <a16:rowId xmlns:a16="http://schemas.microsoft.com/office/drawing/2014/main" val="470043014"/>
                  </a:ext>
                </a:extLst>
              </a:tr>
              <a:tr h="301257">
                <a:tc>
                  <a:txBody>
                    <a:bodyPr/>
                    <a:lstStyle/>
                    <a:p>
                      <a:endParaRPr lang="en-TT" sz="1200"/>
                    </a:p>
                  </a:txBody>
                  <a:tcPr marL="58481" marR="58481" marT="29241" marB="29241"/>
                </a:tc>
                <a:tc>
                  <a:txBody>
                    <a:bodyPr/>
                    <a:lstStyle/>
                    <a:p>
                      <a:endParaRPr lang="en-TT" sz="1200"/>
                    </a:p>
                  </a:txBody>
                  <a:tcPr marL="58481" marR="58481" marT="29241" marB="29241"/>
                </a:tc>
                <a:tc>
                  <a:txBody>
                    <a:bodyPr/>
                    <a:lstStyle/>
                    <a:p>
                      <a:endParaRPr lang="en-TT" sz="1200"/>
                    </a:p>
                  </a:txBody>
                  <a:tcPr marL="58481" marR="58481" marT="29241" marB="29241"/>
                </a:tc>
                <a:tc>
                  <a:txBody>
                    <a:bodyPr/>
                    <a:lstStyle/>
                    <a:p>
                      <a:endParaRPr lang="en-TT" sz="1200"/>
                    </a:p>
                  </a:txBody>
                  <a:tcPr marL="58481" marR="58481" marT="29241" marB="29241"/>
                </a:tc>
                <a:tc>
                  <a:txBody>
                    <a:bodyPr/>
                    <a:lstStyle/>
                    <a:p>
                      <a:endParaRPr lang="en-TT" sz="1200"/>
                    </a:p>
                  </a:txBody>
                  <a:tcPr marL="58481" marR="58481" marT="29241" marB="29241"/>
                </a:tc>
                <a:tc>
                  <a:txBody>
                    <a:bodyPr/>
                    <a:lstStyle/>
                    <a:p>
                      <a:endParaRPr lang="en-TT" sz="1200"/>
                    </a:p>
                  </a:txBody>
                  <a:tcPr marL="58481" marR="58481" marT="29241" marB="29241"/>
                </a:tc>
                <a:tc>
                  <a:txBody>
                    <a:bodyPr/>
                    <a:lstStyle/>
                    <a:p>
                      <a:endParaRPr lang="en-TT" sz="1200"/>
                    </a:p>
                  </a:txBody>
                  <a:tcPr marL="58481" marR="58481" marT="29241" marB="29241"/>
                </a:tc>
                <a:tc>
                  <a:txBody>
                    <a:bodyPr/>
                    <a:lstStyle/>
                    <a:p>
                      <a:endParaRPr lang="en-TT" sz="1200"/>
                    </a:p>
                  </a:txBody>
                  <a:tcPr marL="58481" marR="58481" marT="29241" marB="29241"/>
                </a:tc>
                <a:extLst>
                  <a:ext uri="{0D108BD9-81ED-4DB2-BD59-A6C34878D82A}">
                    <a16:rowId xmlns:a16="http://schemas.microsoft.com/office/drawing/2014/main" val="4254115089"/>
                  </a:ext>
                </a:extLst>
              </a:tr>
              <a:tr h="301257">
                <a:tc>
                  <a:txBody>
                    <a:bodyPr/>
                    <a:lstStyle/>
                    <a:p>
                      <a:endParaRPr lang="en-TT" sz="1200"/>
                    </a:p>
                  </a:txBody>
                  <a:tcPr marL="58481" marR="58481" marT="29241" marB="29241"/>
                </a:tc>
                <a:tc>
                  <a:txBody>
                    <a:bodyPr/>
                    <a:lstStyle/>
                    <a:p>
                      <a:endParaRPr lang="en-TT" sz="1200"/>
                    </a:p>
                  </a:txBody>
                  <a:tcPr marL="58481" marR="58481" marT="29241" marB="29241"/>
                </a:tc>
                <a:tc>
                  <a:txBody>
                    <a:bodyPr/>
                    <a:lstStyle/>
                    <a:p>
                      <a:endParaRPr lang="en-TT" sz="1200"/>
                    </a:p>
                  </a:txBody>
                  <a:tcPr marL="58481" marR="58481" marT="29241" marB="29241"/>
                </a:tc>
                <a:tc>
                  <a:txBody>
                    <a:bodyPr/>
                    <a:lstStyle/>
                    <a:p>
                      <a:endParaRPr lang="en-TT" sz="1200"/>
                    </a:p>
                  </a:txBody>
                  <a:tcPr marL="58481" marR="58481" marT="29241" marB="29241"/>
                </a:tc>
                <a:tc>
                  <a:txBody>
                    <a:bodyPr/>
                    <a:lstStyle/>
                    <a:p>
                      <a:endParaRPr lang="en-TT" sz="1200"/>
                    </a:p>
                  </a:txBody>
                  <a:tcPr marL="58481" marR="58481" marT="29241" marB="29241"/>
                </a:tc>
                <a:tc>
                  <a:txBody>
                    <a:bodyPr/>
                    <a:lstStyle/>
                    <a:p>
                      <a:endParaRPr lang="en-TT" sz="1200"/>
                    </a:p>
                  </a:txBody>
                  <a:tcPr marL="58481" marR="58481" marT="29241" marB="29241"/>
                </a:tc>
                <a:tc>
                  <a:txBody>
                    <a:bodyPr/>
                    <a:lstStyle/>
                    <a:p>
                      <a:endParaRPr lang="en-TT" sz="1200"/>
                    </a:p>
                  </a:txBody>
                  <a:tcPr marL="58481" marR="58481" marT="29241" marB="29241"/>
                </a:tc>
                <a:tc>
                  <a:txBody>
                    <a:bodyPr/>
                    <a:lstStyle/>
                    <a:p>
                      <a:endParaRPr lang="en-TT" sz="1200"/>
                    </a:p>
                  </a:txBody>
                  <a:tcPr marL="58481" marR="58481" marT="29241" marB="29241"/>
                </a:tc>
                <a:extLst>
                  <a:ext uri="{0D108BD9-81ED-4DB2-BD59-A6C34878D82A}">
                    <a16:rowId xmlns:a16="http://schemas.microsoft.com/office/drawing/2014/main" val="2846383994"/>
                  </a:ext>
                </a:extLst>
              </a:tr>
              <a:tr h="301257">
                <a:tc>
                  <a:txBody>
                    <a:bodyPr/>
                    <a:lstStyle/>
                    <a:p>
                      <a:endParaRPr lang="en-TT" sz="1200"/>
                    </a:p>
                  </a:txBody>
                  <a:tcPr marL="58481" marR="58481" marT="29241" marB="29241"/>
                </a:tc>
                <a:tc>
                  <a:txBody>
                    <a:bodyPr/>
                    <a:lstStyle/>
                    <a:p>
                      <a:endParaRPr lang="en-TT" sz="1200"/>
                    </a:p>
                  </a:txBody>
                  <a:tcPr marL="58481" marR="58481" marT="29241" marB="29241"/>
                </a:tc>
                <a:tc>
                  <a:txBody>
                    <a:bodyPr/>
                    <a:lstStyle/>
                    <a:p>
                      <a:endParaRPr lang="en-TT" sz="1200"/>
                    </a:p>
                  </a:txBody>
                  <a:tcPr marL="58481" marR="58481" marT="29241" marB="29241"/>
                </a:tc>
                <a:tc>
                  <a:txBody>
                    <a:bodyPr/>
                    <a:lstStyle/>
                    <a:p>
                      <a:endParaRPr lang="en-TT" sz="1200"/>
                    </a:p>
                  </a:txBody>
                  <a:tcPr marL="58481" marR="58481" marT="29241" marB="29241"/>
                </a:tc>
                <a:tc>
                  <a:txBody>
                    <a:bodyPr/>
                    <a:lstStyle/>
                    <a:p>
                      <a:endParaRPr lang="en-TT" sz="1200"/>
                    </a:p>
                  </a:txBody>
                  <a:tcPr marL="58481" marR="58481" marT="29241" marB="29241"/>
                </a:tc>
                <a:tc>
                  <a:txBody>
                    <a:bodyPr/>
                    <a:lstStyle/>
                    <a:p>
                      <a:endParaRPr lang="en-TT" sz="1200"/>
                    </a:p>
                  </a:txBody>
                  <a:tcPr marL="58481" marR="58481" marT="29241" marB="29241"/>
                </a:tc>
                <a:tc>
                  <a:txBody>
                    <a:bodyPr/>
                    <a:lstStyle/>
                    <a:p>
                      <a:endParaRPr lang="en-TT" sz="1200"/>
                    </a:p>
                  </a:txBody>
                  <a:tcPr marL="58481" marR="58481" marT="29241" marB="29241"/>
                </a:tc>
                <a:tc>
                  <a:txBody>
                    <a:bodyPr/>
                    <a:lstStyle/>
                    <a:p>
                      <a:endParaRPr lang="en-TT" sz="1200"/>
                    </a:p>
                  </a:txBody>
                  <a:tcPr marL="58481" marR="58481" marT="29241" marB="29241"/>
                </a:tc>
                <a:extLst>
                  <a:ext uri="{0D108BD9-81ED-4DB2-BD59-A6C34878D82A}">
                    <a16:rowId xmlns:a16="http://schemas.microsoft.com/office/drawing/2014/main" val="882343381"/>
                  </a:ext>
                </a:extLst>
              </a:tr>
              <a:tr h="301257">
                <a:tc>
                  <a:txBody>
                    <a:bodyPr/>
                    <a:lstStyle/>
                    <a:p>
                      <a:endParaRPr lang="en-TT" sz="1200"/>
                    </a:p>
                  </a:txBody>
                  <a:tcPr marL="58481" marR="58481" marT="29241" marB="29241"/>
                </a:tc>
                <a:tc>
                  <a:txBody>
                    <a:bodyPr/>
                    <a:lstStyle/>
                    <a:p>
                      <a:endParaRPr lang="en-TT" sz="1200"/>
                    </a:p>
                  </a:txBody>
                  <a:tcPr marL="58481" marR="58481" marT="29241" marB="29241"/>
                </a:tc>
                <a:tc>
                  <a:txBody>
                    <a:bodyPr/>
                    <a:lstStyle/>
                    <a:p>
                      <a:endParaRPr lang="en-TT" sz="1200"/>
                    </a:p>
                  </a:txBody>
                  <a:tcPr marL="58481" marR="58481" marT="29241" marB="29241"/>
                </a:tc>
                <a:tc>
                  <a:txBody>
                    <a:bodyPr/>
                    <a:lstStyle/>
                    <a:p>
                      <a:endParaRPr lang="en-TT" sz="1200"/>
                    </a:p>
                  </a:txBody>
                  <a:tcPr marL="58481" marR="58481" marT="29241" marB="29241"/>
                </a:tc>
                <a:tc>
                  <a:txBody>
                    <a:bodyPr/>
                    <a:lstStyle/>
                    <a:p>
                      <a:endParaRPr lang="en-TT" sz="1200"/>
                    </a:p>
                  </a:txBody>
                  <a:tcPr marL="58481" marR="58481" marT="29241" marB="29241"/>
                </a:tc>
                <a:tc>
                  <a:txBody>
                    <a:bodyPr/>
                    <a:lstStyle/>
                    <a:p>
                      <a:endParaRPr lang="en-TT" sz="1200"/>
                    </a:p>
                  </a:txBody>
                  <a:tcPr marL="58481" marR="58481" marT="29241" marB="29241"/>
                </a:tc>
                <a:tc>
                  <a:txBody>
                    <a:bodyPr/>
                    <a:lstStyle/>
                    <a:p>
                      <a:endParaRPr lang="en-TT" sz="1200"/>
                    </a:p>
                  </a:txBody>
                  <a:tcPr marL="58481" marR="58481" marT="29241" marB="29241"/>
                </a:tc>
                <a:tc>
                  <a:txBody>
                    <a:bodyPr/>
                    <a:lstStyle/>
                    <a:p>
                      <a:endParaRPr lang="en-TT" sz="1200"/>
                    </a:p>
                  </a:txBody>
                  <a:tcPr marL="58481" marR="58481" marT="29241" marB="29241"/>
                </a:tc>
                <a:extLst>
                  <a:ext uri="{0D108BD9-81ED-4DB2-BD59-A6C34878D82A}">
                    <a16:rowId xmlns:a16="http://schemas.microsoft.com/office/drawing/2014/main" val="1700702863"/>
                  </a:ext>
                </a:extLst>
              </a:tr>
            </a:tbl>
          </a:graphicData>
        </a:graphic>
      </p:graphicFrame>
    </p:spTree>
    <p:extLst>
      <p:ext uri="{BB962C8B-B14F-4D97-AF65-F5344CB8AC3E}">
        <p14:creationId xmlns:p14="http://schemas.microsoft.com/office/powerpoint/2010/main" val="4181668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6C699-488F-445A-937B-DB2FF3E9B116}"/>
              </a:ext>
            </a:extLst>
          </p:cNvPr>
          <p:cNvSpPr>
            <a:spLocks noGrp="1"/>
          </p:cNvSpPr>
          <p:nvPr>
            <p:ph type="title"/>
          </p:nvPr>
        </p:nvSpPr>
        <p:spPr>
          <a:xfrm>
            <a:off x="838200" y="365125"/>
            <a:ext cx="6254496" cy="1828800"/>
          </a:xfrm>
        </p:spPr>
        <p:txBody>
          <a:bodyPr vert="horz" lIns="91440" tIns="45720" rIns="91440" bIns="45720" rtlCol="0" anchor="ctr">
            <a:normAutofit/>
          </a:bodyPr>
          <a:lstStyle/>
          <a:p>
            <a:r>
              <a:rPr lang="en-US"/>
              <a:t>Visitor Request Forms</a:t>
            </a:r>
          </a:p>
        </p:txBody>
      </p:sp>
      <p:sp>
        <p:nvSpPr>
          <p:cNvPr id="3" name="Content Placeholder 2">
            <a:extLst>
              <a:ext uri="{FF2B5EF4-FFF2-40B4-BE49-F238E27FC236}">
                <a16:creationId xmlns:a16="http://schemas.microsoft.com/office/drawing/2014/main" id="{1E890262-5F6B-4C15-A9C1-2EC4845FF196}"/>
              </a:ext>
            </a:extLst>
          </p:cNvPr>
          <p:cNvSpPr>
            <a:spLocks noGrp="1"/>
          </p:cNvSpPr>
          <p:nvPr>
            <p:ph sz="half" idx="1"/>
          </p:nvPr>
        </p:nvSpPr>
        <p:spPr>
          <a:xfrm>
            <a:off x="838200" y="2322576"/>
            <a:ext cx="6254496" cy="3858768"/>
          </a:xfrm>
        </p:spPr>
        <p:txBody>
          <a:bodyPr vert="horz" lIns="91440" tIns="45720" rIns="91440" bIns="45720" rtlCol="0">
            <a:normAutofit/>
          </a:bodyPr>
          <a:lstStyle/>
          <a:p>
            <a:r>
              <a:rPr lang="en-US" sz="1700" dirty="0"/>
              <a:t>Many </a:t>
            </a:r>
            <a:r>
              <a:rPr lang="en-US" sz="1700" dirty="0" err="1"/>
              <a:t>organisations</a:t>
            </a:r>
            <a:r>
              <a:rPr lang="en-US" sz="1700" dirty="0"/>
              <a:t> require visitors to complete visitor's request form or slip before they can be attended to</a:t>
            </a:r>
          </a:p>
          <a:p>
            <a:r>
              <a:rPr lang="en-US" sz="1700" dirty="0"/>
              <a:t>The request slip is a small piece of paper which seeks the following information: Name and address of visitor, whom to see, purpose of visit, whether the visit is by appointment or not, date, time of visit, signature of visitor, and officer's comment.</a:t>
            </a:r>
          </a:p>
          <a:p>
            <a:r>
              <a:rPr lang="en-US" sz="1700" dirty="0"/>
              <a:t>The receptionist sends the request and the officer will then indicate whether the visitor should come in to see him or wait for some time. </a:t>
            </a:r>
          </a:p>
          <a:p>
            <a:r>
              <a:rPr lang="en-US" sz="1700" dirty="0"/>
              <a:t>If he/she is not available, he may direct the visitor to see another officer or come back at a given date and time. </a:t>
            </a:r>
          </a:p>
          <a:p>
            <a:r>
              <a:rPr lang="en-US" sz="1700" dirty="0"/>
              <a:t>In some cases, the officer may send a small note to the visitor about his needs.</a:t>
            </a:r>
          </a:p>
          <a:p>
            <a:endParaRPr lang="en-US" sz="1700" dirty="0"/>
          </a:p>
        </p:txBody>
      </p:sp>
      <p:sp>
        <p:nvSpPr>
          <p:cNvPr id="5" name="Footer Placeholder 4">
            <a:extLst>
              <a:ext uri="{FF2B5EF4-FFF2-40B4-BE49-F238E27FC236}">
                <a16:creationId xmlns:a16="http://schemas.microsoft.com/office/drawing/2014/main" id="{2D924655-BED5-4405-B23B-263AC7286BFE}"/>
              </a:ext>
            </a:extLst>
          </p:cNvPr>
          <p:cNvSpPr>
            <a:spLocks noGrp="1"/>
          </p:cNvSpPr>
          <p:nvPr>
            <p:ph type="ftr" sz="quarter" idx="11"/>
          </p:nvPr>
        </p:nvSpPr>
        <p:spPr>
          <a:xfrm>
            <a:off x="3548958" y="6356350"/>
            <a:ext cx="3530852" cy="365125"/>
          </a:xfrm>
        </p:spPr>
        <p:txBody>
          <a:bodyPr vert="horz" lIns="91440" tIns="45720" rIns="91440" bIns="45720" rtlCol="0" anchor="ctr">
            <a:normAutofit/>
          </a:bodyPr>
          <a:lstStyle/>
          <a:p>
            <a:pPr algn="r">
              <a:spcAft>
                <a:spcPts val="600"/>
              </a:spcAft>
              <a:defRPr/>
            </a:pPr>
            <a:r>
              <a:rPr lang="en-US" kern="1200">
                <a:solidFill>
                  <a:schemeClr val="tx1">
                    <a:alpha val="80000"/>
                  </a:schemeClr>
                </a:solidFill>
                <a:latin typeface="Calibri" panose="020F0502020204030204"/>
                <a:ea typeface="+mn-ea"/>
                <a:cs typeface="+mn-cs"/>
              </a:rPr>
              <a:t>CPDD 2020</a:t>
            </a:r>
          </a:p>
        </p:txBody>
      </p:sp>
      <p:pic>
        <p:nvPicPr>
          <p:cNvPr id="1028" name="Picture 4" descr="FREE 15 Clearance Request Forms in PDF | MS Word">
            <a:extLst>
              <a:ext uri="{FF2B5EF4-FFF2-40B4-BE49-F238E27FC236}">
                <a16:creationId xmlns:a16="http://schemas.microsoft.com/office/drawing/2014/main" id="{CF92EE60-1943-4DF9-AA45-63212D629F29}"/>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3877" r="8545"/>
          <a:stretch/>
        </p:blipFill>
        <p:spPr bwMode="auto">
          <a:xfrm>
            <a:off x="7552266" y="10"/>
            <a:ext cx="463973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21933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6"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8545A8F-F91F-43D0-95B0-2543776E6E56}"/>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a:solidFill>
                  <a:srgbClr val="FFFFFF"/>
                </a:solidFill>
              </a:rPr>
              <a:t>Business Cards</a:t>
            </a:r>
          </a:p>
        </p:txBody>
      </p:sp>
      <p:sp>
        <p:nvSpPr>
          <p:cNvPr id="3" name="Content Placeholder 2">
            <a:extLst>
              <a:ext uri="{FF2B5EF4-FFF2-40B4-BE49-F238E27FC236}">
                <a16:creationId xmlns:a16="http://schemas.microsoft.com/office/drawing/2014/main" id="{94CCFBDA-E0EF-45DF-AEF2-623D124F24B5}"/>
              </a:ext>
            </a:extLst>
          </p:cNvPr>
          <p:cNvSpPr>
            <a:spLocks noGrp="1"/>
          </p:cNvSpPr>
          <p:nvPr>
            <p:ph sz="half" idx="1"/>
          </p:nvPr>
        </p:nvSpPr>
        <p:spPr>
          <a:xfrm>
            <a:off x="1424904" y="2494450"/>
            <a:ext cx="4053545" cy="3563159"/>
          </a:xfrm>
        </p:spPr>
        <p:txBody>
          <a:bodyPr vert="horz" lIns="91440" tIns="45720" rIns="91440" bIns="45720" rtlCol="0">
            <a:normAutofit/>
          </a:bodyPr>
          <a:lstStyle/>
          <a:p>
            <a:r>
              <a:rPr lang="en-US" sz="1700" dirty="0"/>
              <a:t>In some cases, a visitor from another organization may give a business card to the receptionist in order to: </a:t>
            </a:r>
          </a:p>
          <a:p>
            <a:pPr marL="1028700" lvl="1"/>
            <a:r>
              <a:rPr lang="en-US" sz="1700" dirty="0"/>
              <a:t>Introduce him/herself. </a:t>
            </a:r>
          </a:p>
          <a:p>
            <a:pPr marL="1028700" lvl="1"/>
            <a:r>
              <a:rPr lang="en-US" sz="1700" dirty="0"/>
              <a:t>Inform the officer he wishes to see that he is around. </a:t>
            </a:r>
          </a:p>
          <a:p>
            <a:pPr marL="1028700" lvl="1"/>
            <a:r>
              <a:rPr lang="en-US" sz="1700" dirty="0"/>
              <a:t>Save time for completing a visitor's request form. </a:t>
            </a:r>
          </a:p>
          <a:p>
            <a:r>
              <a:rPr lang="en-US" sz="1700" dirty="0"/>
              <a:t>A business card usually contains the name of the owner, his company and his position in the company, his address including the official and residential telephone numbers</a:t>
            </a:r>
          </a:p>
          <a:p>
            <a:endParaRPr lang="en-US" sz="1700" dirty="0"/>
          </a:p>
        </p:txBody>
      </p:sp>
      <p:pic>
        <p:nvPicPr>
          <p:cNvPr id="7" name="Content Placeholder 6" descr="A close up of a card&#10;&#10;Description automatically generated">
            <a:extLst>
              <a:ext uri="{FF2B5EF4-FFF2-40B4-BE49-F238E27FC236}">
                <a16:creationId xmlns:a16="http://schemas.microsoft.com/office/drawing/2014/main" id="{CDECA0FF-D2D2-4F89-B05C-C790306090AD}"/>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067"/>
          <a:stretch/>
        </p:blipFill>
        <p:spPr>
          <a:xfrm>
            <a:off x="6098892" y="2492376"/>
            <a:ext cx="4802404" cy="3563372"/>
          </a:xfrm>
          <a:prstGeom prst="rect">
            <a:avLst/>
          </a:prstGeom>
        </p:spPr>
      </p:pic>
      <p:sp>
        <p:nvSpPr>
          <p:cNvPr id="5" name="Footer Placeholder 4">
            <a:extLst>
              <a:ext uri="{FF2B5EF4-FFF2-40B4-BE49-F238E27FC236}">
                <a16:creationId xmlns:a16="http://schemas.microsoft.com/office/drawing/2014/main" id="{EA54D57E-B14D-4B48-8A76-981A02223151}"/>
              </a:ext>
            </a:extLst>
          </p:cNvPr>
          <p:cNvSpPr>
            <a:spLocks noGrp="1"/>
          </p:cNvSpPr>
          <p:nvPr>
            <p:ph type="ftr" sz="quarter" idx="11"/>
          </p:nvPr>
        </p:nvSpPr>
        <p:spPr>
          <a:xfrm>
            <a:off x="795528" y="6382512"/>
            <a:ext cx="6757416" cy="320040"/>
          </a:xfrm>
        </p:spPr>
        <p:txBody>
          <a:bodyPr vert="horz" lIns="91440" tIns="45720" rIns="91440" bIns="45720" rtlCol="0" anchor="ctr">
            <a:normAutofit/>
          </a:bodyPr>
          <a:lstStyle/>
          <a:p>
            <a:pPr algn="l">
              <a:spcAft>
                <a:spcPts val="600"/>
              </a:spcAft>
              <a:defRPr/>
            </a:pPr>
            <a:r>
              <a:rPr lang="en-US" sz="1000" kern="1200">
                <a:solidFill>
                  <a:prstClr val="black">
                    <a:tint val="75000"/>
                  </a:prstClr>
                </a:solidFill>
                <a:latin typeface="Calibri" panose="020F0502020204030204"/>
                <a:ea typeface="+mn-ea"/>
                <a:cs typeface="+mn-cs"/>
              </a:rPr>
              <a:t>CPDD 2020</a:t>
            </a:r>
          </a:p>
        </p:txBody>
      </p:sp>
      <p:sp>
        <p:nvSpPr>
          <p:cNvPr id="8" name="TextBox 7">
            <a:extLst>
              <a:ext uri="{FF2B5EF4-FFF2-40B4-BE49-F238E27FC236}">
                <a16:creationId xmlns:a16="http://schemas.microsoft.com/office/drawing/2014/main" id="{A7D70E7F-3D01-453D-8769-9E6AF2A41B0B}"/>
              </a:ext>
            </a:extLst>
          </p:cNvPr>
          <p:cNvSpPr txBox="1"/>
          <p:nvPr/>
        </p:nvSpPr>
        <p:spPr>
          <a:xfrm>
            <a:off x="8594254" y="5855693"/>
            <a:ext cx="2307042" cy="200055"/>
          </a:xfrm>
          <a:prstGeom prst="rect">
            <a:avLst/>
          </a:prstGeom>
          <a:solidFill>
            <a:srgbClr val="000000"/>
          </a:solidFill>
        </p:spPr>
        <p:txBody>
          <a:bodyPr wrap="none" rtlCol="0">
            <a:spAutoFit/>
          </a:bodyPr>
          <a:lstStyle/>
          <a:p>
            <a:pPr algn="r">
              <a:spcAft>
                <a:spcPts val="600"/>
              </a:spcAft>
            </a:pPr>
            <a:r>
              <a:rPr lang="en-TT" sz="700">
                <a:solidFill>
                  <a:srgbClr val="FFFFFF"/>
                </a:solidFill>
                <a:hlinkClick r:id="rId3" tooltip="https://stackoverflow.com/questions/22110466/preparing-for-ocr-opencv">
                  <a:extLst>
                    <a:ext uri="{A12FA001-AC4F-418D-AE19-62706E023703}">
                      <ahyp:hlinkClr xmlns:ahyp="http://schemas.microsoft.com/office/drawing/2018/hyperlinkcolor" val="tx"/>
                    </a:ext>
                  </a:extLst>
                </a:hlinkClick>
              </a:rPr>
              <a:t>This Photo</a:t>
            </a:r>
            <a:r>
              <a:rPr lang="en-TT" sz="700">
                <a:solidFill>
                  <a:srgbClr val="FFFFFF"/>
                </a:solidFill>
              </a:rPr>
              <a:t> by Unknown Author is licensed under </a:t>
            </a:r>
            <a:r>
              <a:rPr lang="en-TT"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TT" sz="700">
              <a:solidFill>
                <a:srgbClr val="FFFFFF"/>
              </a:solidFill>
            </a:endParaRPr>
          </a:p>
        </p:txBody>
      </p:sp>
    </p:spTree>
    <p:extLst>
      <p:ext uri="{BB962C8B-B14F-4D97-AF65-F5344CB8AC3E}">
        <p14:creationId xmlns:p14="http://schemas.microsoft.com/office/powerpoint/2010/main" val="26954918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1597</Words>
  <Application>Microsoft Office PowerPoint</Application>
  <PresentationFormat>Widescreen</PresentationFormat>
  <Paragraphs>147</Paragraphs>
  <Slides>20</Slides>
  <Notes>0</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CVQ General Office Administration</vt:lpstr>
      <vt:lpstr>Competency Descriptor</vt:lpstr>
      <vt:lpstr>The Receptionist</vt:lpstr>
      <vt:lpstr>Reception Quiz</vt:lpstr>
      <vt:lpstr>Receive and Assist Visitors</vt:lpstr>
      <vt:lpstr>Reception Documents</vt:lpstr>
      <vt:lpstr>Visitors Book/Reception Register</vt:lpstr>
      <vt:lpstr>Visitor Request Forms</vt:lpstr>
      <vt:lpstr>Business Cards</vt:lpstr>
      <vt:lpstr>Telephone Message Pad</vt:lpstr>
      <vt:lpstr>Telephone Directory</vt:lpstr>
      <vt:lpstr>Internal Telephone Directory</vt:lpstr>
      <vt:lpstr>The Diary</vt:lpstr>
      <vt:lpstr>Reception Document Activity</vt:lpstr>
      <vt:lpstr>Relevant hospitality and emergency situation is addressed promptly </vt:lpstr>
      <vt:lpstr>Identity is cleared, applying tact and necessary security measures</vt:lpstr>
      <vt:lpstr>Appropriate communication process is followed</vt:lpstr>
      <vt:lpstr>Reception Activity Sheet</vt:lpstr>
      <vt:lpstr>Receiving Visitors Activity Sheet</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CVQ General Office Administration</dc:title>
  <dc:creator>Roxanne Phillip</dc:creator>
  <cp:lastModifiedBy>Roxanne Phillip</cp:lastModifiedBy>
  <cp:revision>1</cp:revision>
  <dcterms:created xsi:type="dcterms:W3CDTF">2020-06-10T19:42:49Z</dcterms:created>
  <dcterms:modified xsi:type="dcterms:W3CDTF">2020-06-10T19:48:34Z</dcterms:modified>
</cp:coreProperties>
</file>