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1"/>
  </p:notes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5BB63-80E8-4E01-81D6-26CE1275256D}" type="datetimeFigureOut">
              <a:rPr lang="en-US" smtClean="0"/>
              <a:t>6/3/2020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B2BC5-D91E-481C-B74B-E43B051DAF1A}" type="slidenum">
              <a:rPr lang="en-US" smtClean="0"/>
              <a:t>‹#›</a:t>
            </a:fld>
            <a:endParaRPr lang="en-US"/>
          </a:p>
        </p:txBody>
      </p:sp>
    </p:spTree>
    <p:extLst>
      <p:ext uri="{BB962C8B-B14F-4D97-AF65-F5344CB8AC3E}">
        <p14:creationId xmlns:p14="http://schemas.microsoft.com/office/powerpoint/2010/main" val="3348195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969C93-D37D-482C-BD93-7D0DA91C1241}"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64855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2C13AB-DBCB-44CA-AC7B-E127A8DE5ECB}"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59994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39E3C8-CD8E-490B-8582-FDFC0B99E934}"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504605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C14F39C-EEE5-47AA-AB77-3D73B78ADD4D}"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74959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7BB91C-7878-49BA-AA77-369FB2D07FBE}"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08863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21C3CD4-1434-4FE6-97AB-3C50219F3BA3}" type="datetime1">
              <a:rPr lang="en-US" smtClean="0"/>
              <a:t>6/3/2020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88223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21B054-9443-40A6-8E43-223B9CF9802C}" type="datetime1">
              <a:rPr lang="en-US" smtClean="0"/>
              <a:t>6/3/2020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686526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57F173-522E-40FE-8B05-8D43B6F8665C}"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021446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03F3D1-0A50-41D8-8B3F-A11B3274B43E}"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813271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E09899-CE5D-419D-89A2-2CE2DBAFAB7C}"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91554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FFE6E3-D429-4FA1-B49A-462AC8E552E7}"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12219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B17795-166C-446C-A52D-32C451B16686}"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8779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616F90-8B34-441E-B1F2-AEAC1014DF55}" type="datetime1">
              <a:rPr lang="en-US" smtClean="0"/>
              <a:t>6/3/2020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72000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B6D1AF-F091-4191-889D-10BC6F97FD12}" type="datetime1">
              <a:rPr lang="en-US" smtClean="0"/>
              <a:t>6/3/2020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15804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11D3-F174-47E4-9371-B4504E33C15A}" type="datetime1">
              <a:rPr lang="en-US" smtClean="0"/>
              <a:t>6/3/2020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5548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5FB66-9457-48F0-80B9-411D9F98A325}"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794858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A9E80E0-C063-4314-9DC5-7C07D19C2E1C}"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21444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8504021-D1DF-48BC-9BC7-C0D3B6CB4718}" type="datetime1">
              <a:rPr lang="en-US" smtClean="0"/>
              <a:t>6/3/2020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817C40A-5E75-4BCF-B907-101AF537BBEA}" type="slidenum">
              <a:rPr lang="en-US" smtClean="0"/>
              <a:t>‹#›</a:t>
            </a:fld>
            <a:endParaRPr lang="en-US"/>
          </a:p>
        </p:txBody>
      </p:sp>
    </p:spTree>
    <p:extLst>
      <p:ext uri="{BB962C8B-B14F-4D97-AF65-F5344CB8AC3E}">
        <p14:creationId xmlns:p14="http://schemas.microsoft.com/office/powerpoint/2010/main" val="8191079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economicshelp.org/blog/glossary/trade-creation/" TargetMode="External"/><Relationship Id="rId2" Type="http://schemas.openxmlformats.org/officeDocument/2006/relationships/hyperlink" Target="https://www.investopedia.com/terms/e/economic-integration.asp" TargetMode="External"/><Relationship Id="rId1" Type="http://schemas.openxmlformats.org/officeDocument/2006/relationships/slideLayout" Target="../slideLayouts/slideLayout2.xml"/><Relationship Id="rId4" Type="http://schemas.openxmlformats.org/officeDocument/2006/relationships/hyperlink" Target="https://www.economicshelp.org/blog/glossary/trade-diversion/"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caricom.org/our-community/who-we-ar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csme.caricom.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hebalance.com/nafta-definition-north-american-free-trade-agreement-3306147" TargetMode="External"/><Relationship Id="rId2" Type="http://schemas.openxmlformats.org/officeDocument/2006/relationships/hyperlink" Target="https://op.europa.eu/en/publication-detail/-/publication/715cfcc8-fa70-11e7-b8f5-01aa75ed71a1/language-e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aricom.org/tag/brex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725" y="770197"/>
            <a:ext cx="11189845" cy="5262979"/>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Economics</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Economic Integration</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a:latin typeface="Times New Roman" panose="02020603050405020304" pitchFamily="18" charset="0"/>
                <a:ea typeface="Calibri" panose="020F0502020204030204" pitchFamily="34" charset="0"/>
                <a:cs typeface="Times New Roman" panose="02020603050405020304" pitchFamily="18" charset="0"/>
              </a:rPr>
              <a:t>Unit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2 </a:t>
            </a:r>
            <a:r>
              <a:rPr lang="en-TT" sz="2800" dirty="0">
                <a:latin typeface="Times New Roman" panose="02020603050405020304" pitchFamily="18" charset="0"/>
                <a:ea typeface="Calibri" panose="020F0502020204030204" pitchFamily="34" charset="0"/>
                <a:cs typeface="Times New Roman" panose="02020603050405020304" pitchFamily="18" charset="0"/>
              </a:rPr>
              <a:t>	Module 3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Objectives 1-4</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endParaRPr lang="en-TT" sz="28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(1)</a:t>
            </a: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Explain the main forms of economic integration</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(2) Explain the costs and benefits of economic integration</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(3) Evaluate the objectives of Caribbean Integration</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(4) Analyse the implications of international integration arrangements for 			Caribbean economies</a:t>
            </a:r>
            <a:endParaRPr lang="en-US" sz="2800" dirty="0"/>
          </a:p>
        </p:txBody>
      </p:sp>
      <p:sp>
        <p:nvSpPr>
          <p:cNvPr id="2" name="Footer Placeholder 1"/>
          <p:cNvSpPr>
            <a:spLocks noGrp="1"/>
          </p:cNvSpPr>
          <p:nvPr>
            <p:ph type="ftr" sz="quarter" idx="11"/>
          </p:nvPr>
        </p:nvSpPr>
        <p:spPr>
          <a:xfrm>
            <a:off x="10582450" y="6033176"/>
            <a:ext cx="1409681" cy="547505"/>
          </a:xfrm>
        </p:spPr>
        <p:txBody>
          <a:bodyPr/>
          <a:lstStyle/>
          <a:p>
            <a:r>
              <a:rPr lang="en-US" dirty="0" smtClean="0"/>
              <a:t>CPDD MOE 2020</a:t>
            </a:r>
            <a:endParaRPr lang="en-US" dirty="0"/>
          </a:p>
        </p:txBody>
      </p:sp>
    </p:spTree>
    <p:extLst>
      <p:ext uri="{BB962C8B-B14F-4D97-AF65-F5344CB8AC3E}">
        <p14:creationId xmlns:p14="http://schemas.microsoft.com/office/powerpoint/2010/main" val="41833125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784485"/>
          </a:xfrm>
        </p:spPr>
        <p:txBody>
          <a:bodyPr/>
          <a:lstStyle/>
          <a:p>
            <a:r>
              <a:rPr lang="en-US" dirty="0" smtClean="0"/>
              <a:t>Think Point</a:t>
            </a:r>
            <a:endParaRPr lang="en-US" dirty="0"/>
          </a:p>
        </p:txBody>
      </p:sp>
      <p:sp>
        <p:nvSpPr>
          <p:cNvPr id="3" name="Content Placeholder 2"/>
          <p:cNvSpPr>
            <a:spLocks noGrp="1"/>
          </p:cNvSpPr>
          <p:nvPr>
            <p:ph idx="1"/>
          </p:nvPr>
        </p:nvSpPr>
        <p:spPr>
          <a:xfrm>
            <a:off x="509060" y="1829866"/>
            <a:ext cx="10313837" cy="3851405"/>
          </a:xfrm>
        </p:spPr>
        <p:txBody>
          <a:bodyPr>
            <a:normAutofit fontScale="92500" lnSpcReduction="10000"/>
          </a:bodyPr>
          <a:lstStyle/>
          <a:p>
            <a:r>
              <a:rPr lang="en-US" dirty="0" smtClean="0"/>
              <a:t>As an individual, do you feel that you can survive and achieve your </a:t>
            </a:r>
            <a:endParaRPr lang="en-US" dirty="0" smtClean="0"/>
          </a:p>
          <a:p>
            <a:pPr marL="0" indent="0" defTabSz="165100">
              <a:buNone/>
            </a:pPr>
            <a:r>
              <a:rPr lang="en-US" dirty="0"/>
              <a:t>	</a:t>
            </a:r>
            <a:r>
              <a:rPr lang="en-US" dirty="0" smtClean="0"/>
              <a:t>dreams </a:t>
            </a:r>
            <a:r>
              <a:rPr lang="en-US" dirty="0" smtClean="0"/>
              <a:t>by being totally self-dependent or do you need support </a:t>
            </a:r>
            <a:endParaRPr lang="en-US" dirty="0" smtClean="0"/>
          </a:p>
          <a:p>
            <a:pPr marL="0" indent="0" defTabSz="225425">
              <a:buNone/>
            </a:pPr>
            <a:r>
              <a:rPr lang="en-US" dirty="0"/>
              <a:t>	</a:t>
            </a:r>
            <a:r>
              <a:rPr lang="en-US" dirty="0" smtClean="0"/>
              <a:t>from </a:t>
            </a:r>
            <a:r>
              <a:rPr lang="en-US" dirty="0" smtClean="0"/>
              <a:t>others?</a:t>
            </a:r>
          </a:p>
          <a:p>
            <a:endParaRPr lang="en-US" dirty="0"/>
          </a:p>
          <a:p>
            <a:r>
              <a:rPr lang="en-US" dirty="0" smtClean="0"/>
              <a:t>In the same way, do you feel that Trinidad is better of on its own or are there advantages to forming a bond or arrangement with other Caribbean territories?</a:t>
            </a:r>
          </a:p>
          <a:p>
            <a:endParaRPr lang="en-US" dirty="0"/>
          </a:p>
          <a:p>
            <a:r>
              <a:rPr lang="en-US" dirty="0" smtClean="0"/>
              <a:t>Forming a bond or arrangement with other Caribbean territories is called integration.  Let us further explore.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Cloud Callout 4"/>
          <p:cNvSpPr/>
          <p:nvPr/>
        </p:nvSpPr>
        <p:spPr>
          <a:xfrm rot="2117885">
            <a:off x="8880595" y="9863"/>
            <a:ext cx="2593299" cy="331061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8540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74689"/>
            <a:ext cx="10353761" cy="964367"/>
          </a:xfrm>
        </p:spPr>
        <p:txBody>
          <a:bodyPr/>
          <a:lstStyle/>
          <a:p>
            <a:r>
              <a:rPr lang="en-US" dirty="0" smtClean="0"/>
              <a:t>Forms of Economic Integration</a:t>
            </a:r>
            <a:endParaRPr lang="en-US" dirty="0"/>
          </a:p>
        </p:txBody>
      </p:sp>
      <p:sp>
        <p:nvSpPr>
          <p:cNvPr id="3" name="Content Placeholder 2"/>
          <p:cNvSpPr>
            <a:spLocks noGrp="1"/>
          </p:cNvSpPr>
          <p:nvPr>
            <p:ph idx="1"/>
          </p:nvPr>
        </p:nvSpPr>
        <p:spPr>
          <a:xfrm>
            <a:off x="913795" y="1603948"/>
            <a:ext cx="10353762" cy="4187252"/>
          </a:xfrm>
        </p:spPr>
        <p:txBody>
          <a:bodyPr>
            <a:normAutofit lnSpcReduction="10000"/>
          </a:bodyPr>
          <a:lstStyle/>
          <a:p>
            <a:r>
              <a:rPr lang="en-US" b="1" dirty="0" smtClean="0"/>
              <a:t>Free trade area </a:t>
            </a:r>
            <a:r>
              <a:rPr lang="en-US" dirty="0" smtClean="0"/>
              <a:t>– A group of countries that have agreed to no trade barriers amongst themselves but can each have trade barriers with any other countries that are not part of the agreement.  An example is the North American Free Trade Area (NAFTA).</a:t>
            </a:r>
          </a:p>
          <a:p>
            <a:r>
              <a:rPr lang="en-US" b="1" dirty="0" smtClean="0"/>
              <a:t>Customs union</a:t>
            </a:r>
            <a:r>
              <a:rPr lang="en-US" dirty="0" smtClean="0"/>
              <a:t> – A group of countries that have agreed to a common external tariff with non-member countries but free trade amongst themselves.</a:t>
            </a:r>
          </a:p>
          <a:p>
            <a:r>
              <a:rPr lang="en-US" b="1" dirty="0" smtClean="0"/>
              <a:t>Common market</a:t>
            </a:r>
            <a:r>
              <a:rPr lang="en-US" dirty="0" smtClean="0"/>
              <a:t> – A customs union that also includes free movement of capital and </a:t>
            </a:r>
            <a:r>
              <a:rPr lang="en-US" dirty="0" err="1" smtClean="0"/>
              <a:t>labour</a:t>
            </a:r>
            <a:r>
              <a:rPr lang="en-US" dirty="0" smtClean="0"/>
              <a:t> amongst member countries.  An example is CSME/CARICOM.</a:t>
            </a:r>
          </a:p>
          <a:p>
            <a:r>
              <a:rPr lang="en-US" b="1" dirty="0" smtClean="0"/>
              <a:t>Economic union </a:t>
            </a:r>
            <a:r>
              <a:rPr lang="en-US" dirty="0" smtClean="0"/>
              <a:t>– A common market that includes free movement of products and capital and </a:t>
            </a:r>
            <a:r>
              <a:rPr lang="en-US" dirty="0" err="1" smtClean="0"/>
              <a:t>labour</a:t>
            </a:r>
            <a:r>
              <a:rPr lang="en-US" dirty="0" smtClean="0"/>
              <a:t> amongst member countries with harmonization of economic policies and a common currency. An example is the European Union.</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285542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and benefits of economic integration</a:t>
            </a:r>
            <a:endParaRPr lang="en-US" dirty="0"/>
          </a:p>
        </p:txBody>
      </p:sp>
      <p:sp>
        <p:nvSpPr>
          <p:cNvPr id="3" name="Content Placeholder 2"/>
          <p:cNvSpPr>
            <a:spLocks noGrp="1"/>
          </p:cNvSpPr>
          <p:nvPr>
            <p:ph idx="1"/>
          </p:nvPr>
        </p:nvSpPr>
        <p:spPr>
          <a:xfrm>
            <a:off x="913795" y="2458386"/>
            <a:ext cx="10353762" cy="3332813"/>
          </a:xfrm>
        </p:spPr>
        <p:txBody>
          <a:bodyPr/>
          <a:lstStyle/>
          <a:p>
            <a:r>
              <a:rPr lang="en-US" dirty="0">
                <a:hlinkClick r:id="rId2"/>
              </a:rPr>
              <a:t>https://www.investopedia.com/terms/e/economic-integration.asp</a:t>
            </a:r>
            <a:endParaRPr lang="en-US" dirty="0" smtClean="0"/>
          </a:p>
          <a:p>
            <a:r>
              <a:rPr lang="en-US" dirty="0" smtClean="0"/>
              <a:t>Trade creation - </a:t>
            </a:r>
            <a:r>
              <a:rPr lang="en-US" dirty="0">
                <a:hlinkClick r:id="rId3"/>
              </a:rPr>
              <a:t>https://www.economicshelp.org/blog/glossary/trade-creation/</a:t>
            </a:r>
            <a:endParaRPr lang="en-US" dirty="0" smtClean="0"/>
          </a:p>
          <a:p>
            <a:r>
              <a:rPr lang="en-US" dirty="0" smtClean="0"/>
              <a:t>Trade diversion - </a:t>
            </a:r>
            <a:r>
              <a:rPr lang="en-US" dirty="0">
                <a:hlinkClick r:id="rId4"/>
              </a:rPr>
              <a:t>https://www.economicshelp.org/blog/glossary/trade-diversion/</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314160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CARICOM</a:t>
            </a:r>
            <a:endParaRPr lang="en-US" dirty="0"/>
          </a:p>
        </p:txBody>
      </p:sp>
      <p:sp>
        <p:nvSpPr>
          <p:cNvPr id="3" name="Content Placeholder 2"/>
          <p:cNvSpPr>
            <a:spLocks noGrp="1"/>
          </p:cNvSpPr>
          <p:nvPr>
            <p:ph idx="1"/>
          </p:nvPr>
        </p:nvSpPr>
        <p:spPr>
          <a:xfrm>
            <a:off x="913795" y="2413416"/>
            <a:ext cx="10353762" cy="3377784"/>
          </a:xfrm>
        </p:spPr>
        <p:txBody>
          <a:bodyPr>
            <a:normAutofit/>
          </a:bodyPr>
          <a:lstStyle/>
          <a:p>
            <a:r>
              <a:rPr lang="en-US" sz="3600" dirty="0">
                <a:hlinkClick r:id="rId2"/>
              </a:rPr>
              <a:t>https://caricom.org/our-community/who-we-are/</a:t>
            </a:r>
            <a:endParaRPr lang="en-US" sz="36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2746842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 for CSME</a:t>
            </a:r>
            <a:endParaRPr lang="en-US" dirty="0"/>
          </a:p>
        </p:txBody>
      </p:sp>
      <p:sp>
        <p:nvSpPr>
          <p:cNvPr id="3" name="Content Placeholder 2"/>
          <p:cNvSpPr>
            <a:spLocks noGrp="1"/>
          </p:cNvSpPr>
          <p:nvPr>
            <p:ph idx="1"/>
          </p:nvPr>
        </p:nvSpPr>
        <p:spPr>
          <a:xfrm>
            <a:off x="913795" y="1935922"/>
            <a:ext cx="10353762" cy="3855278"/>
          </a:xfrm>
        </p:spPr>
        <p:txBody>
          <a:bodyPr/>
          <a:lstStyle/>
          <a:p>
            <a:r>
              <a:rPr lang="en-US" dirty="0" smtClean="0"/>
              <a:t>The CARICOM Single Market and Economy (CSME) allows for free movement of skills, </a:t>
            </a:r>
            <a:r>
              <a:rPr lang="en-US" dirty="0" err="1" smtClean="0"/>
              <a:t>labour</a:t>
            </a:r>
            <a:r>
              <a:rPr lang="en-US" dirty="0" smtClean="0"/>
              <a:t>, capital, goods and services across member states of CARICOM.</a:t>
            </a:r>
          </a:p>
          <a:p>
            <a:pPr marL="0" indent="0">
              <a:buNone/>
            </a:pPr>
            <a:endParaRPr lang="en-US" dirty="0" smtClean="0"/>
          </a:p>
          <a:p>
            <a:r>
              <a:rPr lang="en-US" dirty="0" smtClean="0"/>
              <a:t>Member states operate like one economic unit so that they can benefit from increased access to cheaper goods and services, skilled </a:t>
            </a:r>
            <a:r>
              <a:rPr lang="en-US" dirty="0" err="1" smtClean="0"/>
              <a:t>labour</a:t>
            </a:r>
            <a:r>
              <a:rPr lang="en-US" dirty="0" smtClean="0"/>
              <a:t> to meet vacancies and capital investment to increase production.</a:t>
            </a:r>
          </a:p>
          <a:p>
            <a:pPr marL="0" indent="0">
              <a:buNone/>
            </a:pPr>
            <a:endParaRPr lang="en-US" dirty="0" smtClean="0">
              <a:hlinkClick r:id="rId2"/>
            </a:endParaRPr>
          </a:p>
          <a:p>
            <a:r>
              <a:rPr lang="en-US" dirty="0" smtClean="0">
                <a:hlinkClick r:id="rId2"/>
              </a:rPr>
              <a:t>http</a:t>
            </a:r>
            <a:r>
              <a:rPr lang="en-US" dirty="0">
                <a:hlinkClick r:id="rId2"/>
              </a:rPr>
              <a:t>://csme.caricom.org/</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0615971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integration movements for </a:t>
            </a:r>
            <a:r>
              <a:rPr lang="en-US" smtClean="0"/>
              <a:t>Caribbean economies</a:t>
            </a:r>
            <a:endParaRPr lang="en-US" dirty="0"/>
          </a:p>
        </p:txBody>
      </p:sp>
      <p:sp>
        <p:nvSpPr>
          <p:cNvPr id="3" name="Content Placeholder 2"/>
          <p:cNvSpPr>
            <a:spLocks noGrp="1"/>
          </p:cNvSpPr>
          <p:nvPr>
            <p:ph idx="1"/>
          </p:nvPr>
        </p:nvSpPr>
        <p:spPr>
          <a:xfrm>
            <a:off x="913795" y="2263514"/>
            <a:ext cx="10353762" cy="3527685"/>
          </a:xfrm>
        </p:spPr>
        <p:txBody>
          <a:bodyPr>
            <a:normAutofit lnSpcReduction="10000"/>
          </a:bodyPr>
          <a:lstStyle/>
          <a:p>
            <a:pPr marL="0" indent="0">
              <a:buNone/>
            </a:pPr>
            <a:r>
              <a:rPr lang="en-US" dirty="0" smtClean="0"/>
              <a:t>Caribbean economies can learn from the experience of other economies that have engaged in integration.  The successes of these can provide pathways for CARICOM to emulate.  The developments, such as Britain’s exit from the European Union (BREXIT) can allow Caribbean regions to prepare and develop strategies to circumvent any regional issues.</a:t>
            </a:r>
          </a:p>
          <a:p>
            <a:r>
              <a:rPr lang="en-US" dirty="0" smtClean="0"/>
              <a:t>European Union (EU) - </a:t>
            </a:r>
            <a:r>
              <a:rPr lang="en-US" dirty="0">
                <a:hlinkClick r:id="rId2"/>
              </a:rPr>
              <a:t>https://op.europa.eu/en/publication-detail/-/publication/715cfcc8-fa70-11e7-b8f5-01aa75ed71a1/language-en</a:t>
            </a:r>
            <a:endParaRPr lang="en-US" dirty="0" smtClean="0"/>
          </a:p>
          <a:p>
            <a:r>
              <a:rPr lang="en-US" dirty="0" smtClean="0"/>
              <a:t>North American Free Trade Area (NAFTA) - </a:t>
            </a:r>
            <a:r>
              <a:rPr lang="en-US" dirty="0" smtClean="0">
                <a:hlinkClick r:id="rId3"/>
              </a:rPr>
              <a:t>https</a:t>
            </a:r>
            <a:r>
              <a:rPr lang="en-US" dirty="0">
                <a:hlinkClick r:id="rId3"/>
              </a:rPr>
              <a:t>://www.thebalance.com/nafta-definition-north-american-free-trade-agreement-3306147</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2226072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Skills</a:t>
            </a:r>
            <a:endParaRPr lang="en-US" dirty="0"/>
          </a:p>
        </p:txBody>
      </p:sp>
      <p:sp>
        <p:nvSpPr>
          <p:cNvPr id="3" name="Content Placeholder 2"/>
          <p:cNvSpPr>
            <a:spLocks noGrp="1"/>
          </p:cNvSpPr>
          <p:nvPr>
            <p:ph idx="1"/>
          </p:nvPr>
        </p:nvSpPr>
        <p:spPr>
          <a:xfrm>
            <a:off x="913795" y="1935921"/>
            <a:ext cx="10353762" cy="3855279"/>
          </a:xfrm>
        </p:spPr>
        <p:txBody>
          <a:bodyPr>
            <a:normAutofit lnSpcReduction="10000"/>
          </a:bodyPr>
          <a:lstStyle/>
          <a:p>
            <a:pPr marL="457200" indent="-457200">
              <a:buAutoNum type="arabicPeriod"/>
            </a:pPr>
            <a:r>
              <a:rPr lang="en-US" sz="2400" dirty="0" smtClean="0"/>
              <a:t>Research the following to enhance your skills</a:t>
            </a:r>
          </a:p>
          <a:p>
            <a:pPr marL="800100" lvl="1" indent="-342900">
              <a:buAutoNum type="alphaLcParenR"/>
            </a:pPr>
            <a:r>
              <a:rPr lang="en-US" sz="2400" dirty="0" smtClean="0"/>
              <a:t>To which integration </a:t>
            </a:r>
            <a:r>
              <a:rPr lang="en-US" sz="2400" dirty="0" err="1"/>
              <a:t>organisation</a:t>
            </a:r>
            <a:r>
              <a:rPr lang="en-US" sz="2400" dirty="0"/>
              <a:t> </a:t>
            </a:r>
            <a:r>
              <a:rPr lang="en-US" sz="2400" dirty="0" smtClean="0"/>
              <a:t>does Trinidad and Tobago belong?</a:t>
            </a:r>
          </a:p>
          <a:p>
            <a:pPr marL="800100" lvl="1" indent="-342900">
              <a:buAutoNum type="alphaLcParenR"/>
            </a:pPr>
            <a:r>
              <a:rPr lang="en-US" sz="2400" dirty="0" smtClean="0"/>
              <a:t>Describe the form of economic integration involved.</a:t>
            </a:r>
          </a:p>
          <a:p>
            <a:pPr marL="800100" lvl="1" indent="-342900">
              <a:buAutoNum type="alphaLcParenR"/>
            </a:pPr>
            <a:r>
              <a:rPr lang="en-US" sz="2400" dirty="0" smtClean="0"/>
              <a:t>What are the costs and benefits of this economic type of economic integration?</a:t>
            </a:r>
          </a:p>
          <a:p>
            <a:pPr marL="800100" lvl="1" indent="-342900">
              <a:buAutoNum type="alphaLcParenR"/>
            </a:pPr>
            <a:r>
              <a:rPr lang="en-US" sz="2400" dirty="0" smtClean="0"/>
              <a:t>Do you anticipate that </a:t>
            </a:r>
            <a:r>
              <a:rPr lang="en-US" sz="2400" dirty="0" err="1" smtClean="0"/>
              <a:t>Brexit</a:t>
            </a:r>
            <a:r>
              <a:rPr lang="en-US" sz="2400" dirty="0" smtClean="0"/>
              <a:t> will have any significant effect on CARICOM?</a:t>
            </a:r>
          </a:p>
          <a:p>
            <a:pPr marL="800100" lvl="1" indent="-342900">
              <a:buAutoNum type="alphaLcParenR"/>
            </a:pPr>
            <a:endParaRPr lang="en-US" sz="2400" dirty="0" smtClean="0"/>
          </a:p>
          <a:p>
            <a:pPr marL="800100" lvl="1" indent="-342900">
              <a:buAutoNum type="alphaLcParenR"/>
            </a:pPr>
            <a:endParaRPr lang="en-US" sz="2400" dirty="0" smtClean="0"/>
          </a:p>
          <a:p>
            <a:pPr marL="800100" lvl="1" indent="-342900">
              <a:buAutoNum type="alphaLcParenR"/>
            </a:pPr>
            <a:endParaRPr lang="en-US" sz="2400" dirty="0" smtClean="0"/>
          </a:p>
          <a:p>
            <a:pPr marL="457200" indent="-45720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35537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994348"/>
          </a:xfrm>
        </p:spPr>
        <p:txBody>
          <a:bodyPr/>
          <a:lstStyle/>
          <a:p>
            <a:r>
              <a:rPr lang="en-US" dirty="0" smtClean="0"/>
              <a:t>Answer key</a:t>
            </a:r>
            <a:endParaRPr lang="en-US" dirty="0"/>
          </a:p>
        </p:txBody>
      </p:sp>
      <p:sp>
        <p:nvSpPr>
          <p:cNvPr id="3" name="Content Placeholder 2"/>
          <p:cNvSpPr>
            <a:spLocks noGrp="1"/>
          </p:cNvSpPr>
          <p:nvPr>
            <p:ph idx="1"/>
          </p:nvPr>
        </p:nvSpPr>
        <p:spPr/>
        <p:txBody>
          <a:bodyPr>
            <a:normAutofit/>
          </a:bodyPr>
          <a:lstStyle/>
          <a:p>
            <a:pPr marL="0" indent="0" defTabSz="404813">
              <a:buNone/>
            </a:pPr>
            <a:r>
              <a:rPr lang="en-US" sz="2400" dirty="0" smtClean="0"/>
              <a:t>1.	a) CARICOM.</a:t>
            </a:r>
          </a:p>
          <a:p>
            <a:pPr marL="404813" indent="-404813">
              <a:buNone/>
            </a:pPr>
            <a:r>
              <a:rPr lang="en-US" sz="2400" dirty="0"/>
              <a:t>	</a:t>
            </a:r>
            <a:r>
              <a:rPr lang="en-US" sz="2400" dirty="0" smtClean="0"/>
              <a:t>b) A common market</a:t>
            </a:r>
          </a:p>
          <a:p>
            <a:pPr marL="404813" indent="-404813">
              <a:buNone/>
            </a:pPr>
            <a:r>
              <a:rPr lang="en-US" sz="2400" dirty="0"/>
              <a:t>	</a:t>
            </a:r>
            <a:r>
              <a:rPr lang="en-US" sz="2400" dirty="0" smtClean="0"/>
              <a:t>c) Costs – trade diversion, loss of national sovereignty</a:t>
            </a:r>
          </a:p>
          <a:p>
            <a:pPr marL="749300" indent="-360363">
              <a:buNone/>
            </a:pPr>
            <a:r>
              <a:rPr lang="en-US" sz="2400" dirty="0"/>
              <a:t>	</a:t>
            </a:r>
            <a:r>
              <a:rPr lang="en-US" sz="2400" dirty="0" smtClean="0"/>
              <a:t>Benefits - Economies of scale, internal specialization, increased employment, improvement in quality, trade creation</a:t>
            </a:r>
          </a:p>
          <a:p>
            <a:pPr marL="749300" indent="-360363">
              <a:buNone/>
            </a:pPr>
            <a:r>
              <a:rPr lang="en-US" sz="2400" dirty="0" smtClean="0"/>
              <a:t>d) </a:t>
            </a:r>
            <a:r>
              <a:rPr lang="en-US" sz="2400" dirty="0">
                <a:hlinkClick r:id="rId2"/>
              </a:rPr>
              <a:t>https://caricom.org/tag/brexit/</a:t>
            </a:r>
            <a:endParaRPr lang="en-US" sz="24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444077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8346F"/>
      </a:dk2>
      <a:lt2>
        <a:srgbClr val="D9A8D2"/>
      </a:lt2>
      <a:accent1>
        <a:srgbClr val="CE57AB"/>
      </a:accent1>
      <a:accent2>
        <a:srgbClr val="8E8EFD"/>
      </a:accent2>
      <a:accent3>
        <a:srgbClr val="7CBCE0"/>
      </a:accent3>
      <a:accent4>
        <a:srgbClr val="70BF9F"/>
      </a:accent4>
      <a:accent5>
        <a:srgbClr val="A5B960"/>
      </a:accent5>
      <a:accent6>
        <a:srgbClr val="D47A57"/>
      </a:accent6>
      <a:hlink>
        <a:srgbClr val="D164DE"/>
      </a:hlink>
      <a:folHlink>
        <a:srgbClr val="BE87C4"/>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D4FE1632-F131-47D3-A814-99E9CD025E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1374</TotalTime>
  <Words>628</Words>
  <Application>Microsoft Office PowerPoint</Application>
  <PresentationFormat>Widescreen</PresentationFormat>
  <Paragraphs>57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Bookman Old Style</vt:lpstr>
      <vt:lpstr>Calibri</vt:lpstr>
      <vt:lpstr>Rockwell</vt:lpstr>
      <vt:lpstr>Times New Roman</vt:lpstr>
      <vt:lpstr>Damask</vt:lpstr>
      <vt:lpstr>PowerPoint Presentation</vt:lpstr>
      <vt:lpstr>Think Point</vt:lpstr>
      <vt:lpstr>Forms of Economic Integration</vt:lpstr>
      <vt:lpstr>Costs and benefits of economic integration</vt:lpstr>
      <vt:lpstr>Objectives of CARICOM</vt:lpstr>
      <vt:lpstr>Rationale for CSME</vt:lpstr>
      <vt:lpstr>Significance of integration movements for Caribbean economies</vt:lpstr>
      <vt:lpstr>Research Skills</vt:lpstr>
      <vt:lpstr>Answer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69</cp:revision>
  <dcterms:created xsi:type="dcterms:W3CDTF">2020-05-22T19:23:13Z</dcterms:created>
  <dcterms:modified xsi:type="dcterms:W3CDTF">2020-06-03T21:53:20Z</dcterms:modified>
</cp:coreProperties>
</file>