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63" r:id="rId3"/>
    <p:sldId id="257" r:id="rId4"/>
    <p:sldId id="258" r:id="rId5"/>
    <p:sldId id="264" r:id="rId6"/>
    <p:sldId id="259" r:id="rId7"/>
    <p:sldId id="260" r:id="rId8"/>
    <p:sldId id="261" r:id="rId9"/>
    <p:sldId id="265" r:id="rId10"/>
    <p:sldId id="262" r:id="rId11"/>
    <p:sldId id="266" r:id="rId12"/>
    <p:sldId id="267"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7F6C5-2528-52FD-22B1-86840A9C87A5}" v="141" dt="2020-04-06T19:52:34.632"/>
    <p1510:client id="{9ECAC419-42FC-26BC-4D8D-CADCD9DF9474}" v="7314" dt="2020-04-06T19:42:23.360"/>
    <p1510:client id="{BADC263D-F7C3-E4FD-8467-5518776BF58A}" v="1206" dt="2020-04-06T20:21:53.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8" d="100"/>
          <a:sy n="68" d="100"/>
        </p:scale>
        <p:origin x="53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3.svg"/><Relationship Id="rId1" Type="http://schemas.openxmlformats.org/officeDocument/2006/relationships/image" Target="../media/image12.png"/><Relationship Id="rId6" Type="http://schemas.openxmlformats.org/officeDocument/2006/relationships/image" Target="../media/image7.sv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svg"/><Relationship Id="rId1" Type="http://schemas.openxmlformats.org/officeDocument/2006/relationships/image" Target="../media/image28.png"/><Relationship Id="rId6" Type="http://schemas.openxmlformats.org/officeDocument/2006/relationships/image" Target="../media/image27.svg"/><Relationship Id="rId5" Type="http://schemas.openxmlformats.org/officeDocument/2006/relationships/image" Target="../media/image30.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svg"/><Relationship Id="rId1" Type="http://schemas.openxmlformats.org/officeDocument/2006/relationships/image" Target="../media/image37.png"/><Relationship Id="rId6" Type="http://schemas.openxmlformats.org/officeDocument/2006/relationships/image" Target="../media/image36.svg"/><Relationship Id="rId5" Type="http://schemas.openxmlformats.org/officeDocument/2006/relationships/image" Target="../media/image39.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A2C0A-140B-4467-8D1D-D8249FF36541}"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BE4B747-5DA3-48D7-98A3-9808B4C51A49}">
      <dgm:prSet/>
      <dgm:spPr/>
      <dgm:t>
        <a:bodyPr/>
        <a:lstStyle/>
        <a:p>
          <a:pPr>
            <a:lnSpc>
              <a:spcPct val="100000"/>
            </a:lnSpc>
          </a:pPr>
          <a:r>
            <a:rPr lang="en-US" dirty="0"/>
            <a:t>Maintenance of sales records</a:t>
          </a:r>
        </a:p>
      </dgm:t>
    </dgm:pt>
    <dgm:pt modelId="{29FB5474-3049-45F3-9632-F02DEAEB7A68}" type="parTrans" cxnId="{06E783C6-2F87-4B89-BAE7-AB4E5836FEAE}">
      <dgm:prSet/>
      <dgm:spPr/>
      <dgm:t>
        <a:bodyPr/>
        <a:lstStyle/>
        <a:p>
          <a:endParaRPr lang="en-US"/>
        </a:p>
      </dgm:t>
    </dgm:pt>
    <dgm:pt modelId="{EE05D318-C367-4F24-A0AC-B8A2319612C4}" type="sibTrans" cxnId="{06E783C6-2F87-4B89-BAE7-AB4E5836FEAE}">
      <dgm:prSet/>
      <dgm:spPr/>
      <dgm:t>
        <a:bodyPr/>
        <a:lstStyle/>
        <a:p>
          <a:pPr>
            <a:lnSpc>
              <a:spcPct val="100000"/>
            </a:lnSpc>
          </a:pPr>
          <a:endParaRPr lang="en-US"/>
        </a:p>
      </dgm:t>
    </dgm:pt>
    <dgm:pt modelId="{F94B9242-B343-4980-8E45-8B4651FE18B2}">
      <dgm:prSet/>
      <dgm:spPr/>
      <dgm:t>
        <a:bodyPr/>
        <a:lstStyle/>
        <a:p>
          <a:pPr>
            <a:lnSpc>
              <a:spcPct val="100000"/>
            </a:lnSpc>
          </a:pPr>
          <a:r>
            <a:rPr lang="en-US" dirty="0"/>
            <a:t>Calculation of commissions and discount</a:t>
          </a:r>
        </a:p>
      </dgm:t>
    </dgm:pt>
    <dgm:pt modelId="{B45E2521-0574-4C66-BD02-F87E1049D913}" type="parTrans" cxnId="{E21175BA-76E7-49AA-A2CD-A4A690432657}">
      <dgm:prSet/>
      <dgm:spPr/>
      <dgm:t>
        <a:bodyPr/>
        <a:lstStyle/>
        <a:p>
          <a:endParaRPr lang="en-US"/>
        </a:p>
      </dgm:t>
    </dgm:pt>
    <dgm:pt modelId="{EA94CC47-1857-4032-B578-F49093A029B0}" type="sibTrans" cxnId="{E21175BA-76E7-49AA-A2CD-A4A690432657}">
      <dgm:prSet/>
      <dgm:spPr/>
      <dgm:t>
        <a:bodyPr/>
        <a:lstStyle/>
        <a:p>
          <a:pPr>
            <a:lnSpc>
              <a:spcPct val="100000"/>
            </a:lnSpc>
          </a:pPr>
          <a:endParaRPr lang="en-US"/>
        </a:p>
      </dgm:t>
    </dgm:pt>
    <dgm:pt modelId="{80FEF949-3B30-4F3E-8196-858BC8F478FE}">
      <dgm:prSet/>
      <dgm:spPr/>
      <dgm:t>
        <a:bodyPr/>
        <a:lstStyle/>
        <a:p>
          <a:pPr>
            <a:lnSpc>
              <a:spcPct val="100000"/>
            </a:lnSpc>
          </a:pPr>
          <a:r>
            <a:rPr lang="en-US" dirty="0"/>
            <a:t>Stock control</a:t>
          </a:r>
        </a:p>
      </dgm:t>
    </dgm:pt>
    <dgm:pt modelId="{15573788-A48C-468F-816E-F283D4C7C418}" type="parTrans" cxnId="{21F8E6B0-A132-4310-AF25-14C2FE7B5ACC}">
      <dgm:prSet/>
      <dgm:spPr/>
      <dgm:t>
        <a:bodyPr/>
        <a:lstStyle/>
        <a:p>
          <a:endParaRPr lang="en-US"/>
        </a:p>
      </dgm:t>
    </dgm:pt>
    <dgm:pt modelId="{70234460-919D-455C-8BA6-6B99C6A16A1C}" type="sibTrans" cxnId="{21F8E6B0-A132-4310-AF25-14C2FE7B5ACC}">
      <dgm:prSet/>
      <dgm:spPr/>
      <dgm:t>
        <a:bodyPr/>
        <a:lstStyle/>
        <a:p>
          <a:pPr>
            <a:lnSpc>
              <a:spcPct val="100000"/>
            </a:lnSpc>
          </a:pPr>
          <a:endParaRPr lang="en-US"/>
        </a:p>
      </dgm:t>
    </dgm:pt>
    <dgm:pt modelId="{42E10796-7EAD-4C99-9067-8928D66DCB29}">
      <dgm:prSet/>
      <dgm:spPr/>
      <dgm:t>
        <a:bodyPr/>
        <a:lstStyle/>
        <a:p>
          <a:pPr>
            <a:lnSpc>
              <a:spcPct val="100000"/>
            </a:lnSpc>
          </a:pPr>
          <a:r>
            <a:rPr lang="en-US" dirty="0"/>
            <a:t>Liaising with other departments</a:t>
          </a:r>
        </a:p>
      </dgm:t>
    </dgm:pt>
    <dgm:pt modelId="{268893F7-B91B-46EF-AFDD-3C3C8FEF7E25}" type="parTrans" cxnId="{83AFAF5C-B7C4-45E2-B6E7-257255F3103B}">
      <dgm:prSet/>
      <dgm:spPr/>
      <dgm:t>
        <a:bodyPr/>
        <a:lstStyle/>
        <a:p>
          <a:endParaRPr lang="en-US"/>
        </a:p>
      </dgm:t>
    </dgm:pt>
    <dgm:pt modelId="{45BA776B-DAAB-4242-BD75-A880C0EB562D}" type="sibTrans" cxnId="{83AFAF5C-B7C4-45E2-B6E7-257255F3103B}">
      <dgm:prSet/>
      <dgm:spPr/>
      <dgm:t>
        <a:bodyPr/>
        <a:lstStyle/>
        <a:p>
          <a:pPr>
            <a:lnSpc>
              <a:spcPct val="100000"/>
            </a:lnSpc>
          </a:pPr>
          <a:endParaRPr lang="en-US"/>
        </a:p>
      </dgm:t>
    </dgm:pt>
    <dgm:pt modelId="{1724D17D-CF3D-4DAC-ACF7-111AA8021A59}">
      <dgm:prSet/>
      <dgm:spPr/>
      <dgm:t>
        <a:bodyPr/>
        <a:lstStyle/>
        <a:p>
          <a:pPr>
            <a:lnSpc>
              <a:spcPct val="100000"/>
            </a:lnSpc>
          </a:pPr>
          <a:r>
            <a:rPr lang="en-US" dirty="0"/>
            <a:t>Customer follow-up</a:t>
          </a:r>
        </a:p>
      </dgm:t>
    </dgm:pt>
    <dgm:pt modelId="{CCBB691A-3378-4437-AAF4-069647A343D1}" type="parTrans" cxnId="{4AD6DB1E-9C1C-4AA5-9BA1-1B9A0C080697}">
      <dgm:prSet/>
      <dgm:spPr/>
      <dgm:t>
        <a:bodyPr/>
        <a:lstStyle/>
        <a:p>
          <a:endParaRPr lang="en-US"/>
        </a:p>
      </dgm:t>
    </dgm:pt>
    <dgm:pt modelId="{5D9104C3-127A-4A30-AD0E-DC76D3233E8E}" type="sibTrans" cxnId="{4AD6DB1E-9C1C-4AA5-9BA1-1B9A0C080697}">
      <dgm:prSet/>
      <dgm:spPr/>
      <dgm:t>
        <a:bodyPr/>
        <a:lstStyle/>
        <a:p>
          <a:endParaRPr lang="en-US"/>
        </a:p>
      </dgm:t>
    </dgm:pt>
    <dgm:pt modelId="{00D7702F-CE3D-447F-BCFC-CCA3864BE92E}" type="pres">
      <dgm:prSet presAssocID="{7C3A2C0A-140B-4467-8D1D-D8249FF36541}" presName="root" presStyleCnt="0">
        <dgm:presLayoutVars>
          <dgm:dir/>
          <dgm:resizeHandles val="exact"/>
        </dgm:presLayoutVars>
      </dgm:prSet>
      <dgm:spPr/>
    </dgm:pt>
    <dgm:pt modelId="{6AA83833-EDDF-423C-946B-F6054A756296}" type="pres">
      <dgm:prSet presAssocID="{7C3A2C0A-140B-4467-8D1D-D8249FF36541}" presName="container" presStyleCnt="0">
        <dgm:presLayoutVars>
          <dgm:dir/>
          <dgm:resizeHandles val="exact"/>
        </dgm:presLayoutVars>
      </dgm:prSet>
      <dgm:spPr/>
    </dgm:pt>
    <dgm:pt modelId="{D598DCF2-88E2-47A7-A018-6F71A2F85CDD}" type="pres">
      <dgm:prSet presAssocID="{0BE4B747-5DA3-48D7-98A3-9808B4C51A49}" presName="compNode" presStyleCnt="0"/>
      <dgm:spPr/>
    </dgm:pt>
    <dgm:pt modelId="{CB8211B5-8355-4989-B325-82A28A3C3E98}" type="pres">
      <dgm:prSet presAssocID="{0BE4B747-5DA3-48D7-98A3-9808B4C51A49}" presName="iconBgRect" presStyleLbl="bgShp" presStyleIdx="0" presStyleCnt="5"/>
      <dgm:spPr/>
    </dgm:pt>
    <dgm:pt modelId="{BDE2FC4B-7D4C-44F7-B622-38F0FFE29344}" type="pres">
      <dgm:prSet presAssocID="{0BE4B747-5DA3-48D7-98A3-9808B4C51A49}"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C2881A66-403D-4717-A4E9-97F14C02CC04}" type="pres">
      <dgm:prSet presAssocID="{0BE4B747-5DA3-48D7-98A3-9808B4C51A49}" presName="spaceRect" presStyleCnt="0"/>
      <dgm:spPr/>
    </dgm:pt>
    <dgm:pt modelId="{FF077F8C-E5B1-4A1E-9781-BC0486BBFA94}" type="pres">
      <dgm:prSet presAssocID="{0BE4B747-5DA3-48D7-98A3-9808B4C51A49}" presName="textRect" presStyleLbl="revTx" presStyleIdx="0" presStyleCnt="5">
        <dgm:presLayoutVars>
          <dgm:chMax val="1"/>
          <dgm:chPref val="1"/>
        </dgm:presLayoutVars>
      </dgm:prSet>
      <dgm:spPr/>
    </dgm:pt>
    <dgm:pt modelId="{F069100E-2AC9-4822-9ADF-45B621FC8AF4}" type="pres">
      <dgm:prSet presAssocID="{EE05D318-C367-4F24-A0AC-B8A2319612C4}" presName="sibTrans" presStyleLbl="sibTrans2D1" presStyleIdx="0" presStyleCnt="0"/>
      <dgm:spPr/>
    </dgm:pt>
    <dgm:pt modelId="{7BDE4F30-5076-4BA1-90DB-0EACACCDCB34}" type="pres">
      <dgm:prSet presAssocID="{F94B9242-B343-4980-8E45-8B4651FE18B2}" presName="compNode" presStyleCnt="0"/>
      <dgm:spPr/>
    </dgm:pt>
    <dgm:pt modelId="{40DDE2E2-57B5-40CC-BD3A-F86CFA748387}" type="pres">
      <dgm:prSet presAssocID="{F94B9242-B343-4980-8E45-8B4651FE18B2}" presName="iconBgRect" presStyleLbl="bgShp" presStyleIdx="1" presStyleCnt="5"/>
      <dgm:spPr/>
    </dgm:pt>
    <dgm:pt modelId="{B9A0961C-5B12-4694-BCA0-284D67851E08}" type="pres">
      <dgm:prSet presAssocID="{F94B9242-B343-4980-8E45-8B4651FE18B2}"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3E968B6E-DABD-4448-8591-242E3F4B4B9A}" type="pres">
      <dgm:prSet presAssocID="{F94B9242-B343-4980-8E45-8B4651FE18B2}" presName="spaceRect" presStyleCnt="0"/>
      <dgm:spPr/>
    </dgm:pt>
    <dgm:pt modelId="{C1E88E59-321F-46A4-A3DA-EC7D7CE243BA}" type="pres">
      <dgm:prSet presAssocID="{F94B9242-B343-4980-8E45-8B4651FE18B2}" presName="textRect" presStyleLbl="revTx" presStyleIdx="1" presStyleCnt="5">
        <dgm:presLayoutVars>
          <dgm:chMax val="1"/>
          <dgm:chPref val="1"/>
        </dgm:presLayoutVars>
      </dgm:prSet>
      <dgm:spPr/>
    </dgm:pt>
    <dgm:pt modelId="{3F2F34B5-25BA-4A98-9D1E-F8E6DB087E5E}" type="pres">
      <dgm:prSet presAssocID="{EA94CC47-1857-4032-B578-F49093A029B0}" presName="sibTrans" presStyleLbl="sibTrans2D1" presStyleIdx="0" presStyleCnt="0"/>
      <dgm:spPr/>
    </dgm:pt>
    <dgm:pt modelId="{3FE4CB7D-D7A6-4BC7-B341-5740FAB53176}" type="pres">
      <dgm:prSet presAssocID="{80FEF949-3B30-4F3E-8196-858BC8F478FE}" presName="compNode" presStyleCnt="0"/>
      <dgm:spPr/>
    </dgm:pt>
    <dgm:pt modelId="{68AD13D0-C9A2-4836-9C59-E8B1167C4076}" type="pres">
      <dgm:prSet presAssocID="{80FEF949-3B30-4F3E-8196-858BC8F478FE}" presName="iconBgRect" presStyleLbl="bgShp" presStyleIdx="2" presStyleCnt="5"/>
      <dgm:spPr/>
    </dgm:pt>
    <dgm:pt modelId="{CFE2C811-AB89-49AB-BA45-12905EFDE764}" type="pres">
      <dgm:prSet presAssocID="{80FEF949-3B30-4F3E-8196-858BC8F478FE}"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D825DD92-27FB-440A-A3A9-C6DC408CB905}" type="pres">
      <dgm:prSet presAssocID="{80FEF949-3B30-4F3E-8196-858BC8F478FE}" presName="spaceRect" presStyleCnt="0"/>
      <dgm:spPr/>
    </dgm:pt>
    <dgm:pt modelId="{E4B9C917-6B6C-43CE-BBD9-99730AD49FDD}" type="pres">
      <dgm:prSet presAssocID="{80FEF949-3B30-4F3E-8196-858BC8F478FE}" presName="textRect" presStyleLbl="revTx" presStyleIdx="2" presStyleCnt="5">
        <dgm:presLayoutVars>
          <dgm:chMax val="1"/>
          <dgm:chPref val="1"/>
        </dgm:presLayoutVars>
      </dgm:prSet>
      <dgm:spPr/>
    </dgm:pt>
    <dgm:pt modelId="{4A945B1D-6EDD-496D-AEEF-3BB4F7DFE1E7}" type="pres">
      <dgm:prSet presAssocID="{70234460-919D-455C-8BA6-6B99C6A16A1C}" presName="sibTrans" presStyleLbl="sibTrans2D1" presStyleIdx="0" presStyleCnt="0"/>
      <dgm:spPr/>
    </dgm:pt>
    <dgm:pt modelId="{C668CB89-CC7F-4CA7-9497-E59286747C64}" type="pres">
      <dgm:prSet presAssocID="{42E10796-7EAD-4C99-9067-8928D66DCB29}" presName="compNode" presStyleCnt="0"/>
      <dgm:spPr/>
    </dgm:pt>
    <dgm:pt modelId="{70FF021E-A1D2-46AF-8C6E-358C1D08019F}" type="pres">
      <dgm:prSet presAssocID="{42E10796-7EAD-4C99-9067-8928D66DCB29}" presName="iconBgRect" presStyleLbl="bgShp" presStyleIdx="3" presStyleCnt="5"/>
      <dgm:spPr/>
    </dgm:pt>
    <dgm:pt modelId="{2B9BE1D8-28EC-4627-83DC-2D04CB4B4640}" type="pres">
      <dgm:prSet presAssocID="{42E10796-7EAD-4C99-9067-8928D66DCB29}"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5EA663A9-203D-490E-813C-FAC603A1B50F}" type="pres">
      <dgm:prSet presAssocID="{42E10796-7EAD-4C99-9067-8928D66DCB29}" presName="spaceRect" presStyleCnt="0"/>
      <dgm:spPr/>
    </dgm:pt>
    <dgm:pt modelId="{A6574892-AE11-4D5D-B78C-A19A4BACD417}" type="pres">
      <dgm:prSet presAssocID="{42E10796-7EAD-4C99-9067-8928D66DCB29}" presName="textRect" presStyleLbl="revTx" presStyleIdx="3" presStyleCnt="5">
        <dgm:presLayoutVars>
          <dgm:chMax val="1"/>
          <dgm:chPref val="1"/>
        </dgm:presLayoutVars>
      </dgm:prSet>
      <dgm:spPr/>
    </dgm:pt>
    <dgm:pt modelId="{ADB53A06-25AC-4A41-AF32-28DD75597A9A}" type="pres">
      <dgm:prSet presAssocID="{45BA776B-DAAB-4242-BD75-A880C0EB562D}" presName="sibTrans" presStyleLbl="sibTrans2D1" presStyleIdx="0" presStyleCnt="0"/>
      <dgm:spPr/>
    </dgm:pt>
    <dgm:pt modelId="{3B965DD7-4C78-4AED-97C6-F30F29456D34}" type="pres">
      <dgm:prSet presAssocID="{1724D17D-CF3D-4DAC-ACF7-111AA8021A59}" presName="compNode" presStyleCnt="0"/>
      <dgm:spPr/>
    </dgm:pt>
    <dgm:pt modelId="{C4ACAFF1-49C6-4639-83A9-333ED496A35D}" type="pres">
      <dgm:prSet presAssocID="{1724D17D-CF3D-4DAC-ACF7-111AA8021A59}" presName="iconBgRect" presStyleLbl="bgShp" presStyleIdx="4" presStyleCnt="5"/>
      <dgm:spPr/>
    </dgm:pt>
    <dgm:pt modelId="{F041ADBE-C55E-4156-A135-44726E376F51}" type="pres">
      <dgm:prSet presAssocID="{1724D17D-CF3D-4DAC-ACF7-111AA8021A59}"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ll center"/>
        </a:ext>
      </dgm:extLst>
    </dgm:pt>
    <dgm:pt modelId="{EB2BC558-47B9-40AD-936A-C01A86FEBAEF}" type="pres">
      <dgm:prSet presAssocID="{1724D17D-CF3D-4DAC-ACF7-111AA8021A59}" presName="spaceRect" presStyleCnt="0"/>
      <dgm:spPr/>
    </dgm:pt>
    <dgm:pt modelId="{38756608-C418-4E22-B1AD-38CAD7E6E5D2}" type="pres">
      <dgm:prSet presAssocID="{1724D17D-CF3D-4DAC-ACF7-111AA8021A59}" presName="textRect" presStyleLbl="revTx" presStyleIdx="4" presStyleCnt="5">
        <dgm:presLayoutVars>
          <dgm:chMax val="1"/>
          <dgm:chPref val="1"/>
        </dgm:presLayoutVars>
      </dgm:prSet>
      <dgm:spPr/>
    </dgm:pt>
  </dgm:ptLst>
  <dgm:cxnLst>
    <dgm:cxn modelId="{4AD6DB1E-9C1C-4AA5-9BA1-1B9A0C080697}" srcId="{7C3A2C0A-140B-4467-8D1D-D8249FF36541}" destId="{1724D17D-CF3D-4DAC-ACF7-111AA8021A59}" srcOrd="4" destOrd="0" parTransId="{CCBB691A-3378-4437-AAF4-069647A343D1}" sibTransId="{5D9104C3-127A-4A30-AD0E-DC76D3233E8E}"/>
    <dgm:cxn modelId="{8A6D9931-D3F3-4D38-A775-2C3BA3531C64}" type="presOf" srcId="{80FEF949-3B30-4F3E-8196-858BC8F478FE}" destId="{E4B9C917-6B6C-43CE-BBD9-99730AD49FDD}" srcOrd="0" destOrd="0" presId="urn:microsoft.com/office/officeart/2018/2/layout/IconCircleList"/>
    <dgm:cxn modelId="{83AFAF5C-B7C4-45E2-B6E7-257255F3103B}" srcId="{7C3A2C0A-140B-4467-8D1D-D8249FF36541}" destId="{42E10796-7EAD-4C99-9067-8928D66DCB29}" srcOrd="3" destOrd="0" parTransId="{268893F7-B91B-46EF-AFDD-3C3C8FEF7E25}" sibTransId="{45BA776B-DAAB-4242-BD75-A880C0EB562D}"/>
    <dgm:cxn modelId="{E83E3260-8F78-4EED-BAE0-9E2222B1EE9E}" type="presOf" srcId="{7C3A2C0A-140B-4467-8D1D-D8249FF36541}" destId="{00D7702F-CE3D-447F-BCFC-CCA3864BE92E}" srcOrd="0" destOrd="0" presId="urn:microsoft.com/office/officeart/2018/2/layout/IconCircleList"/>
    <dgm:cxn modelId="{18C3DE67-5A8D-49EB-981D-BC6D5F025335}" type="presOf" srcId="{0BE4B747-5DA3-48D7-98A3-9808B4C51A49}" destId="{FF077F8C-E5B1-4A1E-9781-BC0486BBFA94}" srcOrd="0" destOrd="0" presId="urn:microsoft.com/office/officeart/2018/2/layout/IconCircleList"/>
    <dgm:cxn modelId="{7CF62A59-1840-45E1-98B9-ADEA996C91E5}" type="presOf" srcId="{EE05D318-C367-4F24-A0AC-B8A2319612C4}" destId="{F069100E-2AC9-4822-9ADF-45B621FC8AF4}" srcOrd="0" destOrd="0" presId="urn:microsoft.com/office/officeart/2018/2/layout/IconCircleList"/>
    <dgm:cxn modelId="{E6CB7985-1756-42D4-8BDD-CCDF39D6AC97}" type="presOf" srcId="{42E10796-7EAD-4C99-9067-8928D66DCB29}" destId="{A6574892-AE11-4D5D-B78C-A19A4BACD417}" srcOrd="0" destOrd="0" presId="urn:microsoft.com/office/officeart/2018/2/layout/IconCircleList"/>
    <dgm:cxn modelId="{21F8E6B0-A132-4310-AF25-14C2FE7B5ACC}" srcId="{7C3A2C0A-140B-4467-8D1D-D8249FF36541}" destId="{80FEF949-3B30-4F3E-8196-858BC8F478FE}" srcOrd="2" destOrd="0" parTransId="{15573788-A48C-468F-816E-F283D4C7C418}" sibTransId="{70234460-919D-455C-8BA6-6B99C6A16A1C}"/>
    <dgm:cxn modelId="{E21175BA-76E7-49AA-A2CD-A4A690432657}" srcId="{7C3A2C0A-140B-4467-8D1D-D8249FF36541}" destId="{F94B9242-B343-4980-8E45-8B4651FE18B2}" srcOrd="1" destOrd="0" parTransId="{B45E2521-0574-4C66-BD02-F87E1049D913}" sibTransId="{EA94CC47-1857-4032-B578-F49093A029B0}"/>
    <dgm:cxn modelId="{06E783C6-2F87-4B89-BAE7-AB4E5836FEAE}" srcId="{7C3A2C0A-140B-4467-8D1D-D8249FF36541}" destId="{0BE4B747-5DA3-48D7-98A3-9808B4C51A49}" srcOrd="0" destOrd="0" parTransId="{29FB5474-3049-45F3-9632-F02DEAEB7A68}" sibTransId="{EE05D318-C367-4F24-A0AC-B8A2319612C4}"/>
    <dgm:cxn modelId="{81E07DCE-D0A1-4F99-AA6C-F0D6B0B657A0}" type="presOf" srcId="{F94B9242-B343-4980-8E45-8B4651FE18B2}" destId="{C1E88E59-321F-46A4-A3DA-EC7D7CE243BA}" srcOrd="0" destOrd="0" presId="urn:microsoft.com/office/officeart/2018/2/layout/IconCircleList"/>
    <dgm:cxn modelId="{F7B476D7-55FD-406D-8F1A-70C3D3059E3C}" type="presOf" srcId="{45BA776B-DAAB-4242-BD75-A880C0EB562D}" destId="{ADB53A06-25AC-4A41-AF32-28DD75597A9A}" srcOrd="0" destOrd="0" presId="urn:microsoft.com/office/officeart/2018/2/layout/IconCircleList"/>
    <dgm:cxn modelId="{E0996DDD-3883-40D0-8407-519B457C2EDD}" type="presOf" srcId="{EA94CC47-1857-4032-B578-F49093A029B0}" destId="{3F2F34B5-25BA-4A98-9D1E-F8E6DB087E5E}" srcOrd="0" destOrd="0" presId="urn:microsoft.com/office/officeart/2018/2/layout/IconCircleList"/>
    <dgm:cxn modelId="{B6B68FE2-8796-4DB4-9214-73C9703CFFDF}" type="presOf" srcId="{70234460-919D-455C-8BA6-6B99C6A16A1C}" destId="{4A945B1D-6EDD-496D-AEEF-3BB4F7DFE1E7}" srcOrd="0" destOrd="0" presId="urn:microsoft.com/office/officeart/2018/2/layout/IconCircleList"/>
    <dgm:cxn modelId="{D37E52FC-3688-473D-9634-A6038E56336E}" type="presOf" srcId="{1724D17D-CF3D-4DAC-ACF7-111AA8021A59}" destId="{38756608-C418-4E22-B1AD-38CAD7E6E5D2}" srcOrd="0" destOrd="0" presId="urn:microsoft.com/office/officeart/2018/2/layout/IconCircleList"/>
    <dgm:cxn modelId="{FBA606DD-C560-4F4C-BF0C-A4EBB7628CF2}" type="presParOf" srcId="{00D7702F-CE3D-447F-BCFC-CCA3864BE92E}" destId="{6AA83833-EDDF-423C-946B-F6054A756296}" srcOrd="0" destOrd="0" presId="urn:microsoft.com/office/officeart/2018/2/layout/IconCircleList"/>
    <dgm:cxn modelId="{E77E4B0E-ACCB-47D3-90BB-5C327AA25F77}" type="presParOf" srcId="{6AA83833-EDDF-423C-946B-F6054A756296}" destId="{D598DCF2-88E2-47A7-A018-6F71A2F85CDD}" srcOrd="0" destOrd="0" presId="urn:microsoft.com/office/officeart/2018/2/layout/IconCircleList"/>
    <dgm:cxn modelId="{D7760876-C55D-45E9-8E4F-80B60F4D684C}" type="presParOf" srcId="{D598DCF2-88E2-47A7-A018-6F71A2F85CDD}" destId="{CB8211B5-8355-4989-B325-82A28A3C3E98}" srcOrd="0" destOrd="0" presId="urn:microsoft.com/office/officeart/2018/2/layout/IconCircleList"/>
    <dgm:cxn modelId="{CFA3A90E-45EF-4B78-8A03-1C2F33B2CD6C}" type="presParOf" srcId="{D598DCF2-88E2-47A7-A018-6F71A2F85CDD}" destId="{BDE2FC4B-7D4C-44F7-B622-38F0FFE29344}" srcOrd="1" destOrd="0" presId="urn:microsoft.com/office/officeart/2018/2/layout/IconCircleList"/>
    <dgm:cxn modelId="{1EA1C664-FA35-4975-81BE-079359977178}" type="presParOf" srcId="{D598DCF2-88E2-47A7-A018-6F71A2F85CDD}" destId="{C2881A66-403D-4717-A4E9-97F14C02CC04}" srcOrd="2" destOrd="0" presId="urn:microsoft.com/office/officeart/2018/2/layout/IconCircleList"/>
    <dgm:cxn modelId="{7138BA85-6F6F-46C7-8074-A4849860C9CA}" type="presParOf" srcId="{D598DCF2-88E2-47A7-A018-6F71A2F85CDD}" destId="{FF077F8C-E5B1-4A1E-9781-BC0486BBFA94}" srcOrd="3" destOrd="0" presId="urn:microsoft.com/office/officeart/2018/2/layout/IconCircleList"/>
    <dgm:cxn modelId="{36B8C260-7A67-4D47-B6D5-A9846BC05957}" type="presParOf" srcId="{6AA83833-EDDF-423C-946B-F6054A756296}" destId="{F069100E-2AC9-4822-9ADF-45B621FC8AF4}" srcOrd="1" destOrd="0" presId="urn:microsoft.com/office/officeart/2018/2/layout/IconCircleList"/>
    <dgm:cxn modelId="{099B6B2A-00C5-4863-B389-E5C30972D236}" type="presParOf" srcId="{6AA83833-EDDF-423C-946B-F6054A756296}" destId="{7BDE4F30-5076-4BA1-90DB-0EACACCDCB34}" srcOrd="2" destOrd="0" presId="urn:microsoft.com/office/officeart/2018/2/layout/IconCircleList"/>
    <dgm:cxn modelId="{B2C5188E-F365-4B0C-B218-AF9B990724D2}" type="presParOf" srcId="{7BDE4F30-5076-4BA1-90DB-0EACACCDCB34}" destId="{40DDE2E2-57B5-40CC-BD3A-F86CFA748387}" srcOrd="0" destOrd="0" presId="urn:microsoft.com/office/officeart/2018/2/layout/IconCircleList"/>
    <dgm:cxn modelId="{2E0537C3-205C-4A38-BCEF-0B702D503F3C}" type="presParOf" srcId="{7BDE4F30-5076-4BA1-90DB-0EACACCDCB34}" destId="{B9A0961C-5B12-4694-BCA0-284D67851E08}" srcOrd="1" destOrd="0" presId="urn:microsoft.com/office/officeart/2018/2/layout/IconCircleList"/>
    <dgm:cxn modelId="{D729B46E-B295-4700-9DB6-4BCAEFAED885}" type="presParOf" srcId="{7BDE4F30-5076-4BA1-90DB-0EACACCDCB34}" destId="{3E968B6E-DABD-4448-8591-242E3F4B4B9A}" srcOrd="2" destOrd="0" presId="urn:microsoft.com/office/officeart/2018/2/layout/IconCircleList"/>
    <dgm:cxn modelId="{82E7B718-A266-4A7C-ADD9-2E95F510A29A}" type="presParOf" srcId="{7BDE4F30-5076-4BA1-90DB-0EACACCDCB34}" destId="{C1E88E59-321F-46A4-A3DA-EC7D7CE243BA}" srcOrd="3" destOrd="0" presId="urn:microsoft.com/office/officeart/2018/2/layout/IconCircleList"/>
    <dgm:cxn modelId="{2312068B-3E23-4EF4-89CC-C6575C0F0FB7}" type="presParOf" srcId="{6AA83833-EDDF-423C-946B-F6054A756296}" destId="{3F2F34B5-25BA-4A98-9D1E-F8E6DB087E5E}" srcOrd="3" destOrd="0" presId="urn:microsoft.com/office/officeart/2018/2/layout/IconCircleList"/>
    <dgm:cxn modelId="{AC741A15-B4A0-421B-B19F-9D39BD03BC5F}" type="presParOf" srcId="{6AA83833-EDDF-423C-946B-F6054A756296}" destId="{3FE4CB7D-D7A6-4BC7-B341-5740FAB53176}" srcOrd="4" destOrd="0" presId="urn:microsoft.com/office/officeart/2018/2/layout/IconCircleList"/>
    <dgm:cxn modelId="{09C7B1BB-DB8B-4508-8C95-4AABC6520CDE}" type="presParOf" srcId="{3FE4CB7D-D7A6-4BC7-B341-5740FAB53176}" destId="{68AD13D0-C9A2-4836-9C59-E8B1167C4076}" srcOrd="0" destOrd="0" presId="urn:microsoft.com/office/officeart/2018/2/layout/IconCircleList"/>
    <dgm:cxn modelId="{D304B2E1-02A4-420C-A168-F31017C23E98}" type="presParOf" srcId="{3FE4CB7D-D7A6-4BC7-B341-5740FAB53176}" destId="{CFE2C811-AB89-49AB-BA45-12905EFDE764}" srcOrd="1" destOrd="0" presId="urn:microsoft.com/office/officeart/2018/2/layout/IconCircleList"/>
    <dgm:cxn modelId="{B2DDE500-67F8-4C04-BBCD-72C3CFF446B7}" type="presParOf" srcId="{3FE4CB7D-D7A6-4BC7-B341-5740FAB53176}" destId="{D825DD92-27FB-440A-A3A9-C6DC408CB905}" srcOrd="2" destOrd="0" presId="urn:microsoft.com/office/officeart/2018/2/layout/IconCircleList"/>
    <dgm:cxn modelId="{10AEF2F2-A8DE-414E-B179-A93FEFA4569A}" type="presParOf" srcId="{3FE4CB7D-D7A6-4BC7-B341-5740FAB53176}" destId="{E4B9C917-6B6C-43CE-BBD9-99730AD49FDD}" srcOrd="3" destOrd="0" presId="urn:microsoft.com/office/officeart/2018/2/layout/IconCircleList"/>
    <dgm:cxn modelId="{31D9FDB5-EFEE-4183-835B-1CA69DB46544}" type="presParOf" srcId="{6AA83833-EDDF-423C-946B-F6054A756296}" destId="{4A945B1D-6EDD-496D-AEEF-3BB4F7DFE1E7}" srcOrd="5" destOrd="0" presId="urn:microsoft.com/office/officeart/2018/2/layout/IconCircleList"/>
    <dgm:cxn modelId="{2A38B786-CEFB-43DB-9297-C38AB145F070}" type="presParOf" srcId="{6AA83833-EDDF-423C-946B-F6054A756296}" destId="{C668CB89-CC7F-4CA7-9497-E59286747C64}" srcOrd="6" destOrd="0" presId="urn:microsoft.com/office/officeart/2018/2/layout/IconCircleList"/>
    <dgm:cxn modelId="{EAF2C103-CFA7-4A21-B517-C9BF8D1E74E0}" type="presParOf" srcId="{C668CB89-CC7F-4CA7-9497-E59286747C64}" destId="{70FF021E-A1D2-46AF-8C6E-358C1D08019F}" srcOrd="0" destOrd="0" presId="urn:microsoft.com/office/officeart/2018/2/layout/IconCircleList"/>
    <dgm:cxn modelId="{FF578293-A3B9-4011-8752-07D0DB884916}" type="presParOf" srcId="{C668CB89-CC7F-4CA7-9497-E59286747C64}" destId="{2B9BE1D8-28EC-4627-83DC-2D04CB4B4640}" srcOrd="1" destOrd="0" presId="urn:microsoft.com/office/officeart/2018/2/layout/IconCircleList"/>
    <dgm:cxn modelId="{FD5551E6-8F5F-4CE1-9819-75CB6CFB0CF5}" type="presParOf" srcId="{C668CB89-CC7F-4CA7-9497-E59286747C64}" destId="{5EA663A9-203D-490E-813C-FAC603A1B50F}" srcOrd="2" destOrd="0" presId="urn:microsoft.com/office/officeart/2018/2/layout/IconCircleList"/>
    <dgm:cxn modelId="{FE60FA3E-06A6-44D7-A528-7035C2C60BF9}" type="presParOf" srcId="{C668CB89-CC7F-4CA7-9497-E59286747C64}" destId="{A6574892-AE11-4D5D-B78C-A19A4BACD417}" srcOrd="3" destOrd="0" presId="urn:microsoft.com/office/officeart/2018/2/layout/IconCircleList"/>
    <dgm:cxn modelId="{6771B19E-7E01-48FA-94B5-C4681AF902F3}" type="presParOf" srcId="{6AA83833-EDDF-423C-946B-F6054A756296}" destId="{ADB53A06-25AC-4A41-AF32-28DD75597A9A}" srcOrd="7" destOrd="0" presId="urn:microsoft.com/office/officeart/2018/2/layout/IconCircleList"/>
    <dgm:cxn modelId="{294C4477-D487-4514-A53A-1907E16C7B49}" type="presParOf" srcId="{6AA83833-EDDF-423C-946B-F6054A756296}" destId="{3B965DD7-4C78-4AED-97C6-F30F29456D34}" srcOrd="8" destOrd="0" presId="urn:microsoft.com/office/officeart/2018/2/layout/IconCircleList"/>
    <dgm:cxn modelId="{5269AD04-7C1C-44BF-AEE8-EE1E0E40A377}" type="presParOf" srcId="{3B965DD7-4C78-4AED-97C6-F30F29456D34}" destId="{C4ACAFF1-49C6-4639-83A9-333ED496A35D}" srcOrd="0" destOrd="0" presId="urn:microsoft.com/office/officeart/2018/2/layout/IconCircleList"/>
    <dgm:cxn modelId="{1A7C36DD-AFDC-43F7-BEE0-0750997CB1A1}" type="presParOf" srcId="{3B965DD7-4C78-4AED-97C6-F30F29456D34}" destId="{F041ADBE-C55E-4156-A135-44726E376F51}" srcOrd="1" destOrd="0" presId="urn:microsoft.com/office/officeart/2018/2/layout/IconCircleList"/>
    <dgm:cxn modelId="{C97D76BF-2BEC-483C-926F-12DBD9C2AD67}" type="presParOf" srcId="{3B965DD7-4C78-4AED-97C6-F30F29456D34}" destId="{EB2BC558-47B9-40AD-936A-C01A86FEBAEF}" srcOrd="2" destOrd="0" presId="urn:microsoft.com/office/officeart/2018/2/layout/IconCircleList"/>
    <dgm:cxn modelId="{57607BFB-ACC2-4C18-A351-7F950B87337F}" type="presParOf" srcId="{3B965DD7-4C78-4AED-97C6-F30F29456D34}" destId="{38756608-C418-4E22-B1AD-38CAD7E6E5D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0B08E-CCB6-45EF-B255-E4A69D9C221D}"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0469AAE0-48C2-400D-B791-A56FD437870C}">
      <dgm:prSet/>
      <dgm:spPr/>
      <dgm:t>
        <a:bodyPr/>
        <a:lstStyle/>
        <a:p>
          <a:pPr>
            <a:lnSpc>
              <a:spcPct val="100000"/>
            </a:lnSpc>
          </a:pPr>
          <a:r>
            <a:rPr lang="en-US" dirty="0"/>
            <a:t>'Customer happy calls" - are short follow-up telephone calls to check the </a:t>
          </a:r>
          <a:r>
            <a:rPr lang="en-US" dirty="0">
              <a:latin typeface="Georgia Pro Cond Light" panose="020F0302020204030204"/>
            </a:rPr>
            <a:t>customer</a:t>
          </a:r>
          <a:r>
            <a:rPr lang="en-US" dirty="0"/>
            <a:t> has no worries or needs that have not been met.</a:t>
          </a:r>
        </a:p>
      </dgm:t>
    </dgm:pt>
    <dgm:pt modelId="{B525E37B-7AA4-4F1C-BEBA-B631615BA090}" type="parTrans" cxnId="{C69F100C-BC08-424C-AB68-FA039A0E33A2}">
      <dgm:prSet/>
      <dgm:spPr/>
      <dgm:t>
        <a:bodyPr/>
        <a:lstStyle/>
        <a:p>
          <a:endParaRPr lang="en-US"/>
        </a:p>
      </dgm:t>
    </dgm:pt>
    <dgm:pt modelId="{E3F9DD84-A54E-4572-B4E8-2288E9AE25AE}" type="sibTrans" cxnId="{C69F100C-BC08-424C-AB68-FA039A0E33A2}">
      <dgm:prSet/>
      <dgm:spPr/>
      <dgm:t>
        <a:bodyPr/>
        <a:lstStyle/>
        <a:p>
          <a:endParaRPr lang="en-US"/>
        </a:p>
      </dgm:t>
    </dgm:pt>
    <dgm:pt modelId="{ED7575CB-D191-466C-BB9A-8AE7BC3EB50F}">
      <dgm:prSet/>
      <dgm:spPr/>
      <dgm:t>
        <a:bodyPr/>
        <a:lstStyle/>
        <a:p>
          <a:pPr>
            <a:lnSpc>
              <a:spcPct val="100000"/>
            </a:lnSpc>
          </a:pPr>
          <a:r>
            <a:rPr lang="en-US" dirty="0"/>
            <a:t>Customer comment cards can be placed in a retail store or on restaurant tables, asking customers for their views and suggestions.</a:t>
          </a:r>
        </a:p>
      </dgm:t>
    </dgm:pt>
    <dgm:pt modelId="{29BC524E-1089-445F-99DC-55F1B557BDFB}" type="parTrans" cxnId="{07DD44F5-196B-49EB-AC4E-EDEFF7AF044B}">
      <dgm:prSet/>
      <dgm:spPr/>
      <dgm:t>
        <a:bodyPr/>
        <a:lstStyle/>
        <a:p>
          <a:endParaRPr lang="en-US"/>
        </a:p>
      </dgm:t>
    </dgm:pt>
    <dgm:pt modelId="{C9C11D29-6794-435E-808C-49CEC3986B4E}" type="sibTrans" cxnId="{07DD44F5-196B-49EB-AC4E-EDEFF7AF044B}">
      <dgm:prSet/>
      <dgm:spPr/>
      <dgm:t>
        <a:bodyPr/>
        <a:lstStyle/>
        <a:p>
          <a:endParaRPr lang="en-US"/>
        </a:p>
      </dgm:t>
    </dgm:pt>
    <dgm:pt modelId="{EDD87EC9-5B18-4B45-8A92-8EE85FC6199C}">
      <dgm:prSet/>
      <dgm:spPr/>
      <dgm:t>
        <a:bodyPr/>
        <a:lstStyle/>
        <a:p>
          <a:pPr>
            <a:lnSpc>
              <a:spcPct val="100000"/>
            </a:lnSpc>
          </a:pPr>
          <a:r>
            <a:rPr lang="en-US" dirty="0"/>
            <a:t>Questionnaires can be given to customers - such as those placed in hotels rooms before guests depart, asking for feedback on the service they have received.</a:t>
          </a:r>
        </a:p>
      </dgm:t>
    </dgm:pt>
    <dgm:pt modelId="{5BA33CB3-BDBA-4E6A-8A96-FA5646ABB23D}" type="parTrans" cxnId="{59EC992D-6342-42E4-A67F-2A25B65D7E2F}">
      <dgm:prSet/>
      <dgm:spPr/>
      <dgm:t>
        <a:bodyPr/>
        <a:lstStyle/>
        <a:p>
          <a:endParaRPr lang="en-US"/>
        </a:p>
      </dgm:t>
    </dgm:pt>
    <dgm:pt modelId="{6D3C7A88-1547-46CF-A211-417272DB2A33}" type="sibTrans" cxnId="{59EC992D-6342-42E4-A67F-2A25B65D7E2F}">
      <dgm:prSet/>
      <dgm:spPr/>
      <dgm:t>
        <a:bodyPr/>
        <a:lstStyle/>
        <a:p>
          <a:endParaRPr lang="en-US"/>
        </a:p>
      </dgm:t>
    </dgm:pt>
    <dgm:pt modelId="{052D2994-B6D7-4EE1-B18C-8CFDDF22E952}" type="pres">
      <dgm:prSet presAssocID="{5820B08E-CCB6-45EF-B255-E4A69D9C221D}" presName="root" presStyleCnt="0">
        <dgm:presLayoutVars>
          <dgm:dir/>
          <dgm:resizeHandles val="exact"/>
        </dgm:presLayoutVars>
      </dgm:prSet>
      <dgm:spPr/>
    </dgm:pt>
    <dgm:pt modelId="{333A138B-371C-4E66-8D5A-3EFF12248E8C}" type="pres">
      <dgm:prSet presAssocID="{0469AAE0-48C2-400D-B791-A56FD437870C}" presName="compNode" presStyleCnt="0"/>
      <dgm:spPr/>
    </dgm:pt>
    <dgm:pt modelId="{C6DD5D90-D0A4-47DF-9F09-0372EF5CD8A9}" type="pres">
      <dgm:prSet presAssocID="{0469AAE0-48C2-400D-B791-A56FD437870C}" presName="bgRect" presStyleLbl="bgShp" presStyleIdx="0" presStyleCnt="3"/>
      <dgm:spPr/>
    </dgm:pt>
    <dgm:pt modelId="{31765267-65C0-4C63-B907-42B2D595754A}" type="pres">
      <dgm:prSet presAssocID="{0469AAE0-48C2-400D-B791-A56FD43787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3A2392CF-5039-42D4-B36D-A08DADC9DE87}" type="pres">
      <dgm:prSet presAssocID="{0469AAE0-48C2-400D-B791-A56FD437870C}" presName="spaceRect" presStyleCnt="0"/>
      <dgm:spPr/>
    </dgm:pt>
    <dgm:pt modelId="{C500B491-1DE9-4F4E-9BDF-D1A08F42716C}" type="pres">
      <dgm:prSet presAssocID="{0469AAE0-48C2-400D-B791-A56FD437870C}" presName="parTx" presStyleLbl="revTx" presStyleIdx="0" presStyleCnt="3">
        <dgm:presLayoutVars>
          <dgm:chMax val="0"/>
          <dgm:chPref val="0"/>
        </dgm:presLayoutVars>
      </dgm:prSet>
      <dgm:spPr/>
    </dgm:pt>
    <dgm:pt modelId="{9EBCA9B0-7007-47E4-BD39-2461471F39D7}" type="pres">
      <dgm:prSet presAssocID="{E3F9DD84-A54E-4572-B4E8-2288E9AE25AE}" presName="sibTrans" presStyleCnt="0"/>
      <dgm:spPr/>
    </dgm:pt>
    <dgm:pt modelId="{70E98FDD-3521-4FFC-8507-76EF7514DC21}" type="pres">
      <dgm:prSet presAssocID="{ED7575CB-D191-466C-BB9A-8AE7BC3EB50F}" presName="compNode" presStyleCnt="0"/>
      <dgm:spPr/>
    </dgm:pt>
    <dgm:pt modelId="{AFB0097B-32D4-4595-8678-A43C4C91AFBA}" type="pres">
      <dgm:prSet presAssocID="{ED7575CB-D191-466C-BB9A-8AE7BC3EB50F}" presName="bgRect" presStyleLbl="bgShp" presStyleIdx="1" presStyleCnt="3"/>
      <dgm:spPr/>
    </dgm:pt>
    <dgm:pt modelId="{4761878D-D25C-45CA-83BE-8DCC7B317D27}" type="pres">
      <dgm:prSet presAssocID="{ED7575CB-D191-466C-BB9A-8AE7BC3EB5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iter"/>
        </a:ext>
      </dgm:extLst>
    </dgm:pt>
    <dgm:pt modelId="{D49CD0B7-C1DC-4398-863F-5C148B7FE114}" type="pres">
      <dgm:prSet presAssocID="{ED7575CB-D191-466C-BB9A-8AE7BC3EB50F}" presName="spaceRect" presStyleCnt="0"/>
      <dgm:spPr/>
    </dgm:pt>
    <dgm:pt modelId="{D70D84A0-CB1F-4CA2-8258-398880F8CE4B}" type="pres">
      <dgm:prSet presAssocID="{ED7575CB-D191-466C-BB9A-8AE7BC3EB50F}" presName="parTx" presStyleLbl="revTx" presStyleIdx="1" presStyleCnt="3">
        <dgm:presLayoutVars>
          <dgm:chMax val="0"/>
          <dgm:chPref val="0"/>
        </dgm:presLayoutVars>
      </dgm:prSet>
      <dgm:spPr/>
    </dgm:pt>
    <dgm:pt modelId="{B68E9502-F7D5-4D35-90E3-C0B005578F52}" type="pres">
      <dgm:prSet presAssocID="{C9C11D29-6794-435E-808C-49CEC3986B4E}" presName="sibTrans" presStyleCnt="0"/>
      <dgm:spPr/>
    </dgm:pt>
    <dgm:pt modelId="{8D46713A-0F51-4CD2-B1AC-06E1C35C6A00}" type="pres">
      <dgm:prSet presAssocID="{EDD87EC9-5B18-4B45-8A92-8EE85FC6199C}" presName="compNode" presStyleCnt="0"/>
      <dgm:spPr/>
    </dgm:pt>
    <dgm:pt modelId="{AD6B0E40-3EEC-4576-8B92-D264A62CE095}" type="pres">
      <dgm:prSet presAssocID="{EDD87EC9-5B18-4B45-8A92-8EE85FC6199C}" presName="bgRect" presStyleLbl="bgShp" presStyleIdx="2" presStyleCnt="3"/>
      <dgm:spPr/>
    </dgm:pt>
    <dgm:pt modelId="{D5C4BC54-8F39-4516-A9CE-D95DA4B7873C}" type="pres">
      <dgm:prSet presAssocID="{EDD87EC9-5B18-4B45-8A92-8EE85FC6199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leep"/>
        </a:ext>
      </dgm:extLst>
    </dgm:pt>
    <dgm:pt modelId="{DAEF487B-E8C7-40CF-8639-3F42E12E9990}" type="pres">
      <dgm:prSet presAssocID="{EDD87EC9-5B18-4B45-8A92-8EE85FC6199C}" presName="spaceRect" presStyleCnt="0"/>
      <dgm:spPr/>
    </dgm:pt>
    <dgm:pt modelId="{FA733203-0960-41D6-A004-8DE9CF0B240A}" type="pres">
      <dgm:prSet presAssocID="{EDD87EC9-5B18-4B45-8A92-8EE85FC6199C}" presName="parTx" presStyleLbl="revTx" presStyleIdx="2" presStyleCnt="3">
        <dgm:presLayoutVars>
          <dgm:chMax val="0"/>
          <dgm:chPref val="0"/>
        </dgm:presLayoutVars>
      </dgm:prSet>
      <dgm:spPr/>
    </dgm:pt>
  </dgm:ptLst>
  <dgm:cxnLst>
    <dgm:cxn modelId="{C69F100C-BC08-424C-AB68-FA039A0E33A2}" srcId="{5820B08E-CCB6-45EF-B255-E4A69D9C221D}" destId="{0469AAE0-48C2-400D-B791-A56FD437870C}" srcOrd="0" destOrd="0" parTransId="{B525E37B-7AA4-4F1C-BEBA-B631615BA090}" sibTransId="{E3F9DD84-A54E-4572-B4E8-2288E9AE25AE}"/>
    <dgm:cxn modelId="{831F871E-A5BD-4D58-B50B-268D4CF6FB92}" type="presOf" srcId="{5820B08E-CCB6-45EF-B255-E4A69D9C221D}" destId="{052D2994-B6D7-4EE1-B18C-8CFDDF22E952}" srcOrd="0" destOrd="0" presId="urn:microsoft.com/office/officeart/2018/2/layout/IconVerticalSolidList"/>
    <dgm:cxn modelId="{59EC992D-6342-42E4-A67F-2A25B65D7E2F}" srcId="{5820B08E-CCB6-45EF-B255-E4A69D9C221D}" destId="{EDD87EC9-5B18-4B45-8A92-8EE85FC6199C}" srcOrd="2" destOrd="0" parTransId="{5BA33CB3-BDBA-4E6A-8A96-FA5646ABB23D}" sibTransId="{6D3C7A88-1547-46CF-A211-417272DB2A33}"/>
    <dgm:cxn modelId="{27A0476C-883D-4625-B5F9-BBAFABE1F55E}" type="presOf" srcId="{0469AAE0-48C2-400D-B791-A56FD437870C}" destId="{C500B491-1DE9-4F4E-9BDF-D1A08F42716C}" srcOrd="0" destOrd="0" presId="urn:microsoft.com/office/officeart/2018/2/layout/IconVerticalSolidList"/>
    <dgm:cxn modelId="{C601EBB7-8E65-48BE-AF52-D60D94D00832}" type="presOf" srcId="{ED7575CB-D191-466C-BB9A-8AE7BC3EB50F}" destId="{D70D84A0-CB1F-4CA2-8258-398880F8CE4B}" srcOrd="0" destOrd="0" presId="urn:microsoft.com/office/officeart/2018/2/layout/IconVerticalSolidList"/>
    <dgm:cxn modelId="{07DD44F5-196B-49EB-AC4E-EDEFF7AF044B}" srcId="{5820B08E-CCB6-45EF-B255-E4A69D9C221D}" destId="{ED7575CB-D191-466C-BB9A-8AE7BC3EB50F}" srcOrd="1" destOrd="0" parTransId="{29BC524E-1089-445F-99DC-55F1B557BDFB}" sibTransId="{C9C11D29-6794-435E-808C-49CEC3986B4E}"/>
    <dgm:cxn modelId="{364FFEFF-CFDB-4B8D-9D3A-FB8A01EF18A9}" type="presOf" srcId="{EDD87EC9-5B18-4B45-8A92-8EE85FC6199C}" destId="{FA733203-0960-41D6-A004-8DE9CF0B240A}" srcOrd="0" destOrd="0" presId="urn:microsoft.com/office/officeart/2018/2/layout/IconVerticalSolidList"/>
    <dgm:cxn modelId="{2489B5DC-26D6-491A-8906-FAEE11A8A125}" type="presParOf" srcId="{052D2994-B6D7-4EE1-B18C-8CFDDF22E952}" destId="{333A138B-371C-4E66-8D5A-3EFF12248E8C}" srcOrd="0" destOrd="0" presId="urn:microsoft.com/office/officeart/2018/2/layout/IconVerticalSolidList"/>
    <dgm:cxn modelId="{373650C8-6970-4ED7-94E7-42A05133D417}" type="presParOf" srcId="{333A138B-371C-4E66-8D5A-3EFF12248E8C}" destId="{C6DD5D90-D0A4-47DF-9F09-0372EF5CD8A9}" srcOrd="0" destOrd="0" presId="urn:microsoft.com/office/officeart/2018/2/layout/IconVerticalSolidList"/>
    <dgm:cxn modelId="{B7969131-3E47-4F91-B4C0-86FD0848A69D}" type="presParOf" srcId="{333A138B-371C-4E66-8D5A-3EFF12248E8C}" destId="{31765267-65C0-4C63-B907-42B2D595754A}" srcOrd="1" destOrd="0" presId="urn:microsoft.com/office/officeart/2018/2/layout/IconVerticalSolidList"/>
    <dgm:cxn modelId="{1B2347B0-1998-4FC3-82DD-FC6DF46A6884}" type="presParOf" srcId="{333A138B-371C-4E66-8D5A-3EFF12248E8C}" destId="{3A2392CF-5039-42D4-B36D-A08DADC9DE87}" srcOrd="2" destOrd="0" presId="urn:microsoft.com/office/officeart/2018/2/layout/IconVerticalSolidList"/>
    <dgm:cxn modelId="{5F8CA890-3727-41F4-A79C-912A948E3DD9}" type="presParOf" srcId="{333A138B-371C-4E66-8D5A-3EFF12248E8C}" destId="{C500B491-1DE9-4F4E-9BDF-D1A08F42716C}" srcOrd="3" destOrd="0" presId="urn:microsoft.com/office/officeart/2018/2/layout/IconVerticalSolidList"/>
    <dgm:cxn modelId="{E8A76DFE-3A11-411E-B709-2D4A921983BE}" type="presParOf" srcId="{052D2994-B6D7-4EE1-B18C-8CFDDF22E952}" destId="{9EBCA9B0-7007-47E4-BD39-2461471F39D7}" srcOrd="1" destOrd="0" presId="urn:microsoft.com/office/officeart/2018/2/layout/IconVerticalSolidList"/>
    <dgm:cxn modelId="{0DF312A4-58FF-4CE3-875F-C4CA964633E2}" type="presParOf" srcId="{052D2994-B6D7-4EE1-B18C-8CFDDF22E952}" destId="{70E98FDD-3521-4FFC-8507-76EF7514DC21}" srcOrd="2" destOrd="0" presId="urn:microsoft.com/office/officeart/2018/2/layout/IconVerticalSolidList"/>
    <dgm:cxn modelId="{4E5642E4-2498-4D82-9FFF-783A9D43B142}" type="presParOf" srcId="{70E98FDD-3521-4FFC-8507-76EF7514DC21}" destId="{AFB0097B-32D4-4595-8678-A43C4C91AFBA}" srcOrd="0" destOrd="0" presId="urn:microsoft.com/office/officeart/2018/2/layout/IconVerticalSolidList"/>
    <dgm:cxn modelId="{7A57D151-AE14-4DA8-84E2-4BD25AF42503}" type="presParOf" srcId="{70E98FDD-3521-4FFC-8507-76EF7514DC21}" destId="{4761878D-D25C-45CA-83BE-8DCC7B317D27}" srcOrd="1" destOrd="0" presId="urn:microsoft.com/office/officeart/2018/2/layout/IconVerticalSolidList"/>
    <dgm:cxn modelId="{C48B2A32-7FDC-40A6-B0BF-70461D53663B}" type="presParOf" srcId="{70E98FDD-3521-4FFC-8507-76EF7514DC21}" destId="{D49CD0B7-C1DC-4398-863F-5C148B7FE114}" srcOrd="2" destOrd="0" presId="urn:microsoft.com/office/officeart/2018/2/layout/IconVerticalSolidList"/>
    <dgm:cxn modelId="{5AB2BA30-2B01-4AA4-B25B-7941A8B3D9DA}" type="presParOf" srcId="{70E98FDD-3521-4FFC-8507-76EF7514DC21}" destId="{D70D84A0-CB1F-4CA2-8258-398880F8CE4B}" srcOrd="3" destOrd="0" presId="urn:microsoft.com/office/officeart/2018/2/layout/IconVerticalSolidList"/>
    <dgm:cxn modelId="{F01AEA3F-E406-40AE-AA3C-457968BC57DA}" type="presParOf" srcId="{052D2994-B6D7-4EE1-B18C-8CFDDF22E952}" destId="{B68E9502-F7D5-4D35-90E3-C0B005578F52}" srcOrd="3" destOrd="0" presId="urn:microsoft.com/office/officeart/2018/2/layout/IconVerticalSolidList"/>
    <dgm:cxn modelId="{DECB2241-A1A4-44D8-82BC-10A8A32F5BD8}" type="presParOf" srcId="{052D2994-B6D7-4EE1-B18C-8CFDDF22E952}" destId="{8D46713A-0F51-4CD2-B1AC-06E1C35C6A00}" srcOrd="4" destOrd="0" presId="urn:microsoft.com/office/officeart/2018/2/layout/IconVerticalSolidList"/>
    <dgm:cxn modelId="{FD732F02-1D7B-40B7-8627-174C3B15D3E4}" type="presParOf" srcId="{8D46713A-0F51-4CD2-B1AC-06E1C35C6A00}" destId="{AD6B0E40-3EEC-4576-8B92-D264A62CE095}" srcOrd="0" destOrd="0" presId="urn:microsoft.com/office/officeart/2018/2/layout/IconVerticalSolidList"/>
    <dgm:cxn modelId="{AD1B73F8-68AB-4CAE-A04E-C2F5C302F3A4}" type="presParOf" srcId="{8D46713A-0F51-4CD2-B1AC-06E1C35C6A00}" destId="{D5C4BC54-8F39-4516-A9CE-D95DA4B7873C}" srcOrd="1" destOrd="0" presId="urn:microsoft.com/office/officeart/2018/2/layout/IconVerticalSolidList"/>
    <dgm:cxn modelId="{E1284260-8143-4C55-94E4-3B7A5C240C48}" type="presParOf" srcId="{8D46713A-0F51-4CD2-B1AC-06E1C35C6A00}" destId="{DAEF487B-E8C7-40CF-8639-3F42E12E9990}" srcOrd="2" destOrd="0" presId="urn:microsoft.com/office/officeart/2018/2/layout/IconVerticalSolidList"/>
    <dgm:cxn modelId="{84C8FFC9-8ABE-4426-83D1-DC9F233AFD78}" type="presParOf" srcId="{8D46713A-0F51-4CD2-B1AC-06E1C35C6A00}" destId="{FA733203-0960-41D6-A004-8DE9CF0B24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370B1-141B-459A-B9C9-F48A6976D58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B6DC7C5-2059-4DC3-A2D4-A018F7C79076}">
      <dgm:prSet/>
      <dgm:spPr/>
      <dgm:t>
        <a:bodyPr/>
        <a:lstStyle/>
        <a:p>
          <a:pPr>
            <a:lnSpc>
              <a:spcPct val="100000"/>
            </a:lnSpc>
            <a:defRPr cap="all"/>
          </a:pPr>
          <a:r>
            <a:rPr lang="en-US"/>
            <a:t>Prepare sales documents</a:t>
          </a:r>
        </a:p>
      </dgm:t>
    </dgm:pt>
    <dgm:pt modelId="{C0A4FB4C-CEB0-4AA5-9474-BC3006B86645}" type="parTrans" cxnId="{8A971AE9-7B8C-4747-BA63-8D042C6B12F4}">
      <dgm:prSet/>
      <dgm:spPr/>
      <dgm:t>
        <a:bodyPr/>
        <a:lstStyle/>
        <a:p>
          <a:endParaRPr lang="en-US"/>
        </a:p>
      </dgm:t>
    </dgm:pt>
    <dgm:pt modelId="{689EC5D9-4F50-4F59-9672-18194B2165FB}" type="sibTrans" cxnId="{8A971AE9-7B8C-4747-BA63-8D042C6B12F4}">
      <dgm:prSet/>
      <dgm:spPr/>
      <dgm:t>
        <a:bodyPr/>
        <a:lstStyle/>
        <a:p>
          <a:endParaRPr lang="en-US"/>
        </a:p>
      </dgm:t>
    </dgm:pt>
    <dgm:pt modelId="{5A5F1E96-3D3C-4EFE-9B8D-6B87473A8A5F}">
      <dgm:prSet/>
      <dgm:spPr/>
      <dgm:t>
        <a:bodyPr/>
        <a:lstStyle/>
        <a:p>
          <a:pPr>
            <a:lnSpc>
              <a:spcPct val="100000"/>
            </a:lnSpc>
            <a:defRPr cap="all"/>
          </a:pPr>
          <a:r>
            <a:rPr lang="en-US"/>
            <a:t>Filing of sales records</a:t>
          </a:r>
        </a:p>
      </dgm:t>
    </dgm:pt>
    <dgm:pt modelId="{90582A27-FE83-4CA2-84AF-55DB64CC5F69}" type="parTrans" cxnId="{6A218754-18C9-4706-88E6-4F01D5CE58AB}">
      <dgm:prSet/>
      <dgm:spPr/>
      <dgm:t>
        <a:bodyPr/>
        <a:lstStyle/>
        <a:p>
          <a:endParaRPr lang="en-US"/>
        </a:p>
      </dgm:t>
    </dgm:pt>
    <dgm:pt modelId="{8D29F392-E93E-4DF3-8692-5A774EB1B2F6}" type="sibTrans" cxnId="{6A218754-18C9-4706-88E6-4F01D5CE58AB}">
      <dgm:prSet/>
      <dgm:spPr/>
      <dgm:t>
        <a:bodyPr/>
        <a:lstStyle/>
        <a:p>
          <a:endParaRPr lang="en-US"/>
        </a:p>
      </dgm:t>
    </dgm:pt>
    <dgm:pt modelId="{E073A24D-B21D-456B-8389-8D82D463A989}">
      <dgm:prSet/>
      <dgm:spPr/>
      <dgm:t>
        <a:bodyPr/>
        <a:lstStyle/>
        <a:p>
          <a:pPr>
            <a:lnSpc>
              <a:spcPct val="100000"/>
            </a:lnSpc>
            <a:defRPr cap="all"/>
          </a:pPr>
          <a:r>
            <a:rPr lang="en-US"/>
            <a:t>Maintaining mailing lists</a:t>
          </a:r>
        </a:p>
      </dgm:t>
    </dgm:pt>
    <dgm:pt modelId="{76E1EFE1-8033-49DB-A66C-84A76818FE76}" type="parTrans" cxnId="{56A7788F-BC87-4F22-BE31-676182941950}">
      <dgm:prSet/>
      <dgm:spPr/>
      <dgm:t>
        <a:bodyPr/>
        <a:lstStyle/>
        <a:p>
          <a:endParaRPr lang="en-US"/>
        </a:p>
      </dgm:t>
    </dgm:pt>
    <dgm:pt modelId="{461FC45C-B146-4C8D-99BD-D790BC4CB5DC}" type="sibTrans" cxnId="{56A7788F-BC87-4F22-BE31-676182941950}">
      <dgm:prSet/>
      <dgm:spPr/>
      <dgm:t>
        <a:bodyPr/>
        <a:lstStyle/>
        <a:p>
          <a:endParaRPr lang="en-US"/>
        </a:p>
      </dgm:t>
    </dgm:pt>
    <dgm:pt modelId="{04F570E9-2674-4D2A-BB05-34E014937F14}" type="pres">
      <dgm:prSet presAssocID="{057370B1-141B-459A-B9C9-F48A6976D589}" presName="root" presStyleCnt="0">
        <dgm:presLayoutVars>
          <dgm:dir/>
          <dgm:resizeHandles val="exact"/>
        </dgm:presLayoutVars>
      </dgm:prSet>
      <dgm:spPr/>
    </dgm:pt>
    <dgm:pt modelId="{D649E120-B4E6-45AF-A2C6-F54CCF5A1D27}" type="pres">
      <dgm:prSet presAssocID="{0B6DC7C5-2059-4DC3-A2D4-A018F7C79076}" presName="compNode" presStyleCnt="0"/>
      <dgm:spPr/>
    </dgm:pt>
    <dgm:pt modelId="{838C5F93-7D78-4CF0-9CC1-F3359E4DD5DF}" type="pres">
      <dgm:prSet presAssocID="{0B6DC7C5-2059-4DC3-A2D4-A018F7C79076}" presName="iconBgRect" presStyleLbl="bgShp" presStyleIdx="0" presStyleCnt="3"/>
      <dgm:spPr/>
    </dgm:pt>
    <dgm:pt modelId="{97ACB0F5-D9B4-4623-B441-A87B42C115A8}" type="pres">
      <dgm:prSet presAssocID="{0B6DC7C5-2059-4DC3-A2D4-A018F7C790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0124FFB0-DB26-4563-BE84-3211B62C9B48}" type="pres">
      <dgm:prSet presAssocID="{0B6DC7C5-2059-4DC3-A2D4-A018F7C79076}" presName="spaceRect" presStyleCnt="0"/>
      <dgm:spPr/>
    </dgm:pt>
    <dgm:pt modelId="{38AA228B-5618-4C0E-A9BF-F95800DD8568}" type="pres">
      <dgm:prSet presAssocID="{0B6DC7C5-2059-4DC3-A2D4-A018F7C79076}" presName="textRect" presStyleLbl="revTx" presStyleIdx="0" presStyleCnt="3">
        <dgm:presLayoutVars>
          <dgm:chMax val="1"/>
          <dgm:chPref val="1"/>
        </dgm:presLayoutVars>
      </dgm:prSet>
      <dgm:spPr/>
    </dgm:pt>
    <dgm:pt modelId="{560CFA1E-5E5E-4B7A-9329-17D58EB45F3A}" type="pres">
      <dgm:prSet presAssocID="{689EC5D9-4F50-4F59-9672-18194B2165FB}" presName="sibTrans" presStyleCnt="0"/>
      <dgm:spPr/>
    </dgm:pt>
    <dgm:pt modelId="{34459279-D63B-46F7-B91C-82654470AF6F}" type="pres">
      <dgm:prSet presAssocID="{5A5F1E96-3D3C-4EFE-9B8D-6B87473A8A5F}" presName="compNode" presStyleCnt="0"/>
      <dgm:spPr/>
    </dgm:pt>
    <dgm:pt modelId="{C8CE83A8-78F7-4DC8-A832-98E204EF342B}" type="pres">
      <dgm:prSet presAssocID="{5A5F1E96-3D3C-4EFE-9B8D-6B87473A8A5F}" presName="iconBgRect" presStyleLbl="bgShp" presStyleIdx="1" presStyleCnt="3"/>
      <dgm:spPr/>
    </dgm:pt>
    <dgm:pt modelId="{EC37134A-7E2D-4060-A667-E634F8AD2A86}" type="pres">
      <dgm:prSet presAssocID="{5A5F1E96-3D3C-4EFE-9B8D-6B87473A8A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5E301D91-8D12-4296-9ABF-FAC4DF201CE5}" type="pres">
      <dgm:prSet presAssocID="{5A5F1E96-3D3C-4EFE-9B8D-6B87473A8A5F}" presName="spaceRect" presStyleCnt="0"/>
      <dgm:spPr/>
    </dgm:pt>
    <dgm:pt modelId="{61618270-8579-4446-9D83-0C4FE8A528AF}" type="pres">
      <dgm:prSet presAssocID="{5A5F1E96-3D3C-4EFE-9B8D-6B87473A8A5F}" presName="textRect" presStyleLbl="revTx" presStyleIdx="1" presStyleCnt="3">
        <dgm:presLayoutVars>
          <dgm:chMax val="1"/>
          <dgm:chPref val="1"/>
        </dgm:presLayoutVars>
      </dgm:prSet>
      <dgm:spPr/>
    </dgm:pt>
    <dgm:pt modelId="{1C563D34-2302-4939-935E-DB79FAFDBE9D}" type="pres">
      <dgm:prSet presAssocID="{8D29F392-E93E-4DF3-8692-5A774EB1B2F6}" presName="sibTrans" presStyleCnt="0"/>
      <dgm:spPr/>
    </dgm:pt>
    <dgm:pt modelId="{F486187A-EA31-4DD7-A9C8-2BE4E7BAE35A}" type="pres">
      <dgm:prSet presAssocID="{E073A24D-B21D-456B-8389-8D82D463A989}" presName="compNode" presStyleCnt="0"/>
      <dgm:spPr/>
    </dgm:pt>
    <dgm:pt modelId="{AF3C9EC0-55E9-424C-A9B0-B28F0256F25B}" type="pres">
      <dgm:prSet presAssocID="{E073A24D-B21D-456B-8389-8D82D463A989}" presName="iconBgRect" presStyleLbl="bgShp" presStyleIdx="2" presStyleCnt="3"/>
      <dgm:spPr/>
    </dgm:pt>
    <dgm:pt modelId="{956A37BC-9D00-45A0-A881-CF803CDC6881}" type="pres">
      <dgm:prSet presAssocID="{E073A24D-B21D-456B-8389-8D82D463A98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DE97AF53-ACB6-4E06-AFCB-448D03EC8C71}" type="pres">
      <dgm:prSet presAssocID="{E073A24D-B21D-456B-8389-8D82D463A989}" presName="spaceRect" presStyleCnt="0"/>
      <dgm:spPr/>
    </dgm:pt>
    <dgm:pt modelId="{69435CEA-C8A3-4C68-B1FA-AC74F9495DDE}" type="pres">
      <dgm:prSet presAssocID="{E073A24D-B21D-456B-8389-8D82D463A989}" presName="textRect" presStyleLbl="revTx" presStyleIdx="2" presStyleCnt="3">
        <dgm:presLayoutVars>
          <dgm:chMax val="1"/>
          <dgm:chPref val="1"/>
        </dgm:presLayoutVars>
      </dgm:prSet>
      <dgm:spPr/>
    </dgm:pt>
  </dgm:ptLst>
  <dgm:cxnLst>
    <dgm:cxn modelId="{B84C823B-E0E2-418E-B5B6-AA8C21809AC0}" type="presOf" srcId="{057370B1-141B-459A-B9C9-F48A6976D589}" destId="{04F570E9-2674-4D2A-BB05-34E014937F14}" srcOrd="0" destOrd="0" presId="urn:microsoft.com/office/officeart/2018/5/layout/IconCircleLabelList"/>
    <dgm:cxn modelId="{6A218754-18C9-4706-88E6-4F01D5CE58AB}" srcId="{057370B1-141B-459A-B9C9-F48A6976D589}" destId="{5A5F1E96-3D3C-4EFE-9B8D-6B87473A8A5F}" srcOrd="1" destOrd="0" parTransId="{90582A27-FE83-4CA2-84AF-55DB64CC5F69}" sibTransId="{8D29F392-E93E-4DF3-8692-5A774EB1B2F6}"/>
    <dgm:cxn modelId="{56A7788F-BC87-4F22-BE31-676182941950}" srcId="{057370B1-141B-459A-B9C9-F48A6976D589}" destId="{E073A24D-B21D-456B-8389-8D82D463A989}" srcOrd="2" destOrd="0" parTransId="{76E1EFE1-8033-49DB-A66C-84A76818FE76}" sibTransId="{461FC45C-B146-4C8D-99BD-D790BC4CB5DC}"/>
    <dgm:cxn modelId="{50EBCBCF-C429-4B75-8EF1-CFABB4465165}" type="presOf" srcId="{5A5F1E96-3D3C-4EFE-9B8D-6B87473A8A5F}" destId="{61618270-8579-4446-9D83-0C4FE8A528AF}" srcOrd="0" destOrd="0" presId="urn:microsoft.com/office/officeart/2018/5/layout/IconCircleLabelList"/>
    <dgm:cxn modelId="{CD6E92D3-A0DE-4455-A57C-8E16C12CE796}" type="presOf" srcId="{E073A24D-B21D-456B-8389-8D82D463A989}" destId="{69435CEA-C8A3-4C68-B1FA-AC74F9495DDE}" srcOrd="0" destOrd="0" presId="urn:microsoft.com/office/officeart/2018/5/layout/IconCircleLabelList"/>
    <dgm:cxn modelId="{8A971AE9-7B8C-4747-BA63-8D042C6B12F4}" srcId="{057370B1-141B-459A-B9C9-F48A6976D589}" destId="{0B6DC7C5-2059-4DC3-A2D4-A018F7C79076}" srcOrd="0" destOrd="0" parTransId="{C0A4FB4C-CEB0-4AA5-9474-BC3006B86645}" sibTransId="{689EC5D9-4F50-4F59-9672-18194B2165FB}"/>
    <dgm:cxn modelId="{6E3203F1-0471-444F-B6D2-D283737E93E4}" type="presOf" srcId="{0B6DC7C5-2059-4DC3-A2D4-A018F7C79076}" destId="{38AA228B-5618-4C0E-A9BF-F95800DD8568}" srcOrd="0" destOrd="0" presId="urn:microsoft.com/office/officeart/2018/5/layout/IconCircleLabelList"/>
    <dgm:cxn modelId="{8830D221-F8FF-4B4B-B262-573B117D2D99}" type="presParOf" srcId="{04F570E9-2674-4D2A-BB05-34E014937F14}" destId="{D649E120-B4E6-45AF-A2C6-F54CCF5A1D27}" srcOrd="0" destOrd="0" presId="urn:microsoft.com/office/officeart/2018/5/layout/IconCircleLabelList"/>
    <dgm:cxn modelId="{FB972DB6-3B62-4CF6-8A5D-8D5A0E45A661}" type="presParOf" srcId="{D649E120-B4E6-45AF-A2C6-F54CCF5A1D27}" destId="{838C5F93-7D78-4CF0-9CC1-F3359E4DD5DF}" srcOrd="0" destOrd="0" presId="urn:microsoft.com/office/officeart/2018/5/layout/IconCircleLabelList"/>
    <dgm:cxn modelId="{862BE231-CF26-45F8-A8B6-E868F45E08E1}" type="presParOf" srcId="{D649E120-B4E6-45AF-A2C6-F54CCF5A1D27}" destId="{97ACB0F5-D9B4-4623-B441-A87B42C115A8}" srcOrd="1" destOrd="0" presId="urn:microsoft.com/office/officeart/2018/5/layout/IconCircleLabelList"/>
    <dgm:cxn modelId="{A53EB772-E864-418F-A846-E30DB8C4D0AC}" type="presParOf" srcId="{D649E120-B4E6-45AF-A2C6-F54CCF5A1D27}" destId="{0124FFB0-DB26-4563-BE84-3211B62C9B48}" srcOrd="2" destOrd="0" presId="urn:microsoft.com/office/officeart/2018/5/layout/IconCircleLabelList"/>
    <dgm:cxn modelId="{6CFA6216-9997-4403-B96B-01D5BC38F946}" type="presParOf" srcId="{D649E120-B4E6-45AF-A2C6-F54CCF5A1D27}" destId="{38AA228B-5618-4C0E-A9BF-F95800DD8568}" srcOrd="3" destOrd="0" presId="urn:microsoft.com/office/officeart/2018/5/layout/IconCircleLabelList"/>
    <dgm:cxn modelId="{7070C2C2-0A44-42EF-92C7-E99CBF81EC21}" type="presParOf" srcId="{04F570E9-2674-4D2A-BB05-34E014937F14}" destId="{560CFA1E-5E5E-4B7A-9329-17D58EB45F3A}" srcOrd="1" destOrd="0" presId="urn:microsoft.com/office/officeart/2018/5/layout/IconCircleLabelList"/>
    <dgm:cxn modelId="{AA4AF51D-A24F-48E0-948D-1DE8B14F0A06}" type="presParOf" srcId="{04F570E9-2674-4D2A-BB05-34E014937F14}" destId="{34459279-D63B-46F7-B91C-82654470AF6F}" srcOrd="2" destOrd="0" presId="urn:microsoft.com/office/officeart/2018/5/layout/IconCircleLabelList"/>
    <dgm:cxn modelId="{08A3DB0B-5AE8-4978-B742-938CDB5C5694}" type="presParOf" srcId="{34459279-D63B-46F7-B91C-82654470AF6F}" destId="{C8CE83A8-78F7-4DC8-A832-98E204EF342B}" srcOrd="0" destOrd="0" presId="urn:microsoft.com/office/officeart/2018/5/layout/IconCircleLabelList"/>
    <dgm:cxn modelId="{9EA4BE0A-6385-4996-BFE7-A10DB90F0C5C}" type="presParOf" srcId="{34459279-D63B-46F7-B91C-82654470AF6F}" destId="{EC37134A-7E2D-4060-A667-E634F8AD2A86}" srcOrd="1" destOrd="0" presId="urn:microsoft.com/office/officeart/2018/5/layout/IconCircleLabelList"/>
    <dgm:cxn modelId="{FEF0D244-76F2-4A97-ACA1-59E805ECBC8F}" type="presParOf" srcId="{34459279-D63B-46F7-B91C-82654470AF6F}" destId="{5E301D91-8D12-4296-9ABF-FAC4DF201CE5}" srcOrd="2" destOrd="0" presId="urn:microsoft.com/office/officeart/2018/5/layout/IconCircleLabelList"/>
    <dgm:cxn modelId="{ED5D9B64-CE47-4C33-90CD-B76123B21A78}" type="presParOf" srcId="{34459279-D63B-46F7-B91C-82654470AF6F}" destId="{61618270-8579-4446-9D83-0C4FE8A528AF}" srcOrd="3" destOrd="0" presId="urn:microsoft.com/office/officeart/2018/5/layout/IconCircleLabelList"/>
    <dgm:cxn modelId="{5C593AE1-9323-43D0-8E3E-F154769FD902}" type="presParOf" srcId="{04F570E9-2674-4D2A-BB05-34E014937F14}" destId="{1C563D34-2302-4939-935E-DB79FAFDBE9D}" srcOrd="3" destOrd="0" presId="urn:microsoft.com/office/officeart/2018/5/layout/IconCircleLabelList"/>
    <dgm:cxn modelId="{00D2BFE8-46BE-4CD9-9081-3EB63DD5A574}" type="presParOf" srcId="{04F570E9-2674-4D2A-BB05-34E014937F14}" destId="{F486187A-EA31-4DD7-A9C8-2BE4E7BAE35A}" srcOrd="4" destOrd="0" presId="urn:microsoft.com/office/officeart/2018/5/layout/IconCircleLabelList"/>
    <dgm:cxn modelId="{9736C340-3BDF-4EB8-999C-86BD31B4FD1F}" type="presParOf" srcId="{F486187A-EA31-4DD7-A9C8-2BE4E7BAE35A}" destId="{AF3C9EC0-55E9-424C-A9B0-B28F0256F25B}" srcOrd="0" destOrd="0" presId="urn:microsoft.com/office/officeart/2018/5/layout/IconCircleLabelList"/>
    <dgm:cxn modelId="{F455812E-BE4A-44F4-9880-91C993E31C77}" type="presParOf" srcId="{F486187A-EA31-4DD7-A9C8-2BE4E7BAE35A}" destId="{956A37BC-9D00-45A0-A881-CF803CDC6881}" srcOrd="1" destOrd="0" presId="urn:microsoft.com/office/officeart/2018/5/layout/IconCircleLabelList"/>
    <dgm:cxn modelId="{EF7365A5-6313-4279-BF2D-E7AF8ED34519}" type="presParOf" srcId="{F486187A-EA31-4DD7-A9C8-2BE4E7BAE35A}" destId="{DE97AF53-ACB6-4E06-AFCB-448D03EC8C71}" srcOrd="2" destOrd="0" presId="urn:microsoft.com/office/officeart/2018/5/layout/IconCircleLabelList"/>
    <dgm:cxn modelId="{B6D41F12-C0C2-42A8-AA15-F8A152635743}" type="presParOf" srcId="{F486187A-EA31-4DD7-A9C8-2BE4E7BAE35A}" destId="{69435CEA-C8A3-4C68-B1FA-AC74F9495DD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211B5-8355-4989-B325-82A28A3C3E98}">
      <dsp:nvSpPr>
        <dsp:cNvPr id="0" name=""/>
        <dsp:cNvSpPr/>
      </dsp:nvSpPr>
      <dsp:spPr>
        <a:xfrm>
          <a:off x="344932" y="759090"/>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E2FC4B-7D4C-44F7-B622-38F0FFE29344}">
      <dsp:nvSpPr>
        <dsp:cNvPr id="0" name=""/>
        <dsp:cNvSpPr/>
      </dsp:nvSpPr>
      <dsp:spPr>
        <a:xfrm>
          <a:off x="515480" y="929638"/>
          <a:ext cx="471037" cy="47103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077F8C-E5B1-4A1E-9781-BC0486BBFA94}">
      <dsp:nvSpPr>
        <dsp:cNvPr id="0" name=""/>
        <dsp:cNvSpPr/>
      </dsp:nvSpPr>
      <dsp:spPr>
        <a:xfrm>
          <a:off x="1331094"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Maintenance of sales records</a:t>
          </a:r>
        </a:p>
      </dsp:txBody>
      <dsp:txXfrm>
        <a:off x="1331094" y="759090"/>
        <a:ext cx="1914313" cy="812133"/>
      </dsp:txXfrm>
    </dsp:sp>
    <dsp:sp modelId="{40DDE2E2-57B5-40CC-BD3A-F86CFA748387}">
      <dsp:nvSpPr>
        <dsp:cNvPr id="0" name=""/>
        <dsp:cNvSpPr/>
      </dsp:nvSpPr>
      <dsp:spPr>
        <a:xfrm>
          <a:off x="3578962" y="759090"/>
          <a:ext cx="812133" cy="8121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A0961C-5B12-4694-BCA0-284D67851E08}">
      <dsp:nvSpPr>
        <dsp:cNvPr id="0" name=""/>
        <dsp:cNvSpPr/>
      </dsp:nvSpPr>
      <dsp:spPr>
        <a:xfrm>
          <a:off x="3749510" y="929638"/>
          <a:ext cx="471037" cy="47103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E88E59-321F-46A4-A3DA-EC7D7CE243BA}">
      <dsp:nvSpPr>
        <dsp:cNvPr id="0" name=""/>
        <dsp:cNvSpPr/>
      </dsp:nvSpPr>
      <dsp:spPr>
        <a:xfrm>
          <a:off x="4565123"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Calculation of commissions and discount</a:t>
          </a:r>
        </a:p>
      </dsp:txBody>
      <dsp:txXfrm>
        <a:off x="4565123" y="759090"/>
        <a:ext cx="1914313" cy="812133"/>
      </dsp:txXfrm>
    </dsp:sp>
    <dsp:sp modelId="{68AD13D0-C9A2-4836-9C59-E8B1167C4076}">
      <dsp:nvSpPr>
        <dsp:cNvPr id="0" name=""/>
        <dsp:cNvSpPr/>
      </dsp:nvSpPr>
      <dsp:spPr>
        <a:xfrm>
          <a:off x="6812992" y="759090"/>
          <a:ext cx="812133" cy="8121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2C811-AB89-49AB-BA45-12905EFDE764}">
      <dsp:nvSpPr>
        <dsp:cNvPr id="0" name=""/>
        <dsp:cNvSpPr/>
      </dsp:nvSpPr>
      <dsp:spPr>
        <a:xfrm>
          <a:off x="6983540" y="929638"/>
          <a:ext cx="471037" cy="47103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B9C917-6B6C-43CE-BBD9-99730AD49FDD}">
      <dsp:nvSpPr>
        <dsp:cNvPr id="0" name=""/>
        <dsp:cNvSpPr/>
      </dsp:nvSpPr>
      <dsp:spPr>
        <a:xfrm>
          <a:off x="7799153"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Stock control</a:t>
          </a:r>
        </a:p>
      </dsp:txBody>
      <dsp:txXfrm>
        <a:off x="7799153" y="759090"/>
        <a:ext cx="1914313" cy="812133"/>
      </dsp:txXfrm>
    </dsp:sp>
    <dsp:sp modelId="{70FF021E-A1D2-46AF-8C6E-358C1D08019F}">
      <dsp:nvSpPr>
        <dsp:cNvPr id="0" name=""/>
        <dsp:cNvSpPr/>
      </dsp:nvSpPr>
      <dsp:spPr>
        <a:xfrm>
          <a:off x="344932" y="2214856"/>
          <a:ext cx="812133" cy="8121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9BE1D8-28EC-4627-83DC-2D04CB4B4640}">
      <dsp:nvSpPr>
        <dsp:cNvPr id="0" name=""/>
        <dsp:cNvSpPr/>
      </dsp:nvSpPr>
      <dsp:spPr>
        <a:xfrm>
          <a:off x="515480" y="2385404"/>
          <a:ext cx="471037" cy="47103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574892-AE11-4D5D-B78C-A19A4BACD417}">
      <dsp:nvSpPr>
        <dsp:cNvPr id="0" name=""/>
        <dsp:cNvSpPr/>
      </dsp:nvSpPr>
      <dsp:spPr>
        <a:xfrm>
          <a:off x="1331094" y="221485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Liaising with other departments</a:t>
          </a:r>
        </a:p>
      </dsp:txBody>
      <dsp:txXfrm>
        <a:off x="1331094" y="2214856"/>
        <a:ext cx="1914313" cy="812133"/>
      </dsp:txXfrm>
    </dsp:sp>
    <dsp:sp modelId="{C4ACAFF1-49C6-4639-83A9-333ED496A35D}">
      <dsp:nvSpPr>
        <dsp:cNvPr id="0" name=""/>
        <dsp:cNvSpPr/>
      </dsp:nvSpPr>
      <dsp:spPr>
        <a:xfrm>
          <a:off x="3578962" y="2214856"/>
          <a:ext cx="812133" cy="8121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1ADBE-C55E-4156-A135-44726E376F51}">
      <dsp:nvSpPr>
        <dsp:cNvPr id="0" name=""/>
        <dsp:cNvSpPr/>
      </dsp:nvSpPr>
      <dsp:spPr>
        <a:xfrm>
          <a:off x="3749510" y="2385404"/>
          <a:ext cx="471037" cy="47103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756608-C418-4E22-B1AD-38CAD7E6E5D2}">
      <dsp:nvSpPr>
        <dsp:cNvPr id="0" name=""/>
        <dsp:cNvSpPr/>
      </dsp:nvSpPr>
      <dsp:spPr>
        <a:xfrm>
          <a:off x="4565123" y="221485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Customer follow-up</a:t>
          </a:r>
        </a:p>
      </dsp:txBody>
      <dsp:txXfrm>
        <a:off x="4565123" y="2214856"/>
        <a:ext cx="1914313" cy="812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D5D90-D0A4-47DF-9F09-0372EF5CD8A9}">
      <dsp:nvSpPr>
        <dsp:cNvPr id="0" name=""/>
        <dsp:cNvSpPr/>
      </dsp:nvSpPr>
      <dsp:spPr>
        <a:xfrm>
          <a:off x="0" y="462"/>
          <a:ext cx="10058399" cy="10814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765267-65C0-4C63-B907-42B2D595754A}">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00B491-1DE9-4F4E-9BDF-D1A08F42716C}">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100000"/>
            </a:lnSpc>
            <a:spcBef>
              <a:spcPct val="0"/>
            </a:spcBef>
            <a:spcAft>
              <a:spcPct val="35000"/>
            </a:spcAft>
            <a:buNone/>
          </a:pPr>
          <a:r>
            <a:rPr lang="en-US" sz="2000" kern="1200" dirty="0"/>
            <a:t>'Customer happy calls" - are short follow-up telephone calls to check the </a:t>
          </a:r>
          <a:r>
            <a:rPr lang="en-US" sz="2000" kern="1200" dirty="0">
              <a:latin typeface="Georgia Pro Cond Light" panose="020F0302020204030204"/>
            </a:rPr>
            <a:t>customer</a:t>
          </a:r>
          <a:r>
            <a:rPr lang="en-US" sz="2000" kern="1200" dirty="0"/>
            <a:t> has no worries or needs that have not been met.</a:t>
          </a:r>
        </a:p>
      </dsp:txBody>
      <dsp:txXfrm>
        <a:off x="1249101" y="462"/>
        <a:ext cx="8809298" cy="1081473"/>
      </dsp:txXfrm>
    </dsp:sp>
    <dsp:sp modelId="{AFB0097B-32D4-4595-8678-A43C4C91AFBA}">
      <dsp:nvSpPr>
        <dsp:cNvPr id="0" name=""/>
        <dsp:cNvSpPr/>
      </dsp:nvSpPr>
      <dsp:spPr>
        <a:xfrm>
          <a:off x="0" y="1352303"/>
          <a:ext cx="10058399" cy="10814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61878D-D25C-45CA-83BE-8DCC7B317D27}">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0D84A0-CB1F-4CA2-8258-398880F8CE4B}">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100000"/>
            </a:lnSpc>
            <a:spcBef>
              <a:spcPct val="0"/>
            </a:spcBef>
            <a:spcAft>
              <a:spcPct val="35000"/>
            </a:spcAft>
            <a:buNone/>
          </a:pPr>
          <a:r>
            <a:rPr lang="en-US" sz="2000" kern="1200" dirty="0"/>
            <a:t>Customer comment cards can be placed in a retail store or on restaurant tables, asking customers for their views and suggestions.</a:t>
          </a:r>
        </a:p>
      </dsp:txBody>
      <dsp:txXfrm>
        <a:off x="1249101" y="1352303"/>
        <a:ext cx="8809298" cy="1081473"/>
      </dsp:txXfrm>
    </dsp:sp>
    <dsp:sp modelId="{AD6B0E40-3EEC-4576-8B92-D264A62CE095}">
      <dsp:nvSpPr>
        <dsp:cNvPr id="0" name=""/>
        <dsp:cNvSpPr/>
      </dsp:nvSpPr>
      <dsp:spPr>
        <a:xfrm>
          <a:off x="0" y="2704144"/>
          <a:ext cx="10058399" cy="10814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C4BC54-8F39-4516-A9CE-D95DA4B7873C}">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733203-0960-41D6-A004-8DE9CF0B240A}">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100000"/>
            </a:lnSpc>
            <a:spcBef>
              <a:spcPct val="0"/>
            </a:spcBef>
            <a:spcAft>
              <a:spcPct val="35000"/>
            </a:spcAft>
            <a:buNone/>
          </a:pPr>
          <a:r>
            <a:rPr lang="en-US" sz="2000" kern="1200" dirty="0"/>
            <a:t>Questionnaires can be given to customers - such as those placed in hotels rooms before guests depart, asking for feedback on the service they have received.</a:t>
          </a:r>
        </a:p>
      </dsp:txBody>
      <dsp:txXfrm>
        <a:off x="1249101" y="2704144"/>
        <a:ext cx="8809298" cy="1081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C5F93-7D78-4CF0-9CC1-F3359E4DD5DF}">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ACB0F5-D9B4-4623-B441-A87B42C115A8}">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AA228B-5618-4C0E-A9BF-F95800DD8568}">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Prepare sales documents</a:t>
          </a:r>
        </a:p>
      </dsp:txBody>
      <dsp:txXfrm>
        <a:off x="35606" y="2725540"/>
        <a:ext cx="2981250" cy="720000"/>
      </dsp:txXfrm>
    </dsp:sp>
    <dsp:sp modelId="{C8CE83A8-78F7-4DC8-A832-98E204EF342B}">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37134A-7E2D-4060-A667-E634F8AD2A86}">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618270-8579-4446-9D83-0C4FE8A528AF}">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Filing of sales records</a:t>
          </a:r>
        </a:p>
      </dsp:txBody>
      <dsp:txXfrm>
        <a:off x="3538574" y="2725540"/>
        <a:ext cx="2981250" cy="720000"/>
      </dsp:txXfrm>
    </dsp:sp>
    <dsp:sp modelId="{AF3C9EC0-55E9-424C-A9B0-B28F0256F25B}">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6A37BC-9D00-45A0-A881-CF803CDC6881}">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435CEA-C8A3-4C68-B1FA-AC74F9495DDE}">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Maintaining mailing lists</a:t>
          </a:r>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5/17/2020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685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5/17/2020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598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5/17/2020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054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5/17/2020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604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5/17/2020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631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5/17/2020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65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5/17/2020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326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5/17/2020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5861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5/17/2020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1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5/17/2020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9426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5/17/2020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1356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5/17/2020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03724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1" r:id="rId6"/>
    <p:sldLayoutId id="2147483707" r:id="rId7"/>
    <p:sldLayoutId id="2147483708" r:id="rId8"/>
    <p:sldLayoutId id="2147483709" r:id="rId9"/>
    <p:sldLayoutId id="2147483710" r:id="rId10"/>
    <p:sldLayoutId id="2147483712"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xhere.com/en/photo/1446823"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enlinders.com/shop/agile-self-assessment-game-polish-edition/"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bihog.com/free-and-premium-software-tools-for-interior-designers/"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2bento.com/2013/08/marketing-and-sales-the-bridge-that-is-content/"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mrunal.org/2012/11/aptitude-concepts-of-marked-price-and-successive-discounts-profit-loss-without-stupid-formulas.html" TargetMode="External"/><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delivrd.com/2015/12/what-is-inventory-management/"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14786" y="516836"/>
            <a:ext cx="3100136" cy="1960234"/>
          </a:xfrm>
        </p:spPr>
        <p:txBody>
          <a:bodyPr vert="horz" lIns="91440" tIns="45720" rIns="91440" bIns="45720" rtlCol="0" anchor="b">
            <a:normAutofit/>
          </a:bodyPr>
          <a:lstStyle/>
          <a:p>
            <a:r>
              <a:rPr lang="en-US" sz="3700" dirty="0">
                <a:solidFill>
                  <a:srgbClr val="E76E29"/>
                </a:solidFill>
              </a:rPr>
              <a:t>CSEC Office Administration</a:t>
            </a:r>
          </a:p>
        </p:txBody>
      </p:sp>
      <p:pic>
        <p:nvPicPr>
          <p:cNvPr id="4" name="Picture 3">
            <a:extLst>
              <a:ext uri="{FF2B5EF4-FFF2-40B4-BE49-F238E27FC236}">
                <a16:creationId xmlns:a16="http://schemas.microsoft.com/office/drawing/2014/main" id="{D7E48975-92D1-4724-A9BA-31FDA21E39B9}"/>
              </a:ext>
            </a:extLst>
          </p:cNvPr>
          <p:cNvPicPr>
            <a:picLocks noChangeAspect="1"/>
          </p:cNvPicPr>
          <p:nvPr/>
        </p:nvPicPr>
        <p:blipFill rotWithShape="1">
          <a:blip r:embed="rId2"/>
          <a:srcRect r="21167" b="-3"/>
          <a:stretch/>
        </p:blipFill>
        <p:spPr>
          <a:xfrm>
            <a:off x="-1" y="10"/>
            <a:ext cx="8111272" cy="6857990"/>
          </a:xfrm>
          <a:prstGeom prst="rect">
            <a:avLst/>
          </a:prstGeom>
        </p:spPr>
      </p:pic>
      <p:cxnSp>
        <p:nvCxnSpPr>
          <p:cNvPr id="15" name="Straight Connector 14">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30145" y="2633962"/>
            <a:ext cx="2926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8614786" y="2790855"/>
            <a:ext cx="3084844" cy="3311766"/>
          </a:xfrm>
        </p:spPr>
        <p:txBody>
          <a:bodyPr vert="horz" lIns="0" tIns="45720" rIns="0" bIns="45720" rtlCol="0">
            <a:normAutofit/>
          </a:bodyPr>
          <a:lstStyle/>
          <a:p>
            <a:pPr>
              <a:lnSpc>
                <a:spcPct val="100000"/>
              </a:lnSpc>
            </a:pPr>
            <a:r>
              <a:rPr lang="en-US" sz="1600" dirty="0">
                <a:solidFill>
                  <a:schemeClr val="tx1">
                    <a:lumMod val="75000"/>
                    <a:lumOff val="25000"/>
                  </a:schemeClr>
                </a:solidFill>
              </a:rPr>
              <a:t>Section XI: Sales, Marketing and Customer Service</a:t>
            </a:r>
          </a:p>
          <a:p>
            <a:pPr>
              <a:lnSpc>
                <a:spcPct val="100000"/>
              </a:lnSpc>
            </a:pPr>
            <a:r>
              <a:rPr lang="en-US" sz="1600" dirty="0">
                <a:solidFill>
                  <a:schemeClr val="tx1">
                    <a:lumMod val="75000"/>
                    <a:lumOff val="25000"/>
                  </a:schemeClr>
                </a:solidFill>
              </a:rPr>
              <a:t>Lesson 1 – Sales Office</a:t>
            </a:r>
          </a:p>
          <a:p>
            <a:pPr>
              <a:lnSpc>
                <a:spcPct val="100000"/>
              </a:lnSpc>
            </a:pPr>
            <a:r>
              <a:rPr lang="en-US" sz="1600" dirty="0">
                <a:solidFill>
                  <a:schemeClr val="tx1">
                    <a:lumMod val="75000"/>
                    <a:lumOff val="25000"/>
                  </a:schemeClr>
                </a:solidFill>
              </a:rPr>
              <a:t>Form 4</a:t>
            </a:r>
          </a:p>
          <a:p>
            <a:pPr>
              <a:lnSpc>
                <a:spcPct val="100000"/>
              </a:lnSpc>
            </a:pPr>
            <a:r>
              <a:rPr lang="en-US" sz="1600" dirty="0">
                <a:solidFill>
                  <a:schemeClr val="tx1">
                    <a:lumMod val="75000"/>
                    <a:lumOff val="25000"/>
                  </a:schemeClr>
                </a:solidFill>
              </a:rPr>
              <a:t>Suggested Learning Time: 45 minutes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98DAB4-D63B-4D9E-879E-5F4548690989}"/>
              </a:ext>
            </a:extLst>
          </p:cNvPr>
          <p:cNvSpPr>
            <a:spLocks noGrp="1"/>
          </p:cNvSpPr>
          <p:nvPr>
            <p:ph type="title"/>
          </p:nvPr>
        </p:nvSpPr>
        <p:spPr>
          <a:xfrm>
            <a:off x="642257" y="634946"/>
            <a:ext cx="3690257" cy="1450757"/>
          </a:xfrm>
        </p:spPr>
        <p:txBody>
          <a:bodyPr>
            <a:normAutofit/>
          </a:bodyPr>
          <a:lstStyle/>
          <a:p>
            <a:r>
              <a:rPr lang="en-US" dirty="0"/>
              <a:t>5. Customer follow-up</a:t>
            </a:r>
          </a:p>
        </p:txBody>
      </p:sp>
      <p:cxnSp>
        <p:nvCxnSpPr>
          <p:cNvPr id="37" name="Straight Connector 36">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06FB04-1FDC-4032-9FE5-79AC993BA5F2}"/>
              </a:ext>
            </a:extLst>
          </p:cNvPr>
          <p:cNvSpPr>
            <a:spLocks noGrp="1"/>
          </p:cNvSpPr>
          <p:nvPr>
            <p:ph idx="1"/>
          </p:nvPr>
        </p:nvSpPr>
        <p:spPr>
          <a:xfrm>
            <a:off x="642257" y="2407436"/>
            <a:ext cx="3690257" cy="3461658"/>
          </a:xfrm>
        </p:spPr>
        <p:txBody>
          <a:bodyPr vert="horz" lIns="0" tIns="45720" rIns="0" bIns="45720" rtlCol="0">
            <a:normAutofit/>
          </a:bodyPr>
          <a:lstStyle/>
          <a:p>
            <a:r>
              <a:rPr lang="en-US" b="1" dirty="0"/>
              <a:t>Customer feedback can help a business to improve and increase sales. For. that reason, after a sale has been made it is important to find out whether the customer was satisfied with the service and/or their purchase.  Let's explore the ways of obtaining customer feedback.</a:t>
            </a:r>
          </a:p>
        </p:txBody>
      </p:sp>
      <p:pic>
        <p:nvPicPr>
          <p:cNvPr id="10" name="Picture 9" descr="A person wearing a mask&#10;&#10;Description automatically generated">
            <a:extLst>
              <a:ext uri="{FF2B5EF4-FFF2-40B4-BE49-F238E27FC236}">
                <a16:creationId xmlns:a16="http://schemas.microsoft.com/office/drawing/2014/main" id="{CA1B982D-E1B9-4D6F-AC53-6EAF6F6D8AB2}"/>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088" r="3" b="3"/>
          <a:stretch/>
        </p:blipFill>
        <p:spPr>
          <a:xfrm>
            <a:off x="4648201" y="640081"/>
            <a:ext cx="6909801" cy="5314406"/>
          </a:xfrm>
          <a:prstGeom prst="rect">
            <a:avLst/>
          </a:prstGeom>
        </p:spPr>
      </p:pic>
      <p:sp>
        <p:nvSpPr>
          <p:cNvPr id="39" name="Rectangle 38">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765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1FDD9-868E-49A4-87E5-6685369DBEA1}"/>
              </a:ext>
            </a:extLst>
          </p:cNvPr>
          <p:cNvSpPr>
            <a:spLocks noGrp="1"/>
          </p:cNvSpPr>
          <p:nvPr>
            <p:ph type="title"/>
          </p:nvPr>
        </p:nvSpPr>
        <p:spPr>
          <a:xfrm>
            <a:off x="1097280" y="286603"/>
            <a:ext cx="10058400" cy="1450757"/>
          </a:xfrm>
        </p:spPr>
        <p:txBody>
          <a:bodyPr>
            <a:normAutofit/>
          </a:bodyPr>
          <a:lstStyle/>
          <a:p>
            <a:r>
              <a:rPr lang="en-US"/>
              <a:t>Obtaining customer feedback</a:t>
            </a:r>
          </a:p>
        </p:txBody>
      </p:sp>
      <p:cxnSp>
        <p:nvCxnSpPr>
          <p:cNvPr id="19" name="Straight Connector 1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23A3B0F-6F71-48A7-A576-DEBE33C189A0}"/>
              </a:ext>
            </a:extLst>
          </p:cNvPr>
          <p:cNvGraphicFramePr>
            <a:graphicFrameLocks noGrp="1"/>
          </p:cNvGraphicFramePr>
          <p:nvPr>
            <p:ph idx="1"/>
            <p:extLst>
              <p:ext uri="{D42A27DB-BD31-4B8C-83A1-F6EECF244321}">
                <p14:modId xmlns:p14="http://schemas.microsoft.com/office/powerpoint/2010/main" val="226057309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19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E4AA6-EDD3-450C-A82F-DCBA55604A6E}"/>
              </a:ext>
            </a:extLst>
          </p:cNvPr>
          <p:cNvSpPr>
            <a:spLocks noGrp="1"/>
          </p:cNvSpPr>
          <p:nvPr>
            <p:ph type="title"/>
          </p:nvPr>
        </p:nvSpPr>
        <p:spPr>
          <a:xfrm>
            <a:off x="1097280" y="286603"/>
            <a:ext cx="10058400" cy="1450757"/>
          </a:xfrm>
        </p:spPr>
        <p:txBody>
          <a:bodyPr>
            <a:normAutofit/>
          </a:bodyPr>
          <a:lstStyle/>
          <a:p>
            <a:pPr algn="ctr"/>
            <a:r>
              <a:rPr lang="en-US" dirty="0"/>
              <a:t>Objective 2: </a:t>
            </a:r>
            <a:br>
              <a:rPr lang="en-US" dirty="0"/>
            </a:br>
            <a:r>
              <a:rPr lang="en-US" dirty="0"/>
              <a:t>Duties of a clerk in the sales office</a:t>
            </a:r>
            <a:endParaRPr lang="en-US"/>
          </a:p>
        </p:txBody>
      </p:sp>
      <p:cxnSp>
        <p:nvCxnSpPr>
          <p:cNvPr id="19" name="Straight Connector 1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F2F9C89-2600-4088-B954-47CDE6F2245F}"/>
              </a:ext>
            </a:extLst>
          </p:cNvPr>
          <p:cNvGraphicFramePr>
            <a:graphicFrameLocks noGrp="1"/>
          </p:cNvGraphicFramePr>
          <p:nvPr>
            <p:ph idx="1"/>
            <p:extLst>
              <p:ext uri="{D42A27DB-BD31-4B8C-83A1-F6EECF244321}">
                <p14:modId xmlns:p14="http://schemas.microsoft.com/office/powerpoint/2010/main" val="394009359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31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C25B-B615-4AFD-8124-6D156BE3A87B}"/>
              </a:ext>
            </a:extLst>
          </p:cNvPr>
          <p:cNvSpPr>
            <a:spLocks noGrp="1"/>
          </p:cNvSpPr>
          <p:nvPr>
            <p:ph type="title"/>
          </p:nvPr>
        </p:nvSpPr>
        <p:spPr/>
        <p:txBody>
          <a:bodyPr/>
          <a:lstStyle/>
          <a:p>
            <a:r>
              <a:rPr lang="en-US" dirty="0"/>
              <a:t>What is the responsibility of the Sales Clerk?</a:t>
            </a:r>
          </a:p>
        </p:txBody>
      </p:sp>
      <p:sp>
        <p:nvSpPr>
          <p:cNvPr id="3" name="Content Placeholder 2">
            <a:extLst>
              <a:ext uri="{FF2B5EF4-FFF2-40B4-BE49-F238E27FC236}">
                <a16:creationId xmlns:a16="http://schemas.microsoft.com/office/drawing/2014/main" id="{FD5D554F-21EA-4129-9582-CB7D4C8EEF2D}"/>
              </a:ext>
            </a:extLst>
          </p:cNvPr>
          <p:cNvSpPr>
            <a:spLocks noGrp="1"/>
          </p:cNvSpPr>
          <p:nvPr>
            <p:ph sz="half" idx="1"/>
          </p:nvPr>
        </p:nvSpPr>
        <p:spPr/>
        <p:txBody>
          <a:bodyPr vert="horz" lIns="0" tIns="45720" rIns="0" bIns="45720" rtlCol="0" anchor="t">
            <a:normAutofit/>
          </a:bodyPr>
          <a:lstStyle/>
          <a:p>
            <a:r>
              <a:rPr lang="en-US" sz="2400" b="1" dirty="0"/>
              <a:t>The sales clerk is responsible for maintaining sales records, answering the telephone and assisting callers, and liaising with other departments.  They also have the following responsibilities.</a:t>
            </a:r>
          </a:p>
        </p:txBody>
      </p:sp>
      <p:pic>
        <p:nvPicPr>
          <p:cNvPr id="5" name="Picture 5" descr="A picture containing table, drawing&#10;&#10;Description generated with very high confidence">
            <a:extLst>
              <a:ext uri="{FF2B5EF4-FFF2-40B4-BE49-F238E27FC236}">
                <a16:creationId xmlns:a16="http://schemas.microsoft.com/office/drawing/2014/main" id="{21AAAFE1-748A-4EA9-98A3-CE7F845423C9}"/>
              </a:ext>
            </a:extLst>
          </p:cNvPr>
          <p:cNvPicPr>
            <a:picLocks noGrp="1" noChangeAspect="1"/>
          </p:cNvPicPr>
          <p:nvPr>
            <p:ph sz="half" idx="2"/>
          </p:nvPr>
        </p:nvPicPr>
        <p:blipFill rotWithShape="1">
          <a:blip r:embed="rId2"/>
          <a:srcRect r="10385"/>
          <a:stretch/>
        </p:blipFill>
        <p:spPr>
          <a:xfrm>
            <a:off x="6971016" y="2198999"/>
            <a:ext cx="3342670" cy="3390607"/>
          </a:xfrm>
        </p:spPr>
      </p:pic>
    </p:spTree>
    <p:extLst>
      <p:ext uri="{BB962C8B-B14F-4D97-AF65-F5344CB8AC3E}">
        <p14:creationId xmlns:p14="http://schemas.microsoft.com/office/powerpoint/2010/main" val="2066809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2504FC-88F0-4120-96D0-04F1C41D56BD}"/>
              </a:ext>
            </a:extLst>
          </p:cNvPr>
          <p:cNvSpPr>
            <a:spLocks noGrp="1"/>
          </p:cNvSpPr>
          <p:nvPr>
            <p:ph type="title"/>
          </p:nvPr>
        </p:nvSpPr>
        <p:spPr>
          <a:xfrm>
            <a:off x="1097280" y="286603"/>
            <a:ext cx="10058400" cy="1450757"/>
          </a:xfrm>
        </p:spPr>
        <p:txBody>
          <a:bodyPr>
            <a:normAutofit/>
          </a:bodyPr>
          <a:lstStyle/>
          <a:p>
            <a:r>
              <a:rPr lang="en-US" dirty="0"/>
              <a:t>1. Prepare sales documents</a:t>
            </a:r>
          </a:p>
        </p:txBody>
      </p:sp>
      <p:cxnSp>
        <p:nvCxnSpPr>
          <p:cNvPr id="11" name="Straight Connector 10">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A49561-CDE5-4514-8DE3-75A3FA44331E}"/>
              </a:ext>
            </a:extLst>
          </p:cNvPr>
          <p:cNvSpPr>
            <a:spLocks noGrp="1"/>
          </p:cNvSpPr>
          <p:nvPr>
            <p:ph idx="1"/>
          </p:nvPr>
        </p:nvSpPr>
        <p:spPr>
          <a:xfrm>
            <a:off x="1097280" y="2108201"/>
            <a:ext cx="5575367" cy="3760891"/>
          </a:xfrm>
        </p:spPr>
        <p:txBody>
          <a:bodyPr vert="horz" lIns="0" tIns="45720" rIns="0" bIns="45720" rtlCol="0" anchor="t">
            <a:normAutofit/>
          </a:bodyPr>
          <a:lstStyle/>
          <a:p>
            <a:r>
              <a:rPr lang="en-US" sz="2400" b="1" dirty="0"/>
              <a:t>These include quotations to respond to customer enquiries, and invoices (or a pro forma invoice) sent to request payment</a:t>
            </a:r>
          </a:p>
        </p:txBody>
      </p:sp>
      <p:pic>
        <p:nvPicPr>
          <p:cNvPr id="4" name="Picture 4" descr="A close up of a logo&#10;&#10;Description generated with very high confidence">
            <a:extLst>
              <a:ext uri="{FF2B5EF4-FFF2-40B4-BE49-F238E27FC236}">
                <a16:creationId xmlns:a16="http://schemas.microsoft.com/office/drawing/2014/main" id="{7EC8009A-11A2-4A7D-9B59-C014FC52C614}"/>
              </a:ext>
            </a:extLst>
          </p:cNvPr>
          <p:cNvPicPr>
            <a:picLocks noChangeAspect="1"/>
          </p:cNvPicPr>
          <p:nvPr/>
        </p:nvPicPr>
        <p:blipFill rotWithShape="1">
          <a:blip r:embed="rId2"/>
          <a:srcRect l="1003" r="6981" b="3"/>
          <a:stretch/>
        </p:blipFill>
        <p:spPr>
          <a:xfrm>
            <a:off x="7534656" y="2108200"/>
            <a:ext cx="3621024" cy="3600613"/>
          </a:xfrm>
          <a:prstGeom prst="rect">
            <a:avLst/>
          </a:prstGeom>
        </p:spPr>
      </p:pic>
      <p:sp>
        <p:nvSpPr>
          <p:cNvPr id="13" name="Rectangle 1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736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2E22C-0E47-4C6B-A493-3543071DD9FA}"/>
              </a:ext>
            </a:extLst>
          </p:cNvPr>
          <p:cNvSpPr>
            <a:spLocks noGrp="1"/>
          </p:cNvSpPr>
          <p:nvPr>
            <p:ph type="title"/>
          </p:nvPr>
        </p:nvSpPr>
        <p:spPr>
          <a:xfrm>
            <a:off x="1097280" y="286603"/>
            <a:ext cx="6437363" cy="1450757"/>
          </a:xfrm>
        </p:spPr>
        <p:txBody>
          <a:bodyPr>
            <a:normAutofit/>
          </a:bodyPr>
          <a:lstStyle/>
          <a:p>
            <a:r>
              <a:rPr lang="en-US" dirty="0"/>
              <a:t>2. File sales records</a:t>
            </a:r>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DFF26C-4AB2-4ADA-A122-C5EFEEC90A0C}"/>
              </a:ext>
            </a:extLst>
          </p:cNvPr>
          <p:cNvSpPr>
            <a:spLocks noGrp="1"/>
          </p:cNvSpPr>
          <p:nvPr>
            <p:ph idx="1"/>
          </p:nvPr>
        </p:nvSpPr>
        <p:spPr>
          <a:xfrm>
            <a:off x="1097281" y="2108201"/>
            <a:ext cx="6388242" cy="3760891"/>
          </a:xfrm>
        </p:spPr>
        <p:txBody>
          <a:bodyPr vert="horz" lIns="0" tIns="45720" rIns="0" bIns="45720" rtlCol="0" anchor="t">
            <a:normAutofit/>
          </a:bodyPr>
          <a:lstStyle/>
          <a:p>
            <a:r>
              <a:rPr lang="en-US" sz="2400" b="1" dirty="0"/>
              <a:t>These may be filed alphabetically by customer or geographically if sales cover several territories.  A large business may allocate a customer reference number to each sales record and use this as the major indexing unit of the file.  </a:t>
            </a:r>
          </a:p>
        </p:txBody>
      </p:sp>
      <p:pic>
        <p:nvPicPr>
          <p:cNvPr id="4" name="Picture 4" descr="A close up of a sign&#10;&#10;Description generated with high confidence">
            <a:extLst>
              <a:ext uri="{FF2B5EF4-FFF2-40B4-BE49-F238E27FC236}">
                <a16:creationId xmlns:a16="http://schemas.microsoft.com/office/drawing/2014/main" id="{D640D85C-CD39-4223-B254-9D8E5533E64F}"/>
              </a:ext>
            </a:extLst>
          </p:cNvPr>
          <p:cNvPicPr>
            <a:picLocks noChangeAspect="1"/>
          </p:cNvPicPr>
          <p:nvPr/>
        </p:nvPicPr>
        <p:blipFill>
          <a:blip r:embed="rId2"/>
          <a:stretch>
            <a:fillRect/>
          </a:stretch>
        </p:blipFill>
        <p:spPr>
          <a:xfrm>
            <a:off x="8129003" y="1812373"/>
            <a:ext cx="3412514" cy="2772667"/>
          </a:xfrm>
          <a:prstGeom prst="rect">
            <a:avLst/>
          </a:prstGeom>
        </p:spPr>
      </p:pic>
      <p:sp>
        <p:nvSpPr>
          <p:cNvPr id="13" name="Rectangle 12">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042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D0112-293A-4C20-8F68-B6CD7F59E9F2}"/>
              </a:ext>
            </a:extLst>
          </p:cNvPr>
          <p:cNvSpPr>
            <a:spLocks noGrp="1"/>
          </p:cNvSpPr>
          <p:nvPr>
            <p:ph type="title"/>
          </p:nvPr>
        </p:nvSpPr>
        <p:spPr>
          <a:xfrm>
            <a:off x="1097280" y="286603"/>
            <a:ext cx="10058400" cy="1450757"/>
          </a:xfrm>
        </p:spPr>
        <p:txBody>
          <a:bodyPr>
            <a:normAutofit/>
          </a:bodyPr>
          <a:lstStyle/>
          <a:p>
            <a:r>
              <a:rPr lang="en-US" dirty="0"/>
              <a:t>3. Maintain mailing lists</a:t>
            </a:r>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EF2A23-B98E-4CCD-9767-02ABD4CF5348}"/>
              </a:ext>
            </a:extLst>
          </p:cNvPr>
          <p:cNvSpPr>
            <a:spLocks noGrp="1"/>
          </p:cNvSpPr>
          <p:nvPr>
            <p:ph idx="1"/>
          </p:nvPr>
        </p:nvSpPr>
        <p:spPr>
          <a:xfrm>
            <a:off x="1097280" y="2108201"/>
            <a:ext cx="6437367" cy="3760891"/>
          </a:xfrm>
        </p:spPr>
        <p:txBody>
          <a:bodyPr vert="horz" lIns="0" tIns="45720" rIns="0" bIns="45720" rtlCol="0" anchor="t">
            <a:normAutofit/>
          </a:bodyPr>
          <a:lstStyle/>
          <a:p>
            <a:r>
              <a:rPr lang="en-US" sz="2400" b="1" dirty="0"/>
              <a:t>Mailing lists must be up to date.  People move to a new house, change their name, etc. and some may ask to be taken off a mailing list.  Additionally, new customers should be added to the mailing list.</a:t>
            </a:r>
          </a:p>
        </p:txBody>
      </p:sp>
      <p:pic>
        <p:nvPicPr>
          <p:cNvPr id="7" name="Graphic 6" descr="Open envelope">
            <a:extLst>
              <a:ext uri="{FF2B5EF4-FFF2-40B4-BE49-F238E27FC236}">
                <a16:creationId xmlns:a16="http://schemas.microsoft.com/office/drawing/2014/main" id="{74F0A16E-841D-44EF-A2C2-8D11849B5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9006" y="2416624"/>
            <a:ext cx="3144043" cy="3144043"/>
          </a:xfrm>
          <a:prstGeom prst="rect">
            <a:avLst/>
          </a:prstGeom>
        </p:spPr>
      </p:pic>
      <p:sp>
        <p:nvSpPr>
          <p:cNvPr id="14" name="Rectangle 13">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3824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0A9D-9166-4852-ABD0-1D1A13508CF1}"/>
              </a:ext>
            </a:extLst>
          </p:cNvPr>
          <p:cNvSpPr>
            <a:spLocks noGrp="1"/>
          </p:cNvSpPr>
          <p:nvPr>
            <p:ph type="title"/>
          </p:nvPr>
        </p:nvSpPr>
        <p:spPr/>
        <p:txBody>
          <a:bodyPr/>
          <a:lstStyle/>
          <a:p>
            <a:r>
              <a:rPr lang="en-US" dirty="0"/>
              <a:t>Lesson Review</a:t>
            </a:r>
          </a:p>
        </p:txBody>
      </p:sp>
      <p:sp>
        <p:nvSpPr>
          <p:cNvPr id="3" name="Content Placeholder 2">
            <a:extLst>
              <a:ext uri="{FF2B5EF4-FFF2-40B4-BE49-F238E27FC236}">
                <a16:creationId xmlns:a16="http://schemas.microsoft.com/office/drawing/2014/main" id="{A07CF968-1F27-4DCA-9032-0E5A4B4E03C6}"/>
              </a:ext>
            </a:extLst>
          </p:cNvPr>
          <p:cNvSpPr>
            <a:spLocks noGrp="1"/>
          </p:cNvSpPr>
          <p:nvPr>
            <p:ph idx="1"/>
          </p:nvPr>
        </p:nvSpPr>
        <p:spPr/>
        <p:txBody>
          <a:bodyPr vert="horz" lIns="0" tIns="45720" rIns="0" bIns="45720" rtlCol="0" anchor="t">
            <a:normAutofit/>
          </a:bodyPr>
          <a:lstStyle/>
          <a:p>
            <a:r>
              <a:rPr lang="en-US" dirty="0"/>
              <a:t>1. List three (3) functions of the Sales Office</a:t>
            </a:r>
          </a:p>
          <a:p>
            <a:r>
              <a:rPr lang="en-US" dirty="0"/>
              <a:t>2. State why the sales office must liaise with the following departments:</a:t>
            </a:r>
          </a:p>
          <a:p>
            <a:pPr marL="383540" lvl="1"/>
            <a:r>
              <a:rPr lang="en-US" dirty="0"/>
              <a:t>- Purchasing</a:t>
            </a:r>
          </a:p>
          <a:p>
            <a:pPr marL="383540" lvl="1"/>
            <a:r>
              <a:rPr lang="en-US" dirty="0"/>
              <a:t>- Human Resource</a:t>
            </a:r>
          </a:p>
          <a:p>
            <a:pPr marL="383540" lvl="1"/>
            <a:r>
              <a:rPr lang="en-US" dirty="0"/>
              <a:t>- Customer Service</a:t>
            </a:r>
          </a:p>
          <a:p>
            <a:r>
              <a:rPr lang="en-US" dirty="0"/>
              <a:t>3. What is the purpose of the following records used in the sales office – customer database, list of sales, reports from representatives</a:t>
            </a:r>
          </a:p>
          <a:p>
            <a:r>
              <a:rPr lang="en-US" dirty="0"/>
              <a:t>4. Your friend is applying for a job as a sales clerk in a large office.  Outline four (4) duties that she may have to undertake in this role.</a:t>
            </a:r>
          </a:p>
          <a:p>
            <a:endParaRPr lang="en-US" dirty="0"/>
          </a:p>
        </p:txBody>
      </p:sp>
    </p:spTree>
    <p:extLst>
      <p:ext uri="{BB962C8B-B14F-4D97-AF65-F5344CB8AC3E}">
        <p14:creationId xmlns:p14="http://schemas.microsoft.com/office/powerpoint/2010/main" val="1170004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66E333-FFDA-46F4-8134-F616D5DD6473}"/>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8000">
                <a:solidFill>
                  <a:schemeClr val="tx1">
                    <a:lumMod val="85000"/>
                    <a:lumOff val="15000"/>
                  </a:schemeClr>
                </a:solidFill>
              </a:rPr>
              <a:t>Self-Assessment</a:t>
            </a:r>
          </a:p>
        </p:txBody>
      </p:sp>
      <p:sp>
        <p:nvSpPr>
          <p:cNvPr id="3" name="Content Placeholder 2">
            <a:extLst>
              <a:ext uri="{FF2B5EF4-FFF2-40B4-BE49-F238E27FC236}">
                <a16:creationId xmlns:a16="http://schemas.microsoft.com/office/drawing/2014/main" id="{4031432B-1D8C-4632-BA2F-F04EB925D370}"/>
              </a:ext>
            </a:extLst>
          </p:cNvPr>
          <p:cNvSpPr>
            <a:spLocks noGrp="1"/>
          </p:cNvSpPr>
          <p:nvPr>
            <p:ph idx="1"/>
          </p:nvPr>
        </p:nvSpPr>
        <p:spPr>
          <a:xfrm>
            <a:off x="3836504" y="4455620"/>
            <a:ext cx="7321946" cy="1143000"/>
          </a:xfrm>
        </p:spPr>
        <p:txBody>
          <a:bodyPr vert="horz" lIns="91440" tIns="45720" rIns="91440" bIns="45720" rtlCol="0">
            <a:normAutofit/>
          </a:bodyPr>
          <a:lstStyle/>
          <a:p>
            <a:pPr marL="0" indent="0">
              <a:lnSpc>
                <a:spcPct val="100000"/>
              </a:lnSpc>
              <a:buNone/>
            </a:pPr>
            <a:r>
              <a:rPr lang="en-US" sz="2400" cap="all" spc="200">
                <a:solidFill>
                  <a:schemeClr val="tx1"/>
                </a:solidFill>
              </a:rPr>
              <a:t>Check the Answer sheet for the answers to the questions</a:t>
            </a:r>
          </a:p>
        </p:txBody>
      </p:sp>
      <p:pic>
        <p:nvPicPr>
          <p:cNvPr id="4" name="Picture 4" descr="A picture containing drawing&#10;&#10;Description generated with very high confidence">
            <a:extLst>
              <a:ext uri="{FF2B5EF4-FFF2-40B4-BE49-F238E27FC236}">
                <a16:creationId xmlns:a16="http://schemas.microsoft.com/office/drawing/2014/main" id="{B4BB1198-3B1E-4FD7-81E9-5CC4B8CD4D1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0973" y="1790485"/>
            <a:ext cx="2758331" cy="2758331"/>
          </a:xfrm>
          <a:prstGeom prst="rect">
            <a:avLst/>
          </a:prstGeom>
        </p:spPr>
      </p:pic>
      <p:cxnSp>
        <p:nvCxnSpPr>
          <p:cNvPr id="15" name="Straight Connector 14">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122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54CA-03CB-45A6-B40F-A220457C9B2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497549E-697C-40D7-A718-8F156EB884C8}"/>
              </a:ext>
            </a:extLst>
          </p:cNvPr>
          <p:cNvSpPr>
            <a:spLocks noGrp="1"/>
          </p:cNvSpPr>
          <p:nvPr>
            <p:ph idx="1"/>
          </p:nvPr>
        </p:nvSpPr>
        <p:spPr/>
        <p:txBody>
          <a:bodyPr vert="horz" lIns="0" tIns="45720" rIns="0" bIns="45720" rtlCol="0" anchor="t">
            <a:normAutofit/>
          </a:bodyPr>
          <a:lstStyle/>
          <a:p>
            <a:endParaRPr lang="en-US" dirty="0"/>
          </a:p>
          <a:p>
            <a:r>
              <a:rPr lang="en-TT" dirty="0"/>
              <a:t>Caribbean Secondary Examination Council (2019). CSEC Office Administration Syllabus.   Macmillan Education retrieved from cxc-store.com</a:t>
            </a:r>
          </a:p>
          <a:p>
            <a:endParaRPr lang="en-US" dirty="0"/>
          </a:p>
        </p:txBody>
      </p:sp>
    </p:spTree>
    <p:extLst>
      <p:ext uri="{BB962C8B-B14F-4D97-AF65-F5344CB8AC3E}">
        <p14:creationId xmlns:p14="http://schemas.microsoft.com/office/powerpoint/2010/main" val="277123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25ED0-9FC2-448A-B5E3-817B04D7CA21}"/>
              </a:ext>
            </a:extLst>
          </p:cNvPr>
          <p:cNvSpPr>
            <a:spLocks noGrp="1"/>
          </p:cNvSpPr>
          <p:nvPr>
            <p:ph type="title"/>
          </p:nvPr>
        </p:nvSpPr>
        <p:spPr>
          <a:xfrm>
            <a:off x="858749" y="963997"/>
            <a:ext cx="3787457" cy="4938361"/>
          </a:xfrm>
        </p:spPr>
        <p:txBody>
          <a:bodyPr anchor="ctr">
            <a:normAutofit/>
          </a:bodyPr>
          <a:lstStyle/>
          <a:p>
            <a:pPr algn="r"/>
            <a:r>
              <a:rPr lang="en-US" dirty="0"/>
              <a:t>Introduction </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DCB77E-0CDA-47CE-B3D4-0EA671CC7AC2}"/>
              </a:ext>
            </a:extLst>
          </p:cNvPr>
          <p:cNvSpPr>
            <a:spLocks noGrp="1"/>
          </p:cNvSpPr>
          <p:nvPr>
            <p:ph idx="1"/>
          </p:nvPr>
        </p:nvSpPr>
        <p:spPr>
          <a:xfrm>
            <a:off x="5301798" y="963507"/>
            <a:ext cx="5968181" cy="4938851"/>
          </a:xfrm>
        </p:spPr>
        <p:txBody>
          <a:bodyPr vert="horz" lIns="0" tIns="45720" rIns="0" bIns="45720" rtlCol="0" anchor="ctr">
            <a:normAutofit lnSpcReduction="10000"/>
          </a:bodyPr>
          <a:lstStyle/>
          <a:p>
            <a:r>
              <a:rPr lang="en-US" sz="2800" dirty="0"/>
              <a:t>Sales, marketing and customer service are important areas for all businesses.  </a:t>
            </a:r>
          </a:p>
          <a:p>
            <a:r>
              <a:rPr lang="en-US" sz="2800" dirty="0"/>
              <a:t>It is pointless having superb products or services if no one buys them.  </a:t>
            </a:r>
          </a:p>
          <a:p>
            <a:r>
              <a:rPr lang="en-US" sz="2800" dirty="0"/>
              <a:t>All businesses must look after their customers, particularly if they have a query or problem.  </a:t>
            </a:r>
          </a:p>
          <a:p>
            <a:r>
              <a:rPr lang="en-US" sz="2800" dirty="0"/>
              <a:t>This lesson covers the functions of the sales office and duties of a clerk working in this office.</a:t>
            </a:r>
          </a:p>
        </p:txBody>
      </p:sp>
    </p:spTree>
    <p:extLst>
      <p:ext uri="{BB962C8B-B14F-4D97-AF65-F5344CB8AC3E}">
        <p14:creationId xmlns:p14="http://schemas.microsoft.com/office/powerpoint/2010/main" val="196543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1936A-A4A6-48D3-B182-5430CBA6A9B1}"/>
              </a:ext>
            </a:extLst>
          </p:cNvPr>
          <p:cNvSpPr>
            <a:spLocks noGrp="1"/>
          </p:cNvSpPr>
          <p:nvPr>
            <p:ph type="title"/>
          </p:nvPr>
        </p:nvSpPr>
        <p:spPr>
          <a:xfrm>
            <a:off x="1097280" y="286603"/>
            <a:ext cx="10058400" cy="1450757"/>
          </a:xfrm>
        </p:spPr>
        <p:txBody>
          <a:bodyPr>
            <a:normAutofit/>
          </a:bodyPr>
          <a:lstStyle/>
          <a:p>
            <a:r>
              <a:rPr lang="en-US" dirty="0"/>
              <a:t>Objective 1: Functions of the Sales Office</a:t>
            </a:r>
          </a:p>
        </p:txBody>
      </p:sp>
      <p:cxnSp>
        <p:nvCxnSpPr>
          <p:cNvPr id="21" name="Straight Connector 2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75BB42E-F11A-4237-A502-CD6DC1FE7E6E}"/>
              </a:ext>
            </a:extLst>
          </p:cNvPr>
          <p:cNvGraphicFramePr>
            <a:graphicFrameLocks noGrp="1"/>
          </p:cNvGraphicFramePr>
          <p:nvPr>
            <p:ph idx="1"/>
            <p:extLst>
              <p:ext uri="{D42A27DB-BD31-4B8C-83A1-F6EECF244321}">
                <p14:modId xmlns:p14="http://schemas.microsoft.com/office/powerpoint/2010/main" val="409806990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84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D8F555-9220-4479-AB93-B913996FD2A2}"/>
              </a:ext>
            </a:extLst>
          </p:cNvPr>
          <p:cNvSpPr>
            <a:spLocks noGrp="1"/>
          </p:cNvSpPr>
          <p:nvPr>
            <p:ph type="title"/>
          </p:nvPr>
        </p:nvSpPr>
        <p:spPr>
          <a:xfrm>
            <a:off x="643467" y="516835"/>
            <a:ext cx="3448259" cy="1666501"/>
          </a:xfrm>
        </p:spPr>
        <p:txBody>
          <a:bodyPr>
            <a:normAutofit/>
          </a:bodyPr>
          <a:lstStyle/>
          <a:p>
            <a:r>
              <a:rPr lang="en-US" sz="4000">
                <a:solidFill>
                  <a:srgbClr val="FFFFFF"/>
                </a:solidFill>
              </a:rPr>
              <a:t>1. Maintenance of sales records</a:t>
            </a:r>
          </a:p>
        </p:txBody>
      </p:sp>
      <p:cxnSp>
        <p:nvCxnSpPr>
          <p:cNvPr id="43" name="Straight Connector 4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B3BA3F-FEFA-40D8-A4A4-EBB4F15E6A95}"/>
              </a:ext>
            </a:extLst>
          </p:cNvPr>
          <p:cNvSpPr>
            <a:spLocks noGrp="1"/>
          </p:cNvSpPr>
          <p:nvPr>
            <p:ph idx="1"/>
          </p:nvPr>
        </p:nvSpPr>
        <p:spPr>
          <a:xfrm>
            <a:off x="643467" y="2546224"/>
            <a:ext cx="3448259" cy="3342747"/>
          </a:xfrm>
        </p:spPr>
        <p:txBody>
          <a:bodyPr vert="horz" lIns="0" tIns="45720" rIns="0" bIns="45720" rtlCol="0">
            <a:normAutofit/>
          </a:bodyPr>
          <a:lstStyle/>
          <a:p>
            <a:r>
              <a:rPr lang="en-US" sz="2400" dirty="0">
                <a:solidFill>
                  <a:srgbClr val="FFFFFF"/>
                </a:solidFill>
              </a:rPr>
              <a:t>Sales records are kept to help to increase future sales, but they must be kept up-to-date.  </a:t>
            </a:r>
          </a:p>
          <a:p>
            <a:r>
              <a:rPr lang="en-US" sz="2400" dirty="0">
                <a:solidFill>
                  <a:srgbClr val="FFFFFF"/>
                </a:solidFill>
              </a:rPr>
              <a:t>Let's explore sales records and their purpose.</a:t>
            </a:r>
          </a:p>
        </p:txBody>
      </p:sp>
      <p:pic>
        <p:nvPicPr>
          <p:cNvPr id="6" name="Picture 5" descr="A picture containing drawing&#10;&#10;Description automatically generated">
            <a:extLst>
              <a:ext uri="{FF2B5EF4-FFF2-40B4-BE49-F238E27FC236}">
                <a16:creationId xmlns:a16="http://schemas.microsoft.com/office/drawing/2014/main" id="{D16E3479-96BF-40E5-9027-9CE2D04CEB9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242" r="8811"/>
          <a:stretch/>
        </p:blipFill>
        <p:spPr>
          <a:xfrm>
            <a:off x="4654296" y="10"/>
            <a:ext cx="7537703" cy="6857990"/>
          </a:xfrm>
          <a:prstGeom prst="rect">
            <a:avLst/>
          </a:prstGeom>
        </p:spPr>
      </p:pic>
      <p:sp>
        <p:nvSpPr>
          <p:cNvPr id="7" name="TextBox 6">
            <a:extLst>
              <a:ext uri="{FF2B5EF4-FFF2-40B4-BE49-F238E27FC236}">
                <a16:creationId xmlns:a16="http://schemas.microsoft.com/office/drawing/2014/main" id="{D3E30A92-9BFA-4C52-AA6F-8F552945A093}"/>
              </a:ext>
            </a:extLst>
          </p:cNvPr>
          <p:cNvSpPr txBox="1"/>
          <p:nvPr/>
        </p:nvSpPr>
        <p:spPr>
          <a:xfrm>
            <a:off x="9689391" y="6657945"/>
            <a:ext cx="2502608" cy="200055"/>
          </a:xfrm>
          <a:prstGeom prst="rect">
            <a:avLst/>
          </a:prstGeom>
          <a:solidFill>
            <a:srgbClr val="000000"/>
          </a:solidFill>
        </p:spPr>
        <p:txBody>
          <a:bodyPr wrap="none" rtlCol="0">
            <a:spAutoFit/>
          </a:bodyPr>
          <a:lstStyle/>
          <a:p>
            <a:pPr algn="r">
              <a:spcAft>
                <a:spcPts val="600"/>
              </a:spcAft>
            </a:pPr>
            <a:r>
              <a:rPr lang="en-TT" sz="700">
                <a:solidFill>
                  <a:srgbClr val="FFFFFF"/>
                </a:solidFill>
                <a:hlinkClick r:id="rId3" tooltip="https://bihog.com/free-and-premium-software-tools-for-interior-designers/">
                  <a:extLst>
                    <a:ext uri="{A12FA001-AC4F-418D-AE19-62706E023703}">
                      <ahyp:hlinkClr xmlns:ahyp="http://schemas.microsoft.com/office/drawing/2018/hyperlinkcolor" val="tx"/>
                    </a:ext>
                  </a:extLst>
                </a:hlinkClick>
              </a:rPr>
              <a:t>This Photo</a:t>
            </a:r>
            <a:r>
              <a:rPr lang="en-TT" sz="700">
                <a:solidFill>
                  <a:srgbClr val="FFFFFF"/>
                </a:solidFill>
              </a:rPr>
              <a:t> by Unknown Author is licensed under </a:t>
            </a:r>
            <a:r>
              <a:rPr lang="en-TT"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TT" sz="700">
              <a:solidFill>
                <a:srgbClr val="FFFFFF"/>
              </a:solidFill>
            </a:endParaRPr>
          </a:p>
        </p:txBody>
      </p:sp>
    </p:spTree>
    <p:extLst>
      <p:ext uri="{BB962C8B-B14F-4D97-AF65-F5344CB8AC3E}">
        <p14:creationId xmlns:p14="http://schemas.microsoft.com/office/powerpoint/2010/main" val="286035766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A1AF70-7539-480B-AD03-7521613176E8}"/>
              </a:ext>
            </a:extLst>
          </p:cNvPr>
          <p:cNvSpPr>
            <a:spLocks noGrp="1"/>
          </p:cNvSpPr>
          <p:nvPr>
            <p:ph type="title"/>
          </p:nvPr>
        </p:nvSpPr>
        <p:spPr>
          <a:xfrm>
            <a:off x="878911" y="643468"/>
            <a:ext cx="3177847" cy="1674180"/>
          </a:xfrm>
        </p:spPr>
        <p:txBody>
          <a:bodyPr>
            <a:normAutofit/>
          </a:bodyPr>
          <a:lstStyle/>
          <a:p>
            <a:r>
              <a:rPr lang="en-US" sz="3700"/>
              <a:t>Sales records and their purpose</a:t>
            </a:r>
          </a:p>
        </p:txBody>
      </p:sp>
      <p:cxnSp>
        <p:nvCxnSpPr>
          <p:cNvPr id="24" name="Straight Connector 23">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2" name="Content Placeholder 31" descr="A picture containing drawing&#10;&#10;Description automatically generated">
            <a:extLst>
              <a:ext uri="{FF2B5EF4-FFF2-40B4-BE49-F238E27FC236}">
                <a16:creationId xmlns:a16="http://schemas.microsoft.com/office/drawing/2014/main" id="{F4D742D8-C0C3-4BB3-BFB4-9C061A95B77A}"/>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8838" y="3538863"/>
            <a:ext cx="3203575" cy="1431274"/>
          </a:xfrm>
        </p:spPr>
      </p:pic>
      <p:sp>
        <p:nvSpPr>
          <p:cNvPr id="26" name="Rectangle 25">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7" name="Table 4">
            <a:extLst>
              <a:ext uri="{FF2B5EF4-FFF2-40B4-BE49-F238E27FC236}">
                <a16:creationId xmlns:a16="http://schemas.microsoft.com/office/drawing/2014/main" id="{526C94D0-EA55-471D-B6F6-BA586D964C21}"/>
              </a:ext>
            </a:extLst>
          </p:cNvPr>
          <p:cNvGraphicFramePr>
            <a:graphicFrameLocks/>
          </p:cNvGraphicFramePr>
          <p:nvPr>
            <p:extLst>
              <p:ext uri="{D42A27DB-BD31-4B8C-83A1-F6EECF244321}">
                <p14:modId xmlns:p14="http://schemas.microsoft.com/office/powerpoint/2010/main" val="2109107024"/>
              </p:ext>
            </p:extLst>
          </p:nvPr>
        </p:nvGraphicFramePr>
        <p:xfrm>
          <a:off x="4653447" y="673192"/>
          <a:ext cx="6892561" cy="5166169"/>
        </p:xfrm>
        <a:graphic>
          <a:graphicData uri="http://schemas.openxmlformats.org/drawingml/2006/table">
            <a:tbl>
              <a:tblPr firstRow="1" bandRow="1">
                <a:tableStyleId>{5C22544A-7EE6-4342-B048-85BDC9FD1C3A}</a:tableStyleId>
              </a:tblPr>
              <a:tblGrid>
                <a:gridCol w="3457060">
                  <a:extLst>
                    <a:ext uri="{9D8B030D-6E8A-4147-A177-3AD203B41FA5}">
                      <a16:colId xmlns:a16="http://schemas.microsoft.com/office/drawing/2014/main" val="3633505382"/>
                    </a:ext>
                  </a:extLst>
                </a:gridCol>
                <a:gridCol w="3435501">
                  <a:extLst>
                    <a:ext uri="{9D8B030D-6E8A-4147-A177-3AD203B41FA5}">
                      <a16:colId xmlns:a16="http://schemas.microsoft.com/office/drawing/2014/main" val="1987487625"/>
                    </a:ext>
                  </a:extLst>
                </a:gridCol>
              </a:tblGrid>
              <a:tr h="310949">
                <a:tc>
                  <a:txBody>
                    <a:bodyPr/>
                    <a:lstStyle/>
                    <a:p>
                      <a:r>
                        <a:rPr lang="en-US" sz="1500"/>
                        <a:t>Sales record</a:t>
                      </a:r>
                    </a:p>
                  </a:txBody>
                  <a:tcPr marL="53389" marR="53389" marT="26695" marB="26695"/>
                </a:tc>
                <a:tc>
                  <a:txBody>
                    <a:bodyPr/>
                    <a:lstStyle/>
                    <a:p>
                      <a:r>
                        <a:rPr lang="en-US" sz="1500"/>
                        <a:t>Purpose</a:t>
                      </a:r>
                    </a:p>
                  </a:txBody>
                  <a:tcPr marL="53389" marR="53389" marT="26695" marB="26695"/>
                </a:tc>
                <a:extLst>
                  <a:ext uri="{0D108BD9-81ED-4DB2-BD59-A6C34878D82A}">
                    <a16:rowId xmlns:a16="http://schemas.microsoft.com/office/drawing/2014/main" val="3135224915"/>
                  </a:ext>
                </a:extLst>
              </a:tr>
              <a:tr h="770876">
                <a:tc>
                  <a:txBody>
                    <a:bodyPr/>
                    <a:lstStyle/>
                    <a:p>
                      <a:r>
                        <a:rPr lang="en-US" sz="1500" b="1"/>
                        <a:t>Customer database with customer names, contact details and previous purchase record</a:t>
                      </a:r>
                    </a:p>
                  </a:txBody>
                  <a:tcPr marL="53389" marR="53389" marT="26695" marB="26695"/>
                </a:tc>
                <a:tc>
                  <a:txBody>
                    <a:bodyPr/>
                    <a:lstStyle/>
                    <a:p>
                      <a:r>
                        <a:rPr lang="en-US" sz="1500" b="1"/>
                        <a:t>Easy to contact customers, reward loyalty, send out promotional material to retain interest</a:t>
                      </a:r>
                    </a:p>
                  </a:txBody>
                  <a:tcPr marL="53389" marR="53389" marT="26695" marB="26695"/>
                </a:tc>
                <a:extLst>
                  <a:ext uri="{0D108BD9-81ED-4DB2-BD59-A6C34878D82A}">
                    <a16:rowId xmlns:a16="http://schemas.microsoft.com/office/drawing/2014/main" val="1540119385"/>
                  </a:ext>
                </a:extLst>
              </a:tr>
              <a:tr h="770876">
                <a:tc>
                  <a:txBody>
                    <a:bodyPr/>
                    <a:lstStyle/>
                    <a:p>
                      <a:r>
                        <a:rPr lang="en-US" sz="1500" b="1"/>
                        <a:t>List of credit sales with any large amounts still owed highlighted</a:t>
                      </a:r>
                    </a:p>
                  </a:txBody>
                  <a:tcPr marL="53389" marR="53389" marT="26695" marB="26695"/>
                </a:tc>
                <a:tc>
                  <a:txBody>
                    <a:bodyPr/>
                    <a:lstStyle/>
                    <a:p>
                      <a:r>
                        <a:rPr lang="en-US" sz="1500" b="1"/>
                        <a:t>To prevent large unpaid debts by refusing further credit until the customer has settled their accounts</a:t>
                      </a:r>
                    </a:p>
                  </a:txBody>
                  <a:tcPr marL="53389" marR="53389" marT="26695" marB="26695"/>
                </a:tc>
                <a:extLst>
                  <a:ext uri="{0D108BD9-81ED-4DB2-BD59-A6C34878D82A}">
                    <a16:rowId xmlns:a16="http://schemas.microsoft.com/office/drawing/2014/main" val="2827317827"/>
                  </a:ext>
                </a:extLst>
              </a:tr>
              <a:tr h="770876">
                <a:tc>
                  <a:txBody>
                    <a:bodyPr/>
                    <a:lstStyle/>
                    <a:p>
                      <a:r>
                        <a:rPr lang="en-US" sz="1500" b="1"/>
                        <a:t>A list of stock lines with weekly/monthly sales against each one</a:t>
                      </a:r>
                    </a:p>
                  </a:txBody>
                  <a:tcPr marL="53389" marR="53389" marT="26695" marB="26695"/>
                </a:tc>
                <a:tc>
                  <a:txBody>
                    <a:bodyPr/>
                    <a:lstStyle/>
                    <a:p>
                      <a:r>
                        <a:rPr lang="en-US" sz="1500" b="1"/>
                        <a:t>Identifies popular lines that need restocking and slow-moving items that may need discounting</a:t>
                      </a:r>
                    </a:p>
                  </a:txBody>
                  <a:tcPr marL="53389" marR="53389" marT="26695" marB="26695"/>
                </a:tc>
                <a:extLst>
                  <a:ext uri="{0D108BD9-81ED-4DB2-BD59-A6C34878D82A}">
                    <a16:rowId xmlns:a16="http://schemas.microsoft.com/office/drawing/2014/main" val="1037658481"/>
                  </a:ext>
                </a:extLst>
              </a:tr>
              <a:tr h="1000840">
                <a:tc>
                  <a:txBody>
                    <a:bodyPr/>
                    <a:lstStyle/>
                    <a:p>
                      <a:r>
                        <a:rPr lang="en-US" sz="1500" b="1"/>
                        <a:t>A list of sales </a:t>
                      </a:r>
                      <a:r>
                        <a:rPr lang="en-US" sz="1500" b="1" err="1"/>
                        <a:t>analysed</a:t>
                      </a:r>
                      <a:r>
                        <a:rPr lang="en-US" sz="1500" b="1"/>
                        <a:t> by store/branch, salesperson or sales representative</a:t>
                      </a:r>
                    </a:p>
                  </a:txBody>
                  <a:tcPr marL="53389" marR="53389" marT="26695" marB="26695"/>
                </a:tc>
                <a:tc>
                  <a:txBody>
                    <a:bodyPr/>
                    <a:lstStyle/>
                    <a:p>
                      <a:r>
                        <a:rPr lang="en-US" sz="1500" b="1"/>
                        <a:t>Enables comparisons to be made, encourages competition, strategies for success can be shared among employees</a:t>
                      </a:r>
                    </a:p>
                  </a:txBody>
                  <a:tcPr marL="53389" marR="53389" marT="26695" marB="26695"/>
                </a:tc>
                <a:extLst>
                  <a:ext uri="{0D108BD9-81ED-4DB2-BD59-A6C34878D82A}">
                    <a16:rowId xmlns:a16="http://schemas.microsoft.com/office/drawing/2014/main" val="2708202821"/>
                  </a:ext>
                </a:extLst>
              </a:tr>
              <a:tr h="770876">
                <a:tc>
                  <a:txBody>
                    <a:bodyPr/>
                    <a:lstStyle/>
                    <a:p>
                      <a:r>
                        <a:rPr lang="en-US" sz="1500" b="1"/>
                        <a:t>Reports from representatives about calls they have made and the outcome</a:t>
                      </a:r>
                    </a:p>
                  </a:txBody>
                  <a:tcPr marL="53389" marR="53389" marT="26695" marB="26695"/>
                </a:tc>
                <a:tc>
                  <a:txBody>
                    <a:bodyPr/>
                    <a:lstStyle/>
                    <a:p>
                      <a:r>
                        <a:rPr lang="en-US" sz="1500" b="1"/>
                        <a:t>Provide useful information on customers e.g. like/dislikes and future needs </a:t>
                      </a:r>
                    </a:p>
                  </a:txBody>
                  <a:tcPr marL="53389" marR="53389" marT="26695" marB="26695"/>
                </a:tc>
                <a:extLst>
                  <a:ext uri="{0D108BD9-81ED-4DB2-BD59-A6C34878D82A}">
                    <a16:rowId xmlns:a16="http://schemas.microsoft.com/office/drawing/2014/main" val="756960286"/>
                  </a:ext>
                </a:extLst>
              </a:tr>
              <a:tr h="770876">
                <a:tc>
                  <a:txBody>
                    <a:bodyPr/>
                    <a:lstStyle/>
                    <a:p>
                      <a:r>
                        <a:rPr lang="en-US" sz="1500" b="1"/>
                        <a:t>List of recent enquiries with caller's name and address</a:t>
                      </a:r>
                    </a:p>
                  </a:txBody>
                  <a:tcPr marL="53389" marR="53389" marT="26695" marB="26695"/>
                </a:tc>
                <a:tc>
                  <a:txBody>
                    <a:bodyPr/>
                    <a:lstStyle/>
                    <a:p>
                      <a:r>
                        <a:rPr lang="en-US" sz="1500" b="1" dirty="0"/>
                        <a:t>For sending future emails or catalogues to customers to promote goods</a:t>
                      </a:r>
                    </a:p>
                  </a:txBody>
                  <a:tcPr marL="53389" marR="53389" marT="26695" marB="26695"/>
                </a:tc>
                <a:extLst>
                  <a:ext uri="{0D108BD9-81ED-4DB2-BD59-A6C34878D82A}">
                    <a16:rowId xmlns:a16="http://schemas.microsoft.com/office/drawing/2014/main" val="3648303081"/>
                  </a:ext>
                </a:extLst>
              </a:tr>
            </a:tbl>
          </a:graphicData>
        </a:graphic>
      </p:graphicFrame>
      <p:sp>
        <p:nvSpPr>
          <p:cNvPr id="33" name="TextBox 32">
            <a:extLst>
              <a:ext uri="{FF2B5EF4-FFF2-40B4-BE49-F238E27FC236}">
                <a16:creationId xmlns:a16="http://schemas.microsoft.com/office/drawing/2014/main" id="{404BBFA9-1751-4317-8236-0357A3CFF8CF}"/>
              </a:ext>
            </a:extLst>
          </p:cNvPr>
          <p:cNvSpPr txBox="1"/>
          <p:nvPr/>
        </p:nvSpPr>
        <p:spPr>
          <a:xfrm>
            <a:off x="858838" y="4970137"/>
            <a:ext cx="3203575" cy="230832"/>
          </a:xfrm>
          <a:prstGeom prst="rect">
            <a:avLst/>
          </a:prstGeom>
          <a:noFill/>
        </p:spPr>
        <p:txBody>
          <a:bodyPr wrap="square" rtlCol="0">
            <a:spAutoFit/>
          </a:bodyPr>
          <a:lstStyle/>
          <a:p>
            <a:r>
              <a:rPr lang="en-TT" sz="900">
                <a:hlinkClick r:id="rId3" tooltip="https://b2bento.com/2013/08/marketing-and-sales-the-bridge-that-is-content/"/>
              </a:rPr>
              <a:t>This Photo</a:t>
            </a:r>
            <a:r>
              <a:rPr lang="en-TT" sz="900"/>
              <a:t> by Unknown Author is licensed under </a:t>
            </a:r>
            <a:r>
              <a:rPr lang="en-TT" sz="900">
                <a:hlinkClick r:id="rId4" tooltip="https://creativecommons.org/licenses/by-sa/3.0/"/>
              </a:rPr>
              <a:t>CC BY-SA</a:t>
            </a:r>
            <a:endParaRPr lang="en-TT" sz="900"/>
          </a:p>
        </p:txBody>
      </p:sp>
    </p:spTree>
    <p:extLst>
      <p:ext uri="{BB962C8B-B14F-4D97-AF65-F5344CB8AC3E}">
        <p14:creationId xmlns:p14="http://schemas.microsoft.com/office/powerpoint/2010/main" val="110214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488431-DA81-4364-9A3E-AB5E41123BFD}"/>
              </a:ext>
            </a:extLst>
          </p:cNvPr>
          <p:cNvSpPr>
            <a:spLocks noGrp="1"/>
          </p:cNvSpPr>
          <p:nvPr>
            <p:ph type="title"/>
          </p:nvPr>
        </p:nvSpPr>
        <p:spPr>
          <a:xfrm>
            <a:off x="1097280" y="286603"/>
            <a:ext cx="6437363" cy="1450757"/>
          </a:xfrm>
        </p:spPr>
        <p:txBody>
          <a:bodyPr>
            <a:normAutofit/>
          </a:bodyPr>
          <a:lstStyle/>
          <a:p>
            <a:r>
              <a:rPr lang="en-US" dirty="0"/>
              <a:t>2. Calculation of commissions and discount</a:t>
            </a:r>
          </a:p>
        </p:txBody>
      </p:sp>
      <p:cxnSp>
        <p:nvCxnSpPr>
          <p:cNvPr id="35" name="Straight Connector 34">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B01633-5225-4461-9490-858A9B49C4DE}"/>
              </a:ext>
            </a:extLst>
          </p:cNvPr>
          <p:cNvSpPr>
            <a:spLocks noGrp="1"/>
          </p:cNvSpPr>
          <p:nvPr>
            <p:ph idx="1"/>
          </p:nvPr>
        </p:nvSpPr>
        <p:spPr>
          <a:xfrm>
            <a:off x="1097281" y="2108201"/>
            <a:ext cx="6388242" cy="3760891"/>
          </a:xfrm>
        </p:spPr>
        <p:txBody>
          <a:bodyPr vert="horz" lIns="0" tIns="45720" rIns="0" bIns="45720" rtlCol="0">
            <a:normAutofit/>
          </a:bodyPr>
          <a:lstStyle/>
          <a:p>
            <a:pPr>
              <a:buFont typeface="Wingdings" panose="05000000000000000000" pitchFamily="2" charset="2"/>
              <a:buChar char="§"/>
            </a:pPr>
            <a:r>
              <a:rPr lang="en-US" sz="2400" b="1" dirty="0"/>
              <a:t>The seller (wholesaler/retailer) might offer a discount to a purchaser as an inducement to purchase goods or services.  </a:t>
            </a:r>
          </a:p>
          <a:p>
            <a:pPr>
              <a:buFont typeface="Wingdings" panose="05000000000000000000" pitchFamily="2" charset="2"/>
              <a:buChar char="§"/>
            </a:pPr>
            <a:r>
              <a:rPr lang="en-US" sz="2400" b="1" dirty="0"/>
              <a:t>Companies may offer a commission to salesmen or women as an incentive to sell the goods or services that the company is offering for sale.  </a:t>
            </a:r>
          </a:p>
        </p:txBody>
      </p:sp>
      <p:pic>
        <p:nvPicPr>
          <p:cNvPr id="6" name="Picture 5" descr="A picture containing food&#10;&#10;Description automatically generated">
            <a:extLst>
              <a:ext uri="{FF2B5EF4-FFF2-40B4-BE49-F238E27FC236}">
                <a16:creationId xmlns:a16="http://schemas.microsoft.com/office/drawing/2014/main" id="{9505628B-EB7A-45E1-B80A-4D61912CF7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29003" y="1975725"/>
            <a:ext cx="3412514" cy="2445963"/>
          </a:xfrm>
          <a:prstGeom prst="rect">
            <a:avLst/>
          </a:prstGeom>
        </p:spPr>
      </p:pic>
      <p:sp>
        <p:nvSpPr>
          <p:cNvPr id="37" name="Rectangle 36">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46B70C54-05A8-4AA9-80B3-2D85BB43E509}"/>
              </a:ext>
            </a:extLst>
          </p:cNvPr>
          <p:cNvSpPr txBox="1"/>
          <p:nvPr/>
        </p:nvSpPr>
        <p:spPr>
          <a:xfrm>
            <a:off x="9038909" y="4221633"/>
            <a:ext cx="2502608" cy="200055"/>
          </a:xfrm>
          <a:prstGeom prst="rect">
            <a:avLst/>
          </a:prstGeom>
          <a:solidFill>
            <a:srgbClr val="000000"/>
          </a:solidFill>
        </p:spPr>
        <p:txBody>
          <a:bodyPr wrap="none" rtlCol="0">
            <a:spAutoFit/>
          </a:bodyPr>
          <a:lstStyle/>
          <a:p>
            <a:pPr algn="r">
              <a:spcAft>
                <a:spcPts val="600"/>
              </a:spcAft>
            </a:pPr>
            <a:r>
              <a:rPr lang="en-TT" sz="700">
                <a:solidFill>
                  <a:srgbClr val="FFFFFF"/>
                </a:solidFill>
                <a:hlinkClick r:id="rId3" tooltip="http://mrunal.org/2012/11/aptitude-concepts-of-marked-price-and-successive-discounts-profit-loss-without-stupid-formulas.html">
                  <a:extLst>
                    <a:ext uri="{A12FA001-AC4F-418D-AE19-62706E023703}">
                      <ahyp:hlinkClr xmlns:ahyp="http://schemas.microsoft.com/office/drawing/2018/hyperlinkcolor" val="tx"/>
                    </a:ext>
                  </a:extLst>
                </a:hlinkClick>
              </a:rPr>
              <a:t>This Photo</a:t>
            </a:r>
            <a:r>
              <a:rPr lang="en-TT" sz="700">
                <a:solidFill>
                  <a:srgbClr val="FFFFFF"/>
                </a:solidFill>
              </a:rPr>
              <a:t> by Unknown Author is licensed under </a:t>
            </a:r>
            <a:r>
              <a:rPr lang="en-TT"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TT" sz="700">
              <a:solidFill>
                <a:srgbClr val="FFFFFF"/>
              </a:solidFill>
            </a:endParaRPr>
          </a:p>
        </p:txBody>
      </p:sp>
    </p:spTree>
    <p:extLst>
      <p:ext uri="{BB962C8B-B14F-4D97-AF65-F5344CB8AC3E}">
        <p14:creationId xmlns:p14="http://schemas.microsoft.com/office/powerpoint/2010/main" val="229699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76E6E0-9CB0-4F7D-A3A0-8045D2F90A15}"/>
              </a:ext>
            </a:extLst>
          </p:cNvPr>
          <p:cNvSpPr>
            <a:spLocks noGrp="1"/>
          </p:cNvSpPr>
          <p:nvPr>
            <p:ph type="title"/>
          </p:nvPr>
        </p:nvSpPr>
        <p:spPr>
          <a:xfrm>
            <a:off x="878911" y="643468"/>
            <a:ext cx="3177847" cy="1674180"/>
          </a:xfrm>
        </p:spPr>
        <p:txBody>
          <a:bodyPr>
            <a:normAutofit/>
          </a:bodyPr>
          <a:lstStyle/>
          <a:p>
            <a:r>
              <a:rPr lang="en-US" sz="4000"/>
              <a:t>3. Stock Control</a:t>
            </a:r>
          </a:p>
        </p:txBody>
      </p:sp>
      <p:cxnSp>
        <p:nvCxnSpPr>
          <p:cNvPr id="20" name="Straight Connector 19">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853AD4-1F2D-4E4F-A39A-DB1B34685885}"/>
              </a:ext>
            </a:extLst>
          </p:cNvPr>
          <p:cNvSpPr>
            <a:spLocks noGrp="1"/>
          </p:cNvSpPr>
          <p:nvPr>
            <p:ph idx="1"/>
          </p:nvPr>
        </p:nvSpPr>
        <p:spPr>
          <a:xfrm>
            <a:off x="858064" y="2639380"/>
            <a:ext cx="3205049" cy="3229714"/>
          </a:xfrm>
        </p:spPr>
        <p:txBody>
          <a:bodyPr vert="horz" lIns="0" tIns="45720" rIns="0" bIns="45720" rtlCol="0">
            <a:normAutofit/>
          </a:bodyPr>
          <a:lstStyle/>
          <a:p>
            <a:r>
              <a:rPr lang="en-US" dirty="0"/>
              <a:t>Sales staff should know what items are stocked, what items are on order and when these will arrive.  If demand is high for a product then stocks need to be increased to meet demand.</a:t>
            </a:r>
          </a:p>
        </p:txBody>
      </p:sp>
      <p:pic>
        <p:nvPicPr>
          <p:cNvPr id="6" name="Picture 5" descr="A picture containing indoor, man, person, front&#10;&#10;Description automatically generated">
            <a:extLst>
              <a:ext uri="{FF2B5EF4-FFF2-40B4-BE49-F238E27FC236}">
                <a16:creationId xmlns:a16="http://schemas.microsoft.com/office/drawing/2014/main" id="{7D69EA69-85AC-493F-A854-151DB3C71D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53447" y="964500"/>
            <a:ext cx="6892560" cy="4583552"/>
          </a:xfrm>
          <a:prstGeom prst="rect">
            <a:avLst/>
          </a:prstGeom>
        </p:spPr>
      </p:pic>
      <p:sp>
        <p:nvSpPr>
          <p:cNvPr id="22" name="Rectangle 21">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38796490-E628-4F9A-9310-03D11B3EB555}"/>
              </a:ext>
            </a:extLst>
          </p:cNvPr>
          <p:cNvSpPr txBox="1"/>
          <p:nvPr/>
        </p:nvSpPr>
        <p:spPr>
          <a:xfrm>
            <a:off x="9330336" y="5347997"/>
            <a:ext cx="2215671" cy="200055"/>
          </a:xfrm>
          <a:prstGeom prst="rect">
            <a:avLst/>
          </a:prstGeom>
          <a:solidFill>
            <a:srgbClr val="000000"/>
          </a:solidFill>
        </p:spPr>
        <p:txBody>
          <a:bodyPr wrap="none" rtlCol="0">
            <a:spAutoFit/>
          </a:bodyPr>
          <a:lstStyle/>
          <a:p>
            <a:pPr algn="r">
              <a:spcAft>
                <a:spcPts val="600"/>
              </a:spcAft>
            </a:pPr>
            <a:r>
              <a:rPr lang="en-TT" sz="700">
                <a:solidFill>
                  <a:srgbClr val="FFFFFF"/>
                </a:solidFill>
                <a:hlinkClick r:id="rId3" tooltip="http://www.delivrd.com/2015/12/what-is-inventory-management/">
                  <a:extLst>
                    <a:ext uri="{A12FA001-AC4F-418D-AE19-62706E023703}">
                      <ahyp:hlinkClr xmlns:ahyp="http://schemas.microsoft.com/office/drawing/2018/hyperlinkcolor" val="tx"/>
                    </a:ext>
                  </a:extLst>
                </a:hlinkClick>
              </a:rPr>
              <a:t>This Photo</a:t>
            </a:r>
            <a:r>
              <a:rPr lang="en-TT" sz="700">
                <a:solidFill>
                  <a:srgbClr val="FFFFFF"/>
                </a:solidFill>
              </a:rPr>
              <a:t> by Unknown Author is licensed under </a:t>
            </a:r>
            <a:r>
              <a:rPr lang="en-TT"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TT" sz="700">
              <a:solidFill>
                <a:srgbClr val="FFFFFF"/>
              </a:solidFill>
            </a:endParaRPr>
          </a:p>
        </p:txBody>
      </p:sp>
    </p:spTree>
    <p:extLst>
      <p:ext uri="{BB962C8B-B14F-4D97-AF65-F5344CB8AC3E}">
        <p14:creationId xmlns:p14="http://schemas.microsoft.com/office/powerpoint/2010/main" val="175989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76BC-0084-4D3B-9533-460432116A51}"/>
              </a:ext>
            </a:extLst>
          </p:cNvPr>
          <p:cNvSpPr>
            <a:spLocks noGrp="1"/>
          </p:cNvSpPr>
          <p:nvPr>
            <p:ph type="title"/>
          </p:nvPr>
        </p:nvSpPr>
        <p:spPr/>
        <p:txBody>
          <a:bodyPr/>
          <a:lstStyle/>
          <a:p>
            <a:r>
              <a:rPr lang="en-US" dirty="0"/>
              <a:t>4. Liaising with other departments</a:t>
            </a:r>
          </a:p>
        </p:txBody>
      </p:sp>
      <p:sp>
        <p:nvSpPr>
          <p:cNvPr id="3" name="Content Placeholder 2">
            <a:extLst>
              <a:ext uri="{FF2B5EF4-FFF2-40B4-BE49-F238E27FC236}">
                <a16:creationId xmlns:a16="http://schemas.microsoft.com/office/drawing/2014/main" id="{93326EFF-CF1F-4E63-9CE5-82FC0F9720A3}"/>
              </a:ext>
            </a:extLst>
          </p:cNvPr>
          <p:cNvSpPr>
            <a:spLocks noGrp="1"/>
          </p:cNvSpPr>
          <p:nvPr>
            <p:ph idx="1"/>
          </p:nvPr>
        </p:nvSpPr>
        <p:spPr/>
        <p:txBody>
          <a:bodyPr vert="horz" lIns="0" tIns="45720" rIns="0" bIns="45720" rtlCol="0" anchor="t">
            <a:normAutofit/>
          </a:bodyPr>
          <a:lstStyle/>
          <a:p>
            <a:r>
              <a:rPr lang="en-US" b="1" dirty="0"/>
              <a:t>The sales office will liaise with several departments as follows:</a:t>
            </a:r>
          </a:p>
        </p:txBody>
      </p:sp>
      <p:graphicFrame>
        <p:nvGraphicFramePr>
          <p:cNvPr id="4" name="Table 4">
            <a:extLst>
              <a:ext uri="{FF2B5EF4-FFF2-40B4-BE49-F238E27FC236}">
                <a16:creationId xmlns:a16="http://schemas.microsoft.com/office/drawing/2014/main" id="{648DAC92-930E-490A-9975-517FDEF61189}"/>
              </a:ext>
            </a:extLst>
          </p:cNvPr>
          <p:cNvGraphicFramePr>
            <a:graphicFrameLocks noGrp="1"/>
          </p:cNvGraphicFramePr>
          <p:nvPr>
            <p:extLst>
              <p:ext uri="{D42A27DB-BD31-4B8C-83A1-F6EECF244321}">
                <p14:modId xmlns:p14="http://schemas.microsoft.com/office/powerpoint/2010/main" val="3248754041"/>
              </p:ext>
            </p:extLst>
          </p:nvPr>
        </p:nvGraphicFramePr>
        <p:xfrm>
          <a:off x="1078301" y="2501660"/>
          <a:ext cx="10314096" cy="3566160"/>
        </p:xfrm>
        <a:graphic>
          <a:graphicData uri="http://schemas.openxmlformats.org/drawingml/2006/table">
            <a:tbl>
              <a:tblPr firstRow="1" bandRow="1">
                <a:tableStyleId>{5C22544A-7EE6-4342-B048-85BDC9FD1C3A}</a:tableStyleId>
              </a:tblPr>
              <a:tblGrid>
                <a:gridCol w="1944315">
                  <a:extLst>
                    <a:ext uri="{9D8B030D-6E8A-4147-A177-3AD203B41FA5}">
                      <a16:colId xmlns:a16="http://schemas.microsoft.com/office/drawing/2014/main" val="1289013515"/>
                    </a:ext>
                  </a:extLst>
                </a:gridCol>
                <a:gridCol w="8369781">
                  <a:extLst>
                    <a:ext uri="{9D8B030D-6E8A-4147-A177-3AD203B41FA5}">
                      <a16:colId xmlns:a16="http://schemas.microsoft.com/office/drawing/2014/main" val="1782409914"/>
                    </a:ext>
                  </a:extLst>
                </a:gridCol>
              </a:tblGrid>
              <a:tr h="365125">
                <a:tc>
                  <a:txBody>
                    <a:bodyPr/>
                    <a:lstStyle/>
                    <a:p>
                      <a:r>
                        <a:rPr lang="en-US" sz="2400" b="1" dirty="0"/>
                        <a:t>Departments</a:t>
                      </a:r>
                    </a:p>
                  </a:txBody>
                  <a:tcPr/>
                </a:tc>
                <a:tc>
                  <a:txBody>
                    <a:bodyPr/>
                    <a:lstStyle/>
                    <a:p>
                      <a:r>
                        <a:rPr lang="en-US" sz="2400" b="1" dirty="0"/>
                        <a:t>Reason for liaison</a:t>
                      </a:r>
                    </a:p>
                  </a:txBody>
                  <a:tcPr/>
                </a:tc>
                <a:extLst>
                  <a:ext uri="{0D108BD9-81ED-4DB2-BD59-A6C34878D82A}">
                    <a16:rowId xmlns:a16="http://schemas.microsoft.com/office/drawing/2014/main" val="3262724181"/>
                  </a:ext>
                </a:extLst>
              </a:tr>
              <a:tr h="370840">
                <a:tc>
                  <a:txBody>
                    <a:bodyPr/>
                    <a:lstStyle/>
                    <a:p>
                      <a:r>
                        <a:rPr lang="en-US" sz="2400" b="1" dirty="0"/>
                        <a:t>Operations</a:t>
                      </a:r>
                    </a:p>
                  </a:txBody>
                  <a:tcPr/>
                </a:tc>
                <a:tc>
                  <a:txBody>
                    <a:bodyPr/>
                    <a:lstStyle/>
                    <a:p>
                      <a:r>
                        <a:rPr lang="en-US" sz="2400" b="1" dirty="0"/>
                        <a:t>Staff in the sales department must know production schedules and agree on delivery dates of orders with the production department.  Sales must know about any production problems that might affect customers</a:t>
                      </a:r>
                    </a:p>
                  </a:txBody>
                  <a:tcPr/>
                </a:tc>
                <a:extLst>
                  <a:ext uri="{0D108BD9-81ED-4DB2-BD59-A6C34878D82A}">
                    <a16:rowId xmlns:a16="http://schemas.microsoft.com/office/drawing/2014/main" val="1501178215"/>
                  </a:ext>
                </a:extLst>
              </a:tr>
              <a:tr h="370840">
                <a:tc>
                  <a:txBody>
                    <a:bodyPr/>
                    <a:lstStyle/>
                    <a:p>
                      <a:r>
                        <a:rPr lang="en-US" sz="2400" b="1" dirty="0"/>
                        <a:t>Finance</a:t>
                      </a:r>
                    </a:p>
                  </a:txBody>
                  <a:tcPr/>
                </a:tc>
                <a:tc>
                  <a:txBody>
                    <a:bodyPr/>
                    <a:lstStyle/>
                    <a:p>
                      <a:r>
                        <a:rPr lang="en-US" sz="2400" b="1" dirty="0"/>
                        <a:t>Finance may need to check a customer's credit rating before sales are agreed.  Finance will be involved when there are problems with customers payments.</a:t>
                      </a:r>
                    </a:p>
                  </a:txBody>
                  <a:tcPr/>
                </a:tc>
                <a:extLst>
                  <a:ext uri="{0D108BD9-81ED-4DB2-BD59-A6C34878D82A}">
                    <a16:rowId xmlns:a16="http://schemas.microsoft.com/office/drawing/2014/main" val="3936309186"/>
                  </a:ext>
                </a:extLst>
              </a:tr>
            </a:tbl>
          </a:graphicData>
        </a:graphic>
      </p:graphicFrame>
    </p:spTree>
    <p:extLst>
      <p:ext uri="{BB962C8B-B14F-4D97-AF65-F5344CB8AC3E}">
        <p14:creationId xmlns:p14="http://schemas.microsoft.com/office/powerpoint/2010/main" val="150468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2AD6-495C-4457-A240-754C77996A2E}"/>
              </a:ext>
            </a:extLst>
          </p:cNvPr>
          <p:cNvSpPr>
            <a:spLocks noGrp="1"/>
          </p:cNvSpPr>
          <p:nvPr>
            <p:ph type="title"/>
          </p:nvPr>
        </p:nvSpPr>
        <p:spPr/>
        <p:txBody>
          <a:bodyPr/>
          <a:lstStyle/>
          <a:p>
            <a:r>
              <a:rPr lang="en-US" dirty="0"/>
              <a:t>Liaising with other departments – cont'd</a:t>
            </a:r>
          </a:p>
        </p:txBody>
      </p:sp>
      <p:graphicFrame>
        <p:nvGraphicFramePr>
          <p:cNvPr id="5" name="Content Placeholder 4">
            <a:extLst>
              <a:ext uri="{FF2B5EF4-FFF2-40B4-BE49-F238E27FC236}">
                <a16:creationId xmlns:a16="http://schemas.microsoft.com/office/drawing/2014/main" id="{45DB85B5-DE79-439C-9C33-CB289BD386EA}"/>
              </a:ext>
            </a:extLst>
          </p:cNvPr>
          <p:cNvGraphicFramePr>
            <a:graphicFrameLocks noGrp="1"/>
          </p:cNvGraphicFramePr>
          <p:nvPr>
            <p:ph idx="1"/>
            <p:extLst>
              <p:ext uri="{D42A27DB-BD31-4B8C-83A1-F6EECF244321}">
                <p14:modId xmlns:p14="http://schemas.microsoft.com/office/powerpoint/2010/main" val="1653672513"/>
              </p:ext>
            </p:extLst>
          </p:nvPr>
        </p:nvGraphicFramePr>
        <p:xfrm>
          <a:off x="1092679" y="2113471"/>
          <a:ext cx="10058398" cy="3810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088398031"/>
                    </a:ext>
                  </a:extLst>
                </a:gridCol>
                <a:gridCol w="7619998">
                  <a:extLst>
                    <a:ext uri="{9D8B030D-6E8A-4147-A177-3AD203B41FA5}">
                      <a16:colId xmlns:a16="http://schemas.microsoft.com/office/drawing/2014/main" val="2307235103"/>
                    </a:ext>
                  </a:extLst>
                </a:gridCol>
              </a:tblGrid>
              <a:tr h="222504">
                <a:tc>
                  <a:txBody>
                    <a:bodyPr/>
                    <a:lstStyle/>
                    <a:p>
                      <a:pPr lvl="0" algn="l">
                        <a:buNone/>
                      </a:pPr>
                      <a:r>
                        <a:rPr lang="en-US" sz="2400" b="1" dirty="0">
                          <a:effectLst/>
                        </a:rPr>
                        <a:t>Department</a:t>
                      </a:r>
                    </a:p>
                  </a:txBody>
                  <a:tcPr/>
                </a:tc>
                <a:tc>
                  <a:txBody>
                    <a:bodyPr/>
                    <a:lstStyle/>
                    <a:p>
                      <a:pPr lvl="0" algn="l">
                        <a:buNone/>
                      </a:pPr>
                      <a:r>
                        <a:rPr lang="en-US" sz="2000" b="1" dirty="0">
                          <a:effectLst/>
                        </a:rPr>
                        <a:t>Reason for liaison</a:t>
                      </a:r>
                    </a:p>
                  </a:txBody>
                  <a:tcPr/>
                </a:tc>
                <a:extLst>
                  <a:ext uri="{0D108BD9-81ED-4DB2-BD59-A6C34878D82A}">
                    <a16:rowId xmlns:a16="http://schemas.microsoft.com/office/drawing/2014/main" val="1079973261"/>
                  </a:ext>
                </a:extLst>
              </a:tr>
              <a:tr h="222504">
                <a:tc>
                  <a:txBody>
                    <a:bodyPr/>
                    <a:lstStyle/>
                    <a:p>
                      <a:pPr algn="l" rtl="0" fontAlgn="base"/>
                      <a:r>
                        <a:rPr lang="en-US" sz="2400" b="1" dirty="0">
                          <a:effectLst/>
                        </a:rPr>
                        <a:t>Human Resource ​</a:t>
                      </a:r>
                      <a:endParaRPr lang="en-US" sz="2400" b="1" i="0">
                        <a:solidFill>
                          <a:srgbClr val="000000"/>
                        </a:solidFill>
                        <a:effectLst/>
                      </a:endParaRPr>
                    </a:p>
                  </a:txBody>
                  <a:tcPr/>
                </a:tc>
                <a:tc>
                  <a:txBody>
                    <a:bodyPr/>
                    <a:lstStyle/>
                    <a:p>
                      <a:pPr algn="l" rtl="0" fontAlgn="base"/>
                      <a:r>
                        <a:rPr lang="en-US" sz="2000" b="1" dirty="0">
                          <a:effectLst/>
                        </a:rPr>
                        <a:t>HR will help recruit new staff and temporary salespeople during busy seasons.​</a:t>
                      </a:r>
                      <a:endParaRPr lang="en-US" sz="2000" b="1" i="0">
                        <a:solidFill>
                          <a:srgbClr val="000000"/>
                        </a:solidFill>
                        <a:effectLst/>
                      </a:endParaRPr>
                    </a:p>
                  </a:txBody>
                  <a:tcPr/>
                </a:tc>
                <a:extLst>
                  <a:ext uri="{0D108BD9-81ED-4DB2-BD59-A6C34878D82A}">
                    <a16:rowId xmlns:a16="http://schemas.microsoft.com/office/drawing/2014/main" val="3355326352"/>
                  </a:ext>
                </a:extLst>
              </a:tr>
              <a:tr h="222504">
                <a:tc>
                  <a:txBody>
                    <a:bodyPr/>
                    <a:lstStyle/>
                    <a:p>
                      <a:pPr lvl="0" algn="l" rtl="0">
                        <a:buNone/>
                      </a:pPr>
                      <a:r>
                        <a:rPr lang="en-US" sz="2400" b="1" dirty="0">
                          <a:effectLst/>
                        </a:rPr>
                        <a:t>Purchasing​</a:t>
                      </a:r>
                      <a:endParaRPr lang="en-US" sz="2400" b="1" i="0">
                        <a:solidFill>
                          <a:srgbClr val="000000"/>
                        </a:solidFill>
                        <a:effectLst/>
                      </a:endParaRPr>
                    </a:p>
                  </a:txBody>
                  <a:tcPr/>
                </a:tc>
                <a:tc>
                  <a:txBody>
                    <a:bodyPr/>
                    <a:lstStyle/>
                    <a:p>
                      <a:pPr lvl="0" algn="l" rtl="0">
                        <a:buNone/>
                      </a:pPr>
                      <a:r>
                        <a:rPr lang="en-US" sz="2000" b="1" dirty="0">
                          <a:effectLst/>
                        </a:rPr>
                        <a:t>Sales trends should influence the purchase of raw materials and goods for resale.  Purchasing should know about  any promotional events.​</a:t>
                      </a:r>
                      <a:endParaRPr lang="en-US" sz="2000" b="1" i="0">
                        <a:solidFill>
                          <a:srgbClr val="000000"/>
                        </a:solidFill>
                        <a:effectLst/>
                      </a:endParaRPr>
                    </a:p>
                  </a:txBody>
                  <a:tcPr/>
                </a:tc>
                <a:extLst>
                  <a:ext uri="{0D108BD9-81ED-4DB2-BD59-A6C34878D82A}">
                    <a16:rowId xmlns:a16="http://schemas.microsoft.com/office/drawing/2014/main" val="2990914232"/>
                  </a:ext>
                </a:extLst>
              </a:tr>
              <a:tr h="222504">
                <a:tc>
                  <a:txBody>
                    <a:bodyPr/>
                    <a:lstStyle/>
                    <a:p>
                      <a:pPr lvl="0" algn="l">
                        <a:buNone/>
                      </a:pPr>
                      <a:r>
                        <a:rPr lang="en-US" sz="2400" b="1" dirty="0">
                          <a:effectLst/>
                        </a:rPr>
                        <a:t>Marketing</a:t>
                      </a:r>
                    </a:p>
                  </a:txBody>
                  <a:tcPr/>
                </a:tc>
                <a:tc>
                  <a:txBody>
                    <a:bodyPr/>
                    <a:lstStyle/>
                    <a:p>
                      <a:pPr lvl="0" algn="l">
                        <a:buNone/>
                      </a:pPr>
                      <a:r>
                        <a:rPr lang="en-US" sz="2000" b="1" dirty="0">
                          <a:effectLst/>
                        </a:rPr>
                        <a:t>Marketing must liaise with sales over promotions and adverts so that sales staff can expect and handle enquiries</a:t>
                      </a:r>
                    </a:p>
                  </a:txBody>
                  <a:tcPr/>
                </a:tc>
                <a:extLst>
                  <a:ext uri="{0D108BD9-81ED-4DB2-BD59-A6C34878D82A}">
                    <a16:rowId xmlns:a16="http://schemas.microsoft.com/office/drawing/2014/main" val="2613941871"/>
                  </a:ext>
                </a:extLst>
              </a:tr>
              <a:tr h="222504">
                <a:tc>
                  <a:txBody>
                    <a:bodyPr/>
                    <a:lstStyle/>
                    <a:p>
                      <a:pPr lvl="0" algn="l">
                        <a:buNone/>
                      </a:pPr>
                      <a:r>
                        <a:rPr lang="en-US" sz="2400" b="1" dirty="0">
                          <a:effectLst/>
                        </a:rPr>
                        <a:t>Customer Services</a:t>
                      </a:r>
                    </a:p>
                  </a:txBody>
                  <a:tcPr/>
                </a:tc>
                <a:tc>
                  <a:txBody>
                    <a:bodyPr/>
                    <a:lstStyle/>
                    <a:p>
                      <a:pPr lvl="0" algn="l">
                        <a:buNone/>
                      </a:pPr>
                      <a:r>
                        <a:rPr lang="en-US" sz="2000" b="1" dirty="0">
                          <a:effectLst/>
                        </a:rPr>
                        <a:t>Customer services must pass on customer feedback that could affect future sales</a:t>
                      </a:r>
                    </a:p>
                  </a:txBody>
                  <a:tcPr/>
                </a:tc>
                <a:extLst>
                  <a:ext uri="{0D108BD9-81ED-4DB2-BD59-A6C34878D82A}">
                    <a16:rowId xmlns:a16="http://schemas.microsoft.com/office/drawing/2014/main" val="2570277651"/>
                  </a:ext>
                </a:extLst>
              </a:tr>
            </a:tbl>
          </a:graphicData>
        </a:graphic>
      </p:graphicFrame>
    </p:spTree>
    <p:extLst>
      <p:ext uri="{BB962C8B-B14F-4D97-AF65-F5344CB8AC3E}">
        <p14:creationId xmlns:p14="http://schemas.microsoft.com/office/powerpoint/2010/main" val="146910135"/>
      </p:ext>
    </p:extLst>
  </p:cSld>
  <p:clrMapOvr>
    <a:masterClrMapping/>
  </p:clrMapOvr>
</p:sld>
</file>

<file path=ppt/theme/theme1.xml><?xml version="1.0" encoding="utf-8"?>
<a:theme xmlns:a="http://schemas.openxmlformats.org/drawingml/2006/main" name="RetrospectVTI">
  <a:themeElements>
    <a:clrScheme name="AnalogousFromRegularSeedRightStep">
      <a:dk1>
        <a:srgbClr val="000000"/>
      </a:dk1>
      <a:lt1>
        <a:srgbClr val="FFFFFF"/>
      </a:lt1>
      <a:dk2>
        <a:srgbClr val="293E23"/>
      </a:dk2>
      <a:lt2>
        <a:srgbClr val="E2E6E8"/>
      </a:lt2>
      <a:accent1>
        <a:srgbClr val="E76E29"/>
      </a:accent1>
      <a:accent2>
        <a:srgbClr val="C39D15"/>
      </a:accent2>
      <a:accent3>
        <a:srgbClr val="92AE1F"/>
      </a:accent3>
      <a:accent4>
        <a:srgbClr val="53B714"/>
      </a:accent4>
      <a:accent5>
        <a:srgbClr val="21B926"/>
      </a:accent5>
      <a:accent6>
        <a:srgbClr val="14BB5F"/>
      </a:accent6>
      <a:hlink>
        <a:srgbClr val="3C8AB6"/>
      </a:hlink>
      <a:folHlink>
        <a:srgbClr val="82828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2</TotalTime>
  <Words>1059</Words>
  <Application>Microsoft Office PowerPoint</Application>
  <PresentationFormat>Widescreen</PresentationFormat>
  <Paragraphs>93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Georgia Pro Cond Light</vt:lpstr>
      <vt:lpstr>Speak Pro</vt:lpstr>
      <vt:lpstr>Wingdings</vt:lpstr>
      <vt:lpstr>RetrospectVTI</vt:lpstr>
      <vt:lpstr>CSEC Office Administration</vt:lpstr>
      <vt:lpstr>Introduction </vt:lpstr>
      <vt:lpstr>Objective 1: Functions of the Sales Office</vt:lpstr>
      <vt:lpstr>1. Maintenance of sales records</vt:lpstr>
      <vt:lpstr>Sales records and their purpose</vt:lpstr>
      <vt:lpstr>2. Calculation of commissions and discount</vt:lpstr>
      <vt:lpstr>3. Stock Control</vt:lpstr>
      <vt:lpstr>4. Liaising with other departments</vt:lpstr>
      <vt:lpstr>Liaising with other departments – cont'd</vt:lpstr>
      <vt:lpstr>5. Customer follow-up</vt:lpstr>
      <vt:lpstr>Obtaining customer feedback</vt:lpstr>
      <vt:lpstr>Objective 2:  Duties of a clerk in the sales office</vt:lpstr>
      <vt:lpstr>What is the responsibility of the Sales Clerk?</vt:lpstr>
      <vt:lpstr>1. Prepare sales documents</vt:lpstr>
      <vt:lpstr>2. File sales records</vt:lpstr>
      <vt:lpstr>3. Maintain mailing lists</vt:lpstr>
      <vt:lpstr>Lesson Review</vt:lpstr>
      <vt:lpstr>Self-Assessment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CSEC Office Administration</dc:title>
  <dc:creator>Roxanne Phillip</dc:creator>
  <cp:lastModifiedBy>Roxanne Phillip</cp:lastModifiedBy>
  <cp:revision>2</cp:revision>
  <dcterms:created xsi:type="dcterms:W3CDTF">2020-05-06T17:42:23Z</dcterms:created>
  <dcterms:modified xsi:type="dcterms:W3CDTF">2020-05-17T21:20:12Z</dcterms:modified>
</cp:coreProperties>
</file>